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142"/>
  </p:notesMasterIdLst>
  <p:sldIdLst>
    <p:sldId id="523" r:id="rId2"/>
    <p:sldId id="258" r:id="rId3"/>
    <p:sldId id="259" r:id="rId4"/>
    <p:sldId id="511" r:id="rId5"/>
    <p:sldId id="260" r:id="rId6"/>
    <p:sldId id="261" r:id="rId7"/>
    <p:sldId id="262" r:id="rId8"/>
    <p:sldId id="263" r:id="rId9"/>
    <p:sldId id="264" r:id="rId10"/>
    <p:sldId id="512" r:id="rId11"/>
    <p:sldId id="265" r:id="rId12"/>
    <p:sldId id="362" r:id="rId13"/>
    <p:sldId id="361" r:id="rId14"/>
    <p:sldId id="363" r:id="rId15"/>
    <p:sldId id="364" r:id="rId16"/>
    <p:sldId id="365" r:id="rId17"/>
    <p:sldId id="366" r:id="rId18"/>
    <p:sldId id="367" r:id="rId19"/>
    <p:sldId id="266" r:id="rId20"/>
    <p:sldId id="267" r:id="rId21"/>
    <p:sldId id="513" r:id="rId22"/>
    <p:sldId id="268" r:id="rId23"/>
    <p:sldId id="269" r:id="rId24"/>
    <p:sldId id="270" r:id="rId25"/>
    <p:sldId id="271" r:id="rId26"/>
    <p:sldId id="510" r:id="rId27"/>
    <p:sldId id="521" r:id="rId28"/>
    <p:sldId id="272" r:id="rId29"/>
    <p:sldId id="273" r:id="rId30"/>
    <p:sldId id="514" r:id="rId31"/>
    <p:sldId id="517" r:id="rId32"/>
    <p:sldId id="515" r:id="rId33"/>
    <p:sldId id="518" r:id="rId34"/>
    <p:sldId id="516" r:id="rId35"/>
    <p:sldId id="274" r:id="rId36"/>
    <p:sldId id="275" r:id="rId37"/>
    <p:sldId id="522" r:id="rId38"/>
    <p:sldId id="276" r:id="rId39"/>
    <p:sldId id="277" r:id="rId40"/>
    <p:sldId id="278" r:id="rId41"/>
    <p:sldId id="437" r:id="rId42"/>
    <p:sldId id="519" r:id="rId43"/>
    <p:sldId id="438" r:id="rId44"/>
    <p:sldId id="395" r:id="rId45"/>
    <p:sldId id="439" r:id="rId46"/>
    <p:sldId id="282" r:id="rId47"/>
    <p:sldId id="283" r:id="rId48"/>
    <p:sldId id="284" r:id="rId49"/>
    <p:sldId id="285" r:id="rId50"/>
    <p:sldId id="286" r:id="rId51"/>
    <p:sldId id="287" r:id="rId52"/>
    <p:sldId id="288" r:id="rId53"/>
    <p:sldId id="289" r:id="rId54"/>
    <p:sldId id="290" r:id="rId55"/>
    <p:sldId id="291" r:id="rId56"/>
    <p:sldId id="292" r:id="rId57"/>
    <p:sldId id="293" r:id="rId58"/>
    <p:sldId id="520" r:id="rId59"/>
    <p:sldId id="294" r:id="rId60"/>
    <p:sldId id="295" r:id="rId61"/>
    <p:sldId id="296" r:id="rId62"/>
    <p:sldId id="297" r:id="rId63"/>
    <p:sldId id="298" r:id="rId64"/>
    <p:sldId id="524" r:id="rId65"/>
    <p:sldId id="463" r:id="rId66"/>
    <p:sldId id="525" r:id="rId67"/>
    <p:sldId id="299" r:id="rId68"/>
    <p:sldId id="300" r:id="rId69"/>
    <p:sldId id="301" r:id="rId70"/>
    <p:sldId id="462" r:id="rId71"/>
    <p:sldId id="464" r:id="rId72"/>
    <p:sldId id="465" r:id="rId73"/>
    <p:sldId id="466" r:id="rId74"/>
    <p:sldId id="467" r:id="rId75"/>
    <p:sldId id="468" r:id="rId76"/>
    <p:sldId id="470" r:id="rId77"/>
    <p:sldId id="469" r:id="rId78"/>
    <p:sldId id="303" r:id="rId79"/>
    <p:sldId id="304" r:id="rId80"/>
    <p:sldId id="526" r:id="rId81"/>
    <p:sldId id="305" r:id="rId82"/>
    <p:sldId id="306" r:id="rId83"/>
    <p:sldId id="307" r:id="rId84"/>
    <p:sldId id="527" r:id="rId85"/>
    <p:sldId id="308" r:id="rId86"/>
    <p:sldId id="528" r:id="rId87"/>
    <p:sldId id="529" r:id="rId88"/>
    <p:sldId id="309" r:id="rId89"/>
    <p:sldId id="311" r:id="rId90"/>
    <p:sldId id="312" r:id="rId91"/>
    <p:sldId id="313" r:id="rId92"/>
    <p:sldId id="314" r:id="rId93"/>
    <p:sldId id="315" r:id="rId94"/>
    <p:sldId id="316" r:id="rId95"/>
    <p:sldId id="317" r:id="rId96"/>
    <p:sldId id="318" r:id="rId97"/>
    <p:sldId id="319" r:id="rId98"/>
    <p:sldId id="320" r:id="rId99"/>
    <p:sldId id="321" r:id="rId100"/>
    <p:sldId id="322" r:id="rId101"/>
    <p:sldId id="490" r:id="rId102"/>
    <p:sldId id="507" r:id="rId103"/>
    <p:sldId id="491" r:id="rId104"/>
    <p:sldId id="494" r:id="rId105"/>
    <p:sldId id="536" r:id="rId106"/>
    <p:sldId id="493" r:id="rId107"/>
    <p:sldId id="495" r:id="rId108"/>
    <p:sldId id="508" r:id="rId109"/>
    <p:sldId id="492" r:id="rId110"/>
    <p:sldId id="326" r:id="rId111"/>
    <p:sldId id="323" r:id="rId112"/>
    <p:sldId id="324" r:id="rId113"/>
    <p:sldId id="534" r:id="rId114"/>
    <p:sldId id="325" r:id="rId115"/>
    <p:sldId id="533" r:id="rId116"/>
    <p:sldId id="530" r:id="rId117"/>
    <p:sldId id="531" r:id="rId118"/>
    <p:sldId id="535" r:id="rId119"/>
    <p:sldId id="532" r:id="rId120"/>
    <p:sldId id="327" r:id="rId121"/>
    <p:sldId id="328" r:id="rId122"/>
    <p:sldId id="329" r:id="rId123"/>
    <p:sldId id="330" r:id="rId124"/>
    <p:sldId id="331" r:id="rId125"/>
    <p:sldId id="332" r:id="rId126"/>
    <p:sldId id="333" r:id="rId127"/>
    <p:sldId id="497" r:id="rId128"/>
    <p:sldId id="496" r:id="rId129"/>
    <p:sldId id="503" r:id="rId130"/>
    <p:sldId id="504" r:id="rId131"/>
    <p:sldId id="502" r:id="rId132"/>
    <p:sldId id="498" r:id="rId133"/>
    <p:sldId id="499" r:id="rId134"/>
    <p:sldId id="500" r:id="rId135"/>
    <p:sldId id="501" r:id="rId136"/>
    <p:sldId id="334" r:id="rId137"/>
    <p:sldId id="505" r:id="rId138"/>
    <p:sldId id="538" r:id="rId139"/>
    <p:sldId id="335" r:id="rId140"/>
    <p:sldId id="336" r:id="rId14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936" y="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szl\&#211;budai_egyetem\Meg&#250;jul&#243;%20energi&#225;k\V&#237;zenergia_hasznos&#237;t&#225;s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szl\&#211;budai_egyetem\Meg&#250;jul&#243;%20energi&#225;k\V&#237;zenergia_hasznos&#237;t&#225;s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szl\&#211;budai_egyetem\Meg&#250;jul&#243;%20energi&#225;k\V&#237;zenergia_hasznos&#237;t&#225;s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chemeClr val="tx1"/>
                </a:solidFill>
              </a:rPr>
              <a:t>Vízmagasság tartam diagram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9.1159519717061058E-2"/>
          <c:y val="0.1134838011032047"/>
          <c:w val="0.87568778141578452"/>
          <c:h val="0.7657556357476063"/>
        </c:manualLayout>
      </c:layout>
      <c:scatterChart>
        <c:scatterStyle val="lineMarker"/>
        <c:varyColors val="0"/>
        <c:ser>
          <c:idx val="0"/>
          <c:order val="0"/>
          <c:tx>
            <c:v>Vízmagasság tartam diagram</c:v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'Vízhozam görbe'!$AA$2:$AA$32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xVal>
          <c:yVal>
            <c:numRef>
              <c:f>'Vízhozam görbe'!$Z$2:$Z$32</c:f>
              <c:numCache>
                <c:formatCode>General</c:formatCode>
                <c:ptCount val="31"/>
                <c:pt idx="0">
                  <c:v>344</c:v>
                </c:pt>
                <c:pt idx="1">
                  <c:v>326</c:v>
                </c:pt>
                <c:pt idx="2">
                  <c:v>267</c:v>
                </c:pt>
                <c:pt idx="3">
                  <c:v>266</c:v>
                </c:pt>
                <c:pt idx="4">
                  <c:v>245</c:v>
                </c:pt>
                <c:pt idx="5">
                  <c:v>226</c:v>
                </c:pt>
                <c:pt idx="6">
                  <c:v>226</c:v>
                </c:pt>
                <c:pt idx="7">
                  <c:v>218</c:v>
                </c:pt>
                <c:pt idx="8">
                  <c:v>215</c:v>
                </c:pt>
                <c:pt idx="9">
                  <c:v>211</c:v>
                </c:pt>
                <c:pt idx="10">
                  <c:v>206</c:v>
                </c:pt>
                <c:pt idx="11">
                  <c:v>197</c:v>
                </c:pt>
                <c:pt idx="12">
                  <c:v>195</c:v>
                </c:pt>
                <c:pt idx="13">
                  <c:v>191</c:v>
                </c:pt>
                <c:pt idx="14">
                  <c:v>180</c:v>
                </c:pt>
                <c:pt idx="15">
                  <c:v>170</c:v>
                </c:pt>
                <c:pt idx="16">
                  <c:v>169</c:v>
                </c:pt>
                <c:pt idx="17">
                  <c:v>167</c:v>
                </c:pt>
                <c:pt idx="18">
                  <c:v>152</c:v>
                </c:pt>
                <c:pt idx="19">
                  <c:v>149</c:v>
                </c:pt>
                <c:pt idx="20">
                  <c:v>134</c:v>
                </c:pt>
                <c:pt idx="21">
                  <c:v>124</c:v>
                </c:pt>
                <c:pt idx="22">
                  <c:v>106</c:v>
                </c:pt>
                <c:pt idx="23">
                  <c:v>105</c:v>
                </c:pt>
                <c:pt idx="24">
                  <c:v>78</c:v>
                </c:pt>
                <c:pt idx="25">
                  <c:v>68</c:v>
                </c:pt>
                <c:pt idx="26">
                  <c:v>63</c:v>
                </c:pt>
                <c:pt idx="27">
                  <c:v>57</c:v>
                </c:pt>
                <c:pt idx="28">
                  <c:v>34</c:v>
                </c:pt>
                <c:pt idx="29">
                  <c:v>31</c:v>
                </c:pt>
                <c:pt idx="30">
                  <c:v>-33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E4E-4CF9-B2DC-A952FB82D9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2465968"/>
        <c:axId val="292478448"/>
      </c:scatterChart>
      <c:valAx>
        <c:axId val="292465968"/>
        <c:scaling>
          <c:orientation val="minMax"/>
        </c:scaling>
        <c:delete val="0"/>
        <c:axPos val="b"/>
        <c:minorGridlines>
          <c:spPr>
            <a:ln w="19050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sz="1400" b="1">
                    <a:solidFill>
                      <a:schemeClr val="tx1"/>
                    </a:solidFill>
                  </a:rPr>
                  <a:t>Napok</a:t>
                </a:r>
                <a:r>
                  <a:rPr lang="hu-HU" sz="1400" b="1" baseline="0">
                    <a:solidFill>
                      <a:schemeClr val="tx1"/>
                    </a:solidFill>
                  </a:rPr>
                  <a:t> száma</a:t>
                </a:r>
                <a:endParaRPr lang="hu-HU" sz="1400" b="1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43461001749781275"/>
              <c:y val="0.883310002916302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92478448"/>
        <c:crosses val="autoZero"/>
        <c:crossBetween val="midCat"/>
      </c:valAx>
      <c:valAx>
        <c:axId val="292478448"/>
        <c:scaling>
          <c:orientation val="minMax"/>
          <c:min val="-50"/>
        </c:scaling>
        <c:delete val="0"/>
        <c:axPos val="l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sz="1400" b="1">
                    <a:solidFill>
                      <a:schemeClr val="tx1"/>
                    </a:solidFill>
                  </a:rPr>
                  <a:t>Vízmagasság 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92465968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 err="1">
                <a:solidFill>
                  <a:schemeClr val="tx1"/>
                </a:solidFill>
              </a:rPr>
              <a:t>Vízmagasság</a:t>
            </a:r>
            <a:r>
              <a:rPr lang="en-US" baseline="0" dirty="0">
                <a:solidFill>
                  <a:schemeClr val="tx1"/>
                </a:solidFill>
              </a:rPr>
              <a:t> </a:t>
            </a:r>
            <a:r>
              <a:rPr lang="en-US" baseline="0" dirty="0" err="1">
                <a:solidFill>
                  <a:schemeClr val="tx1"/>
                </a:solidFill>
              </a:rPr>
              <a:t>tartam</a:t>
            </a:r>
            <a:r>
              <a:rPr lang="en-US" baseline="0" dirty="0">
                <a:solidFill>
                  <a:schemeClr val="tx1"/>
                </a:solidFill>
              </a:rPr>
              <a:t> </a:t>
            </a:r>
            <a:r>
              <a:rPr lang="hu-HU" baseline="0" dirty="0">
                <a:solidFill>
                  <a:schemeClr val="tx1"/>
                </a:solidFill>
              </a:rPr>
              <a:t> és gyakoriság </a:t>
            </a:r>
            <a:r>
              <a:rPr lang="en-US" baseline="0" dirty="0">
                <a:solidFill>
                  <a:schemeClr val="tx1"/>
                </a:solidFill>
              </a:rPr>
              <a:t>diagram</a:t>
            </a:r>
          </a:p>
        </c:rich>
      </c:tx>
      <c:layout>
        <c:manualLayout>
          <c:xMode val="edge"/>
          <c:yMode val="edge"/>
          <c:x val="0.18637072244941291"/>
          <c:y val="8.221586649696965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0.10228142111889708"/>
          <c:y val="0.11386282509254141"/>
          <c:w val="0.7876190373354951"/>
          <c:h val="0.78512473859060306"/>
        </c:manualLayout>
      </c:layout>
      <c:lineChart>
        <c:grouping val="stacked"/>
        <c:varyColors val="0"/>
        <c:ser>
          <c:idx val="1"/>
          <c:order val="1"/>
          <c:tx>
            <c:v>Derivált</c:v>
          </c:tx>
          <c:spPr>
            <a:ln w="9525" cap="flat" cmpd="sng" algn="ctr">
              <a:solidFill>
                <a:srgbClr val="FF0000">
                  <a:alpha val="70000"/>
                </a:srgbClr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round/>
              </a:ln>
              <a:effectLst/>
            </c:spPr>
          </c:marker>
          <c:cat>
            <c:numRef>
              <c:f>'Duna vízhozam görbe '!$AA$2:$AA$38</c:f>
              <c:numCache>
                <c:formatCode>General</c:formatCode>
                <c:ptCount val="37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  <c:pt idx="36">
                  <c:v>365</c:v>
                </c:pt>
              </c:numCache>
            </c:numRef>
          </c:cat>
          <c:val>
            <c:numRef>
              <c:f>'Duna vízhozam görbe '!$AD$2:$AD$38</c:f>
              <c:numCache>
                <c:formatCode>0.00E+00</c:formatCode>
                <c:ptCount val="37"/>
                <c:pt idx="0">
                  <c:v>7.3033731881914701</c:v>
                </c:pt>
                <c:pt idx="1">
                  <c:v>4.9950267775959452</c:v>
                </c:pt>
                <c:pt idx="2">
                  <c:v>3.3013545448996426</c:v>
                </c:pt>
                <c:pt idx="3">
                  <c:v>2.1091956425321738</c:v>
                </c:pt>
                <c:pt idx="4">
                  <c:v>1.3184030456733016</c:v>
                </c:pt>
                <c:pt idx="5">
                  <c:v>0.84112711359562731</c:v>
                </c:pt>
                <c:pt idx="6">
                  <c:v>0.60109915100728273</c:v>
                </c:pt>
                <c:pt idx="7">
                  <c:v>0.53291496939461069</c:v>
                </c:pt>
                <c:pt idx="8">
                  <c:v>0.58131844836485058</c:v>
                </c:pt>
                <c:pt idx="9">
                  <c:v>0.70048509698884409</c:v>
                </c:pt>
                <c:pt idx="10">
                  <c:v>0.85330561514369485</c:v>
                </c:pt>
                <c:pt idx="11">
                  <c:v>1.0106694548554653</c:v>
                </c:pt>
                <c:pt idx="12">
                  <c:v>1.1507483816418986</c:v>
                </c:pt>
                <c:pt idx="13">
                  <c:v>1.2582800358550283</c:v>
                </c:pt>
                <c:pt idx="14">
                  <c:v>1.3238514940239607</c:v>
                </c:pt>
                <c:pt idx="15">
                  <c:v>1.3431828301974758</c:v>
                </c:pt>
                <c:pt idx="16">
                  <c:v>1.3164106772867665</c:v>
                </c:pt>
                <c:pt idx="17">
                  <c:v>1.2473717884081079</c:v>
                </c:pt>
                <c:pt idx="18">
                  <c:v>1.1428865982255925</c:v>
                </c:pt>
                <c:pt idx="19">
                  <c:v>1.0120427842936888</c:v>
                </c:pt>
                <c:pt idx="20">
                  <c:v>0.86547882840008405</c:v>
                </c:pt>
                <c:pt idx="21">
                  <c:v>0.71466757790824254</c:v>
                </c:pt>
                <c:pt idx="22">
                  <c:v>0.57119980710020535</c:v>
                </c:pt>
                <c:pt idx="23">
                  <c:v>0.44606777851924129</c:v>
                </c:pt>
                <c:pt idx="24">
                  <c:v>0.34894880431237674</c:v>
                </c:pt>
                <c:pt idx="25">
                  <c:v>0.28748880757340878</c:v>
                </c:pt>
                <c:pt idx="26">
                  <c:v>0.26658588368526459</c:v>
                </c:pt>
                <c:pt idx="27">
                  <c:v>0.28767386166300746</c:v>
                </c:pt>
                <c:pt idx="28">
                  <c:v>0.34800586549600432</c:v>
                </c:pt>
                <c:pt idx="29">
                  <c:v>0.43993787549132257</c:v>
                </c:pt>
                <c:pt idx="30">
                  <c:v>0.55021228961586921</c:v>
                </c:pt>
                <c:pt idx="31">
                  <c:v>0.65924148483932576</c:v>
                </c:pt>
                <c:pt idx="32">
                  <c:v>0.7403913784766285</c:v>
                </c:pt>
                <c:pt idx="33">
                  <c:v>0.75926498953097443</c:v>
                </c:pt>
                <c:pt idx="34">
                  <c:v>0.67298600003620201</c:v>
                </c:pt>
                <c:pt idx="35">
                  <c:v>0.42948231639969769</c:v>
                </c:pt>
                <c:pt idx="36">
                  <c:v>-0.36904686621970662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64-4CA4-9BAE-8D77657AF8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7750783"/>
        <c:axId val="1537756607"/>
      </c:lineChart>
      <c:scatterChart>
        <c:scatterStyle val="lineMarker"/>
        <c:varyColors val="0"/>
        <c:ser>
          <c:idx val="0"/>
          <c:order val="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trendline>
            <c:spPr>
              <a:ln w="9525" cap="rnd">
                <a:solidFill>
                  <a:schemeClr val="accent1"/>
                </a:solidFill>
              </a:ln>
              <a:effectLst/>
            </c:spPr>
            <c:trendlineType val="poly"/>
            <c:order val="6"/>
            <c:intercept val="430"/>
            <c:dispRSqr val="1"/>
            <c:dispEq val="1"/>
            <c:trendlineLbl>
              <c:layout>
                <c:manualLayout>
                  <c:x val="3.8237600087852208E-2"/>
                  <c:y val="-0.58681380501503844"/>
                </c:manualLayout>
              </c:layout>
              <c:numFmt formatCode="0.000000000000000E+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</c:trendlineLbl>
          </c:trendline>
          <c:xVal>
            <c:numRef>
              <c:f>'Duna vízhozam görbe '!$AA$2:$AA$38</c:f>
              <c:numCache>
                <c:formatCode>General</c:formatCode>
                <c:ptCount val="37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  <c:pt idx="36">
                  <c:v>365</c:v>
                </c:pt>
              </c:numCache>
            </c:numRef>
          </c:xVal>
          <c:yVal>
            <c:numRef>
              <c:f>'Duna vízhozam görbe '!$Z$2:$Z$38</c:f>
              <c:numCache>
                <c:formatCode>General</c:formatCode>
                <c:ptCount val="37"/>
                <c:pt idx="0">
                  <c:v>420</c:v>
                </c:pt>
                <c:pt idx="1">
                  <c:v>370</c:v>
                </c:pt>
                <c:pt idx="2">
                  <c:v>320</c:v>
                </c:pt>
                <c:pt idx="3">
                  <c:v>293</c:v>
                </c:pt>
                <c:pt idx="4">
                  <c:v>282</c:v>
                </c:pt>
                <c:pt idx="5">
                  <c:v>278</c:v>
                </c:pt>
                <c:pt idx="6">
                  <c:v>275</c:v>
                </c:pt>
                <c:pt idx="7">
                  <c:v>262</c:v>
                </c:pt>
                <c:pt idx="8">
                  <c:v>260</c:v>
                </c:pt>
                <c:pt idx="9">
                  <c:v>250</c:v>
                </c:pt>
                <c:pt idx="10">
                  <c:v>245</c:v>
                </c:pt>
                <c:pt idx="11">
                  <c:v>240</c:v>
                </c:pt>
                <c:pt idx="12">
                  <c:v>220</c:v>
                </c:pt>
                <c:pt idx="13">
                  <c:v>200</c:v>
                </c:pt>
                <c:pt idx="14">
                  <c:v>190</c:v>
                </c:pt>
                <c:pt idx="15">
                  <c:v>184</c:v>
                </c:pt>
                <c:pt idx="16">
                  <c:v>166</c:v>
                </c:pt>
                <c:pt idx="17">
                  <c:v>150</c:v>
                </c:pt>
                <c:pt idx="18">
                  <c:v>139</c:v>
                </c:pt>
                <c:pt idx="19">
                  <c:v>135</c:v>
                </c:pt>
                <c:pt idx="20">
                  <c:v>130</c:v>
                </c:pt>
                <c:pt idx="21">
                  <c:v>125</c:v>
                </c:pt>
                <c:pt idx="22">
                  <c:v>118</c:v>
                </c:pt>
                <c:pt idx="23">
                  <c:v>110</c:v>
                </c:pt>
                <c:pt idx="24">
                  <c:v>105</c:v>
                </c:pt>
                <c:pt idx="25">
                  <c:v>100</c:v>
                </c:pt>
                <c:pt idx="26">
                  <c:v>98</c:v>
                </c:pt>
                <c:pt idx="27">
                  <c:v>90</c:v>
                </c:pt>
                <c:pt idx="28">
                  <c:v>82</c:v>
                </c:pt>
                <c:pt idx="29">
                  <c:v>77</c:v>
                </c:pt>
                <c:pt idx="30">
                  <c:v>75</c:v>
                </c:pt>
                <c:pt idx="31">
                  <c:v>70</c:v>
                </c:pt>
                <c:pt idx="32">
                  <c:v>72</c:v>
                </c:pt>
                <c:pt idx="33">
                  <c:v>67</c:v>
                </c:pt>
                <c:pt idx="34">
                  <c:v>60</c:v>
                </c:pt>
                <c:pt idx="35">
                  <c:v>50</c:v>
                </c:pt>
                <c:pt idx="36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064-4CA4-9BAE-8D77657AF8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2465968"/>
        <c:axId val="292478448"/>
      </c:scatterChart>
      <c:valAx>
        <c:axId val="292465968"/>
        <c:scaling>
          <c:orientation val="minMax"/>
          <c:max val="370"/>
          <c:min val="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Napok száma</a:t>
                </a:r>
              </a:p>
            </c:rich>
          </c:tx>
          <c:layout>
            <c:manualLayout>
              <c:xMode val="edge"/>
              <c:yMode val="edge"/>
              <c:x val="0.43461001749781275"/>
              <c:y val="0.883310002916302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92478448"/>
        <c:crosses val="autoZero"/>
        <c:crossBetween val="midCat"/>
      </c:valAx>
      <c:valAx>
        <c:axId val="292478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/>
                  <a:t>Vízmagasság 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92465968"/>
        <c:crosses val="autoZero"/>
        <c:crossBetween val="midCat"/>
      </c:valAx>
      <c:valAx>
        <c:axId val="1537756607"/>
        <c:scaling>
          <c:orientation val="minMax"/>
        </c:scaling>
        <c:delete val="0"/>
        <c:axPos val="r"/>
        <c:numFmt formatCode="0.00E+00" sourceLinked="1"/>
        <c:majorTickMark val="out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37750783"/>
        <c:crosses val="max"/>
        <c:crossBetween val="between"/>
      </c:valAx>
      <c:catAx>
        <c:axId val="153775078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37756607"/>
        <c:crosses val="autoZero"/>
        <c:auto val="1"/>
        <c:lblAlgn val="ctr"/>
        <c:lblOffset val="100"/>
        <c:noMultiLvlLbl val="0"/>
      </c:cat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>
                <a:alpha val="0"/>
              </a:schemeClr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4031980918710457"/>
          <c:y val="8.351712819080212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0.13743945560719417"/>
          <c:y val="0.17218759113444151"/>
          <c:w val="0.77487019005511171"/>
          <c:h val="0.72041302128900553"/>
        </c:manualLayout>
      </c:layout>
      <c:scatterChart>
        <c:scatterStyle val="lineMarker"/>
        <c:varyColors val="0"/>
        <c:ser>
          <c:idx val="0"/>
          <c:order val="0"/>
          <c:tx>
            <c:v>Vízmagasság gyakorisági görbe</c:v>
          </c:tx>
          <c:spPr>
            <a:ln w="12700" cap="flat" cmpd="dbl" algn="ctr">
              <a:solidFill>
                <a:srgbClr val="FF000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FF0000"/>
              </a:solidFill>
              <a:ln w="22225" cap="flat" cmpd="dbl" algn="ctr">
                <a:solidFill>
                  <a:srgbClr val="FF0000">
                    <a:alpha val="97000"/>
                  </a:srgbClr>
                </a:solidFill>
                <a:round/>
              </a:ln>
              <a:effectLst/>
            </c:spPr>
          </c:marker>
          <c:xVal>
            <c:numRef>
              <c:f>'Duna vízhozam görbe '!$AD$2:$AD$35</c:f>
              <c:numCache>
                <c:formatCode>0.00E+00</c:formatCode>
                <c:ptCount val="34"/>
                <c:pt idx="0">
                  <c:v>7.3033731881914701</c:v>
                </c:pt>
                <c:pt idx="1">
                  <c:v>4.9950267775959452</c:v>
                </c:pt>
                <c:pt idx="2">
                  <c:v>3.3013545448996426</c:v>
                </c:pt>
                <c:pt idx="3">
                  <c:v>2.1091956425321738</c:v>
                </c:pt>
                <c:pt idx="4">
                  <c:v>1.3184030456733016</c:v>
                </c:pt>
                <c:pt idx="5">
                  <c:v>0.84112711359562731</c:v>
                </c:pt>
                <c:pt idx="6">
                  <c:v>0.60109915100728273</c:v>
                </c:pt>
                <c:pt idx="7">
                  <c:v>0.53291496939461069</c:v>
                </c:pt>
                <c:pt idx="8">
                  <c:v>0.58131844836485058</c:v>
                </c:pt>
                <c:pt idx="9">
                  <c:v>0.70048509698884409</c:v>
                </c:pt>
                <c:pt idx="10">
                  <c:v>0.85330561514369485</c:v>
                </c:pt>
                <c:pt idx="11">
                  <c:v>1.0106694548554653</c:v>
                </c:pt>
                <c:pt idx="12">
                  <c:v>1.1507483816418986</c:v>
                </c:pt>
                <c:pt idx="13">
                  <c:v>1.2582800358550283</c:v>
                </c:pt>
                <c:pt idx="14">
                  <c:v>1.3238514940239607</c:v>
                </c:pt>
                <c:pt idx="15">
                  <c:v>1.3431828301974758</c:v>
                </c:pt>
                <c:pt idx="16">
                  <c:v>1.3164106772867665</c:v>
                </c:pt>
                <c:pt idx="17">
                  <c:v>1.2473717884081079</c:v>
                </c:pt>
                <c:pt idx="18">
                  <c:v>1.1428865982255925</c:v>
                </c:pt>
                <c:pt idx="19">
                  <c:v>1.0120427842936888</c:v>
                </c:pt>
                <c:pt idx="20">
                  <c:v>0.86547882840008405</c:v>
                </c:pt>
                <c:pt idx="21">
                  <c:v>0.71466757790824254</c:v>
                </c:pt>
                <c:pt idx="22">
                  <c:v>0.57119980710020535</c:v>
                </c:pt>
                <c:pt idx="23">
                  <c:v>0.44606777851924129</c:v>
                </c:pt>
                <c:pt idx="24">
                  <c:v>0.34894880431237674</c:v>
                </c:pt>
                <c:pt idx="25">
                  <c:v>0.28748880757340878</c:v>
                </c:pt>
                <c:pt idx="26">
                  <c:v>0.26658588368526459</c:v>
                </c:pt>
                <c:pt idx="27">
                  <c:v>0.28767386166300746</c:v>
                </c:pt>
                <c:pt idx="28">
                  <c:v>0.34800586549600432</c:v>
                </c:pt>
                <c:pt idx="29">
                  <c:v>0.43993787549132257</c:v>
                </c:pt>
                <c:pt idx="30">
                  <c:v>0.55021228961586921</c:v>
                </c:pt>
                <c:pt idx="31">
                  <c:v>0.65924148483932576</c:v>
                </c:pt>
                <c:pt idx="32">
                  <c:v>0.7403913784766285</c:v>
                </c:pt>
                <c:pt idx="33">
                  <c:v>0.75926498953097443</c:v>
                </c:pt>
              </c:numCache>
            </c:numRef>
          </c:xVal>
          <c:yVal>
            <c:numRef>
              <c:f>'Duna vízhozam görbe '!$Z$2:$Z$38</c:f>
              <c:numCache>
                <c:formatCode>General</c:formatCode>
                <c:ptCount val="37"/>
                <c:pt idx="0">
                  <c:v>420</c:v>
                </c:pt>
                <c:pt idx="1">
                  <c:v>370</c:v>
                </c:pt>
                <c:pt idx="2">
                  <c:v>320</c:v>
                </c:pt>
                <c:pt idx="3">
                  <c:v>293</c:v>
                </c:pt>
                <c:pt idx="4">
                  <c:v>282</c:v>
                </c:pt>
                <c:pt idx="5">
                  <c:v>278</c:v>
                </c:pt>
                <c:pt idx="6">
                  <c:v>275</c:v>
                </c:pt>
                <c:pt idx="7">
                  <c:v>262</c:v>
                </c:pt>
                <c:pt idx="8">
                  <c:v>260</c:v>
                </c:pt>
                <c:pt idx="9">
                  <c:v>250</c:v>
                </c:pt>
                <c:pt idx="10">
                  <c:v>245</c:v>
                </c:pt>
                <c:pt idx="11">
                  <c:v>240</c:v>
                </c:pt>
                <c:pt idx="12">
                  <c:v>220</c:v>
                </c:pt>
                <c:pt idx="13">
                  <c:v>200</c:v>
                </c:pt>
                <c:pt idx="14">
                  <c:v>190</c:v>
                </c:pt>
                <c:pt idx="15">
                  <c:v>184</c:v>
                </c:pt>
                <c:pt idx="16">
                  <c:v>166</c:v>
                </c:pt>
                <c:pt idx="17">
                  <c:v>150</c:v>
                </c:pt>
                <c:pt idx="18">
                  <c:v>139</c:v>
                </c:pt>
                <c:pt idx="19">
                  <c:v>135</c:v>
                </c:pt>
                <c:pt idx="20">
                  <c:v>130</c:v>
                </c:pt>
                <c:pt idx="21">
                  <c:v>125</c:v>
                </c:pt>
                <c:pt idx="22">
                  <c:v>118</c:v>
                </c:pt>
                <c:pt idx="23">
                  <c:v>110</c:v>
                </c:pt>
                <c:pt idx="24">
                  <c:v>105</c:v>
                </c:pt>
                <c:pt idx="25">
                  <c:v>100</c:v>
                </c:pt>
                <c:pt idx="26">
                  <c:v>98</c:v>
                </c:pt>
                <c:pt idx="27">
                  <c:v>90</c:v>
                </c:pt>
                <c:pt idx="28">
                  <c:v>82</c:v>
                </c:pt>
                <c:pt idx="29">
                  <c:v>77</c:v>
                </c:pt>
                <c:pt idx="30">
                  <c:v>75</c:v>
                </c:pt>
                <c:pt idx="31">
                  <c:v>70</c:v>
                </c:pt>
                <c:pt idx="32">
                  <c:v>72</c:v>
                </c:pt>
                <c:pt idx="33">
                  <c:v>67</c:v>
                </c:pt>
                <c:pt idx="34">
                  <c:v>60</c:v>
                </c:pt>
                <c:pt idx="35">
                  <c:v>50</c:v>
                </c:pt>
                <c:pt idx="36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025-4145-BA51-853A30D84A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9977887"/>
        <c:axId val="1219978303"/>
      </c:scatterChart>
      <c:valAx>
        <c:axId val="12199778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219978303"/>
        <c:crosses val="autoZero"/>
        <c:crossBetween val="midCat"/>
      </c:valAx>
      <c:valAx>
        <c:axId val="12199783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21997788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/>
    <cs:effectRef idx="1"/>
    <cs:fontRef idx="minor">
      <a:schemeClr val="dk1"/>
    </cs:fontRef>
    <cs:spPr>
      <a:ln w="9525" cap="flat" cmpd="sng" algn="ctr">
        <a:solidFill>
          <a:schemeClr val="phClr">
            <a:alpha val="70000"/>
          </a:schemeClr>
        </a:solidFill>
        <a:prstDash val="sysDot"/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rnd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0" baseline="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>
              <a:alpha val="0"/>
            </a:schemeClr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5000"/>
            <a:lumOff val="75000"/>
          </a:schemeClr>
        </a:solidFill>
        <a:round/>
      </a:ln>
    </cs:spPr>
    <cs:defRPr sz="900" kern="1200" spc="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flat" cmpd="dbl" algn="ctr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34925" cap="flat" cmpd="dbl" algn="ctr">
        <a:solidFill>
          <a:schemeClr val="phClr">
            <a:lumMod val="75000"/>
            <a:alpha val="70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kern="1200" spc="0" normalizeH="0" baseline="0"/>
  </cs:title>
  <cs:trendline>
    <cs:lnRef idx="0">
      <cs:styleClr val="0"/>
    </cs:lnRef>
    <cs:fillRef idx="0"/>
    <cs:effectRef idx="0"/>
    <cs:fontRef idx="minor">
      <a:schemeClr val="tx1"/>
    </cs:fontRef>
    <cs:spPr>
      <a:ln w="38100" cap="rnd" cmpd="sng" algn="ctr">
        <a:solidFill>
          <a:schemeClr val="phClr">
            <a:lumMod val="75000"/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7" Type="http://schemas.openxmlformats.org/officeDocument/2006/relationships/image" Target="../media/image63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4" Type="http://schemas.openxmlformats.org/officeDocument/2006/relationships/image" Target="../media/image67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6" Type="http://schemas.openxmlformats.org/officeDocument/2006/relationships/image" Target="../media/image75.w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5" Type="http://schemas.openxmlformats.org/officeDocument/2006/relationships/image" Target="../media/image89.wmf"/><Relationship Id="rId4" Type="http://schemas.openxmlformats.org/officeDocument/2006/relationships/image" Target="../media/image8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4" Type="http://schemas.openxmlformats.org/officeDocument/2006/relationships/image" Target="../media/image93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5" Type="http://schemas.openxmlformats.org/officeDocument/2006/relationships/image" Target="../media/image98.wmf"/><Relationship Id="rId4" Type="http://schemas.openxmlformats.org/officeDocument/2006/relationships/image" Target="../media/image9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4.wmf"/><Relationship Id="rId1" Type="http://schemas.openxmlformats.org/officeDocument/2006/relationships/image" Target="../media/image99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5" Type="http://schemas.openxmlformats.org/officeDocument/2006/relationships/image" Target="../media/image105.wmf"/><Relationship Id="rId4" Type="http://schemas.openxmlformats.org/officeDocument/2006/relationships/image" Target="../media/image104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7" Type="http://schemas.openxmlformats.org/officeDocument/2006/relationships/image" Target="../media/image103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Relationship Id="rId6" Type="http://schemas.openxmlformats.org/officeDocument/2006/relationships/image" Target="../media/image112.wmf"/><Relationship Id="rId5" Type="http://schemas.openxmlformats.org/officeDocument/2006/relationships/image" Target="../media/image111.wmf"/><Relationship Id="rId4" Type="http://schemas.openxmlformats.org/officeDocument/2006/relationships/image" Target="../media/image110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image" Target="../media/image113.wmf"/><Relationship Id="rId4" Type="http://schemas.openxmlformats.org/officeDocument/2006/relationships/image" Target="../media/image96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5" Type="http://schemas.openxmlformats.org/officeDocument/2006/relationships/image" Target="../media/image115.wmf"/><Relationship Id="rId4" Type="http://schemas.openxmlformats.org/officeDocument/2006/relationships/image" Target="../media/image114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94.wmf"/><Relationship Id="rId1" Type="http://schemas.openxmlformats.org/officeDocument/2006/relationships/image" Target="../media/image116.wmf"/><Relationship Id="rId5" Type="http://schemas.openxmlformats.org/officeDocument/2006/relationships/image" Target="../media/image119.wmf"/><Relationship Id="rId4" Type="http://schemas.openxmlformats.org/officeDocument/2006/relationships/image" Target="../media/image118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image" Target="../media/image121.wmf"/><Relationship Id="rId1" Type="http://schemas.openxmlformats.org/officeDocument/2006/relationships/image" Target="../media/image120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image" Target="../media/image110.wmf"/><Relationship Id="rId1" Type="http://schemas.openxmlformats.org/officeDocument/2006/relationships/image" Target="../media/image123.wmf"/><Relationship Id="rId5" Type="http://schemas.openxmlformats.org/officeDocument/2006/relationships/image" Target="../media/image126.wmf"/><Relationship Id="rId4" Type="http://schemas.openxmlformats.org/officeDocument/2006/relationships/image" Target="../media/image125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image" Target="../media/image128.wmf"/><Relationship Id="rId1" Type="http://schemas.openxmlformats.org/officeDocument/2006/relationships/image" Target="../media/image127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image" Target="../media/image131.wmf"/><Relationship Id="rId1" Type="http://schemas.openxmlformats.org/officeDocument/2006/relationships/image" Target="../media/image130.wmf"/><Relationship Id="rId4" Type="http://schemas.openxmlformats.org/officeDocument/2006/relationships/image" Target="../media/image1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wmf"/><Relationship Id="rId2" Type="http://schemas.openxmlformats.org/officeDocument/2006/relationships/image" Target="../media/image156.wmf"/><Relationship Id="rId1" Type="http://schemas.openxmlformats.org/officeDocument/2006/relationships/image" Target="../media/image155.wmf"/><Relationship Id="rId5" Type="http://schemas.openxmlformats.org/officeDocument/2006/relationships/image" Target="../media/image159.wmf"/><Relationship Id="rId4" Type="http://schemas.openxmlformats.org/officeDocument/2006/relationships/image" Target="../media/image158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wmf"/><Relationship Id="rId2" Type="http://schemas.openxmlformats.org/officeDocument/2006/relationships/image" Target="../media/image156.wmf"/><Relationship Id="rId1" Type="http://schemas.openxmlformats.org/officeDocument/2006/relationships/image" Target="../media/image163.wmf"/><Relationship Id="rId5" Type="http://schemas.openxmlformats.org/officeDocument/2006/relationships/image" Target="../media/image159.wmf"/><Relationship Id="rId4" Type="http://schemas.openxmlformats.org/officeDocument/2006/relationships/image" Target="../media/image165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7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2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2.e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wmf"/><Relationship Id="rId2" Type="http://schemas.openxmlformats.org/officeDocument/2006/relationships/image" Target="../media/image189.wmf"/><Relationship Id="rId1" Type="http://schemas.openxmlformats.org/officeDocument/2006/relationships/image" Target="../media/image188.wmf"/><Relationship Id="rId5" Type="http://schemas.openxmlformats.org/officeDocument/2006/relationships/image" Target="../media/image192.wmf"/><Relationship Id="rId4" Type="http://schemas.openxmlformats.org/officeDocument/2006/relationships/image" Target="../media/image19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E59B8-63B9-45CE-ACD6-97B515394B16}" type="datetimeFigureOut">
              <a:rPr lang="hu-HU" smtClean="0"/>
              <a:pPr/>
              <a:t>2026. 03. 12.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A9098-E57A-4B62-A0B8-6977C8DFEB3B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iki/Herbert_Hoover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hu.wikipedia.org/wiki/Herbert_Hoover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/>
            <a:r>
              <a:rPr lang="hu-HU" dirty="0"/>
              <a:t>A víz az élet elengedhetetlen feltétele, emellett az ipari és a mezőgazdasági termelésnek, a közlekedésnek, lakossági ellátásnak stb. is elengedhetetlen eleme. Az ipari jellegű hasznosítás egyik módja a vízerő-hasznosítás, ami az energiatermelés során a vizet felhasználja, de el nem fogyasztja, és a minőségét sem változtatja meg.</a:t>
            </a:r>
          </a:p>
          <a:p>
            <a:pPr algn="just" eaLnBrk="1" hangingPunct="1"/>
            <a:endParaRPr lang="hu-HU" dirty="0"/>
          </a:p>
        </p:txBody>
      </p:sp>
      <p:sp>
        <p:nvSpPr>
          <p:cNvPr id="9523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09151-1F38-4E65-B486-CCA0CCEFA19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427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felső táblázatban láthatjuk a 2008-as évre vonatkozóan és kontinensekre bontva a villamosenergia-termelést és a vízenergia-termelést. Hogy összehasonlításunk legyen, a Paksi atomerőmű 2010-ben 15 761 GWh-ot, ami körülbelül 16 TWh, villamos energiát termelt. Ez Magyarország egy éves villamosenergia-fogyasztásának kb. 40%-a.</a:t>
            </a:r>
          </a:p>
          <a:p>
            <a:pPr algn="just"/>
            <a:r>
              <a:rPr lang="hu-HU"/>
              <a:t>Ma a legnagyobb erőmű a kínai Három-szurdok-erőmű. A Három-szurdok-gát  (vagy Torok) hossza 2309 m, magassága 185 m és felépítéséhez 16 millió m3 betont használtak fel. A munkálatok 1993-ban kezdődtek, és a tárolót 2003. június elsején kezdték feltölteni. A tervek szerint 2009-ig kell a turbinákat beindítani, de mivel már elkészült a betonfal, ez már 2008-ban megtörténhet </a:t>
            </a:r>
          </a:p>
        </p:txBody>
      </p:sp>
      <p:sp>
        <p:nvSpPr>
          <p:cNvPr id="10240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C6B4B-0244-4E34-A0BA-8CD653C24B1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59862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Diakép helye 1">
            <a:extLst>
              <a:ext uri="{FF2B5EF4-FFF2-40B4-BE49-F238E27FC236}">
                <a16:creationId xmlns:a16="http://schemas.microsoft.com/office/drawing/2014/main" id="{B3D97C7A-4E41-4289-B047-085FD46247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Jegyzetek helye 2">
            <a:extLst>
              <a:ext uri="{FF2B5EF4-FFF2-40B4-BE49-F238E27FC236}">
                <a16:creationId xmlns:a16="http://schemas.microsoft.com/office/drawing/2014/main" id="{9B16D73C-AC46-49E5-B3B7-60BEBD8FD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r>
              <a:rPr lang="hu-HU" altLang="hu-HU"/>
              <a:t>A Dunában rejlik a hazai vízerőkészlet majdnem háromnegyede, mégis a Tiszán épült meg a hazai vízenergia-hasznosítás két legnagyobb vízerőműve. </a:t>
            </a:r>
          </a:p>
        </p:txBody>
      </p:sp>
      <p:sp>
        <p:nvSpPr>
          <p:cNvPr id="112644" name="Dia számának helye 3">
            <a:extLst>
              <a:ext uri="{FF2B5EF4-FFF2-40B4-BE49-F238E27FC236}">
                <a16:creationId xmlns:a16="http://schemas.microsoft.com/office/drawing/2014/main" id="{4EE49A46-AFBD-42B3-948E-9D0E392BF2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47E83-300B-4F59-A468-C07784B6C999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77988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Diakép helye 1">
            <a:extLst>
              <a:ext uri="{FF2B5EF4-FFF2-40B4-BE49-F238E27FC236}">
                <a16:creationId xmlns:a16="http://schemas.microsoft.com/office/drawing/2014/main" id="{B3D97C7A-4E41-4289-B047-085FD46247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Jegyzetek helye 2">
            <a:extLst>
              <a:ext uri="{FF2B5EF4-FFF2-40B4-BE49-F238E27FC236}">
                <a16:creationId xmlns:a16="http://schemas.microsoft.com/office/drawing/2014/main" id="{9B16D73C-AC46-49E5-B3B7-60BEBD8FD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r>
              <a:rPr lang="hu-HU" altLang="hu-HU"/>
              <a:t>A Dunában rejlik a hazai vízerőkészlet majdnem háromnegyede, mégis a Tiszán épült meg a hazai vízenergia-hasznosítás két legnagyobb vízerőműve. </a:t>
            </a:r>
          </a:p>
        </p:txBody>
      </p:sp>
      <p:sp>
        <p:nvSpPr>
          <p:cNvPr id="112644" name="Dia számának helye 3">
            <a:extLst>
              <a:ext uri="{FF2B5EF4-FFF2-40B4-BE49-F238E27FC236}">
                <a16:creationId xmlns:a16="http://schemas.microsoft.com/office/drawing/2014/main" id="{4EE49A46-AFBD-42B3-948E-9D0E392BF2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47E83-300B-4F59-A468-C07784B6C999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40835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Diakép helye 1">
            <a:extLst>
              <a:ext uri="{FF2B5EF4-FFF2-40B4-BE49-F238E27FC236}">
                <a16:creationId xmlns:a16="http://schemas.microsoft.com/office/drawing/2014/main" id="{B3D97C7A-4E41-4289-B047-085FD46247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Jegyzetek helye 2">
            <a:extLst>
              <a:ext uri="{FF2B5EF4-FFF2-40B4-BE49-F238E27FC236}">
                <a16:creationId xmlns:a16="http://schemas.microsoft.com/office/drawing/2014/main" id="{9B16D73C-AC46-49E5-B3B7-60BEBD8FD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r>
              <a:rPr lang="hu-HU" altLang="hu-HU"/>
              <a:t>A Dunában rejlik a hazai vízerőkészlet majdnem háromnegyede, mégis a Tiszán épült meg a hazai vízenergia-hasznosítás két legnagyobb vízerőműve. </a:t>
            </a:r>
          </a:p>
        </p:txBody>
      </p:sp>
      <p:sp>
        <p:nvSpPr>
          <p:cNvPr id="112644" name="Dia számának helye 3">
            <a:extLst>
              <a:ext uri="{FF2B5EF4-FFF2-40B4-BE49-F238E27FC236}">
                <a16:creationId xmlns:a16="http://schemas.microsoft.com/office/drawing/2014/main" id="{4EE49A46-AFBD-42B3-948E-9D0E392BF2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47E83-300B-4F59-A468-C07784B6C999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168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Diakép helye 1">
            <a:extLst>
              <a:ext uri="{FF2B5EF4-FFF2-40B4-BE49-F238E27FC236}">
                <a16:creationId xmlns:a16="http://schemas.microsoft.com/office/drawing/2014/main" id="{B3D97C7A-4E41-4289-B047-085FD46247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Jegyzetek helye 2">
            <a:extLst>
              <a:ext uri="{FF2B5EF4-FFF2-40B4-BE49-F238E27FC236}">
                <a16:creationId xmlns:a16="http://schemas.microsoft.com/office/drawing/2014/main" id="{9B16D73C-AC46-49E5-B3B7-60BEBD8FD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r>
              <a:rPr lang="hu-HU" altLang="hu-HU"/>
              <a:t>A Dunában rejlik a hazai vízerőkészlet majdnem háromnegyede, mégis a Tiszán épült meg a hazai vízenergia-hasznosítás két legnagyobb vízerőműve. </a:t>
            </a:r>
          </a:p>
        </p:txBody>
      </p:sp>
      <p:sp>
        <p:nvSpPr>
          <p:cNvPr id="112644" name="Dia számának helye 3">
            <a:extLst>
              <a:ext uri="{FF2B5EF4-FFF2-40B4-BE49-F238E27FC236}">
                <a16:creationId xmlns:a16="http://schemas.microsoft.com/office/drawing/2014/main" id="{4EE49A46-AFBD-42B3-948E-9D0E392BF2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47E83-300B-4F59-A468-C07784B6C999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54450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Diakép helye 1">
            <a:extLst>
              <a:ext uri="{FF2B5EF4-FFF2-40B4-BE49-F238E27FC236}">
                <a16:creationId xmlns:a16="http://schemas.microsoft.com/office/drawing/2014/main" id="{B3D97C7A-4E41-4289-B047-085FD46247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Jegyzetek helye 2">
            <a:extLst>
              <a:ext uri="{FF2B5EF4-FFF2-40B4-BE49-F238E27FC236}">
                <a16:creationId xmlns:a16="http://schemas.microsoft.com/office/drawing/2014/main" id="{9B16D73C-AC46-49E5-B3B7-60BEBD8FD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r>
              <a:rPr lang="hu-HU" altLang="hu-HU"/>
              <a:t>A Dunában rejlik a hazai vízerőkészlet majdnem háromnegyede, mégis a Tiszán épült meg a hazai vízenergia-hasznosítás két legnagyobb vízerőműve. </a:t>
            </a:r>
          </a:p>
        </p:txBody>
      </p:sp>
      <p:sp>
        <p:nvSpPr>
          <p:cNvPr id="112644" name="Dia számának helye 3">
            <a:extLst>
              <a:ext uri="{FF2B5EF4-FFF2-40B4-BE49-F238E27FC236}">
                <a16:creationId xmlns:a16="http://schemas.microsoft.com/office/drawing/2014/main" id="{4EE49A46-AFBD-42B3-948E-9D0E392BF2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47E83-300B-4F59-A468-C07784B6C999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18211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Diakép helye 1">
            <a:extLst>
              <a:ext uri="{FF2B5EF4-FFF2-40B4-BE49-F238E27FC236}">
                <a16:creationId xmlns:a16="http://schemas.microsoft.com/office/drawing/2014/main" id="{B3D97C7A-4E41-4289-B047-085FD46247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Jegyzetek helye 2">
            <a:extLst>
              <a:ext uri="{FF2B5EF4-FFF2-40B4-BE49-F238E27FC236}">
                <a16:creationId xmlns:a16="http://schemas.microsoft.com/office/drawing/2014/main" id="{9B16D73C-AC46-49E5-B3B7-60BEBD8FD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r>
              <a:rPr lang="hu-HU" altLang="hu-HU"/>
              <a:t>A Dunában rejlik a hazai vízerőkészlet majdnem háromnegyede, mégis a Tiszán épült meg a hazai vízenergia-hasznosítás két legnagyobb vízerőműve. </a:t>
            </a:r>
          </a:p>
        </p:txBody>
      </p:sp>
      <p:sp>
        <p:nvSpPr>
          <p:cNvPr id="112644" name="Dia számának helye 3">
            <a:extLst>
              <a:ext uri="{FF2B5EF4-FFF2-40B4-BE49-F238E27FC236}">
                <a16:creationId xmlns:a16="http://schemas.microsoft.com/office/drawing/2014/main" id="{4EE49A46-AFBD-42B3-948E-9D0E392BF2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47E83-300B-4F59-A468-C07784B6C999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71060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Diakép helye 1">
            <a:extLst>
              <a:ext uri="{FF2B5EF4-FFF2-40B4-BE49-F238E27FC236}">
                <a16:creationId xmlns:a16="http://schemas.microsoft.com/office/drawing/2014/main" id="{B3D97C7A-4E41-4289-B047-085FD46247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Jegyzetek helye 2">
            <a:extLst>
              <a:ext uri="{FF2B5EF4-FFF2-40B4-BE49-F238E27FC236}">
                <a16:creationId xmlns:a16="http://schemas.microsoft.com/office/drawing/2014/main" id="{9B16D73C-AC46-49E5-B3B7-60BEBD8FD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r>
              <a:rPr lang="hu-HU" altLang="hu-HU"/>
              <a:t>A Dunában rejlik a hazai vízerőkészlet majdnem háromnegyede, mégis a Tiszán épült meg a hazai vízenergia-hasznosítás két legnagyobb vízerőműve. </a:t>
            </a:r>
          </a:p>
        </p:txBody>
      </p:sp>
      <p:sp>
        <p:nvSpPr>
          <p:cNvPr id="112644" name="Dia számának helye 3">
            <a:extLst>
              <a:ext uri="{FF2B5EF4-FFF2-40B4-BE49-F238E27FC236}">
                <a16:creationId xmlns:a16="http://schemas.microsoft.com/office/drawing/2014/main" id="{4EE49A46-AFBD-42B3-948E-9D0E392BF2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47E83-300B-4F59-A468-C07784B6C999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5499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Diakép helye 1">
            <a:extLst>
              <a:ext uri="{FF2B5EF4-FFF2-40B4-BE49-F238E27FC236}">
                <a16:creationId xmlns:a16="http://schemas.microsoft.com/office/drawing/2014/main" id="{B3D97C7A-4E41-4289-B047-085FD46247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Jegyzetek helye 2">
            <a:extLst>
              <a:ext uri="{FF2B5EF4-FFF2-40B4-BE49-F238E27FC236}">
                <a16:creationId xmlns:a16="http://schemas.microsoft.com/office/drawing/2014/main" id="{9B16D73C-AC46-49E5-B3B7-60BEBD8FD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r>
              <a:rPr lang="hu-HU" altLang="hu-HU"/>
              <a:t>A Dunában rejlik a hazai vízerőkészlet majdnem háromnegyede, mégis a Tiszán épült meg a hazai vízenergia-hasznosítás két legnagyobb vízerőműve. </a:t>
            </a:r>
          </a:p>
        </p:txBody>
      </p:sp>
      <p:sp>
        <p:nvSpPr>
          <p:cNvPr id="112644" name="Dia számának helye 3">
            <a:extLst>
              <a:ext uri="{FF2B5EF4-FFF2-40B4-BE49-F238E27FC236}">
                <a16:creationId xmlns:a16="http://schemas.microsoft.com/office/drawing/2014/main" id="{4EE49A46-AFBD-42B3-948E-9D0E392BF2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47E83-300B-4F59-A468-C07784B6C999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92302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/>
          </a:p>
        </p:txBody>
      </p:sp>
      <p:sp>
        <p:nvSpPr>
          <p:cNvPr id="16486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6D83B-8B40-4A8D-8CC2-88841B3C533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93338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A Tiszalöki erőtelepen függőleges tengelyű Kaplan-turbinákat építettek be,  a metszeti rajzát látjuk a dián. Távlati képét a következő dia mutatja.</a:t>
            </a:r>
          </a:p>
          <a:p>
            <a:endParaRPr lang="hu-HU"/>
          </a:p>
          <a:p>
            <a:r>
              <a:rPr lang="hu-HU"/>
              <a:t>Kiskörét a modernebbnek számító vízszintes tengelyű csőturbinákkal, vagy más néven körteturbinákkal szerelték fel. Metszeti képét az  dia  mutatja.</a:t>
            </a:r>
          </a:p>
          <a:p>
            <a:endParaRPr lang="hu-HU"/>
          </a:p>
        </p:txBody>
      </p:sp>
      <p:sp>
        <p:nvSpPr>
          <p:cNvPr id="16179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C25F3-7415-40A9-859D-951DE2FBA9C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241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iakép helye 1">
            <a:extLst>
              <a:ext uri="{FF2B5EF4-FFF2-40B4-BE49-F238E27FC236}">
                <a16:creationId xmlns:a16="http://schemas.microsoft.com/office/drawing/2014/main" id="{9719E091-061C-4AEB-A295-71CB9EAF0F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Jegyzetek helye 2">
            <a:extLst>
              <a:ext uri="{FF2B5EF4-FFF2-40B4-BE49-F238E27FC236}">
                <a16:creationId xmlns:a16="http://schemas.microsoft.com/office/drawing/2014/main" id="{B4982CAA-52F8-4E7B-9CC2-DE2BB72E9C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/>
          </a:p>
        </p:txBody>
      </p:sp>
      <p:sp>
        <p:nvSpPr>
          <p:cNvPr id="16388" name="Dia számának helye 3">
            <a:extLst>
              <a:ext uri="{FF2B5EF4-FFF2-40B4-BE49-F238E27FC236}">
                <a16:creationId xmlns:a16="http://schemas.microsoft.com/office/drawing/2014/main" id="{02447EB4-A1F7-4A05-8DFF-7D4892E09B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D4A099-6C2D-4042-BF4E-0618419E2915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24941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/>
          </a:p>
        </p:txBody>
      </p:sp>
      <p:sp>
        <p:nvSpPr>
          <p:cNvPr id="16282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1945-01DB-4CE6-9FBD-33557D33006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18092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/>
          </a:p>
        </p:txBody>
      </p:sp>
      <p:sp>
        <p:nvSpPr>
          <p:cNvPr id="16282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1945-01DB-4CE6-9FBD-33557D33006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7837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Négy darab, egyenként 7 MW névleges teljesítményű körteturbina van beépítve a kiskörei vízerőműben. Egyéb adatait a következő dia tartalmazza. </a:t>
            </a:r>
          </a:p>
        </p:txBody>
      </p:sp>
      <p:sp>
        <p:nvSpPr>
          <p:cNvPr id="16384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388E7-AB07-4B75-A2B4-346F663022F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63477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Négy darab, egyenként 7 MW névleges teljesítményű körteturbina van beépítve a kiskörei vízerőműben. Egyéb adatait a következő dia tartalmazza. </a:t>
            </a:r>
          </a:p>
        </p:txBody>
      </p:sp>
      <p:sp>
        <p:nvSpPr>
          <p:cNvPr id="16384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388E7-AB07-4B75-A2B4-346F663022F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3661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Négy darab, egyenként 7 MW névleges teljesítményű körteturbina van beépítve a kiskörei vízerőműben. Egyéb adatait a következő dia tartalmazza. </a:t>
            </a:r>
          </a:p>
        </p:txBody>
      </p:sp>
      <p:sp>
        <p:nvSpPr>
          <p:cNvPr id="16384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388E7-AB07-4B75-A2B4-346F663022F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81805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Négy darab, egyenként 7 MW névleges teljesítményű körteturbina van beépítve a kiskörei vízerőműben. Egyéb adatait a következő dia tartalmazza. </a:t>
            </a:r>
          </a:p>
        </p:txBody>
      </p:sp>
      <p:sp>
        <p:nvSpPr>
          <p:cNvPr id="16384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388E7-AB07-4B75-A2B4-346F663022F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6627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Négy darab, egyenként 7 MW névleges teljesítményű körteturbina van beépítve a kiskörei vízerőműben. Egyéb adatait a következő dia tartalmazza. </a:t>
            </a:r>
          </a:p>
        </p:txBody>
      </p:sp>
      <p:sp>
        <p:nvSpPr>
          <p:cNvPr id="16384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388E7-AB07-4B75-A2B4-346F663022F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2937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Négy darab, egyenként 7 MW névleges teljesítményű körteturbina van beépítve a kiskörei vízerőműben. Egyéb adatait a következő dia tartalmazza. </a:t>
            </a:r>
          </a:p>
        </p:txBody>
      </p:sp>
      <p:sp>
        <p:nvSpPr>
          <p:cNvPr id="16384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388E7-AB07-4B75-A2B4-346F663022F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3948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/>
          </a:p>
        </p:txBody>
      </p:sp>
      <p:sp>
        <p:nvSpPr>
          <p:cNvPr id="1658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8E1D-7D2E-45FE-9A44-0D93CDDCDB2E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347608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/>
          </a:p>
        </p:txBody>
      </p:sp>
      <p:sp>
        <p:nvSpPr>
          <p:cNvPr id="16691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901F2-79E2-4302-8DE7-36764B9F910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976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iakép helye 1">
            <a:extLst>
              <a:ext uri="{FF2B5EF4-FFF2-40B4-BE49-F238E27FC236}">
                <a16:creationId xmlns:a16="http://schemas.microsoft.com/office/drawing/2014/main" id="{32ED4AF9-0212-47AB-8CA6-A82FEFBA4F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Jegyzetek helye 2">
            <a:extLst>
              <a:ext uri="{FF2B5EF4-FFF2-40B4-BE49-F238E27FC236}">
                <a16:creationId xmlns:a16="http://schemas.microsoft.com/office/drawing/2014/main" id="{8E8467F3-4345-42F2-B920-537A0E65DE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/>
          </a:p>
        </p:txBody>
      </p:sp>
      <p:sp>
        <p:nvSpPr>
          <p:cNvPr id="18436" name="Dia számának helye 3">
            <a:extLst>
              <a:ext uri="{FF2B5EF4-FFF2-40B4-BE49-F238E27FC236}">
                <a16:creationId xmlns:a16="http://schemas.microsoft.com/office/drawing/2014/main" id="{9F47A3D4-F340-4123-9576-EF33457369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AA5D44-9A35-43B0-BB09-F3AD36AD8E5E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0970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Sió csatornán épített árvízkapu egyik műtárgya az angolna fogó. Ez annak idején azért épült, hogy a Balatonba telepített angolnákat a Balaton vizének leengedésekor könnyen lehalászhassák. A kialakított aknába egy perforált acél szekrényt lehetett leengedni, amelynek nyílásain keresztül a víz a Dunába folyhatott, de az angolnák fennakadtak rajta mint egy halászhálón. Ez az angolnacsapda a megépítés óta eltelt több mint harminc év alatt gyakorlatilag soha nem volt használva. Állítólag egyetlen egy angolnát sem fogott. A turbina telepítésére ezt az aknát használtuk. 2-3 méteres esésre és 2-3 m</a:t>
            </a:r>
            <a:r>
              <a:rPr lang="hu-HU" baseline="30000"/>
              <a:t>3</a:t>
            </a:r>
            <a:r>
              <a:rPr lang="hu-HU"/>
              <a:t>/s vízmennyiségre számíthattuk a turbina működtetéséhez. Ezekből az adatokból Kaplan- vagy csőturbina jöhetett szóba. A beruházási költségek csökkentése érdekében Kaplan turbinát terveztünk, amelynek sem, a terelőlapátjai sem a járókerék lapátjai nem állíthatók. Ez a tervezés feladatát eléggé megnehezítette, mert nagyon pontosan kellett a lapátozást megtervezni és legyártani. További nehézséget jelentett, hogy kisminta kísérletre sem volt módunk, szintén a költségek minimalizálása érdekében. Így a kisminta kísérletek helyett használtuk a CFD szimulációt, a tervezett turbina ellenőrzésére.</a:t>
            </a:r>
          </a:p>
        </p:txBody>
      </p:sp>
      <p:sp>
        <p:nvSpPr>
          <p:cNvPr id="16794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14F723-5D07-49F1-89CE-DDFAD145F3B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4988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endParaRPr lang="hu-HU"/>
          </a:p>
        </p:txBody>
      </p:sp>
      <p:sp>
        <p:nvSpPr>
          <p:cNvPr id="16896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4C2D7-5C95-46F8-891D-D4A8575FD42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574863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dia egy magyarországi napi terhelési diagramot mutat. Az energiaingadozás kiegyenlítésére pl. a következő lehetőség volna szivattyús energiatározó segítségével. Az éjszakai 23-tól 06 óráig fogyasztási völgyben a szivattyús energiatározóba szivattyúzzák az alsó medencéből a vizet. A fogyasztási csúcsban 17-től 22 óráig pedig turbinaüzemben visszatermel a hálózat számára energiát. </a:t>
            </a:r>
          </a:p>
        </p:txBody>
      </p:sp>
      <p:sp>
        <p:nvSpPr>
          <p:cNvPr id="16998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3FD5C0-6506-4F88-894E-3CB31BC6F02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05229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bős-nagymarosi erőműrendszerhez tervezett prédikálószéki szivattyús energiatározó kb. 300 MW teljesítményű lett volna, ha megépül. Ezzel a teljesítménnyel a napi ingadozást kb. felére lehetett volna csökkenten, ami az országos össz. villamosenergia-rendszert hatékonyabbá és szabályozhatóbbá tette volna. Sőt a kb. 10 éve elkezdődött intenzív szélerőmű-építés problémáit is részben megoldotta volna. A szélerőművek energiatermelése rapszodikus, nehezen tervezhető, sőt van időszak, amikor egyáltalán nem termelnek, és van időszak, amikor sokat termelnek. Ennek a szabályozására is kiválóan alkalmas lett volna a szivattyús energiatározó. Sőt, ha a Paks tervezett bővítése is megépül, akkor biztosan szükségünk lesz ilyen jellegű energiatározó-kapacitásra is. </a:t>
            </a:r>
          </a:p>
          <a:p>
            <a:pPr algn="just"/>
            <a:endParaRPr lang="hu-HU"/>
          </a:p>
        </p:txBody>
      </p:sp>
      <p:sp>
        <p:nvSpPr>
          <p:cNvPr id="1710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BD28A-A06A-4B78-85B1-5D565E393C6C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264213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világon több száz ilyen erőmű működik. Példaként a Szlovákiában a Fekete-Vágon (Cierny Vah) megvalósult erőművet láthatjuk.</a:t>
            </a:r>
          </a:p>
          <a:p>
            <a:pPr algn="just"/>
            <a:endParaRPr lang="hu-HU"/>
          </a:p>
          <a:p>
            <a:pPr algn="just"/>
            <a:r>
              <a:rPr lang="hu-HU"/>
              <a:t>A két tározó közötti 445 méteres szintkülönbséget 3db 3,8 méteres átmérőjű cső köti össze, amelyek összesen 6 turbinát (illetve szivattyút) látnak el. A felső tározó 1160 méterrel helyezkedik el a tengerszint felett. Egy hármas hegycsúcs között alakították ki, így nem volt szükség jelentős föld- és kőtömeg odaszállítására. A tározó kapacitása 3,7 millió köbméter, amelyet a szivattyúk 8 óra alatt tudnak feltölteni, míg a kisütés 5,5 óra alatt lehetséges. Ez alatt a szintváltozás a felső tározóban 25 méter. A turbinák így 3800 MWh óra energiát termelnek meg, míg a rendszer hatásfoka 84%-os. Az alsó tározót a folyóvölgyben helyezték el. Hossza közel 2 km, és 5,1 millió köbméter víz tárolását biztosítja. A gát hossza 375 méter, amelynek az oldalába építették be a turbinákat és szivattyúkat. Az erőműhöz 7 turbina tartozik. Ezek közül 1db 768 kW-os Kaplan-turbina a folyó átfolyását biztosítja, folyamatos üzemben, annak érdekében, hogy a tározóba beérkező vízzel megegyező mennyiségű víz tovább is folyhasson. A kisütés során 6 db Francis-turbinát alkalmaznak, amelyek beépített teljesítőképessége összesen 735 MW (egyenként 122,4 MW). Maximális terhelésüket alig 80másodperc alatt képesek elérni, ezzel igen komoly segítséget nyújtanak a hirtelen bekövetkező teljesítményigény-növekedés kielégítéséhez. </a:t>
            </a:r>
          </a:p>
        </p:txBody>
      </p:sp>
      <p:sp>
        <p:nvSpPr>
          <p:cNvPr id="17203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C8491-2049-4184-8447-2D25EED2FA1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41363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világon több száz ilyen erőmű működik. Példaként a Szlovákiában a Fekete-Vágon (Cierny Vah) megvalósult erőművet láthatjuk.</a:t>
            </a:r>
          </a:p>
          <a:p>
            <a:pPr algn="just"/>
            <a:endParaRPr lang="hu-HU"/>
          </a:p>
          <a:p>
            <a:pPr algn="just"/>
            <a:r>
              <a:rPr lang="hu-HU"/>
              <a:t>A két tározó közötti 445 méteres szintkülönbséget 3db 3,8 méteres átmérőjű cső köti össze, amelyek összesen 6 turbinát (illetve szivattyút) látnak el. A felső tározó 1160 méterrel helyezkedik el a tengerszint felett. Egy hármas hegycsúcs között alakították ki, így nem volt szükség jelentős föld- és kőtömeg odaszállítására. A tározó kapacitása 3,7 millió köbméter, amelyet a szivattyúk 8 óra alatt tudnak feltölteni, míg a kisütés 5,5 óra alatt lehetséges. Ez alatt a szintváltozás a felső tározóban 25 méter. A turbinák így 3800 MWh óra energiát termelnek meg, míg a rendszer hatásfoka 84%-os. Az alsó tározót a folyóvölgyben helyezték el. Hossza közel 2 km, és 5,1 millió köbméter víz tárolását biztosítja. A gát hossza 375 méter, amelynek az oldalába építették be a turbinákat és szivattyúkat. Az erőműhöz 7 turbina tartozik. Ezek közül 1db 768 kW-os Kaplan-turbina a folyó átfolyását biztosítja, folyamatos üzemben, annak érdekében, hogy a tározóba beérkező vízzel megegyező mennyiségű víz tovább is folyhasson. A kisütés során 6 db Francis-turbinát alkalmaznak, amelyek beépített teljesítőképessége összesen 735 MW (egyenként 122,4 MW). Maximális terhelésüket alig 80másodperc alatt képesek elérni, ezzel igen komoly segítséget nyújtanak a hirtelen bekövetkező teljesítményigény-növekedés kielégítéséhez. </a:t>
            </a:r>
          </a:p>
        </p:txBody>
      </p:sp>
      <p:sp>
        <p:nvSpPr>
          <p:cNvPr id="17203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C8491-2049-4184-8447-2D25EED2FA1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32371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világon több száz ilyen erőmű működik. Példaként a Szlovákiában a Fekete-Vágon (Cierny Vah) megvalósult erőművet láthatjuk.</a:t>
            </a:r>
          </a:p>
          <a:p>
            <a:pPr algn="just"/>
            <a:endParaRPr lang="hu-HU"/>
          </a:p>
          <a:p>
            <a:pPr algn="just"/>
            <a:r>
              <a:rPr lang="hu-HU"/>
              <a:t>A két tározó közötti 445 méteres szintkülönbséget 3db 3,8 méteres átmérőjű cső köti össze, amelyek összesen 6 turbinát (illetve szivattyút) látnak el. A felső tározó 1160 méterrel helyezkedik el a tengerszint felett. Egy hármas hegycsúcs között alakították ki, így nem volt szükség jelentős föld- és kőtömeg odaszállítására. A tározó kapacitása 3,7 millió köbméter, amelyet a szivattyúk 8 óra alatt tudnak feltölteni, míg a kisütés 5,5 óra alatt lehetséges. Ez alatt a szintváltozás a felső tározóban 25 méter. A turbinák így 3800 MWh óra energiát termelnek meg, míg a rendszer hatásfoka 84%-os. Az alsó tározót a folyóvölgyben helyezték el. Hossza közel 2 km, és 5,1 millió köbméter víz tárolását biztosítja. A gát hossza 375 méter, amelynek az oldalába építették be a turbinákat és szivattyúkat. Az erőműhöz 7 turbina tartozik. Ezek közül 1db 768 kW-os Kaplan-turbina a folyó átfolyását biztosítja, folyamatos üzemben, annak érdekében, hogy a tározóba beérkező vízzel megegyező mennyiségű víz tovább is folyhasson. A kisütés során 6 db Francis-turbinát alkalmaznak, amelyek beépített teljesítőképessége összesen 735 MW (egyenként 122,4 MW). Maximális terhelésüket alig 80másodperc alatt képesek elérni, ezzel igen komoly segítséget nyújtanak a hirtelen bekövetkező teljesítményigény-növekedés kielégítéséhez. </a:t>
            </a:r>
          </a:p>
        </p:txBody>
      </p:sp>
      <p:sp>
        <p:nvSpPr>
          <p:cNvPr id="17203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C8491-2049-4184-8447-2D25EED2FA1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206595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világon több száz ilyen erőmű működik. Példaként a Szlovákiában a Fekete-Vágon (Cierny Vah) megvalósult erőművet láthatjuk.</a:t>
            </a:r>
          </a:p>
          <a:p>
            <a:pPr algn="just"/>
            <a:endParaRPr lang="hu-HU"/>
          </a:p>
          <a:p>
            <a:pPr algn="just"/>
            <a:r>
              <a:rPr lang="hu-HU"/>
              <a:t>A két tározó közötti 445 méteres szintkülönbséget 3db 3,8 méteres átmérőjű cső köti össze, amelyek összesen 6 turbinát (illetve szivattyút) látnak el. A felső tározó 1160 méterrel helyezkedik el a tengerszint felett. Egy hármas hegycsúcs között alakították ki, így nem volt szükség jelentős föld- és kőtömeg odaszállítására. A tározó kapacitása 3,7 millió köbméter, amelyet a szivattyúk 8 óra alatt tudnak feltölteni, míg a kisütés 5,5 óra alatt lehetséges. Ez alatt a szintváltozás a felső tározóban 25 méter. A turbinák így 3800 MWh óra energiát termelnek meg, míg a rendszer hatásfoka 84%-os. Az alsó tározót a folyóvölgyben helyezték el. Hossza közel 2 km, és 5,1 millió köbméter víz tárolását biztosítja. A gát hossza 375 méter, amelynek az oldalába építették be a turbinákat és szivattyúkat. Az erőműhöz 7 turbina tartozik. Ezek közül 1db 768 kW-os Kaplan-turbina a folyó átfolyását biztosítja, folyamatos üzemben, annak érdekében, hogy a tározóba beérkező vízzel megegyező mennyiségű víz tovább is folyhasson. A kisütés során 6 db Francis-turbinát alkalmaznak, amelyek beépített teljesítőképessége összesen 735 MW (egyenként 122,4 MW). Maximális terhelésüket alig 80másodperc alatt képesek elérni, ezzel igen komoly segítséget nyújtanak a hirtelen bekövetkező teljesítményigény-növekedés kielégítéséhez. </a:t>
            </a:r>
          </a:p>
        </p:txBody>
      </p:sp>
      <p:sp>
        <p:nvSpPr>
          <p:cNvPr id="17203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C8491-2049-4184-8447-2D25EED2FA1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65578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világon több száz ilyen erőmű működik. Példaként a Szlovákiában a Fekete-Vágon (Cierny Vah) megvalósult erőművet láthatjuk.</a:t>
            </a:r>
          </a:p>
          <a:p>
            <a:pPr algn="just"/>
            <a:endParaRPr lang="hu-HU"/>
          </a:p>
          <a:p>
            <a:pPr algn="just"/>
            <a:r>
              <a:rPr lang="hu-HU"/>
              <a:t>A két tározó közötti 445 méteres szintkülönbséget 3db 3,8 méteres átmérőjű cső köti össze, amelyek összesen 6 turbinát (illetve szivattyút) látnak el. A felső tározó 1160 méterrel helyezkedik el a tengerszint felett. Egy hármas hegycsúcs között alakították ki, így nem volt szükség jelentős föld- és kőtömeg odaszállítására. A tározó kapacitása 3,7 millió köbméter, amelyet a szivattyúk 8 óra alatt tudnak feltölteni, míg a kisütés 5,5 óra alatt lehetséges. Ez alatt a szintváltozás a felső tározóban 25 méter. A turbinák így 3800 MWh óra energiát termelnek meg, míg a rendszer hatásfoka 84%-os. Az alsó tározót a folyóvölgyben helyezték el. Hossza közel 2 km, és 5,1 millió köbméter víz tárolását biztosítja. A gát hossza 375 méter, amelynek az oldalába építették be a turbinákat és szivattyúkat. Az erőműhöz 7 turbina tartozik. Ezek közül 1db 768 kW-os Kaplan-turbina a folyó átfolyását biztosítja, folyamatos üzemben, annak érdekében, hogy a tározóba beérkező vízzel megegyező mennyiségű víz tovább is folyhasson. A kisütés során 6 db Francis-turbinát alkalmaznak, amelyek beépített teljesítőképessége összesen 735 MW (egyenként 122,4 MW). Maximális terhelésüket alig 80másodperc alatt képesek elérni, ezzel igen komoly segítséget nyújtanak a hirtelen bekövetkező teljesítményigény-növekedés kielégítéséhez. </a:t>
            </a:r>
          </a:p>
        </p:txBody>
      </p:sp>
      <p:sp>
        <p:nvSpPr>
          <p:cNvPr id="17203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C8491-2049-4184-8447-2D25EED2FA1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530190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világon több száz ilyen erőmű működik. Példaként a Szlovákiában a Fekete-Vágon (Cierny Vah) megvalósult erőművet láthatjuk.</a:t>
            </a:r>
          </a:p>
          <a:p>
            <a:pPr algn="just"/>
            <a:endParaRPr lang="hu-HU"/>
          </a:p>
          <a:p>
            <a:pPr algn="just"/>
            <a:r>
              <a:rPr lang="hu-HU"/>
              <a:t>A két tározó közötti 445 méteres szintkülönbséget 3db 3,8 méteres átmérőjű cső köti össze, amelyek összesen 6 turbinát (illetve szivattyút) látnak el. A felső tározó 1160 méterrel helyezkedik el a tengerszint felett. Egy hármas hegycsúcs között alakították ki, így nem volt szükség jelentős föld- és kőtömeg odaszállítására. A tározó kapacitása 3,7 millió köbméter, amelyet a szivattyúk 8 óra alatt tudnak feltölteni, míg a kisütés 5,5 óra alatt lehetséges. Ez alatt a szintváltozás a felső tározóban 25 méter. A turbinák így 3800 MWh óra energiát termelnek meg, míg a rendszer hatásfoka 84%-os. Az alsó tározót a folyóvölgyben helyezték el. Hossza közel 2 km, és 5,1 millió köbméter víz tárolását biztosítja. A gát hossza 375 méter, amelynek az oldalába építették be a turbinákat és szivattyúkat. Az erőműhöz 7 turbina tartozik. Ezek közül 1db 768 kW-os Kaplan-turbina a folyó átfolyását biztosítja, folyamatos üzemben, annak érdekében, hogy a tározóba beérkező vízzel megegyező mennyiségű víz tovább is folyhasson. A kisütés során 6 db Francis-turbinát alkalmaznak, amelyek beépített teljesítőképessége összesen 735 MW (egyenként 122,4 MW). Maximális terhelésüket alig 80másodperc alatt képesek elérni, ezzel igen komoly segítséget nyújtanak a hirtelen bekövetkező teljesítményigény-növekedés kielégítéséhez. </a:t>
            </a:r>
          </a:p>
        </p:txBody>
      </p:sp>
      <p:sp>
        <p:nvSpPr>
          <p:cNvPr id="17203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C8491-2049-4184-8447-2D25EED2FA1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92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iakép helye 1">
            <a:extLst>
              <a:ext uri="{FF2B5EF4-FFF2-40B4-BE49-F238E27FC236}">
                <a16:creationId xmlns:a16="http://schemas.microsoft.com/office/drawing/2014/main" id="{51EBC2CA-E9BF-4BD3-9E96-38766C4B4D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Jegyzetek helye 2">
            <a:extLst>
              <a:ext uri="{FF2B5EF4-FFF2-40B4-BE49-F238E27FC236}">
                <a16:creationId xmlns:a16="http://schemas.microsoft.com/office/drawing/2014/main" id="{420BCDC8-D18B-4F3B-B793-3DD367506A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/>
          </a:p>
        </p:txBody>
      </p:sp>
      <p:sp>
        <p:nvSpPr>
          <p:cNvPr id="20484" name="Dia számának helye 3">
            <a:extLst>
              <a:ext uri="{FF2B5EF4-FFF2-40B4-BE49-F238E27FC236}">
                <a16:creationId xmlns:a16="http://schemas.microsoft.com/office/drawing/2014/main" id="{6B491976-637D-4EEC-9CD9-179960DD8C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43E1DD-91E5-4AAC-AB83-56F504AF2BF9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70653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világon több száz ilyen erőmű működik. Példaként a Szlovákiában a Fekete-Vágon (Cierny Vah) megvalósult erőművet láthatjuk.</a:t>
            </a:r>
          </a:p>
          <a:p>
            <a:pPr algn="just"/>
            <a:endParaRPr lang="hu-HU"/>
          </a:p>
          <a:p>
            <a:pPr algn="just"/>
            <a:r>
              <a:rPr lang="hu-HU"/>
              <a:t>A két tározó közötti 445 méteres szintkülönbséget 3db 3,8 méteres átmérőjű cső köti össze, amelyek összesen 6 turbinát (illetve szivattyút) látnak el. A felső tározó 1160 méterrel helyezkedik el a tengerszint felett. Egy hármas hegycsúcs között alakították ki, így nem volt szükség jelentős föld- és kőtömeg odaszállítására. A tározó kapacitása 3,7 millió köbméter, amelyet a szivattyúk 8 óra alatt tudnak feltölteni, míg a kisütés 5,5 óra alatt lehetséges. Ez alatt a szintváltozás a felső tározóban 25 méter. A turbinák így 3800 MWh óra energiát termelnek meg, míg a rendszer hatásfoka 84%-os. Az alsó tározót a folyóvölgyben helyezték el. Hossza közel 2 km, és 5,1 millió köbméter víz tárolását biztosítja. A gát hossza 375 méter, amelynek az oldalába építették be a turbinákat és szivattyúkat. Az erőműhöz 7 turbina tartozik. Ezek közül 1db 768 kW-os Kaplan-turbina a folyó átfolyását biztosítja, folyamatos üzemben, annak érdekében, hogy a tározóba beérkező vízzel megegyező mennyiségű víz tovább is folyhasson. A kisütés során 6 db Francis-turbinát alkalmaznak, amelyek beépített teljesítőképessége összesen 735 MW (egyenként 122,4 MW). Maximális terhelésüket alig 80másodperc alatt képesek elérni, ezzel igen komoly segítséget nyújtanak a hirtelen bekövetkező teljesítményigény-növekedés kielégítéséhez. </a:t>
            </a:r>
          </a:p>
        </p:txBody>
      </p:sp>
      <p:sp>
        <p:nvSpPr>
          <p:cNvPr id="17203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C8491-2049-4184-8447-2D25EED2FA1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795725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világon több száz ilyen erőmű működik. Példaként a Szlovákiában a Fekete-Vágon (Cierny Vah) megvalósult erőművet láthatjuk.</a:t>
            </a:r>
          </a:p>
          <a:p>
            <a:pPr algn="just"/>
            <a:endParaRPr lang="hu-HU"/>
          </a:p>
          <a:p>
            <a:pPr algn="just"/>
            <a:r>
              <a:rPr lang="hu-HU"/>
              <a:t>A két tározó közötti 445 méteres szintkülönbséget 3db 3,8 méteres átmérőjű cső köti össze, amelyek összesen 6 turbinát (illetve szivattyút) látnak el. A felső tározó 1160 méterrel helyezkedik el a tengerszint felett. Egy hármas hegycsúcs között alakították ki, így nem volt szükség jelentős föld- és kőtömeg odaszállítására. A tározó kapacitása 3,7 millió köbméter, amelyet a szivattyúk 8 óra alatt tudnak feltölteni, míg a kisütés 5,5 óra alatt lehetséges. Ez alatt a szintváltozás a felső tározóban 25 méter. A turbinák így 3800 MWh óra energiát termelnek meg, míg a rendszer hatásfoka 84%-os. Az alsó tározót a folyóvölgyben helyezték el. Hossza közel 2 km, és 5,1 millió köbméter víz tárolását biztosítja. A gát hossza 375 méter, amelynek az oldalába építették be a turbinákat és szivattyúkat. Az erőműhöz 7 turbina tartozik. Ezek közül 1db 768 kW-os Kaplan-turbina a folyó átfolyását biztosítja, folyamatos üzemben, annak érdekében, hogy a tározóba beérkező vízzel megegyező mennyiségű víz tovább is folyhasson. A kisütés során 6 db Francis-turbinát alkalmaznak, amelyek beépített teljesítőképessége összesen 735 MW (egyenként 122,4 MW). Maximális terhelésüket alig 80másodperc alatt képesek elérni, ezzel igen komoly segítséget nyújtanak a hirtelen bekövetkező teljesítményigény-növekedés kielégítéséhez. </a:t>
            </a:r>
          </a:p>
        </p:txBody>
      </p:sp>
      <p:sp>
        <p:nvSpPr>
          <p:cNvPr id="17203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C8491-2049-4184-8447-2D25EED2FA1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514409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világon több száz ilyen erőmű működik. Példaként a Szlovákiában a Fekete-Vágon (Cierny Vah) megvalósult erőművet láthatjuk.</a:t>
            </a:r>
          </a:p>
          <a:p>
            <a:pPr algn="just"/>
            <a:endParaRPr lang="hu-HU"/>
          </a:p>
          <a:p>
            <a:pPr algn="just"/>
            <a:r>
              <a:rPr lang="hu-HU"/>
              <a:t>A két tározó közötti 445 méteres szintkülönbséget 3db 3,8 méteres átmérőjű cső köti össze, amelyek összesen 6 turbinát (illetve szivattyút) látnak el. A felső tározó 1160 méterrel helyezkedik el a tengerszint felett. Egy hármas hegycsúcs között alakították ki, így nem volt szükség jelentős föld- és kőtömeg odaszállítására. A tározó kapacitása 3,7 millió köbméter, amelyet a szivattyúk 8 óra alatt tudnak feltölteni, míg a kisütés 5,5 óra alatt lehetséges. Ez alatt a szintváltozás a felső tározóban 25 méter. A turbinák így 3800 MWh óra energiát termelnek meg, míg a rendszer hatásfoka 84%-os. Az alsó tározót a folyóvölgyben helyezték el. Hossza közel 2 km, és 5,1 millió köbméter víz tárolását biztosítja. A gát hossza 375 méter, amelynek az oldalába építették be a turbinákat és szivattyúkat. Az erőműhöz 7 turbina tartozik. Ezek közül 1db 768 kW-os Kaplan-turbina a folyó átfolyását biztosítja, folyamatos üzemben, annak érdekében, hogy a tározóba beérkező vízzel megegyező mennyiségű víz tovább is folyhasson. A kisütés során 6 db Francis-turbinát alkalmaznak, amelyek beépített teljesítőképessége összesen 735 MW (egyenként 122,4 MW). Maximális terhelésüket alig 80másodperc alatt képesek elérni, ezzel igen komoly segítséget nyújtanak a hirtelen bekövetkező teljesítményigény-növekedés kielégítéséhez. </a:t>
            </a:r>
          </a:p>
        </p:txBody>
      </p:sp>
      <p:sp>
        <p:nvSpPr>
          <p:cNvPr id="17203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C8491-2049-4184-8447-2D25EED2FA1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098407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világon több száz ilyen erőmű működik. Példaként a Szlovákiában a Fekete-Vágon (Cierny Vah) megvalósult erőművet láthatjuk.</a:t>
            </a:r>
          </a:p>
          <a:p>
            <a:pPr algn="just"/>
            <a:endParaRPr lang="hu-HU"/>
          </a:p>
          <a:p>
            <a:pPr algn="just"/>
            <a:r>
              <a:rPr lang="hu-HU"/>
              <a:t>A két tározó közötti 445 méteres szintkülönbséget 3db 3,8 méteres átmérőjű cső köti össze, amelyek összesen 6 turbinát (illetve szivattyút) látnak el. A felső tározó 1160 méterrel helyezkedik el a tengerszint felett. Egy hármas hegycsúcs között alakították ki, így nem volt szükség jelentős föld- és kőtömeg odaszállítására. A tározó kapacitása 3,7 millió köbméter, amelyet a szivattyúk 8 óra alatt tudnak feltölteni, míg a kisütés 5,5 óra alatt lehetséges. Ez alatt a szintváltozás a felső tározóban 25 méter. A turbinák így 3800 MWh óra energiát termelnek meg, míg a rendszer hatásfoka 84%-os. Az alsó tározót a folyóvölgyben helyezték el. Hossza közel 2 km, és 5,1 millió köbméter víz tárolását biztosítja. A gát hossza 375 méter, amelynek az oldalába építették be a turbinákat és szivattyúkat. Az erőműhöz 7 turbina tartozik. Ezek közül 1db 768 kW-os Kaplan-turbina a folyó átfolyását biztosítja, folyamatos üzemben, annak érdekében, hogy a tározóba beérkező vízzel megegyező mennyiségű víz tovább is folyhasson. A kisütés során 6 db Francis-turbinát alkalmaznak, amelyek beépített teljesítőképessége összesen 735 MW (egyenként 122,4 MW). Maximális terhelésüket alig 80másodperc alatt képesek elérni, ezzel igen komoly segítséget nyújtanak a hirtelen bekövetkező teljesítményigény-növekedés kielégítéséhez. </a:t>
            </a:r>
          </a:p>
        </p:txBody>
      </p:sp>
      <p:sp>
        <p:nvSpPr>
          <p:cNvPr id="17203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C8491-2049-4184-8447-2D25EED2FA1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446362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Természetesen ezeknek a beruházásoknak nagyon sok ellenzője van a „zöldek” között. És ezt politikai oldalról is erősen befolyásolják, mint ahogy ez a bős−nagymarosi erőműrendszernél is történt. A „reális zöldek” ezeket a beruházásokat megvalósíthatónak érzik. További példaként bemutatjuk a Svájcban már megépült és tervezés alatt lévő szivattyús energiatározókat láthatjuk Svájc térképén. </a:t>
            </a:r>
          </a:p>
        </p:txBody>
      </p:sp>
      <p:sp>
        <p:nvSpPr>
          <p:cNvPr id="17306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1C33D-2529-4400-9DAA-0EAA1A8EC839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671532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Természetesen ezeknek a beruházásoknak nagyon sok ellenzője van a „zöldek” között. És ezt politikai oldalról is erősen befolyásolják, mint ahogy ez a bős−nagymarosi erőműrendszernél is történt. A „reális zöldek” ezeket a beruházásokat megvalósíthatónak érzik. További példaként bemutatjuk a Svájcban már megépült és tervezés alatt lévő szivattyús energiatározókat láthatjuk Svájc térképén. </a:t>
            </a:r>
          </a:p>
        </p:txBody>
      </p:sp>
      <p:sp>
        <p:nvSpPr>
          <p:cNvPr id="17306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1C33D-2529-4400-9DAA-0EAA1A8EC839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861966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/>
          </a:p>
        </p:txBody>
      </p:sp>
      <p:sp>
        <p:nvSpPr>
          <p:cNvPr id="17408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4CEB7-05BE-4BF4-AF9B-1EAD3A3F09E9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439974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/>
          </a:p>
        </p:txBody>
      </p:sp>
      <p:sp>
        <p:nvSpPr>
          <p:cNvPr id="17408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4CEB7-05BE-4BF4-AF9B-1EAD3A3F09E9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054255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/>
          </a:p>
        </p:txBody>
      </p:sp>
      <p:sp>
        <p:nvSpPr>
          <p:cNvPr id="17510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4B98D4-A8B1-4B5F-8197-9689BC45143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456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iakép helye 1">
            <a:extLst>
              <a:ext uri="{FF2B5EF4-FFF2-40B4-BE49-F238E27FC236}">
                <a16:creationId xmlns:a16="http://schemas.microsoft.com/office/drawing/2014/main" id="{57C96C25-C00A-466D-9290-AAE3937A2F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Jegyzetek helye 2">
            <a:extLst>
              <a:ext uri="{FF2B5EF4-FFF2-40B4-BE49-F238E27FC236}">
                <a16:creationId xmlns:a16="http://schemas.microsoft.com/office/drawing/2014/main" id="{2F2598B0-7181-4956-BEE2-4675BAFD6D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/>
          </a:p>
        </p:txBody>
      </p:sp>
      <p:sp>
        <p:nvSpPr>
          <p:cNvPr id="22532" name="Dia számának helye 3">
            <a:extLst>
              <a:ext uri="{FF2B5EF4-FFF2-40B4-BE49-F238E27FC236}">
                <a16:creationId xmlns:a16="http://schemas.microsoft.com/office/drawing/2014/main" id="{A640C206-B6C7-4ECB-8F3F-BC29782CEF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B0867E-CA4E-492F-9495-3535A0543F01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542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iakép helye 1">
            <a:extLst>
              <a:ext uri="{FF2B5EF4-FFF2-40B4-BE49-F238E27FC236}">
                <a16:creationId xmlns:a16="http://schemas.microsoft.com/office/drawing/2014/main" id="{3D3B7ADD-2C98-48DF-9383-7D54EA842A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Jegyzetek helye 2">
            <a:extLst>
              <a:ext uri="{FF2B5EF4-FFF2-40B4-BE49-F238E27FC236}">
                <a16:creationId xmlns:a16="http://schemas.microsoft.com/office/drawing/2014/main" id="{3ADBC6E6-B148-484B-98F6-A7FFCA1F94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/>
          </a:p>
        </p:txBody>
      </p:sp>
      <p:sp>
        <p:nvSpPr>
          <p:cNvPr id="24580" name="Dia számának helye 3">
            <a:extLst>
              <a:ext uri="{FF2B5EF4-FFF2-40B4-BE49-F238E27FC236}">
                <a16:creationId xmlns:a16="http://schemas.microsoft.com/office/drawing/2014/main" id="{3A5A8D45-4769-464C-B749-79CAB96E86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4FA8D5-BFC7-4A8C-9BFE-979C5DABBA61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000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iakép helye 1">
            <a:extLst>
              <a:ext uri="{FF2B5EF4-FFF2-40B4-BE49-F238E27FC236}">
                <a16:creationId xmlns:a16="http://schemas.microsoft.com/office/drawing/2014/main" id="{9814C941-64DF-44E0-AF43-8C3EB62BF5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Jegyzetek helye 2">
            <a:extLst>
              <a:ext uri="{FF2B5EF4-FFF2-40B4-BE49-F238E27FC236}">
                <a16:creationId xmlns:a16="http://schemas.microsoft.com/office/drawing/2014/main" id="{4BE32AC1-2B56-4C71-BA76-00F3925DA1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/>
          </a:p>
        </p:txBody>
      </p:sp>
      <p:sp>
        <p:nvSpPr>
          <p:cNvPr id="26628" name="Dia számának helye 3">
            <a:extLst>
              <a:ext uri="{FF2B5EF4-FFF2-40B4-BE49-F238E27FC236}">
                <a16:creationId xmlns:a16="http://schemas.microsoft.com/office/drawing/2014/main" id="{45020490-B3CF-432F-9058-B9D1335541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45325E-8A20-4455-A0E2-66FA44FC9269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385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iakép helye 1">
            <a:extLst>
              <a:ext uri="{FF2B5EF4-FFF2-40B4-BE49-F238E27FC236}">
                <a16:creationId xmlns:a16="http://schemas.microsoft.com/office/drawing/2014/main" id="{6E5CE1E0-1277-4FF1-A3A7-0D32FF61F8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Jegyzetek helye 2">
            <a:extLst>
              <a:ext uri="{FF2B5EF4-FFF2-40B4-BE49-F238E27FC236}">
                <a16:creationId xmlns:a16="http://schemas.microsoft.com/office/drawing/2014/main" id="{02F3B1C4-D2A1-4388-9F46-1EE49DF532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/>
          </a:p>
        </p:txBody>
      </p:sp>
      <p:sp>
        <p:nvSpPr>
          <p:cNvPr id="28676" name="Dia számának helye 3">
            <a:extLst>
              <a:ext uri="{FF2B5EF4-FFF2-40B4-BE49-F238E27FC236}">
                <a16:creationId xmlns:a16="http://schemas.microsoft.com/office/drawing/2014/main" id="{FF87E392-0F87-4F6E-991E-E1A3C07E2F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AF9CEC-2415-4865-81BF-C9FDED60ABC5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588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második legnagyobb az Itaipu vízerőmű (Brazilia és Paragvaj határán) távlati képét, illetve a turbinák nyomócsöveit láthatjuk a következő képeken. A hatalmas duzzasztógát a 175 km hosszú, átlagosan 8 km széles tavat hoz létre, amelynek vízfelülete kb. kétszerese a Balaton vízfelületének. Az erőmű teljesítménye egész Magyarország villamosenergia-szükségletét képes lenne fedezni. </a:t>
            </a:r>
          </a:p>
        </p:txBody>
      </p:sp>
    </p:spTree>
    <p:extLst>
      <p:ext uri="{BB962C8B-B14F-4D97-AF65-F5344CB8AC3E}">
        <p14:creationId xmlns:p14="http://schemas.microsoft.com/office/powerpoint/2010/main" val="35984660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vízerő-hasznosításkor a vízben rejlő helyzeti energiának az a része hasznosítható, amelyet nem a mederellenállás legyőzésére kell fordítani. Másik oldalról nézve: ha a mederellenállást csökkentjük, akkor a felszabaduló energiát hasznosíthatjuk energiatermelésre. A mederellenálláskor fellépő súrlódási energiaveszteség közelítőleg a víz sebességének köbével arányos, így a mederellenállás leghatékonyabban a vízsebesség csökkentésével érhető el. A sebesség csökkenése a vízszállításhoz szükséges esésnek a csökkentésével és a meder keresztszelvényének növelésével érhető el. Az áramlási sebesség csökkenthető úgy, hogy megnöveljük a vízmélységet. Ez duzzasztómű vagy völgyzárógát segítségével valósítható meg, s az így nyert H esést hasznosítjuk.  </a:t>
            </a:r>
          </a:p>
        </p:txBody>
      </p:sp>
    </p:spTree>
    <p:extLst>
      <p:ext uri="{BB962C8B-B14F-4D97-AF65-F5344CB8AC3E}">
        <p14:creationId xmlns:p14="http://schemas.microsoft.com/office/powerpoint/2010/main" val="1186959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/>
            <a:r>
              <a:rPr lang="hu-HU" dirty="0"/>
              <a:t>A víz az élet elengedhetetlen feltétele, emellett az ipari és a mezőgazdasági termelésnek, a közlekedésnek, lakossági ellátásnak stb. is elengedhetetlen eleme. Az ipari jellegű hasznosítás egyik módja a vízerő-hasznosítás, ami az energiatermelés során a vizet felhasználja, de el nem fogyasztja, és a minőségét sem változtatja meg.</a:t>
            </a:r>
          </a:p>
          <a:p>
            <a:pPr algn="just" eaLnBrk="1" hangingPunct="1"/>
            <a:endParaRPr lang="hu-HU" dirty="0"/>
          </a:p>
        </p:txBody>
      </p:sp>
      <p:sp>
        <p:nvSpPr>
          <p:cNvPr id="9626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2FBA9-CB65-48EB-A648-61B72A91EC19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8312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vízerő-hasznosításkor a vízben rejlő helyzeti energiának az a része hasznosítható, amelyet nem a mederellenállás legyőzésére kell fordítani. Másik oldalról nézve: ha a mederellenállást csökkentjük, akkor a felszabaduló energiát hasznosíthatjuk energiatermelésre. A mederellenálláskor fellépő súrlódási energiaveszteség közelítőleg a víz sebességének köbével arányos, így a mederellenállás leghatékonyabban a vízsebesség csökkentésével érhető el. A sebesség csökkenése a vízszállításhoz szükséges esésnek a csökkentésével és a meder keresztszelvényének növelésével érhető el. Az áramlási sebesség csökkenthető úgy, hogy megnöveljük a vízmélységet. Ez duzzasztómű vagy völgyzárógát segítségével valósítható meg, s az így nyert H esést hasznosítjuk.  </a:t>
            </a:r>
          </a:p>
        </p:txBody>
      </p:sp>
    </p:spTree>
    <p:extLst>
      <p:ext uri="{BB962C8B-B14F-4D97-AF65-F5344CB8AC3E}">
        <p14:creationId xmlns:p14="http://schemas.microsoft.com/office/powerpoint/2010/main" val="1270778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bősi erőmű  üzemvízcsatornával oldja meg a Duna vízenergiájának hasznosítását. Az energiatermelésre felhasznált hányad az eredeti meder és az üzemvízcsatorna közötti vízmegosztás arányától függ. Ez a megosztási arány hosszú ideig viták forrása (volt) Szlovákia és Magyarország között. A bősi erőmű névleges beépített teljesítménye 720 MW. </a:t>
            </a:r>
          </a:p>
          <a:p>
            <a:pPr algn="just"/>
            <a:r>
              <a:rPr lang="hu-HU"/>
              <a:t>A súrlódás legyőzésére fordított munka 60−70%-a megtakarítható az előbbi módszerek valamelyikével. Ahol a vízfolyás eredeti hidraulikai viszonyait megváltoztatjuk, azt a vízenergia szempontjából kihasznált folyószakasznak nevezzük. </a:t>
            </a:r>
          </a:p>
        </p:txBody>
      </p:sp>
    </p:spTree>
    <p:extLst>
      <p:ext uri="{BB962C8B-B14F-4D97-AF65-F5344CB8AC3E}">
        <p14:creationId xmlns:p14="http://schemas.microsoft.com/office/powerpoint/2010/main" val="9708277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/>
              <a:t>Nemzetközi megegyezés szerint a „Q” vízhozamot a közepes, az 50%-os és a 95%-os tartóssággal figyelembe véve beszélünk Pk  P50 és P95 teljesítményekről, illetve Ek, E50, E95 évi energia mennyiségekről. </a:t>
            </a:r>
          </a:p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86279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teljes hasznosítás esetén kinyerhető energia 7,0−7,5 TWh/év, azaz 7000−7500 millió kWh évente. </a:t>
            </a:r>
          </a:p>
          <a:p>
            <a:pPr algn="just"/>
            <a:r>
              <a:rPr lang="hu-HU"/>
              <a:t>A valóságban viszont:  a Dunán a bősi (Gabcsikovo) erőmű Szlovákiával közös 720 MW beépített teljesítmény, amit napi 5 óra csúcsüzemre terveztek. A meg nem épült Nagymarosi erőmű 160 MW teljesítményű lett volna; a Tiszán a Tiszalöki vízerőmű és a kiskörei vízerőmű található 12,5 MW és 28 MW teljesítménnyel; a Rábán és a Hernádon, ill. mellékfolyóikon üzemel a hazai törpe vízművek többsége; egyéb, kisebb folyókon is működnek törpe erőművek. Az utóbbi öt évben elég sok ilyen jellegű kis- és törpeerőmű létesült, főként uniós támogatással. A későbbiekben majd néhányat tárgyalunk részleteiben is. </a:t>
            </a:r>
          </a:p>
        </p:txBody>
      </p:sp>
    </p:spTree>
    <p:extLst>
      <p:ext uri="{BB962C8B-B14F-4D97-AF65-F5344CB8AC3E}">
        <p14:creationId xmlns:p14="http://schemas.microsoft.com/office/powerpoint/2010/main" val="28993285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Napi rendszerességgel mérik szinte valamennyi lényeges vízfolyás vízállását. Az ilyen vízállásgörbét mutat a Dráván 2000 októberére vonatkozóan.</a:t>
            </a:r>
          </a:p>
          <a:p>
            <a:pPr algn="just"/>
            <a:r>
              <a:rPr lang="hu-HU"/>
              <a:t>A naponta mért vízállásokból nagyon sokféle adatot lehet meghatározni egy adott folyószakaszra vonatkozóan. </a:t>
            </a:r>
          </a:p>
        </p:txBody>
      </p:sp>
    </p:spTree>
    <p:extLst>
      <p:ext uri="{BB962C8B-B14F-4D97-AF65-F5344CB8AC3E}">
        <p14:creationId xmlns:p14="http://schemas.microsoft.com/office/powerpoint/2010/main" val="11427328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Napi rendszerességgel mérik szinte valamennyi lényeges vízfolyás vízállását. Az ilyen vízállásgörbét mutat a Dráván 2000 októberére vonatkozóan.</a:t>
            </a:r>
          </a:p>
          <a:p>
            <a:pPr algn="just"/>
            <a:r>
              <a:rPr lang="hu-HU"/>
              <a:t>A naponta mért vízállásokból nagyon sokféle adatot lehet meghatározni egy adott folyószakaszra vonatkozóan. </a:t>
            </a:r>
          </a:p>
        </p:txBody>
      </p:sp>
    </p:spTree>
    <p:extLst>
      <p:ext uri="{BB962C8B-B14F-4D97-AF65-F5344CB8AC3E}">
        <p14:creationId xmlns:p14="http://schemas.microsoft.com/office/powerpoint/2010/main" val="20403860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Napi rendszerességgel mérik szinte valamennyi lényeges vízfolyás vízállását. Az ilyen vízállásgörbét mutat a Dráván 2000 októberére vonatkozóan.</a:t>
            </a:r>
          </a:p>
          <a:p>
            <a:pPr algn="just"/>
            <a:r>
              <a:rPr lang="hu-HU"/>
              <a:t>A naponta mért vízállásokból nagyon sokféle adatot lehet meghatározni egy adott folyószakaszra vonatkozóan. </a:t>
            </a:r>
          </a:p>
        </p:txBody>
      </p:sp>
    </p:spTree>
    <p:extLst>
      <p:ext uri="{BB962C8B-B14F-4D97-AF65-F5344CB8AC3E}">
        <p14:creationId xmlns:p14="http://schemas.microsoft.com/office/powerpoint/2010/main" val="20292893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 dirty="0"/>
              <a:t>Amennyiben ismerjük a vízmérés helyén a folyó szelvényét, illetve a vízsebességet, akkor meg tudjuk határozni egy aktuális vízszintből a folyó aktuális vízhozamát. Ezt mérésekkel és számításokkal lehet elvégezni. Az adott mérési szelvényben rendelkezésünkre áll a vízhozamgörbe, amelyet az  ábrán láthatunk. A vízhozamgörbe általában jellemzően enyhén parabola alakú, a vízszintváltozás felől nézve. Ennek oka a felfelé táguló meder és a magasabb víznél a fenéksúrlódás relatív csökkenése. </a:t>
            </a:r>
          </a:p>
        </p:txBody>
      </p:sp>
    </p:spTree>
    <p:extLst>
      <p:ext uri="{BB962C8B-B14F-4D97-AF65-F5344CB8AC3E}">
        <p14:creationId xmlns:p14="http://schemas.microsoft.com/office/powerpoint/2010/main" val="31115874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Példaként nézzük a Dunaújvárosnál mért adatokból szerkesztett (vízmagasság) gyakorisági tartóssági görbét Az ábra függőleges tengelyén az év (1972) során a vízmércéről leolvasott vízmagasság van feltüntetve cm-ben. A vízszintes tengelyen a „0”-tól jobbra az évben lévő napok száma (365) és % van feltüntetve. A „0”-tól balra pedig szintén napokban megadott gyakoriság van feltüntetve. Az ábra szerkesztése a következő elvek alapján történik:</a:t>
            </a:r>
          </a:p>
          <a:p>
            <a:pPr algn="just"/>
            <a:r>
              <a:rPr lang="hu-HU"/>
              <a:t>Az év minden napján feljegyzett vízállás adatsorát ismerjük. A legnagyobb H</a:t>
            </a:r>
            <a:r>
              <a:rPr lang="hu-HU" baseline="-25000"/>
              <a:t>max</a:t>
            </a:r>
            <a:r>
              <a:rPr lang="hu-HU"/>
              <a:t>=420cm és a legkisebb H</a:t>
            </a:r>
            <a:r>
              <a:rPr lang="hu-HU" baseline="-25000"/>
              <a:t>min</a:t>
            </a:r>
            <a:r>
              <a:rPr lang="hu-HU"/>
              <a:t>=40cm közötti távolságot felosztjuk egyenlő részekre (jelen esetben 19 részre, így az osztályköz 20 cm), egy osztás nagysága az osztályköz. Ezt követően megszámoljuk, hogy 40 cm és 40+20 (osztályköz) cm tartományban hány nap tartózkodott a vízszint. Jelen esetben 7 nap. Eztán 60 cm és 60+20 cm között, ami 10 nap. És így haladunk a 420 cm-ig. Ezt megrajzolva az ábra bal oldalára, megkapjuk a vízmagasság-gyakorisági ábrát. Látható, hogy a leggyakoribb vízszint a 100 és 120 cm közötti tartomány évi 50 nappal. </a:t>
            </a:r>
          </a:p>
        </p:txBody>
      </p:sp>
    </p:spTree>
    <p:extLst>
      <p:ext uri="{BB962C8B-B14F-4D97-AF65-F5344CB8AC3E}">
        <p14:creationId xmlns:p14="http://schemas.microsoft.com/office/powerpoint/2010/main" val="32862774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Példaként nézzük a Dunaújvárosnál mért adatokból szerkesztett (vízmagasság) gyakorisági tartóssági görbét Az ábra függőleges tengelyén az év (1972) során a vízmércéről leolvasott vízmagasság van feltüntetve cm-ben. A vízszintes tengelyen a „0”-tól jobbra az évben lévő napok száma (365) és % van feltüntetve. A „0”-tól balra pedig szintén napokban megadott gyakoriság van feltüntetve. Az ábra szerkesztése a következő elvek alapján történik:</a:t>
            </a:r>
          </a:p>
          <a:p>
            <a:pPr algn="just"/>
            <a:r>
              <a:rPr lang="hu-HU"/>
              <a:t>Az év minden napján feljegyzett vízállás adatsorát ismerjük. A legnagyobb H</a:t>
            </a:r>
            <a:r>
              <a:rPr lang="hu-HU" baseline="-25000"/>
              <a:t>max</a:t>
            </a:r>
            <a:r>
              <a:rPr lang="hu-HU"/>
              <a:t>=420cm és a legkisebb H</a:t>
            </a:r>
            <a:r>
              <a:rPr lang="hu-HU" baseline="-25000"/>
              <a:t>min</a:t>
            </a:r>
            <a:r>
              <a:rPr lang="hu-HU"/>
              <a:t>=40cm közötti távolságot felosztjuk egyenlő részekre (jelen esetben 19 részre, így az osztályköz 20 cm), egy osztás nagysága az osztályköz. Ezt követően megszámoljuk, hogy 40 cm és 40+20 (osztályköz) cm tartományban hány nap tartózkodott a vízszint. Jelen esetben 7 nap. Eztán 60 cm és 60+20 cm között, ami 10 nap. És így haladunk a 420 cm-ig. Ezt megrajzolva az ábra bal oldalára, megkapjuk a vízmagasság-gyakorisági ábrát. Látható, hogy a leggyakoribb vízszint a 100 és 120 cm közötti tartomány évi 50 nappal. </a:t>
            </a:r>
          </a:p>
        </p:txBody>
      </p:sp>
    </p:spTree>
    <p:extLst>
      <p:ext uri="{BB962C8B-B14F-4D97-AF65-F5344CB8AC3E}">
        <p14:creationId xmlns:p14="http://schemas.microsoft.com/office/powerpoint/2010/main" val="2901785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/>
              <a:t>A XVIII. század végére három vízikeréktípus volt használatban, amelyek a víz nyomómagasságában tértek el: </a:t>
            </a:r>
          </a:p>
          <a:p>
            <a:pPr eaLnBrk="1" hangingPunct="1"/>
            <a:r>
              <a:rPr lang="hu-HU" i="1"/>
              <a:t>Alulcsapott vízikerék</a:t>
            </a:r>
            <a:r>
              <a:rPr lang="hu-HU"/>
              <a:t>: ennél a típusnál a lapátok belemerülnek az áramló folyóba, így szinte minden áramló vízben lehet használni. Sajnos azonban a hátránya az, hogy a folyóban rejlő energiának 15−20%-át képes csak kinyerni. Az áramló víz kikerüli a kereket, ha annak nagy az ellenállása.</a:t>
            </a:r>
          </a:p>
          <a:p>
            <a:pPr eaLnBrk="1" hangingPunct="1"/>
            <a:r>
              <a:rPr lang="hu-HU" i="1"/>
              <a:t>Felülcsapott vízikerék</a:t>
            </a:r>
            <a:r>
              <a:rPr lang="hu-HU"/>
              <a:t>: zárt lappátokra felülről érkezik a víz, ezért maga a kerék sokkal masszívabb, mivel el kell bírnia a víz súlyát. Az áradások nem befolyásolják a működését, mivel a víz egy csatornán keresztül érkezik a kerékre, amelyen egy zsilipkapuval szabályozható a víz mennyisége. A rajta átáramló víz helyzeti energiájának 60−70%-át képes kinyerni. </a:t>
            </a:r>
          </a:p>
          <a:p>
            <a:pPr eaLnBrk="1" hangingPunct="1"/>
            <a:endParaRPr lang="hu-HU"/>
          </a:p>
          <a:p>
            <a:pPr eaLnBrk="1" hangingPunct="1"/>
            <a:endParaRPr lang="hu-HU"/>
          </a:p>
        </p:txBody>
      </p:sp>
      <p:sp>
        <p:nvSpPr>
          <p:cNvPr id="9728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CA567-3CE6-4555-B63C-773A7A01849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982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Példaként nézzük a Dunaújvárosnál mért adatokból szerkesztett (vízmagasság) gyakorisági tartóssági görbét Az ábra függőleges tengelyén az év (1972) során a vízmércéről leolvasott vízmagasság van feltüntetve cm-ben. A vízszintes tengelyen a „0”-tól jobbra az évben lévő napok száma (365) és % van feltüntetve. A „0”-tól balra pedig szintén napokban megadott gyakoriság van feltüntetve. Az ábra szerkesztése a következő elvek alapján történik:</a:t>
            </a:r>
          </a:p>
          <a:p>
            <a:pPr algn="just"/>
            <a:r>
              <a:rPr lang="hu-HU"/>
              <a:t>Az év minden napján feljegyzett vízállás adatsorát ismerjük. A legnagyobb H</a:t>
            </a:r>
            <a:r>
              <a:rPr lang="hu-HU" baseline="-25000"/>
              <a:t>max</a:t>
            </a:r>
            <a:r>
              <a:rPr lang="hu-HU"/>
              <a:t>=420cm és a legkisebb H</a:t>
            </a:r>
            <a:r>
              <a:rPr lang="hu-HU" baseline="-25000"/>
              <a:t>min</a:t>
            </a:r>
            <a:r>
              <a:rPr lang="hu-HU"/>
              <a:t>=40cm közötti távolságot felosztjuk egyenlő részekre (jelen esetben 19 részre, így az osztályköz 20 cm), egy osztás nagysága az osztályköz. Ezt követően megszámoljuk, hogy 40 cm és 40+20 (osztályköz) cm tartományban hány nap tartózkodott a vízszint. Jelen esetben 7 nap. Eztán 60 cm és 60+20 cm között, ami 10 nap. És így haladunk a 420 cm-ig. Ezt megrajzolva az ábra bal oldalára, megkapjuk a vízmagasság-gyakorisági ábrát. Látható, hogy a leggyakoribb vízszint a 100 és 120 cm közötti tartomány évi 50 nappal. </a:t>
            </a:r>
          </a:p>
        </p:txBody>
      </p:sp>
    </p:spTree>
    <p:extLst>
      <p:ext uri="{BB962C8B-B14F-4D97-AF65-F5344CB8AC3E}">
        <p14:creationId xmlns:p14="http://schemas.microsoft.com/office/powerpoint/2010/main" val="25110945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 dirty="0"/>
              <a:t>Példaként nézzük a Dunaújvárosnál mért adatokból szerkesztett (vízmagasság) gyakorisági tartóssági görbét Az ábra függőleges tengelyén az év (1972) során a vízmércéről leolvasott vízmagasság van feltüntetve cm-ben. A vízszintes tengelyen a „0”-tól jobbra az évben lévő napok száma (365) és % van feltüntetve. A „0”-tól balra pedig szintén napokban megadott gyakoriság van feltüntetve. Az ábra szerkesztése a következő elvek alapján történik:</a:t>
            </a:r>
          </a:p>
          <a:p>
            <a:pPr algn="just"/>
            <a:r>
              <a:rPr lang="hu-HU" dirty="0"/>
              <a:t>Az év minden napján feljegyzett vízállás adatsorát ismerjük. A legnagyobb </a:t>
            </a:r>
            <a:r>
              <a:rPr lang="hu-HU" dirty="0" err="1"/>
              <a:t>H</a:t>
            </a:r>
            <a:r>
              <a:rPr lang="hu-HU" baseline="-25000" dirty="0" err="1"/>
              <a:t>max</a:t>
            </a:r>
            <a:r>
              <a:rPr lang="hu-HU" dirty="0"/>
              <a:t>=420cm és a legkisebb </a:t>
            </a:r>
            <a:r>
              <a:rPr lang="hu-HU" dirty="0" err="1"/>
              <a:t>H</a:t>
            </a:r>
            <a:r>
              <a:rPr lang="hu-HU" baseline="-25000" dirty="0" err="1"/>
              <a:t>min</a:t>
            </a:r>
            <a:r>
              <a:rPr lang="hu-HU" dirty="0"/>
              <a:t>=40cm közötti távolságot felosztjuk egyenlő részekre (jelen esetben 19 részre, így az osztályköz 20 cm), egy osztás nagysága az osztályköz. Ezt követően megszámoljuk, hogy 40 cm és 40+20 (osztályköz) cm tartományban hány nap tartózkodott a vízszint. Jelen esetben 7 nap. </a:t>
            </a:r>
            <a:r>
              <a:rPr lang="hu-HU" dirty="0" err="1"/>
              <a:t>Eztán</a:t>
            </a:r>
            <a:r>
              <a:rPr lang="hu-HU" dirty="0"/>
              <a:t> 60 cm és 60+20 cm között, ami 10 nap. És így haladunk a 420 cm-ig. Ezt megrajzolva az ábra bal oldalára, megkapjuk a vízmagasság-gyakorisági ábrát. Látható, hogy a leggyakoribb vízszint a 100 és 120 cm közötti tartomány évi 50 nappal. </a:t>
            </a:r>
          </a:p>
        </p:txBody>
      </p:sp>
    </p:spTree>
    <p:extLst>
      <p:ext uri="{BB962C8B-B14F-4D97-AF65-F5344CB8AC3E}">
        <p14:creationId xmlns:p14="http://schemas.microsoft.com/office/powerpoint/2010/main" val="35233409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Példaként nézzük a Dunaújvárosnál mért adatokból szerkesztett (vízmagasság) gyakorisági tartóssági görbét Az ábra függőleges tengelyén az év (1972) során a vízmércéről leolvasott vízmagasság van feltüntetve cm-ben. A vízszintes tengelyen a „0”-tól jobbra az évben lévő napok száma (365) és % van feltüntetve. A „0”-tól balra pedig szintén napokban megadott gyakoriság van feltüntetve. Az ábra szerkesztése a következő elvek alapján történik:</a:t>
            </a:r>
          </a:p>
          <a:p>
            <a:pPr algn="just"/>
            <a:r>
              <a:rPr lang="hu-HU"/>
              <a:t>Az év minden napján feljegyzett vízállás adatsorát ismerjük. A legnagyobb H</a:t>
            </a:r>
            <a:r>
              <a:rPr lang="hu-HU" baseline="-25000"/>
              <a:t>max</a:t>
            </a:r>
            <a:r>
              <a:rPr lang="hu-HU"/>
              <a:t>=420cm és a legkisebb H</a:t>
            </a:r>
            <a:r>
              <a:rPr lang="hu-HU" baseline="-25000"/>
              <a:t>min</a:t>
            </a:r>
            <a:r>
              <a:rPr lang="hu-HU"/>
              <a:t>=40cm közötti távolságot felosztjuk egyenlő részekre (jelen esetben 19 részre, így az osztályköz 20 cm), egy osztás nagysága az osztályköz. Ezt követően megszámoljuk, hogy 40 cm és 40+20 (osztályköz) cm tartományban hány nap tartózkodott a vízszint. Jelen esetben 7 nap. Eztán 60 cm és 60+20 cm között, ami 10 nap. És így haladunk a 420 cm-ig. Ezt megrajzolva az ábra bal oldalára, megkapjuk a vízmagasság-gyakorisági ábrát. Látható, hogy a leggyakoribb vízszint a 100 és 120 cm közötti tartomány évi 50 nappal. </a:t>
            </a:r>
          </a:p>
        </p:txBody>
      </p:sp>
    </p:spTree>
    <p:extLst>
      <p:ext uri="{BB962C8B-B14F-4D97-AF65-F5344CB8AC3E}">
        <p14:creationId xmlns:p14="http://schemas.microsoft.com/office/powerpoint/2010/main" val="41663657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Példaként nézzük a Dunaújvárosnál mért adatokból szerkesztett (vízmagasság) gyakorisági tartóssági görbét Az ábra függőleges tengelyén az év (1972) során a vízmércéről leolvasott vízmagasság van feltüntetve cm-ben. A vízszintes tengelyen a „0”-tól jobbra az évben lévő napok száma (365) és % van feltüntetve. A „0”-tól balra pedig szintén napokban megadott gyakoriság van feltüntetve. Az ábra szerkesztése a következő elvek alapján történik:</a:t>
            </a:r>
          </a:p>
          <a:p>
            <a:pPr algn="just"/>
            <a:r>
              <a:rPr lang="hu-HU"/>
              <a:t>Az év minden napján feljegyzett vízállás adatsorát ismerjük. A legnagyobb H</a:t>
            </a:r>
            <a:r>
              <a:rPr lang="hu-HU" baseline="-25000"/>
              <a:t>max</a:t>
            </a:r>
            <a:r>
              <a:rPr lang="hu-HU"/>
              <a:t>=420cm és a legkisebb H</a:t>
            </a:r>
            <a:r>
              <a:rPr lang="hu-HU" baseline="-25000"/>
              <a:t>min</a:t>
            </a:r>
            <a:r>
              <a:rPr lang="hu-HU"/>
              <a:t>=40cm közötti távolságot felosztjuk egyenlő részekre (jelen esetben 19 részre, így az osztályköz 20 cm), egy osztás nagysága az osztályköz. Ezt követően megszámoljuk, hogy 40 cm és 40+20 (osztályköz) cm tartományban hány nap tartózkodott a vízszint. Jelen esetben 7 nap. Eztán 60 cm és 60+20 cm között, ami 10 nap. És így haladunk a 420 cm-ig. Ezt megrajzolva az ábra bal oldalára, megkapjuk a vízmagasság-gyakorisági ábrát. Látható, hogy a leggyakoribb vízszint a 100 és 120 cm közötti tartomány évi 50 nappal. </a:t>
            </a:r>
          </a:p>
        </p:txBody>
      </p:sp>
    </p:spTree>
    <p:extLst>
      <p:ext uri="{BB962C8B-B14F-4D97-AF65-F5344CB8AC3E}">
        <p14:creationId xmlns:p14="http://schemas.microsoft.com/office/powerpoint/2010/main" val="19734302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Amennyiben ismerjük a vízhozamgörbét, akkor a vízhozamgörbe és a vízállás gyakorisági görbékből megszerkeszthetjük a vízhozam-tartóssági görbét is. A vízállás gyakorisági értékeket a vízhozamgörbe megfelelő pontjaival a függvénykapcsolaton keresztül kiszámíthatjuk. </a:t>
            </a:r>
          </a:p>
          <a:p>
            <a:pPr algn="just"/>
            <a:r>
              <a:rPr lang="hu-HU"/>
              <a:t>A becslésszerű vízerő-gazdálkodási terv készítéséhez szükséges: hosszabb időszak (legalább 10 év), átlagos vízállás- és vízhozam-tartóssági görbéje, a jellemző vízszegény, vízbő és átlagos vízjárású évek kiválasztása, és ezek alapján a vízállás- és vízhozam-tartóssági görbe megszerkesztése, valamint a hosszabb időszak teljesítményábrái. </a:t>
            </a:r>
          </a:p>
        </p:txBody>
      </p:sp>
    </p:spTree>
    <p:extLst>
      <p:ext uri="{BB962C8B-B14F-4D97-AF65-F5344CB8AC3E}">
        <p14:creationId xmlns:p14="http://schemas.microsoft.com/office/powerpoint/2010/main" val="9151320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 dirty="0"/>
              <a:t>A teljesítménygörbe szerkesztésekor az év napjainak függvényében megszerkesztjük a vízhozam-tartóssági és a hasznos esés tartóssági görbéket. A hasznos esés számításakor legegyszerűbb esetben a duzzasztási vízszintből levonni a mindenkor időszerű vízszintet, ami jelen esetben mindenkori alvízszintet határozza meg. Nagy víznél tehát a hasznos esés kisebb, mivel az alvízszint ilyenkor magasabb. Kis víznél pedig a hasznos esés nagyobb lesz. A duzzasztási vízszint meghatározása igen bonyolult mérnöki és gazdaságossági szempont alapján határozható meg. Ezzel részleteiben itt nem foglalkozunk. A fenti dunaújvárosi vízálláshoz önkényesen hozzárendeltünk </a:t>
            </a:r>
            <a:r>
              <a:rPr lang="hu-HU" dirty="0" err="1"/>
              <a:t>H</a:t>
            </a:r>
            <a:r>
              <a:rPr lang="hu-HU" baseline="-25000" dirty="0" err="1"/>
              <a:t>duzz</a:t>
            </a:r>
            <a:r>
              <a:rPr lang="hu-HU" dirty="0"/>
              <a:t>=4,5m=450cm. A teljesítménygörbét ezek alapján határoztuk meg. (Itt hangsúlyozni kell, hogy a felvetett példa a teljesítménygörbe számítása tekintetében csak egy elméleti példa, realitása a valóságban elég csekély.) </a:t>
            </a:r>
          </a:p>
        </p:txBody>
      </p:sp>
    </p:spTree>
    <p:extLst>
      <p:ext uri="{BB962C8B-B14F-4D97-AF65-F5344CB8AC3E}">
        <p14:creationId xmlns:p14="http://schemas.microsoft.com/office/powerpoint/2010/main" val="21135676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 dirty="0"/>
              <a:t>A teljesítménygörbe szerkesztésekor az év napjainak függvényében megszerkesztjük a vízhozam-tartóssági és a hasznos esés tartóssági görbéket. A hasznos esés számításakor legegyszerűbb esetben a duzzasztási vízszintből levonni a mindenkor időszerű vízszintet, ami jelen esetben mindenkori alvízszintet határozza meg. Nagy víznél tehát a hasznos esés kisebb, mivel az alvízszint ilyenkor magasabb. Kis víznél pedig a hasznos esés nagyobb lesz. A duzzasztási vízszint meghatározása igen bonyolult mérnöki és gazdaságossági szempont alapján határozható meg. Ezzel részleteiben itt nem foglalkozunk. A fenti dunaújvárosi vízálláshoz önkényesen hozzárendeltünk </a:t>
            </a:r>
            <a:r>
              <a:rPr lang="hu-HU" dirty="0" err="1"/>
              <a:t>H</a:t>
            </a:r>
            <a:r>
              <a:rPr lang="hu-HU" baseline="-25000" dirty="0" err="1"/>
              <a:t>duzz</a:t>
            </a:r>
            <a:r>
              <a:rPr lang="hu-HU" dirty="0"/>
              <a:t>=4,5m=450cm. A teljesítménygörbét ezek alapján határoztuk meg. (Itt hangsúlyozni kell, hogy a felvetett példa a teljesítménygörbe számítása tekintetében csak egy elméleti példa, realitása a valóságban elég csekély.) </a:t>
            </a:r>
          </a:p>
        </p:txBody>
      </p:sp>
    </p:spTree>
    <p:extLst>
      <p:ext uri="{BB962C8B-B14F-4D97-AF65-F5344CB8AC3E}">
        <p14:creationId xmlns:p14="http://schemas.microsoft.com/office/powerpoint/2010/main" val="1540970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/>
          </a:p>
        </p:txBody>
      </p:sp>
      <p:sp>
        <p:nvSpPr>
          <p:cNvPr id="11366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29D7C-FB46-40F9-A2BF-8C9B818643D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8998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/>
          </a:p>
        </p:txBody>
      </p:sp>
      <p:sp>
        <p:nvSpPr>
          <p:cNvPr id="11469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13A90-ABBE-43FF-8534-DB65B85A432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1188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 dirty="0"/>
              <a:t>Az erőműfajták főbb jellemzőit az 1.5.1.1. ábra mutatja. A három típusnál a nyomócsatorna hossza, valamint az alkalmazott turbinatípus alapvetően eltérő. Az esés </a:t>
            </a:r>
            <a:r>
              <a:rPr lang="hu-HU" dirty="0" err="1"/>
              <a:t>növekedtével</a:t>
            </a:r>
            <a:r>
              <a:rPr lang="hu-HU" dirty="0"/>
              <a:t> a nyomócsatorna hossza és meredeksége jellegzetesen nő az eséssel. Az alkalmazott turbinatípusokra a következőkben térünk rá. A megadott határértékek csak tájékoztató jel­legűek, és nem jelentenek éles elkülönítést.</a:t>
            </a:r>
          </a:p>
        </p:txBody>
      </p:sp>
      <p:sp>
        <p:nvSpPr>
          <p:cNvPr id="11571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D4D65-384C-4B21-9506-C9F66D3CD3C9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856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/>
              <a:t>A XVIII. század végére három vízikeréktípus volt használatban, amelyek a víz nyomómagasságában tértek el: </a:t>
            </a:r>
          </a:p>
          <a:p>
            <a:pPr eaLnBrk="1" hangingPunct="1"/>
            <a:r>
              <a:rPr lang="hu-HU" i="1"/>
              <a:t>Alulcsapott vízikerék</a:t>
            </a:r>
            <a:r>
              <a:rPr lang="hu-HU"/>
              <a:t>: ennél a típusnál a lapátok belemerülnek az áramló folyóba, így szinte minden áramló vízben lehet használni. Sajnos azonban a hátránya az, hogy a folyóban rejlő energiának 15−20%-át képes csak kinyerni. Az áramló víz kikerüli a kereket, ha annak nagy az ellenállása.</a:t>
            </a:r>
          </a:p>
          <a:p>
            <a:pPr eaLnBrk="1" hangingPunct="1"/>
            <a:r>
              <a:rPr lang="hu-HU" i="1"/>
              <a:t>Felülcsapott vízikerék</a:t>
            </a:r>
            <a:r>
              <a:rPr lang="hu-HU"/>
              <a:t>: zárt lappátokra felülről érkezik a víz, ezért maga a kerék sokkal masszívabb, mivel el kell bírnia a víz súlyát. Az áradások nem befolyásolják a működését, mivel a víz egy csatornán keresztül érkezik a kerékre, amelyen egy zsilipkapuval szabályozható a víz mennyisége. A rajta átáramló víz helyzeti energiájának 60−70%-át képes kinyerni. </a:t>
            </a:r>
          </a:p>
          <a:p>
            <a:pPr eaLnBrk="1" hangingPunct="1"/>
            <a:endParaRPr lang="hu-HU"/>
          </a:p>
          <a:p>
            <a:pPr eaLnBrk="1" hangingPunct="1"/>
            <a:endParaRPr lang="hu-HU"/>
          </a:p>
        </p:txBody>
      </p:sp>
      <p:sp>
        <p:nvSpPr>
          <p:cNvPr id="9728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CA567-3CE6-4555-B63C-773A7A01849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3361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iakép helye 1">
            <a:extLst>
              <a:ext uri="{FF2B5EF4-FFF2-40B4-BE49-F238E27FC236}">
                <a16:creationId xmlns:a16="http://schemas.microsoft.com/office/drawing/2014/main" id="{F5D1F90B-E8ED-433D-925C-4850C0836D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Jegyzetek helye 2">
            <a:extLst>
              <a:ext uri="{FF2B5EF4-FFF2-40B4-BE49-F238E27FC236}">
                <a16:creationId xmlns:a16="http://schemas.microsoft.com/office/drawing/2014/main" id="{0D097644-33A6-4E9E-99B9-A42843339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r>
              <a:rPr lang="hu-HU" altLang="hu-HU"/>
              <a:t>A Hoover-gát egy nagy teljesítményű vízerőmű Arizona és Nevada államok határán, a  Colorado folyó, az Amerikai Egyesült Államok területén. Építése 1931-től 1936-ig tartott, elkészültekor ez volt a világ legnagyobb gátja. Az elnevezés sok vitát kavart a közvéleményben, végül a korábbi elnök, Herbert Hooverről</a:t>
            </a:r>
            <a:r>
              <a:rPr lang="hu-HU" altLang="hu-HU">
                <a:hlinkClick r:id="rId3"/>
              </a:rPr>
              <a:t>l</a:t>
            </a:r>
            <a:r>
              <a:rPr lang="hu-HU" altLang="hu-HU"/>
              <a:t> nevezték el. </a:t>
            </a:r>
          </a:p>
          <a:p>
            <a:pPr algn="just" eaLnBrk="1" hangingPunct="1"/>
            <a:r>
              <a:rPr lang="hu-HU" altLang="hu-HU"/>
              <a:t>Átadásakor ez volt a világ legnagyobb és legdrágább gátja: 201 méter magas, a felső része 380 méter hosszú és 14 méter széles. A ’80-as években új turbinákat építettek be, ezek közel kétmillió háztartásnak elegendő áramot termelnek.</a:t>
            </a:r>
          </a:p>
        </p:txBody>
      </p:sp>
      <p:sp>
        <p:nvSpPr>
          <p:cNvPr id="82948" name="Dia számának helye 3">
            <a:extLst>
              <a:ext uri="{FF2B5EF4-FFF2-40B4-BE49-F238E27FC236}">
                <a16:creationId xmlns:a16="http://schemas.microsoft.com/office/drawing/2014/main" id="{9B59383F-3FDB-481B-8836-058057FFFC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A1857-723E-4F79-A0CB-5AF7CEC44A87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0998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iakép helye 1">
            <a:extLst>
              <a:ext uri="{FF2B5EF4-FFF2-40B4-BE49-F238E27FC236}">
                <a16:creationId xmlns:a16="http://schemas.microsoft.com/office/drawing/2014/main" id="{F5D1F90B-E8ED-433D-925C-4850C0836D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Jegyzetek helye 2">
            <a:extLst>
              <a:ext uri="{FF2B5EF4-FFF2-40B4-BE49-F238E27FC236}">
                <a16:creationId xmlns:a16="http://schemas.microsoft.com/office/drawing/2014/main" id="{0D097644-33A6-4E9E-99B9-A42843339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r>
              <a:rPr lang="hu-HU" altLang="hu-HU" dirty="0"/>
              <a:t>A Hoover-gát egy nagy teljesítményű vízerőmű Arizona és Nevada államok határán, a  Colorado folyó, az Amerikai Egyesült Államok területén. Építése 1931-től 1936-ig tartott, </a:t>
            </a:r>
            <a:r>
              <a:rPr lang="hu-HU" altLang="hu-HU" dirty="0" err="1"/>
              <a:t>elkészültekor</a:t>
            </a:r>
            <a:r>
              <a:rPr lang="hu-HU" altLang="hu-HU" dirty="0"/>
              <a:t> ez volt a világ legnagyobb gátja. Az elnevezés sok vitát kavart a közvéleményben, végül a korábbi elnök, Herbert </a:t>
            </a:r>
            <a:r>
              <a:rPr lang="hu-HU" altLang="hu-HU" dirty="0" err="1"/>
              <a:t>Hooverről</a:t>
            </a:r>
            <a:r>
              <a:rPr lang="hu-HU" altLang="hu-HU" dirty="0" err="1">
                <a:hlinkClick r:id="rId3"/>
              </a:rPr>
              <a:t>l</a:t>
            </a:r>
            <a:r>
              <a:rPr lang="hu-HU" altLang="hu-HU" dirty="0"/>
              <a:t> nevezték el. </a:t>
            </a:r>
          </a:p>
          <a:p>
            <a:pPr algn="just" eaLnBrk="1" hangingPunct="1"/>
            <a:r>
              <a:rPr lang="hu-HU" altLang="hu-HU" dirty="0"/>
              <a:t>Átadásakor ez volt a világ legnagyobb és legdrágább gátja: 201 méter magas, a felső része 380 méter hosszú és 14 méter széles. A ’80-as években új turbinákat építettek be, ezek közel kétmillió háztartásnak elegendő áramot termelnek.</a:t>
            </a:r>
          </a:p>
        </p:txBody>
      </p:sp>
      <p:sp>
        <p:nvSpPr>
          <p:cNvPr id="82948" name="Dia számának helye 3">
            <a:extLst>
              <a:ext uri="{FF2B5EF4-FFF2-40B4-BE49-F238E27FC236}">
                <a16:creationId xmlns:a16="http://schemas.microsoft.com/office/drawing/2014/main" id="{9B59383F-3FDB-481B-8836-058057FFFC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A1857-723E-4F79-A0CB-5AF7CEC44A87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6708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Diakép helye 1">
            <a:extLst>
              <a:ext uri="{FF2B5EF4-FFF2-40B4-BE49-F238E27FC236}">
                <a16:creationId xmlns:a16="http://schemas.microsoft.com/office/drawing/2014/main" id="{8DE2A9F1-6AEB-451F-9B2F-6D5C6EA9EB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Jegyzetek helye 2">
            <a:extLst>
              <a:ext uri="{FF2B5EF4-FFF2-40B4-BE49-F238E27FC236}">
                <a16:creationId xmlns:a16="http://schemas.microsoft.com/office/drawing/2014/main" id="{979BEA6E-628D-4F1D-B1CA-C6B71DB37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r>
              <a:rPr lang="hu-HU" altLang="hu-HU" dirty="0"/>
              <a:t>A hazánkban létesített − és általában a síkvidéki − duzzasztóknál fontos alkotórész a nyitható-zárható zsiliprendszer, valamint a hajózást biztosító hajózsilip. A nyitható zsilipekre azért van szükség, hogy árvizek idején szabadon áramolhasson a folyó vize. </a:t>
            </a:r>
          </a:p>
          <a:p>
            <a:pPr algn="just" eaLnBrk="1" hangingPunct="1"/>
            <a:endParaRPr lang="hu-HU" altLang="hu-HU" dirty="0"/>
          </a:p>
        </p:txBody>
      </p:sp>
      <p:sp>
        <p:nvSpPr>
          <p:cNvPr id="83972" name="Dia számának helye 3">
            <a:extLst>
              <a:ext uri="{FF2B5EF4-FFF2-40B4-BE49-F238E27FC236}">
                <a16:creationId xmlns:a16="http://schemas.microsoft.com/office/drawing/2014/main" id="{C072266B-1284-467A-97DA-049248F1A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8DDCD-DA3C-4046-8DAB-782C3833FD45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3071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Diakép helye 1">
            <a:extLst>
              <a:ext uri="{FF2B5EF4-FFF2-40B4-BE49-F238E27FC236}">
                <a16:creationId xmlns:a16="http://schemas.microsoft.com/office/drawing/2014/main" id="{54671A1B-1E1B-4172-9F88-7DD3906316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Jegyzetek helye 2">
            <a:extLst>
              <a:ext uri="{FF2B5EF4-FFF2-40B4-BE49-F238E27FC236}">
                <a16:creationId xmlns:a16="http://schemas.microsoft.com/office/drawing/2014/main" id="{EBC0E703-ED2D-481D-92C6-EDDB96DF5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r>
              <a:rPr lang="hu-HU" altLang="hu-HU" dirty="0"/>
              <a:t>Vízerőtelepnek nevezzük a vízerőmű építményeit magában foglaló építményeket, műtárgyakat. A </a:t>
            </a:r>
            <a:r>
              <a:rPr lang="hu-HU" altLang="hu-HU" dirty="0" err="1"/>
              <a:t>Tiszalöki</a:t>
            </a:r>
            <a:r>
              <a:rPr lang="hu-HU" altLang="hu-HU" dirty="0"/>
              <a:t> vízerőtelep áramlás irányú metszetén vizsgáljuk az egyes részek elnevezését és fő funkcióit:</a:t>
            </a:r>
          </a:p>
          <a:p>
            <a:pPr algn="just" eaLnBrk="1" hangingPunct="1"/>
            <a:r>
              <a:rPr lang="hu-HU" altLang="hu-HU" dirty="0"/>
              <a:t>Előcsatorna, csigaház, turbina, szívócső vagy szívócsatorna villamos és egyéb berendezések.</a:t>
            </a:r>
          </a:p>
          <a:p>
            <a:pPr algn="just" eaLnBrk="1" hangingPunct="1"/>
            <a:endParaRPr lang="hu-HU" altLang="hu-HU" dirty="0"/>
          </a:p>
        </p:txBody>
      </p:sp>
      <p:sp>
        <p:nvSpPr>
          <p:cNvPr id="84996" name="Dia számának helye 3">
            <a:extLst>
              <a:ext uri="{FF2B5EF4-FFF2-40B4-BE49-F238E27FC236}">
                <a16:creationId xmlns:a16="http://schemas.microsoft.com/office/drawing/2014/main" id="{E7493353-6452-477A-B0B2-9FA9F98613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D5B662-E15D-41A1-B8F0-D2FC36880EDE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118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 dirty="0"/>
              <a:t>Az alkalmas tölcsértorkolatba épített ár-apály erőművet úgy tervezik meg, a dagály és az apályvízszint különbségét felhasználva energiát tudjanak előállítani, turbinák segítségével. A potenciális energia a gát két oldala közötti vízszint különbségből fakad, ami kinetikus energiává alakul, ahogy a víz átfolyik a turbinán. A turbina meghajtja a generátort, ami elektromos áramot termel. az erőmű által termelt teljesítmény az ár és az apály közötti vízszint különbség négyzetével egyenlő. A [23] Rajna (</a:t>
            </a:r>
            <a:r>
              <a:rPr lang="hu-HU" dirty="0" err="1"/>
              <a:t>Rance</a:t>
            </a:r>
            <a:r>
              <a:rPr lang="hu-HU" dirty="0"/>
              <a:t>) folyó torkolatában, </a:t>
            </a:r>
            <a:r>
              <a:rPr lang="hu-HU" dirty="0" err="1"/>
              <a:t>Bretagnenál</a:t>
            </a:r>
            <a:r>
              <a:rPr lang="hu-HU" dirty="0"/>
              <a:t> épült gát 240 MW-ot termel, több, mint 25 éve. Egy 18 MW-os turbinát az 1980-as évek közepén helyeztek üzembe </a:t>
            </a:r>
            <a:r>
              <a:rPr lang="hu-HU" dirty="0" err="1"/>
              <a:t>Annapolis</a:t>
            </a:r>
            <a:r>
              <a:rPr lang="hu-HU" dirty="0"/>
              <a:t> Royalban, a kanadai Új-Skóciában.  Európa </a:t>
            </a:r>
            <a:r>
              <a:rPr lang="hu-HU" dirty="0" err="1"/>
              <a:t>össz</a:t>
            </a:r>
            <a:r>
              <a:rPr lang="hu-HU" dirty="0"/>
              <a:t> ár-apály energiájának a felét az UK-ban állítják elő. Az Egyesült Királyság teljes ár-apály potenciálja elméletileg kb. 53 </a:t>
            </a:r>
            <a:r>
              <a:rPr lang="hu-HU" dirty="0" err="1"/>
              <a:t>TWh</a:t>
            </a:r>
            <a:r>
              <a:rPr lang="hu-HU" dirty="0"/>
              <a:t>/év ez úgy 17%-a  </a:t>
            </a:r>
            <a:r>
              <a:rPr lang="hu-HU" dirty="0" err="1"/>
              <a:t>a</a:t>
            </a:r>
            <a:r>
              <a:rPr lang="hu-HU" dirty="0"/>
              <a:t> jelenlegi elektromos áram termelésnek. </a:t>
            </a:r>
          </a:p>
        </p:txBody>
      </p:sp>
      <p:sp>
        <p:nvSpPr>
          <p:cNvPr id="1198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FE68E-0617-40B9-8B8C-3AF6E644013C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3609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 dirty="0"/>
              <a:t>Tenger alatti árapály-minierőmű biztosítja egy norvég kisváros lakónegyedének energiaellátását - adta hírül az MTI nyomán a Népszabadság. A </a:t>
            </a:r>
            <a:r>
              <a:rPr lang="hu-HU" dirty="0" err="1"/>
              <a:t>Hammerfest</a:t>
            </a:r>
            <a:r>
              <a:rPr lang="hu-HU" dirty="0"/>
              <a:t> közelében felépített erőmű évente 700 ezer kilowattóra áramot termel, amivel 30 lakás éves energiaigényét tudja biztosítani.  A norvég árapályerőműben több műszaki újítást is bevezettek. Az egyik az volt, hogy az áramló tengervíz egy tengeri csatornában a mederfenékre telepített turbina lapátjait forgatja. A másik újdonság az, hogy a mozgó víz energiáját hálózati áramtermelésre használják. Az új típusú erőmű előnye, hogy csendes, nem zavarja a látványt a tengerparton, és kisebb terepátalakítást igényel. Hátránya, hogy sokba került, és a hagyományos vízierőműveknél háromszor drágábban állítja elő a villamos energiát.</a:t>
            </a:r>
          </a:p>
          <a:p>
            <a:endParaRPr lang="hu-HU" dirty="0"/>
          </a:p>
        </p:txBody>
      </p:sp>
      <p:sp>
        <p:nvSpPr>
          <p:cNvPr id="12083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472A7-6D05-4091-BA15-F474DA6DD7CE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8072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 dirty="0"/>
              <a:t>Az óceán-energiát két fő kategóriába lehet osztani, az apály-dagály jelenséget és a hullámot kihasználó technológiákra. A hullám-módszer, melyet a </a:t>
            </a:r>
            <a:r>
              <a:rPr lang="hu-HU" dirty="0" err="1"/>
              <a:t>Finavera</a:t>
            </a:r>
            <a:r>
              <a:rPr lang="hu-HU" dirty="0"/>
              <a:t> is alkalmaz, a víz fel-le mozgásából állítja elő az energiát. Az apály-dagály jelenségnél a szélkerekekhez hasonló turbinákkal fejleszti az elektromos áramot, ahogy a </a:t>
            </a:r>
            <a:r>
              <a:rPr lang="hu-HU" dirty="0" err="1"/>
              <a:t>Verdant</a:t>
            </a:r>
            <a:r>
              <a:rPr lang="hu-HU" dirty="0"/>
              <a:t> is teszi. (Van egy pár évtizede létező módszer is, melyet Franciaország és Kanada is alkalmaz, ahol gátrendszerrel érik el a dagályt. Ezek a rendszerek jóval nagyobb méretűek, mint a mostani, víz alatti technológiák.) </a:t>
            </a:r>
            <a:br>
              <a:rPr lang="hu-HU" dirty="0"/>
            </a:br>
            <a:r>
              <a:rPr lang="hu-HU" dirty="0"/>
              <a:t>Létezik egy harmadik típus is, a hőenergiával működő, mellyel az óceán felszíne és mélye közti hőmérséklet-különbséget használják ki, ez főleg a trópusokon alkalmazható. Az óceán-energia sokkal hatásosabb lehetne a szélenergiánál, mivel a víz közel 850-szer sűrűbb a levegőnél. Ezen kívül a hullámok és az apály-dagály jelenség könnyebben előre jelezhető, mint a szél.  A befektetések gazdaságossága egyenlőre kérdéses.</a:t>
            </a:r>
          </a:p>
        </p:txBody>
      </p:sp>
      <p:sp>
        <p:nvSpPr>
          <p:cNvPr id="12186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DAAD89-2533-467D-90DD-B60635871B37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408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/>
            <a:r>
              <a:rPr lang="hu-HU" dirty="0"/>
              <a:t>A víz az élet elengedhetetlen feltétele, emellett az ipari és a mezőgazdasági termelésnek, a közlekedésnek, lakossági ellátásnak stb. is elengedhetetlen eleme. Az ipari jellegű hasznosítás egyik módja a vízerő-hasznosítás, ami az energiatermelés során a vizet felhasználja, de el nem fogyasztja, és a minőségét sem változtatja meg.</a:t>
            </a:r>
          </a:p>
          <a:p>
            <a:pPr algn="just" eaLnBrk="1" hangingPunct="1"/>
            <a:endParaRPr lang="hu-HU" dirty="0"/>
          </a:p>
        </p:txBody>
      </p:sp>
      <p:sp>
        <p:nvSpPr>
          <p:cNvPr id="12288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14AFC7-011B-4CCC-A173-8EF864F5C9B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6239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 dirty="0"/>
              <a:t>A vízenergia átalakítása forgássá, mechanikai munkává a vízturbinákban történik.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A vízturbináknak két nagy csoportját különböztethetjük meg. Az első csoportba az akciós vagy szabadsugaras turbinák tartoznak (</a:t>
            </a:r>
            <a:r>
              <a:rPr lang="hu-HU" dirty="0" err="1"/>
              <a:t>Pelton</a:t>
            </a:r>
            <a:r>
              <a:rPr lang="hu-HU" dirty="0"/>
              <a:t>- és a Bánki-turbina). A szabadsugaras turbinák közé sorolhatjuk a bevezetőben említett vízikerekeket is. Az akciós megjelölés azt mutatja, hogy a forgó lapátsoron nincsen nyomásváltozás. Gőzturbináknál hasonló a jelentése a reakciófoknak. Akciós gőzturbina járókerekén nincs (vagy nagyon kicsi a) nyomáscsökkenés. </a:t>
            </a:r>
          </a:p>
          <a:p>
            <a:pPr algn="just"/>
            <a:r>
              <a:rPr lang="hu-HU" dirty="0"/>
              <a:t>A vízturbinák másik csoportjába a reakciós turbinák tartoznak (Francis-, Kaplan-, propellerturbinák). Ez utóbbiak forgó lapátjai között nyomáscsökkenés megy végbe. Alapvetően az Euler-elven működnek. Ezt a következő fejezetben tárgyaljuk. Ebben a fejezetben a hazai vízerő-hasznosítás jelenlegi helyzetét és fejlesztési lehetőségeit vesszük sorra. </a:t>
            </a:r>
          </a:p>
          <a:p>
            <a:pPr algn="just"/>
            <a:endParaRPr lang="hu-HU" dirty="0"/>
          </a:p>
        </p:txBody>
      </p:sp>
      <p:sp>
        <p:nvSpPr>
          <p:cNvPr id="12390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693B6-6652-46A1-8568-579C63AE9E8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2675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Vizsgáljuk meg közelebbről egy Francis-turbina szerkezeti kialakítását az ábrán járókerekét. Az „1” pont a járókerék lapátok előtt, a belépésnél, a „2” pont a lapátok után a kilépésnél található. A „v”az abszolút, „w” a relatív és „u” a szállító (kerületi) sebességvektorokat felrajzoltuk egy lapát belépő és kilépő élénél. Az abszolút sebességeket (v) az álló rendszerből látjuk, a relatív sebességeket pedig akkor, ha a kerékkel együtt forgunk (w) szögsebességgel. Egy pontban a sebességek között fennáll, hogy az abszolút sebesség a kerületi sebesség és a relatív sebesség vektori összege. </a:t>
            </a:r>
          </a:p>
          <a:p>
            <a:pPr algn="just"/>
            <a:r>
              <a:rPr lang="hu-HU"/>
              <a:t>A belépésnél figyelembe vettük, hogy a járókerék előtt a csigaházból érkező vizet a vezetőkerekek megfelelő „perdülettel” látják el. A felrajzoláskor ügyelni kell arra, hogy fennálljon a következő összefüggés a kerületi sebességek között</a:t>
            </a:r>
          </a:p>
          <a:p>
            <a:pPr algn="just"/>
            <a:endParaRPr lang="hu-HU"/>
          </a:p>
        </p:txBody>
      </p:sp>
      <p:sp>
        <p:nvSpPr>
          <p:cNvPr id="12493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52773-8A9B-4633-8985-FA5F7AFE63E9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434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i="1"/>
              <a:t>Középen csapott vízikerék</a:t>
            </a:r>
            <a:r>
              <a:rPr lang="hu-HU"/>
              <a:t>: a víz itt is egy csatornán keresztül érkezik, és kb. a keréktengelynél folyik a kerék lapátjaiba. Előnye, hogy nem szükséges olyan nagy esésmagasság, mint a felülcsapottnál, ahol a beáramló és kiáramló víz magasságkülönbségének legalább akkorának kell lennie, mint a kerék átmérője. Ez a vízikerék is függőleges helyzetű, hozzávetőlegesen a kerék közepénél (a tengely magasságában vagy egy kicsivel feljebb) ömlik rá a víz a kerék lapátjaira. A középen csapott kerekek az Egyesült Államokban a leggyakoribb vízkerekek, azt mondják, hogy az amerikai ipari forradalmat ezek „hajtották”. A középen csapott kerekek kevésbé hatékonyak a felülcsapott kerekeknél, de jobb a hatásfokuk, mint az alulcsapott kerekeké. A lapátok oldalról is zártak, és így kanalat képeznek, mint a legtöbb felülcsapott vízkeréknél.</a:t>
            </a:r>
          </a:p>
          <a:p>
            <a:pPr eaLnBrk="1" hangingPunct="1"/>
            <a:endParaRPr lang="hu-HU"/>
          </a:p>
        </p:txBody>
      </p:sp>
      <p:sp>
        <p:nvSpPr>
          <p:cNvPr id="9830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6DA08-5FC2-483A-BECE-9BE80DC3F39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7473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 dirty="0"/>
              <a:t>A vízzel foglalkozó szakemberek szívesebben használják ennek a kifejezésnek azt a formáját, amikor az egyenletben magasság dimenziójú tagok szerepelnek. A tagok elnevezése sebességmagasság, nyomásmagasság és geodetikus magasság.</a:t>
            </a:r>
          </a:p>
          <a:p>
            <a:pPr algn="just"/>
            <a:endParaRPr lang="hu-HU" dirty="0"/>
          </a:p>
        </p:txBody>
      </p:sp>
      <p:sp>
        <p:nvSpPr>
          <p:cNvPr id="12595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FC85C-3D70-4726-A358-53C15D06A06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870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endParaRPr lang="hu-HU"/>
          </a:p>
        </p:txBody>
      </p:sp>
      <p:sp>
        <p:nvSpPr>
          <p:cNvPr id="12698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CF3417-5D0F-4F74-8ACB-710235BA097F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0255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 dirty="0"/>
              <a:t>Az energetikai vizsgálatainkat most a forgó rendszerben is végezzük el. Ennek során az előbb felírt mozgási, helyzeti és nyomásban tárolt energiákat a kerékkel együtt forgó koordináta-rendszerben írjuk fel a belépésnél lévő „1” és a kilépésnél lévő „2” pontok között. Válasszunk ki egy lapátot a járókerékből! Tételezzük fel, hogy a járókerékbe olyan sok lapátot építettek be, hogy az áramlás teljesen hengerszimmetrikusnak vehető. A lapátokkal párhuzamosan tud a közeg áramlani, így a lapát is egy áramvonalnak tekinthető. (Az ábrán csak nyolc lapátot tüntettünk fel.)</a:t>
            </a:r>
          </a:p>
          <a:p>
            <a:pPr algn="just"/>
            <a:endParaRPr lang="hu-HU" dirty="0"/>
          </a:p>
        </p:txBody>
      </p:sp>
      <p:sp>
        <p:nvSpPr>
          <p:cNvPr id="12800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86453-42C5-4841-97D3-5A3D8EEED029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8532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endParaRPr lang="hu-HU"/>
          </a:p>
        </p:txBody>
      </p:sp>
      <p:sp>
        <p:nvSpPr>
          <p:cNvPr id="12902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2B800-F676-4C17-9526-F55CBCD24EF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1265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endParaRPr lang="hu-HU"/>
          </a:p>
        </p:txBody>
      </p:sp>
      <p:sp>
        <p:nvSpPr>
          <p:cNvPr id="13005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DB8F7-B442-4FEC-8889-AE8B71F7C7C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3725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Ahol gamma a járókerék által keltett cirkuláció, vagy más néven örvényesség, „n” pedig a kerék fordulatszáma. A járókerék a cirkuláció növelése révén hoz létre nyomásnövekedést. Az 1-es indexű kifejezés a járókerék külső kerületén elvégzett cirkulációszámítás eredménye. A belépésnél célszerű akkora előperdületet létrehozni a vezető kerék lapátjaival, ami a keréken áthaladás után zérussá válik. Ekkor lesz ugyanis a lehető legnagyobb az elméleti esésmagasság. Az Euler-turbinaegyenlet nem csak radiális, de axiális átömlésű áramlástechnikai gépekre is érvényes. Az egyenletben szereplő örvény adja a turbinák (és a szivattyúk) esetében is az örvénygép elnevezést.</a:t>
            </a:r>
          </a:p>
        </p:txBody>
      </p:sp>
      <p:sp>
        <p:nvSpPr>
          <p:cNvPr id="13107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A1EA8-A086-4773-8E0C-A43EC54CF00C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7204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Ahol gamma a járókerék által keltett cirkuláció, vagy más néven örvényesség, „n” pedig a kerék fordulatszáma. A járókerék a cirkuláció növelése révén hoz létre nyomásnövekedést. Az 1-es indexű kifejezés a járókerék külső kerületén elvégzett cirkulációszámítás eredménye. A belépésnél célszerű akkora előperdületet létrehozni a vezető kerék lapátjaival, ami a keréken áthaladás után zérussá válik. Ekkor lesz ugyanis a lehető legnagyobb az elméleti esésmagasság. Az Euler-turbinaegyenlet nem csak radiális, de axiális átömlésű áramlástechnikai gépekre is érvényes. Az egyenletben szereplő örvény adja a turbinák (és a szivattyúk) esetében is az örvénygép elnevezést.</a:t>
            </a:r>
          </a:p>
        </p:txBody>
      </p:sp>
      <p:sp>
        <p:nvSpPr>
          <p:cNvPr id="13107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A1EA8-A086-4773-8E0C-A43EC54CF00C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88052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Ha kW-ot használunk LE helyett, akkor sem sokat tévedünk, mert kb. 13%-al kapunk csak kisebb értéket, mint az eredeti, klasszikus felírásban) és a magasság, (H) [m]-ben adott mennyiségek. A turbinák jellemző fordulatszámon alapuló csoportosítását a következő dia mutatja:</a:t>
            </a:r>
          </a:p>
        </p:txBody>
      </p:sp>
      <p:sp>
        <p:nvSpPr>
          <p:cNvPr id="13210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812D3-3075-4122-B7D0-D58FB6F43E2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1113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A turbinák felosztása a jellemző fordulatszám alapján. </a:t>
            </a:r>
          </a:p>
          <a:p>
            <a:r>
              <a:rPr lang="hu-HU"/>
              <a:t>A bal oldalon egy akciós Pelton-turbinát és egy reakciós vagy réstúlnyomásos Francis-turbinát látunk. </a:t>
            </a:r>
          </a:p>
        </p:txBody>
      </p:sp>
      <p:sp>
        <p:nvSpPr>
          <p:cNvPr id="13312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97D7EB-6DB5-43D2-8679-208368C2651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4426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Báni Donát turbinája kis- és közepes esésű, valamint térfogatáramú folyóvizekre készült, egyes országokban jelenleg is használják. Bánki előbb találta ki a turbináját, mint a Kaplan-turbinát. A kis esésekre manapság a Kaplan- vagy csőturbinát alkalmazzák többségében. </a:t>
            </a:r>
          </a:p>
          <a:p>
            <a:pPr algn="just"/>
            <a:r>
              <a:rPr lang="hu-HU"/>
              <a:t>A berendezés jó hatásfokának igazolását halála előtt tette közzé. Ezt a hidraulikus erőgépet az jellemzi, hogy az áramló víz a lapátcsatornákat teljesen kitölti, de nem keletkezik „vízduzzadás”, nem csökken a nyomás a turbina járókerekén. Különlegessége, hogy a víz az energiáját úgy adja át a keréknek, hogy közben kétszer halad át azon. Dob alakú járókerekében két tárcsa között köríves (henger felületű) lapátok vannak. A vízsugár a szabályozó nyelvvel ellátott vezetőcsatornából vagy vízszintesen, vagy függőlegesen a járókerék külső palástján lép be a lapátok közé, majd a lapátokon túljutva belülről újból átömlik a lapátkoszorún. Elsősorban törpe vízerőművekben alkalmazták Magyarországon, akkortájt több mint húszezer ipari létesítmény működött vízkerekes energiatermelésre alapozva. Ennek kiváltására szereltek be sok helyen Bánki-turbinát, amelynek segítségével lényegesen megnövekedett a vízimalmok és más üzemek teljesítménye.</a:t>
            </a:r>
          </a:p>
          <a:p>
            <a:pPr algn="just"/>
            <a:endParaRPr lang="hu-HU"/>
          </a:p>
        </p:txBody>
      </p:sp>
      <p:sp>
        <p:nvSpPr>
          <p:cNvPr id="13414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32225-420E-4356-9DBE-F5A4D3D359E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466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/>
            <a:r>
              <a:rPr lang="hu-HU"/>
              <a:t>A Földön a víz igen nagy mennyiségben van jelen. Ha egyenletesen volna elosztva, a Föld felszínén mintegy 2700 méter vastag burkot lehetne belőle képezni. Ebből úgy tűnhet, hogy a vízkészletek kimeríthetetlenek, holott valójában a Föld ivóvíz- és iparivíz-készletei végesek. A Föld vízkészletének jelentős része, mintegy 97%-a a tengerekben és óceánokban van jelen, amely magas sótartalma miatt közvetlenül nem alkalmas sem ivóvíz-, sem iparivíz-felhasználásra, még mezőgazdasági célokra sem. </a:t>
            </a:r>
          </a:p>
        </p:txBody>
      </p:sp>
      <p:sp>
        <p:nvSpPr>
          <p:cNvPr id="9933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B2A50D-1817-4EC3-A389-92647B943549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4276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Elterjedtebb akciós turbinatípus a Pelton-turbina. 1880-ban az egyesült államokbeli mérnök, Lester Pelton találta fel az akciós, vagy szabadsugár-rendszerű vízturbinát, amely Pelton-turbina néven vált ismertté. Különösen a nagy magasságból alázuhanó víz energiájának felhasználására alkalmas. </a:t>
            </a:r>
          </a:p>
          <a:p>
            <a:pPr algn="just"/>
            <a:endParaRPr lang="hu-HU"/>
          </a:p>
        </p:txBody>
      </p:sp>
      <p:sp>
        <p:nvSpPr>
          <p:cNvPr id="13517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EB7EC-DBB0-4B0E-83CD-BE21D729C5A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53452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 dirty="0"/>
              <a:t>A kerékre érkező vízsugár (nagy) (v</a:t>
            </a:r>
            <a:r>
              <a:rPr lang="hu-HU" baseline="-25000" dirty="0"/>
              <a:t>1</a:t>
            </a:r>
            <a:r>
              <a:rPr lang="hu-HU" dirty="0"/>
              <a:t> ) sebességgel, (A</a:t>
            </a:r>
            <a:r>
              <a:rPr lang="hu-HU" baseline="-25000" dirty="0"/>
              <a:t>1</a:t>
            </a:r>
            <a:r>
              <a:rPr lang="hu-HU" dirty="0"/>
              <a:t>) relatív (kicsi) keresztmetszettel és a víz sűrűséggel jellemezhető. A kerékről lelépő vízsugár (kis) (v</a:t>
            </a:r>
            <a:r>
              <a:rPr lang="hu-HU" baseline="-25000" dirty="0"/>
              <a:t>2</a:t>
            </a:r>
            <a:r>
              <a:rPr lang="hu-HU" dirty="0"/>
              <a:t> ) sebességgel, relatív nagy (A</a:t>
            </a:r>
            <a:r>
              <a:rPr lang="hu-HU" baseline="-25000" dirty="0"/>
              <a:t>2</a:t>
            </a:r>
            <a:r>
              <a:rPr lang="hu-HU" dirty="0"/>
              <a:t>) keresztmetszettel és változatlan  sűrűséggel jellemezhető. A kerékre érkező sugár nagy sebességű, nagy mozgási energiájú, míg a lelépő vízsugár kis sebességű, kis energiájú, ezért nagy keresztmetszetű. (Ha gőzgépről beszélnénk, akkor a lelépő sugár megfelelne a fáradt gőznek.) A lelépő sugárnak csak a vízszintes irányú sebességkomponensét vettük be a gondolatmenetbe, a függőleges sebességkomponens általában elhagyható. </a:t>
            </a:r>
          </a:p>
          <a:p>
            <a:pPr algn="just"/>
            <a:endParaRPr lang="hu-HU" dirty="0"/>
          </a:p>
        </p:txBody>
      </p:sp>
      <p:sp>
        <p:nvSpPr>
          <p:cNvPr id="13619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8EE43-4D23-453B-B8E0-05013DF7DD0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7713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 dirty="0"/>
              <a:t>A kerékre érkező vízsugár (nagy) (v</a:t>
            </a:r>
            <a:r>
              <a:rPr lang="hu-HU" baseline="-25000" dirty="0"/>
              <a:t>1</a:t>
            </a:r>
            <a:r>
              <a:rPr lang="hu-HU" dirty="0"/>
              <a:t> ) sebességgel, (A</a:t>
            </a:r>
            <a:r>
              <a:rPr lang="hu-HU" baseline="-25000" dirty="0"/>
              <a:t>1</a:t>
            </a:r>
            <a:r>
              <a:rPr lang="hu-HU" dirty="0"/>
              <a:t>) relatív (kicsi) keresztmetszettel és a víz sűrűséggel jellemezhető. A kerékről lelépő vízsugár (kis) (v</a:t>
            </a:r>
            <a:r>
              <a:rPr lang="hu-HU" baseline="-25000" dirty="0"/>
              <a:t>2</a:t>
            </a:r>
            <a:r>
              <a:rPr lang="hu-HU" dirty="0"/>
              <a:t> ) sebességgel, relatív nagy (A</a:t>
            </a:r>
            <a:r>
              <a:rPr lang="hu-HU" baseline="-25000" dirty="0"/>
              <a:t>2</a:t>
            </a:r>
            <a:r>
              <a:rPr lang="hu-HU" dirty="0"/>
              <a:t>) keresztmetszettel és változatlan  sűrűséggel jellemezhető. A kerékre érkező sugár nagy sebességű, nagy mozgási energiájú, míg a lelépő vízsugár kis sebességű, kis energiájú, ezért nagy keresztmetszetű. (Ha gőzgépről beszélnénk, akkor a lelépő sugár megfelelne a fáradt gőznek.) A lelépő sugárnak csak a vízszintes irányú sebességkomponensét vettük be a gondolatmenetbe, a függőleges sebességkomponens általában elhagyható. </a:t>
            </a:r>
          </a:p>
          <a:p>
            <a:pPr algn="just"/>
            <a:endParaRPr lang="hu-HU" dirty="0"/>
          </a:p>
        </p:txBody>
      </p:sp>
      <p:sp>
        <p:nvSpPr>
          <p:cNvPr id="13619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8EE43-4D23-453B-B8E0-05013DF7DD0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25393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415DCCFC-95C8-439F-BB49-3C3673D59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15FD4-9D87-488B-B452-C6B679B5637B}" type="slidenum"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E3D490F4-A6AD-4ED6-AB17-C361698CA7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4944A2FE-D87A-447A-9F82-35F00DF8F8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64557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44D1C-89DB-4248-9443-A40580F0316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 dirty="0"/>
              <a:t>A járókerékre ható átlagos erő kiszámításához az egész kereket foglaljuk be egy ellenőrző felületbe! Az ellenőrző felületbe nagy sebességgel belépő vízsugár sebessége, keresztmetszete ugyanakkora, mint az egy lapát számításánál használt adatok. A lapátokról lelépő vízsugár sebessége időben és térben kissé változik, attól függően, hogy a lapátot éppen milyen pozícióban hagyta el. Az ingadozás a lápátok váltásának </a:t>
            </a:r>
            <a:r>
              <a:rPr lang="hu-HU" dirty="0" err="1"/>
              <a:t>idejével</a:t>
            </a:r>
            <a:r>
              <a:rPr lang="hu-HU" dirty="0"/>
              <a:t> periodikusan változik. Az  ábrába az ellenőrző felületből kilépő vízsugár átlagos „x” irányú sebességét és az ebből számítható átlagos impulzust rajzoltuk be. A kilépő vízsugár abszolút sebessége jóval kisebb, mint a belépő sebesség, így viszont a vízsugár keresztmetszete sokkal nagyobb a belépő keresztmetszetnél. (A gravitáció által okozott sugárelhajlástól eltekintettünk.)</a:t>
            </a:r>
          </a:p>
        </p:txBody>
      </p:sp>
    </p:spTree>
    <p:extLst>
      <p:ext uri="{BB962C8B-B14F-4D97-AF65-F5344CB8AC3E}">
        <p14:creationId xmlns:p14="http://schemas.microsoft.com/office/powerpoint/2010/main" val="39308608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44D1C-89DB-4248-9443-A40580F0316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 dirty="0"/>
              <a:t>A járókerékre ható átlagos erő kiszámításához az egész kereket foglaljuk be egy ellenőrző felületbe! Az ellenőrző felületbe nagy sebességgel belépő vízsugár sebessége, keresztmetszete ugyanakkora, mint az egy lapát számításánál használt adatok. A lapátokról lelépő vízsugár sebessége időben és térben kissé változik, attól függően, hogy a lapátot éppen milyen pozícióban hagyta el. Az ingadozás a lápátok váltásának </a:t>
            </a:r>
            <a:r>
              <a:rPr lang="hu-HU" dirty="0" err="1"/>
              <a:t>idejével</a:t>
            </a:r>
            <a:r>
              <a:rPr lang="hu-HU" dirty="0"/>
              <a:t> periodikusan változik. Az  ábrába az ellenőrző felületből kilépő vízsugár átlagos „x” irányú sebességét és az ebből számítható átlagos impulzust rajzoltuk be. A kilépő vízsugár abszolút sebessége jóval kisebb, mint a belépő sebesség, így viszont a vízsugár keresztmetszete sokkal nagyobb a belépő keresztmetszetnél. (A gravitáció által okozott sugárelhajlástól eltekintettünk.)</a:t>
            </a:r>
          </a:p>
        </p:txBody>
      </p:sp>
    </p:spTree>
    <p:extLst>
      <p:ext uri="{BB962C8B-B14F-4D97-AF65-F5344CB8AC3E}">
        <p14:creationId xmlns:p14="http://schemas.microsoft.com/office/powerpoint/2010/main" val="9897658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797B2-ABE1-44BD-A779-768202AA58A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 dirty="0"/>
              <a:t>(A levezetés további részletei megtalálhatók a Szlivka 2003-as szakirodalomban.) Feltételezzük, hogy az egy lapátról lelépő abszolút sebesség nem különbözik nagymértékben a kerékből kilépő átlagos abszolút sebesség „x” irányú komponensétől. Amennyiben a különbség számottevő, akkor egy csökkentő faktorral lehet ezt figyelembe venni a következő egyenlet szerint. </a:t>
            </a:r>
          </a:p>
        </p:txBody>
      </p:sp>
    </p:spTree>
    <p:extLst>
      <p:ext uri="{BB962C8B-B14F-4D97-AF65-F5344CB8AC3E}">
        <p14:creationId xmlns:p14="http://schemas.microsoft.com/office/powerpoint/2010/main" val="1127218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21DBDD-6D9D-43BD-AF42-6687670917B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 dirty="0"/>
              <a:t>Érdekességként megemlítjük, hogy a kerékre ható átlagos erő nem egyezik meg az egy lapátra ható erővel, ugyanis a vízsugár egyidejűleg több lapátra is hathat. Az egy időben működő lapátok száma több mint egy. Ez azt jelenti például, hogy hol egy, hol két db lapátra hat erő. Azokban a pillanatokban, amikor egy újabb lapát bemetsz a vízsugárba, akkor a vízsugarat kettémetszi a lapát és a bemetsző lapát mögötti vízsugár-darabka is, és a fővízsugár is hat a kerékre, így a működő lapátok száma eggyel megnő 1-ről 2-re.</a:t>
            </a:r>
          </a:p>
        </p:txBody>
      </p:sp>
    </p:spTree>
    <p:extLst>
      <p:ext uri="{BB962C8B-B14F-4D97-AF65-F5344CB8AC3E}">
        <p14:creationId xmlns:p14="http://schemas.microsoft.com/office/powerpoint/2010/main" val="349782957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673B50B2-B2BA-43EF-BAF0-2D33AC67E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DAAA2B-7B37-480D-97FC-9DDC6B5BD5AA}" type="slidenum"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D53976A3-0294-4851-BA7D-DA6C726987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A9113379-4A17-49D5-8350-4E0A99FC99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74493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D21C7D2C-74C3-4B75-98DA-11A574D8EE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C7C1C-CE12-4404-A32F-C3F54B7690E4}" type="slidenum"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62E2AD2E-1697-4CC3-AA6F-B5A76B36B3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70ED43BE-42D9-4AB2-BD68-8D64C88FF1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753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/>
            <a:r>
              <a:rPr lang="hu-HU" dirty="0"/>
              <a:t>A fennmaradó 2−3% ugyan édesvíz, amelynek azonban nagy része jég formájában található meg. Közvetlen ivóvíz-kitermelésre a Földön föllelhető összes víznek alig 0,307%-a alkalmas, és ebben a mennyiségben már benne vannak a kitermelhető felszíni vizek, a folyók, a tavak édesvizei, de még a felső rétegvizek is.</a:t>
            </a:r>
          </a:p>
        </p:txBody>
      </p:sp>
      <p:sp>
        <p:nvSpPr>
          <p:cNvPr id="10035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F97124-1A27-4079-8D3B-F9C59460244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24258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D8EF4264-DAF0-424C-BA25-F2152AD68D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17CC95-71D4-435A-9CE1-4ACBF24AA8C6}" type="slidenum"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364B6736-0D71-44E7-A2C7-7B0EFDDD62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1B74A0DE-7ED0-4A26-B4EF-5A651BB7ED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09417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160E8837-69D1-488F-90F7-C1BAE5AB30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9B189-FD54-44E6-8246-1F127DF01A35}" type="slidenum"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EF736CFE-EA56-41B0-B452-258622B811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71A0397-1B0F-45AD-B665-84DD6A1833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6942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03713815-F4DD-4E90-A800-9E0969815E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82D99-1850-49FE-BF81-97E90B401516}" type="slidenum"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53B0D401-8C15-4D06-8DF1-0EF8E3430B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EB8BF9FB-CBDC-4C63-8844-E5C0C52220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743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C56025B4-A03D-4853-AE79-A9B0908B4A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7D4E21-69CD-4824-9C61-B5AE6B2F37EA}" type="slidenum"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1E864D6B-1538-40C3-A467-C7F2AB7253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97A154A8-E30B-4E1E-8FB1-3EF01C8539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1462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27645FD1-C773-4E58-A0E4-223EFD4A90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A2CD7-23F0-4240-82E5-07433B45F6B1}" type="slidenum"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EB169753-D24A-4B7F-86B3-D1017F4B35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8CC2BEBF-C2B6-46C4-B327-1126DB74A9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45640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F2374981-5A47-4CF6-A87B-40337756E3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C7EDC-86AB-48EC-A612-40BBAE86A522}" type="slidenum"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3B1CA048-BD9A-4850-B7B5-C684F6E579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A03E85D8-E0BA-4CF9-A88C-8967BB3771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0751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D4483-7873-43A7-B449-883492AAD08C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491749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Pelton</a:t>
            </a:r>
            <a:r>
              <a:rPr lang="hu-HU" dirty="0"/>
              <a:t>-turbináknál több vízsugarat is szoktak használni járókerekenként, hogy a fajlagos fordulatszám növelhető legyen, és a forgórészre ható impulzuserőket ki lehessen egyenlíteni.</a:t>
            </a:r>
          </a:p>
        </p:txBody>
      </p:sp>
      <p:sp>
        <p:nvSpPr>
          <p:cNvPr id="14234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11095-C083-4107-9C3B-8231358B97EE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89397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 dirty="0"/>
              <a:t>A kisebb esések hasznosítására a reakciós vagy réstúlnyomásos turbinák alkalmasak. Ezek egyik csoportja a Francis-turbina, amely többféle kialakítású lehet: lassú, normál és gyors járású. Az előző</a:t>
            </a:r>
            <a:r>
              <a:rPr lang="hu-HU" i="1" dirty="0"/>
              <a:t> dia </a:t>
            </a:r>
            <a:r>
              <a:rPr lang="hu-HU" dirty="0"/>
              <a:t>mutatja az egyes típusok közötti alapvető különbséget. A víz rávezetése a járókerékre más és más. Míg a lassú járású Francis-turbinánál a víz tiszta radiális irányú belépésű, addig, ahogy növekszik a kerék jellemző fordulatszáma, úgy egyre inkább axiális irányban hajlik el a víz belépésének iránya is. A Francis-turbina szerkezetileg úgy van kialakítva, hogy a lapátokból kialakított lapátrácsot zárt kerékben fog­ták össze. A lapátok hajlásszöge tehát nem ál­lítható. A kedvezőbb hatásfok elérésére lassan, közepesen és gyorsan futó turbinatípusokat fejlesztettek ki. A járókerekek kialakítása a tiszta radiális kerék irányából fokozatosan átmegy a félaxiális kialakításba, ugyanúgy, ahogy az örvényszivattyúk esetében ezt láttuk. Ezzel a megoldással jobban lehet alkalmazkodni a vízerőtelep eséséhez. A Francis-turbinát közepes esésű, </a:t>
            </a:r>
            <a:r>
              <a:rPr lang="hu-HU" dirty="0" err="1"/>
              <a:t>ki­egyenlítettebb</a:t>
            </a:r>
            <a:r>
              <a:rPr lang="hu-HU" dirty="0"/>
              <a:t> vízjárású vízfolyásokon építik.</a:t>
            </a:r>
          </a:p>
          <a:p>
            <a:pPr algn="just"/>
            <a:endParaRPr lang="hu-HU" dirty="0"/>
          </a:p>
        </p:txBody>
      </p:sp>
      <p:sp>
        <p:nvSpPr>
          <p:cNvPr id="14336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57AFA6-557C-40EA-89D2-F1D9C78D743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39879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 dirty="0"/>
              <a:t>A kisebb esések hasznosítására a reakciós vagy réstúlnyomásos turbinák alkalmasak. Ezek egyik csoportja a Francis-turbina, amely többféle kialakítású lehet: lassú, normál és gyors járású. Az előző</a:t>
            </a:r>
            <a:r>
              <a:rPr lang="hu-HU" i="1" dirty="0"/>
              <a:t> dia </a:t>
            </a:r>
            <a:r>
              <a:rPr lang="hu-HU" dirty="0"/>
              <a:t>mutatja az egyes típusok közötti alapvető különbséget. A víz rávezetése a járókerékre más és más. Míg a lassú járású Francis-turbinánál a víz tiszta radiális irányú belépésű, addig, ahogy növekszik a kerék jellemző fordulatszáma, úgy egyre inkább axiális irányban hajlik el a víz belépésének iránya is. A Francis-turbina szerkezetileg úgy van kialakítva, hogy a lapátokból kialakított lapátrácsot zárt kerékben fog­ták össze. A lapátok hajlásszöge tehát nem ál­lítható. A kedvezőbb hatásfok elérésére lassan, közepesen és gyorsan futó turbinatípusokat fejlesztettek ki. A járókerekek kialakítása a tiszta radiális kerék irányából fokozatosan átmegy a félaxiális kialakításba, ugyanúgy, ahogy az örvényszivattyúk esetében ezt láttuk. Ezzel a megoldással jobban lehet alkalmazkodni a vízerőtelep eséséhez. A Francis-turbinát közepes esésű, </a:t>
            </a:r>
            <a:r>
              <a:rPr lang="hu-HU" dirty="0" err="1"/>
              <a:t>ki­egyenlítettebb</a:t>
            </a:r>
            <a:r>
              <a:rPr lang="hu-HU" dirty="0"/>
              <a:t> vízjárású vízfolyásokon építik.</a:t>
            </a:r>
          </a:p>
          <a:p>
            <a:pPr algn="just"/>
            <a:endParaRPr lang="hu-HU" dirty="0"/>
          </a:p>
        </p:txBody>
      </p:sp>
      <p:sp>
        <p:nvSpPr>
          <p:cNvPr id="14336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57AFA6-557C-40EA-89D2-F1D9C78D743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838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 dirty="0"/>
              <a:t>A Föld felszínéről elpárolgó víz helyzeti energiát nyer. Amikor kicsapódik és csapadék formájában a Föld felszínére visszahullik, a helyzeti energiájának nagy részét elveszti. A megmaradó energia nagysága attól függ, hogy a csapadék milyen tengerszint feletti magasságban ér földet. Ez a helyzeti energia a mederhez súrlódás és a víz belső súrlódása következtében hőenergiává alakul át. Hozzávetőleges számítások alapján a Napból a Földre jutó energiamennyiségnek körülbelül 23%-a </a:t>
            </a:r>
            <a:r>
              <a:rPr lang="hu-HU" dirty="0" err="1"/>
              <a:t>a</a:t>
            </a:r>
            <a:r>
              <a:rPr lang="hu-HU" dirty="0"/>
              <a:t> víz körforgásának fenntartására fordítódik. Ennek az energiának mintegy 99%-a </a:t>
            </a:r>
            <a:r>
              <a:rPr lang="hu-HU" dirty="0" err="1"/>
              <a:t>a</a:t>
            </a:r>
            <a:r>
              <a:rPr lang="hu-HU" dirty="0"/>
              <a:t> párolgásra fordítódik, amely számunkra kihasználhatatlan. A megmaradó töredék a földfelszínen mozgó víz helyzeti és mozgási energiája.</a:t>
            </a:r>
          </a:p>
        </p:txBody>
      </p:sp>
      <p:sp>
        <p:nvSpPr>
          <p:cNvPr id="10138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E4FBB-D686-4800-BB39-5A0875919B4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90385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 dirty="0"/>
              <a:t>A lapátok hajlásszöge tehát nem ál­lítható. A kedvezőbb hatásfok elérésére lassan, közepesen és gyorsan futó turbinatípusokat fejlesztettek ki. A járókerekek kialakítása a tiszta radiális kerék irányából fokozatosan átmegy a félaxiális kialakításba, ugyanúgy, ahogy az örvényszivattyúk esetében ezt láttuk. Ezzel a megoldással jobban lehet alkalmazkodni a vízerőtelep eséséhez. A Francis-turbinát közepes esésű, </a:t>
            </a:r>
            <a:r>
              <a:rPr lang="hu-HU" dirty="0" err="1"/>
              <a:t>ki­egyenlítettebb</a:t>
            </a:r>
            <a:r>
              <a:rPr lang="hu-HU" dirty="0"/>
              <a:t> vízjárású vízfolyásokon építik.</a:t>
            </a:r>
          </a:p>
        </p:txBody>
      </p:sp>
      <p:sp>
        <p:nvSpPr>
          <p:cNvPr id="14438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D1E9B-5B82-436B-9741-63D2305F6F2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09006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 dirty="0"/>
              <a:t>Az ábrán láthatjuk a járókerék kialakítása teljesen hasonló, mint egy radiális szivattyúé. A különbség az áramlás irányában és az energia átalakításban van. Míg a szivattyút hajtjuk, és az energiát közöl a vízzel, addig a turbina energiát nyer a vízből. A szivattyú járókerékbe tengely irányban lép be a víz és közel sugár irányban távozik, a Francis-turbina kerékbe, pedig kerületen közel sugár irány lép be a víz és középen tengely irányban távozik.</a:t>
            </a:r>
          </a:p>
        </p:txBody>
      </p:sp>
      <p:sp>
        <p:nvSpPr>
          <p:cNvPr id="1454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24B49-6476-45B5-AABF-5A939EE6F6C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37277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 dirty="0"/>
              <a:t>Az ábrán láthatjuk a járókerék kialakítása teljesen hasonló, mint egy radiális szivattyúé. A különbség az áramlás irányában és az energia átalakításban van. Míg a szivattyút hajtjuk, és az energiát közöl a vízzel, addig a turbina energiát nyer a vízből. A szivattyú járókerékbe tengely irányban lép be a víz és közel sugár irányban távozik, a Francis-turbina kerékbe, pedig kerületen közel sugár irány lép be a víz és középen tengely irányban távozik.</a:t>
            </a:r>
          </a:p>
        </p:txBody>
      </p:sp>
      <p:sp>
        <p:nvSpPr>
          <p:cNvPr id="1454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24B49-6476-45B5-AABF-5A939EE6F6C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7342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 dirty="0"/>
              <a:t>A </a:t>
            </a:r>
            <a:r>
              <a:rPr lang="hu-HU" u="sng" dirty="0"/>
              <a:t>Kaplan-turbina</a:t>
            </a:r>
            <a:r>
              <a:rPr lang="hu-HU" dirty="0"/>
              <a:t> a változó esésű és vízhoza­mú vízfolyásokon épült vízerőtelepeknél előnyösen használ­ható. A </a:t>
            </a:r>
            <a:r>
              <a:rPr lang="hu-HU" dirty="0" err="1"/>
              <a:t>Tiszalöki</a:t>
            </a:r>
            <a:r>
              <a:rPr lang="hu-HU" dirty="0"/>
              <a:t> vízlépcsőbe ilyen turbinákat építettek be. A sugárirányban érkező vizet a vezetőlapátok (9) terelik a turbina (10) felé. A turbina töltését az állítható vezetőlapá­tokkal lehet szabályozni. A vezetőlapátokat rendszerint közös szabályozógyűrűbe (7) fogják, és a gyűrűhöz kapcsolt hid­raulikus mozgató berendezéssel szabályozzák. A víz ezután a járókerék lapátjaira (10) áramlik, amelyek a turbinaagyba vannak fogva. A szárnylapátok vagy járókerék-lapátok, vagy mindkettő állíthatók. A járókerék-lapátok és a vezetőlapátok megfelelő állításával lehet alkalmazkodni mind a vízhozam, mind az esés változásaihoz, így a turbinák mindig optimális hatásfokkal működhetnek. A </a:t>
            </a:r>
            <a:r>
              <a:rPr lang="hu-HU" dirty="0" err="1"/>
              <a:t>Tiszalöki</a:t>
            </a:r>
            <a:r>
              <a:rPr lang="hu-HU" dirty="0"/>
              <a:t> erőműben ilyen turbinákat építettek be. Ott még a hozzáfolyást biztosító csigaház és az elfolyást biztosító szívócső is fel van tüntetve. </a:t>
            </a:r>
          </a:p>
          <a:p>
            <a:endParaRPr lang="hu-HU" dirty="0"/>
          </a:p>
        </p:txBody>
      </p:sp>
      <p:sp>
        <p:nvSpPr>
          <p:cNvPr id="14643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46F40-41F3-4D0C-80C7-A12581D871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29453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dirty="0"/>
          </a:p>
        </p:txBody>
      </p:sp>
      <p:sp>
        <p:nvSpPr>
          <p:cNvPr id="14643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46F40-41F3-4D0C-80C7-A12581D871F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25848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Ilyen körteturbinák vannak beépítve a kiskörei vízerőműben is </a:t>
            </a:r>
          </a:p>
        </p:txBody>
      </p:sp>
      <p:sp>
        <p:nvSpPr>
          <p:cNvPr id="14848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9B95FD-1A57-4C24-A3A2-444D36CB959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23246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 dirty="0"/>
              <a:t>Körte vagy csőturbina olyan konstrukciójú, hogy a turbina a szívócsőben helyezkedik el. Egy nagy körte alakú házban kap helyet a generátor, a terelőlapátok és a forgórész is. A csőturbinák teljesen axiális kivitelűek. Készítenek körteturbinákat mechanikus hajtóművel is. Ezeknél a generátor és a körte alakú ház lényegesen kisebb lehet. Itt problémát jelenthet, hogy a feszültség alatt lévő generátor a víz alatt helyezkedik el. Megfelelő szigeteléséről gondoskodni kell!</a:t>
            </a:r>
          </a:p>
          <a:p>
            <a:pPr algn="just"/>
            <a:endParaRPr lang="hu-HU" dirty="0"/>
          </a:p>
        </p:txBody>
      </p:sp>
      <p:sp>
        <p:nvSpPr>
          <p:cNvPr id="14746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052A2-3C90-4A9D-98AE-6F9C5104725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48549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Kis turbinákat (10 MW alatt) gyakran építenek vízszintes tengellyel, sőt még meglehetősen nagy körte elrendezésű turbinák is készülnek 100 MW-ig vízszintes tengellyel. A nagyon nagy Francis- és Káplán-turbinák általában függőleges tengelyűek, mert így használható ki legjobban az esés, és sokkal kényelmesebben lehet a generátort szerelni. A generátor szárazon tartható, lásd pl. Tiszalöki erőmű. A Pelton-turbinákat vízszintes és függőleges elrendezésben készítik, mivel a gép mérete a rendelkezésre álló eséshez képest kicsi. </a:t>
            </a:r>
          </a:p>
          <a:p>
            <a:pPr algn="just"/>
            <a:endParaRPr lang="hu-HU"/>
          </a:p>
        </p:txBody>
      </p:sp>
      <p:sp>
        <p:nvSpPr>
          <p:cNvPr id="14950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74BAC9-9AFE-48AE-946F-21BA07116B6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36370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A turbinák üzemi jellemzésére a szivattyúkhoz hasonlóan a jelleggörbék adnak megfelelő tájékoztatást. A turbinák üzemi jellemzőinek változását az „n” fordulatszám függvényében szokás ábrázolni. Az egyik legfontosabb jelleggörbe a H=áll. esés mellett felrajzolt Q=f(n) jelleggörbe, amely tájékoztatást ad arról, hogy a „H” esésre méretezett turbina az adott fordulatszámon mennyi vízmennyiséget nyel.</a:t>
            </a:r>
          </a:p>
          <a:p>
            <a:endParaRPr lang="hu-HU"/>
          </a:p>
        </p:txBody>
      </p:sp>
      <p:sp>
        <p:nvSpPr>
          <p:cNvPr id="15053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CA2A3-8883-4549-A242-96F3DEB9DC9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71387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Másik fontos jellemző a turbinák hatásfoka, ami nagy teljesítményű gépeknél 1−2% hatásfokváltozás, abszolút értékben nagy teljesítményveszteséget vagy -nyereséget jelent. A gépek működési tartományában minél jobb hatásfokú működés elérése a cél. A dián egy propeller- és egy Kaplan-turbina kagylódiagramját hasonlítja össze. Az ábra jól mutatja, hogy a Kaplan-turbina sokkal tágabb határok között tartja meg jó hatásfokát, mint a propellerturbina. Ez a jó tulajdonsága az állítható vezetőlapát és az állítható járókerék lapátozásnak köszönhető. </a:t>
            </a:r>
          </a:p>
          <a:p>
            <a:endParaRPr lang="hu-HU"/>
          </a:p>
        </p:txBody>
      </p:sp>
      <p:sp>
        <p:nvSpPr>
          <p:cNvPr id="15155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7E7BB-1D1E-4D65-85E8-960B6F75FDF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273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Föld felszínéről elpárolgó víz helyzeti energiát nyer. Amikor kicsapódik és csapadék formájában a Föld felszínére visszahullik, a helyzeti energiájának nagy részét elveszti. A megmaradó energia nagysága attól függ, hogy a csapadék milyen tengerszint feletti magasságban ér földet. Ez a helyzeti energia a mederhez súrlódás és a víz belső súrlódása következtében hőenergiává alakul át. Hozzávetőleges számítások alapján a Napból a Földre jutó energiamennyiségnek körülbelül 23%-a a víz körforgásának fenntartására fordítódik. Ennek az energiának mintegy 99%-a a párolgásra fordítódik, amely számunkra kihasználhatatlan. A megmaradó töredék a földfelszínen mozgó víz helyzeti és mozgási energiája.</a:t>
            </a:r>
          </a:p>
        </p:txBody>
      </p:sp>
      <p:sp>
        <p:nvSpPr>
          <p:cNvPr id="10138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E4FBB-D686-4800-BB39-5A0875919B4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8822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Kaplan-turbina hatásfokgörbéje, mint látható, igen lapos lefolyású. E turbinatípus járókerekének lapátszögei, mint tudjuk, üzem közben változtathatók, és ezáltal a perdületmentes kilépés változó víznyelésnél is biztosítható. Ennek természetes következményeként jelentkezik a lapos hatásfokgörbe. E görbe úgy is felfogható, mint azonos nagyságú és méretarányú, de különböző víznyeléseknek megfelelően különböző lapátszögű propellerturbinák hatásfokgörbéinek burkológörbéje.</a:t>
            </a:r>
          </a:p>
          <a:p>
            <a:pPr algn="just"/>
            <a:endParaRPr lang="hu-HU"/>
          </a:p>
        </p:txBody>
      </p:sp>
      <p:sp>
        <p:nvSpPr>
          <p:cNvPr id="15258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C9A46-A287-4C0F-8544-80238EA6C0F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60157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Érdemes összehasonlítani a különböző turbinák hatásfokgörbéinek alakulását a víznyelés függvényében, abból a szempontból, hogy a hatásfokgörbe mennyire lapos a terhelési tartományban. A 2.3.2.3</a:t>
            </a:r>
            <a:r>
              <a:rPr lang="hu-HU" i="1"/>
              <a:t>. </a:t>
            </a:r>
            <a:r>
              <a:rPr lang="hu-HU"/>
              <a:t>ábra a különböző turbinák hatásfoklefutását mutatja. A kis jellemző fordulatszámú  Pelton-turbina hatásfokgörbéje igen lapos, így ez a turbina igen tág terhelési határok között jár jó hatásfokkal. A legjobb hatásfok pedig 85−93%. A Francis-turbinák hatásfokgörbéje már kedvezőtlenebb, és az ábra szerint e görbék a jellemző fordulatszám növekedésével egyre csúcsosabbak lesznek. Ez azt jelenti, hogy e gépek egyre szűkebb terhelési határok között dolgoznak jó hatásfokkal. Megfigyelhető továbbá az is, hogy a jellemző fordulatszám-növekedésével az üresjárati víznyelés is növekszik.</a:t>
            </a:r>
          </a:p>
        </p:txBody>
      </p:sp>
      <p:sp>
        <p:nvSpPr>
          <p:cNvPr id="15360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E9E3C-8DC3-43A7-843C-3D25E2BE0AE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32659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Kaplan-turbina a lapos és magasan futó hatásfokgörbéjét a lapátok állíthatóságának köszönheti. Az a gondolat  késztette a tervezőket, hogy a Francis-turbina esetében is keressenek olyan megoldást, amellyel a lapos, magasan futó hatásfokgörbét meg lehet valósítani a járókerék lapátozásának állításával. Ennek az elvnek a megvalósulása öltött testet a Dériaz-turbina megvalósításakor. A szerkezeti kialakítást a látható a dián. Lényegében a Kaplan-elvet alkalmazta a félaxiális gépeknél. Az ábra a Niagara-erőmű gépéről készült. A Dériaz-turbina 1. csigaháza, 2. támlapátjai és 3. vezetőlapátjai megegyeznek a Francis-turbinák szokásos szerkezeti részeivel. A különbség a 4-es jelű járókerék-lapátokban található, amelyeket mindig üzem közben lehet elforgatni az éppen aktuális terhelésnek megfelelően. </a:t>
            </a: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890F0-2761-4C7D-B096-74468390BD3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9849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kialakuló hatásfokgörbéket a dia mutatja. A Francis-turbina csak 0,65−0,98 terhelési tartományban képes 90%-ot vagy afölötti hatásfokot produkálni, míg a Dériáz-gép 0,3−1,3 tartományban képes ugyanezt a jó hatásfokot produkálni. A Dériaz-gép kialakítható úgy, hogy turbinaként is és szivattyúként is használható. A reverzibilis gépeknél a turbina- és a szivattyúüzem forgásiránya ellentétes. A turbinás üzemről a szivattyúüzemre átálláskor a gépet lefékezik, majd ellentétes forgásirányban felgyorsítják. Merev lapátok esetében az átállási idő lerövidítése érdekében víztelenítik. A Dériaz-gépeket a lapátok beforgatásával le lehet zárni (nincs vízátáramlás, vagy csak minimális), így víztelenítésre nincsen szükség. Az állítható lapátok szivattyúüzemben is igen hasznosnak bizonyulnak. </a:t>
            </a:r>
          </a:p>
        </p:txBody>
      </p:sp>
      <p:sp>
        <p:nvSpPr>
          <p:cNvPr id="15565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C3B78-3F3A-4007-9CE0-838B7F90E33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89251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Az elektronika fejlődésével lehetővé vált, hogy a viszonylag nagyobb teljesítményű turbináknál is alkalmazzák a változtatható fordulatszámot, a frekvencia váltók elvét.   </a:t>
            </a:r>
          </a:p>
          <a:p>
            <a:pPr algn="just"/>
            <a:r>
              <a:rPr lang="hu-HU"/>
              <a:t>A vízerőműveknél is alkalmazza néhány cég a turbina fordulatszámának változtatását a terhelés függvényében. A szivattyús energiatározók jó alkalmazhatóságának is egyik fontos eleme a turbina, illetve a generátor széles tartományban történő változtathatósága.</a:t>
            </a:r>
          </a:p>
          <a:p>
            <a:pPr algn="just"/>
            <a:r>
              <a:rPr lang="hu-HU"/>
              <a:t>A Dive-turbina elvi elrendezését a dia  mutatja. A kialakított felső medencében helyezkedik el a turbina. Majd a turbina után a betonból épített szívócsövön keresztül jut a víz az alvízi oldalra. Felvízi medencéből a szabályozható, álló lapátsoron keresztül jut a víz a forgó lapátsorra. A forgó lapátok szöge nem állítható, fix lapátozású turbina. (Egyszerűbb, olcsóbb műszaki megoldás, mint a menet közben változtatható lapátszögű forgó lapátsor.)</a:t>
            </a:r>
          </a:p>
        </p:txBody>
      </p:sp>
      <p:sp>
        <p:nvSpPr>
          <p:cNvPr id="15667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79E77C-6568-4719-B4B5-E7FACF1642E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85329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Dive-turbina a névleges víznyelésnél kisebb értékeknél is viszonylag jó hatásfokkal üzemel, és már 10%-os vízhozamnál is képes energiát termelni. Az esésmagasságot az álló lapátsor zárásával és nyitásával állítja be a rendszer, az esésmagasságot közel állandó értéken tartva. A vezérlésnek köszönhetően az aktuális hatásfok még kis vízmennyiségnél is viszonylag jó értéket mutat. A hatásfok görbéit mutatja a dia. A vízszintes tengelyen a víznyelés van feltüntetve százalékban. A függőleges tengelyen pedig a hatásfok szintén százalékban. Az egyes fordulatszámokhoz viszonylag csúcsos hatásfokgörbe tartozik, akárcsak a propellerturbina esetében. De az egyes csúcsokat összekötő burkológörbe itt is jó hatásfokot eredményez szinte az egész működési tartományban. Egyelőre ezeket a turbinákat még viszonylag kis teljesítményekre, 1−2 MW alatt gyártják sorozatban. (A szélerőműveknél is kb. ez a teljesítménytartomány a felső határ.)</a:t>
            </a:r>
          </a:p>
        </p:txBody>
      </p:sp>
      <p:sp>
        <p:nvSpPr>
          <p:cNvPr id="15770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E7376B-3910-40BF-89E2-0CA62FEEEE7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61212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turbinához felülről csatlakozik az állandó mágnesekkel ellátott szinkrongenerátor. A generátor fordulatszáma változtatható. A változó generátor-fordulatszámnál keletkező váltóáramot egyenirányítja a külön épületben (konténerben) elhelyezett szabályzó egység. Majd az egyenáramot ismételten váltóárammá alakítják, amely most már megfelel a hálózat feszültségének és frekvenciájának. Ezután a termelt elektromos energiát a hálózatba táplálják. A szabályzóegység el van látva a megfelelő védelemmel és mérőrendszerrel is. </a:t>
            </a:r>
          </a:p>
          <a:p>
            <a:pPr algn="just"/>
            <a:r>
              <a:rPr lang="hu-HU"/>
              <a:t>A turbina környezetvédelmi szempontokat is teljesít, alacsony zaj- és rezgésszintű. A halak vándorlását sem akadályozza lényegesen, mert a forgórész kis kerületi sebessége miatt a kisebb halak képesek rajta sérülések nélkül átjutni. </a:t>
            </a:r>
          </a:p>
        </p:txBody>
      </p:sp>
      <p:sp>
        <p:nvSpPr>
          <p:cNvPr id="15872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4E177-22DF-41C9-A34C-4A0ED376E56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52947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Az erőműrendszer a szlovák (a korábbi csehszlovák) oldalon megépült, ma is működik. A két ország között rengeteg problémát, pereskedést okozott a szerződés felmondása, és óriási gazdasági veszteséget okozott hazánknak. Ha megépült volna, mind vízgazdálkodási, mind energetikai, valamint hajózási szempontból is sokat nyert volna az ország. Ehhez a beruházáshoz a Dunakanyarban a Prédikálószéken egy kb. 300 MW teljesítményű szivattyús energiatározó is épült volna. A paksi atomerőmű bővítése kapcsán a hazai villamosenergia-rendszer gazdaságos és stabil működése szempontjából újra felmerül szivattyús energiatározó vagy -tározók építése. A szivattyús energiatározó a megújuló energiák szélesebb körű megjelenésével szintén égető igényként merül fel a villamosenergia-rendszer stabilitása érdekében. A 1990-es években a korábbi vízimalmok, erőművek hasznosítása indult el. A meglévő műtárgyak felhasználásával kis erőművek telepítése indult meg. Ez főként az EU-beli támogatások megjelenésének és a „zöldenergia” kötelező, támogatott áron történő átvételének köszönhető. </a:t>
            </a:r>
          </a:p>
        </p:txBody>
      </p:sp>
      <p:sp>
        <p:nvSpPr>
          <p:cNvPr id="15974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0A101-2F45-436D-8DF0-1BC1D3C3D88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76194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/>
              <a:t>A Dunában rejlik a hazai vízerőkészlet majdnem háromnegyede, mégis a Tiszán épült meg a hazai vízenergia-hasznosítás két legnagyobb vízerőműve. </a:t>
            </a:r>
          </a:p>
        </p:txBody>
      </p:sp>
      <p:sp>
        <p:nvSpPr>
          <p:cNvPr id="16077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08861-3B22-47C8-A089-D7101F686F9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85569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Diakép helye 1">
            <a:extLst>
              <a:ext uri="{FF2B5EF4-FFF2-40B4-BE49-F238E27FC236}">
                <a16:creationId xmlns:a16="http://schemas.microsoft.com/office/drawing/2014/main" id="{B3D97C7A-4E41-4289-B047-085FD46247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Jegyzetek helye 2">
            <a:extLst>
              <a:ext uri="{FF2B5EF4-FFF2-40B4-BE49-F238E27FC236}">
                <a16:creationId xmlns:a16="http://schemas.microsoft.com/office/drawing/2014/main" id="{9B16D73C-AC46-49E5-B3B7-60BEBD8FD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r>
              <a:rPr lang="hu-HU" altLang="hu-HU"/>
              <a:t>A Dunában rejlik a hazai vízerőkészlet majdnem háromnegyede, mégis a Tiszán épült meg a hazai vízenergia-hasznosítás két legnagyobb vízerőműve. </a:t>
            </a:r>
          </a:p>
        </p:txBody>
      </p:sp>
      <p:sp>
        <p:nvSpPr>
          <p:cNvPr id="112644" name="Dia számának helye 3">
            <a:extLst>
              <a:ext uri="{FF2B5EF4-FFF2-40B4-BE49-F238E27FC236}">
                <a16:creationId xmlns:a16="http://schemas.microsoft.com/office/drawing/2014/main" id="{4EE49A46-AFBD-42B3-948E-9D0E392BF2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47E83-300B-4F59-A468-C07784B6C999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885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3908BC-35B1-408D-BFE0-4AFD283E9E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B52BF8-B713-4A22-A7F5-4041345B6A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942D05-1CCC-4D24-8354-CAD6A42F7F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81D1C-7CA7-4D92-B1BF-B93C3EC2965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8499982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2E54F2-119D-4F83-BACE-B7082D01C6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5DE213-03DB-438D-B0CD-CA3000DCD3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9341D3-3A95-481E-94F3-2E0ECB6995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3E181-61E0-462E-98E9-14AAE8918B0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5959929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0DF436-32FE-49A0-860A-1FC40D967E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EA3401-3826-433B-8B70-B8EC568D47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F5144C-3560-43A8-B78C-2A702253BE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A46E1-4D47-495B-BCF6-2C7A55BC886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3884341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4431EA2-C2F2-4E02-ADE3-48C7191AF2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7F0E330-7B16-4C04-8B25-C736A2E62A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EEE3B2A-ADC4-43E0-AC75-24D97C6C5E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C72C4-E999-46E7-92BF-C6AD4D46A58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7903264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7FA8A-11B0-48AF-81C8-A69ECCA65525}" type="datetime1">
              <a:rPr lang="hu-HU"/>
              <a:pPr>
                <a:defRPr/>
              </a:pPr>
              <a:t>2026. 03. 12.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Dr. Szlivka Ferenc: Vízenergia hasznosítás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C248B-FFDB-4929-86B7-BE735AB7AD92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53670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DE58BC7-BE96-4504-B83B-51749B88D8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DA6F3-8E73-428D-9C1C-781880773A8E}" type="datetime1">
              <a:rPr lang="hu-HU"/>
              <a:pPr>
                <a:defRPr/>
              </a:pPr>
              <a:t>2026. 03. 12.</a:t>
            </a:fld>
            <a:endParaRPr lang="hu-H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69A9626-CE37-4C57-8E2D-934E74620A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Dr. Szlivka Ferenc:  Bernoulli egyenlet alkalmazásai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145A130-68DC-44E5-A258-66A3182CB3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6E25D-226D-4442-817C-C90012E6B20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1363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E055C63-A061-412E-8E7D-F6AF34D51B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4B0A0-C34B-436C-AEE9-3D4C17013B95}" type="datetime1">
              <a:rPr lang="hu-HU" altLang="en-US"/>
              <a:pPr>
                <a:defRPr/>
              </a:pPr>
              <a:t>2026. 03. 12.</a:t>
            </a:fld>
            <a:endParaRPr lang="hu-HU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F0CBF3D-BA45-4458-88C6-5EC4B7CA0D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en-US"/>
              <a:t>Dr. Szlivka Ferenc:  Hidrosztatika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71FE411-D4E3-4177-AC92-64EB16A19F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13AE9-FD29-4D38-A9A1-DF4C3209DBBA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271267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8BBBC5-BD0E-4DFE-BBA7-9FBAA6725A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1203B6-C280-4B65-A607-2B8A8881CB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DABF86-D4D5-451C-A004-20F941E8BD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03A9F-5425-423D-B82C-89183D12C4E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4267481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3F640A-425F-4A8E-81C4-91ABBF7DCF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1F3E71-A47F-4DB5-A82F-4E8933D5D3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06DF7F-4F44-4E9D-A952-B8D184FB3A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9B5D1-45FA-4BD3-92CC-3D1A7E76830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8137826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20AFDA-9EC2-498D-8D8D-8F869B4AE1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5DED07-0EFB-46DE-ACE7-A22795EB3D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40BFED-D4C0-4211-8E66-EC46B99CA9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AA851-CE47-4C74-B2A2-DF35FB850EE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9938903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D2A50BF-DE32-4E44-8ED6-F61AB73990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7960F42-36B4-4E5F-99A6-7FC2FCAB05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D6AC5C-4359-424F-B0F4-FF29142AD9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BCF06-B72C-4A9E-95DD-5B5F2A34D8D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7206448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AC59977-1A70-4DE4-8A51-4334AC4FF0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70A0779-FD4A-4EBB-BA6F-0B5303FFBF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FAEECE3-6FCB-41FB-BF02-74E2C606E0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55784-F451-46E8-BA99-B034C886DB8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7842887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3F4E69A-F436-4097-B12C-EFDA21C523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0AFB5FB-E402-4762-9A30-7CE434EA41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6B0221E-C270-4A7C-9BE9-69C82DBF18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9D4C1-E933-4C43-AB3D-4F7F0C3BC3D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8531695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E94E11-9425-4E68-AEE3-9942E3A15E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1CCF41-FB79-4B0B-A149-8647C17D73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4826D8-0D04-4C1E-8D81-88F57B499B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73599-8F31-4082-8E57-3AA37DBBDD7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0122372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CAEDD8-77B6-4E2E-BB6D-7B384D8751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38160D-49B9-4D61-AD1C-07D2FA6A97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DA851F-CC43-4DB4-9467-F079A4CBE1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BD537-9F94-4B1C-9655-1F9D2E19346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5560853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C09EDD7-A5F9-4F3D-A42E-758707D22C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43E7067-158B-46DF-B256-93F3C4E2A6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704C61E-333A-40FD-9419-A74803D0689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C3CF3D8-3CC0-462F-9BC2-B962752101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8156366-A0AA-4724-8AEE-E8D418A2DD8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ABBAB0F-BBDE-4A65-BECD-1BCC4B5CD27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8058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R:\Projektek\M&#220;TF_2010_elearning\Munkaanyagok\Tananyag\10_Viz_es_Szelenergia\docbook\images\T10_M2_L4_001.jpg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Passau" TargetMode="External"/><Relationship Id="rId7" Type="http://schemas.openxmlformats.org/officeDocument/2006/relationships/hyperlink" Target="https://hu.wikipedia.org/wiki/Duna-delta" TargetMode="Externa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u.wikipedia.org/wiki/Belgr%C3%A1d" TargetMode="External"/><Relationship Id="rId5" Type="http://schemas.openxmlformats.org/officeDocument/2006/relationships/hyperlink" Target="https://hu.wikipedia.org/wiki/Budapest" TargetMode="External"/><Relationship Id="rId4" Type="http://schemas.openxmlformats.org/officeDocument/2006/relationships/hyperlink" Target="https://hu.wikipedia.org/wiki/B%C3%A9cs" TargetMode="Externa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2.bin"/><Relationship Id="rId13" Type="http://schemas.openxmlformats.org/officeDocument/2006/relationships/image" Target="../media/image159.wmf"/><Relationship Id="rId3" Type="http://schemas.openxmlformats.org/officeDocument/2006/relationships/notesSlide" Target="../notesSlides/notesSlide102.xml"/><Relationship Id="rId7" Type="http://schemas.openxmlformats.org/officeDocument/2006/relationships/image" Target="../media/image156.wmf"/><Relationship Id="rId12" Type="http://schemas.openxmlformats.org/officeDocument/2006/relationships/oleObject" Target="../embeddings/oleObject10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101.bin"/><Relationship Id="rId11" Type="http://schemas.openxmlformats.org/officeDocument/2006/relationships/image" Target="../media/image158.wmf"/><Relationship Id="rId5" Type="http://schemas.openxmlformats.org/officeDocument/2006/relationships/image" Target="../media/image155.wmf"/><Relationship Id="rId10" Type="http://schemas.openxmlformats.org/officeDocument/2006/relationships/oleObject" Target="../embeddings/oleObject103.bin"/><Relationship Id="rId4" Type="http://schemas.openxmlformats.org/officeDocument/2006/relationships/oleObject" Target="../embeddings/oleObject100.bin"/><Relationship Id="rId9" Type="http://schemas.openxmlformats.org/officeDocument/2006/relationships/image" Target="../media/image157.w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62.wmf"/><Relationship Id="rId4" Type="http://schemas.openxmlformats.org/officeDocument/2006/relationships/oleObject" Target="../embeddings/oleObject105.bin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8.bin"/><Relationship Id="rId13" Type="http://schemas.openxmlformats.org/officeDocument/2006/relationships/image" Target="../media/image159.wmf"/><Relationship Id="rId3" Type="http://schemas.openxmlformats.org/officeDocument/2006/relationships/notesSlide" Target="../notesSlides/notesSlide106.xml"/><Relationship Id="rId7" Type="http://schemas.openxmlformats.org/officeDocument/2006/relationships/image" Target="../media/image156.wmf"/><Relationship Id="rId12" Type="http://schemas.openxmlformats.org/officeDocument/2006/relationships/oleObject" Target="../embeddings/oleObject1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107.bin"/><Relationship Id="rId11" Type="http://schemas.openxmlformats.org/officeDocument/2006/relationships/image" Target="../media/image165.wmf"/><Relationship Id="rId5" Type="http://schemas.openxmlformats.org/officeDocument/2006/relationships/image" Target="../media/image163.wmf"/><Relationship Id="rId10" Type="http://schemas.openxmlformats.org/officeDocument/2006/relationships/oleObject" Target="../embeddings/oleObject109.bin"/><Relationship Id="rId4" Type="http://schemas.openxmlformats.org/officeDocument/2006/relationships/oleObject" Target="../embeddings/oleObject106.bin"/><Relationship Id="rId9" Type="http://schemas.openxmlformats.org/officeDocument/2006/relationships/image" Target="../media/image164.wmf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R:\Projektek\M&#220;TF_2010_elearning\Munkaanyagok\Tananyag\10_Viz_es_Szelenergia\docbook\images\T10_M1_L2_T2_002.jpg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R:\Projektek\M&#220;TF_2010_elearning\Munkaanyagok\Tananyag\10_Viz_es_Szelenergia\docbook\images\T10_M2_L4_003.jpg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67.png"/><Relationship Id="rId4" Type="http://schemas.openxmlformats.org/officeDocument/2006/relationships/oleObject" Target="../embeddings/oleObject111.bin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R:\Projektek\M&#220;TF_2010_elearning\Munkaanyagok\Tananyag\10_Viz_es_Szelenergia\docbook\images\T10_M2_L2_T2_003.jpg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R:\Projektek\M&#220;TF_2010_elearning\Munkaanyagok\Tananyag\10_Viz_es_Szelenergia\docbook\images\T10_M2_L5_001.jpg" TargetMode="Externa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R:\Projektek\M&#220;TF_2010_elearning\Munkaanyagok\Tananyag\10_Viz_es_Szelenergia\docbook\images\T10_M2_L5_002.jpg" TargetMode="Externa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7" Type="http://schemas.openxmlformats.org/officeDocument/2006/relationships/image" Target="../media/image18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83.png"/><Relationship Id="rId5" Type="http://schemas.openxmlformats.org/officeDocument/2006/relationships/image" Target="../media/image182.emf"/><Relationship Id="rId4" Type="http://schemas.openxmlformats.org/officeDocument/2006/relationships/oleObject" Target="../embeddings/oleObject112.bin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82.emf"/><Relationship Id="rId4" Type="http://schemas.openxmlformats.org/officeDocument/2006/relationships/oleObject" Target="../embeddings/oleObject113.bin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R:\Projektek\M&#220;TF_2010_elearning\Munkaanyagok\Tananyag\10_Viz_es_Szelenergia\docbook\images\T10_M2_L5_004.jpg" TargetMode="External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Net_generation" TargetMode="External"/><Relationship Id="rId3" Type="http://schemas.openxmlformats.org/officeDocument/2006/relationships/image" Target="../media/image186.jpeg"/><Relationship Id="rId7" Type="http://schemas.openxmlformats.org/officeDocument/2006/relationships/hyperlink" Target="https://en.wikipedia.org/wiki/Nameplate_capacity" TargetMode="External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n.wikipedia.org/wiki/Francis-type" TargetMode="External"/><Relationship Id="rId5" Type="http://schemas.openxmlformats.org/officeDocument/2006/relationships/hyperlink" Target="https://en.wikipedia.org/wiki/Megawatt" TargetMode="External"/><Relationship Id="rId10" Type="http://schemas.openxmlformats.org/officeDocument/2006/relationships/image" Target="../media/image187.jpeg"/><Relationship Id="rId4" Type="http://schemas.openxmlformats.org/officeDocument/2006/relationships/hyperlink" Target="https://en.wikipedia.org/wiki/Hydraulic_head" TargetMode="External"/><Relationship Id="rId9" Type="http://schemas.openxmlformats.org/officeDocument/2006/relationships/hyperlink" Target="https://en.wikipedia.org/wiki/GWh" TargetMode="External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wmf"/><Relationship Id="rId13" Type="http://schemas.openxmlformats.org/officeDocument/2006/relationships/oleObject" Target="../embeddings/oleObject117.bin"/><Relationship Id="rId3" Type="http://schemas.openxmlformats.org/officeDocument/2006/relationships/notesSlide" Target="../notesSlides/notesSlide136.xml"/><Relationship Id="rId7" Type="http://schemas.openxmlformats.org/officeDocument/2006/relationships/oleObject" Target="../embeddings/oleObject114.bin"/><Relationship Id="rId12" Type="http://schemas.openxmlformats.org/officeDocument/2006/relationships/image" Target="../media/image190.wmf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92.wmf"/><Relationship Id="rId1" Type="http://schemas.openxmlformats.org/officeDocument/2006/relationships/vmlDrawing" Target="../drawings/vmlDrawing36.vml"/><Relationship Id="rId6" Type="http://schemas.openxmlformats.org/officeDocument/2006/relationships/image" Target="file:///R:\Projektek\M&#220;TF_2010_elearning\Munkaanyagok\Tananyag\10_Viz_es_Szelenergia\docbook\images\T10_M2_L1_T1_001.jpg" TargetMode="External"/><Relationship Id="rId11" Type="http://schemas.openxmlformats.org/officeDocument/2006/relationships/oleObject" Target="../embeddings/oleObject116.bin"/><Relationship Id="rId5" Type="http://schemas.openxmlformats.org/officeDocument/2006/relationships/image" Target="../media/image43.jpeg"/><Relationship Id="rId15" Type="http://schemas.openxmlformats.org/officeDocument/2006/relationships/oleObject" Target="../embeddings/oleObject118.bin"/><Relationship Id="rId10" Type="http://schemas.openxmlformats.org/officeDocument/2006/relationships/image" Target="../media/image189.wmf"/><Relationship Id="rId4" Type="http://schemas.openxmlformats.org/officeDocument/2006/relationships/image" Target="../media/image193.wmf"/><Relationship Id="rId9" Type="http://schemas.openxmlformats.org/officeDocument/2006/relationships/oleObject" Target="../embeddings/oleObject115.bin"/><Relationship Id="rId14" Type="http://schemas.openxmlformats.org/officeDocument/2006/relationships/image" Target="../media/image191.wmf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file:///R:\Projektek\M&#220;TF_2010_elearning\Munkaanyagok\Tananyag\10_Viz_es_Szelenergia\docbook\images\T10_M1_L3_T1_001.jpg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0.wmf"/><Relationship Id="rId5" Type="http://schemas.openxmlformats.org/officeDocument/2006/relationships/image" Target="file:///R:\Projektek\M&#220;TF_2010_elearning\Munkaanyagok\Tananyag\10_Viz_es_Szelenergia\docbook\images\T10_M1_L3_T1_001.jpg" TargetMode="External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7.jpeg"/><Relationship Id="rId9" Type="http://schemas.openxmlformats.org/officeDocument/2006/relationships/image" Target="../media/image1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R:\Projektek\M&#220;TF_2010_elearning\Munkaanyagok\Tananyag\10_Viz_es_Szelenergia\docbook\images\T10_M1_L4_T1_F1_001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7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8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R:\Projektek\M&#220;TF_2010_elearning\Munkaanyagok\Tananyag\10_Viz_es_Szelenergia\docbook\images\T10_M1_L5_T1_001.jp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R:\Projektek\M&#220;TF_2010_elearning\Munkaanyagok\Tananyag\10_Viz_es_Szelenergia\docbook\images\T10_M1_L6_001.jp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file:///R:\Projektek\M&#220;TF_2010_elearning\Munkaanyagok\Tananyag\10_Viz_es_Szelenergia\docbook\images\T10_M1_L6_001.jp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R:\Projektek\M&#220;TF_2010_elearning\Munkaanyagok\Tananyag\10_Viz_es_Szelenergia\docbook\images\T10_M1_L6_002.jpg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R:\Projektek\M&#220;TF_2010_elearning\Munkaanyagok\Tananyag\10_Viz_es_Szelenergia\docbook\images\T10_M1_L7_001.jpg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10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R:\Projektek\M&#220;TF_2010_elearning\Munkaanyagok\Tananyag\10_Viz_es_Szelenergia\docbook\images\T10_M1_L1_001.jpg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R:\Projektek\M&#220;TF_2010_elearning\Munkaanyagok\Tananyag\10_Viz_es_Szelenergia\docbook\images\T10_M2_L2_T2_001.jpg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R:\Projektek\M&#220;TF_2010_elearning\Munkaanyagok\Tananyag\10_Viz_es_Szelenergia\docbook\images\T10_M2_L1_T1_001.jpg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47.wmf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49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16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46.wmf"/><Relationship Id="rId5" Type="http://schemas.openxmlformats.org/officeDocument/2006/relationships/image" Target="file:///R:\Projektek\M&#220;TF_2010_elearning\Munkaanyagok\Tananyag\10_Viz_es_Szelenergia\docbook\math\eq0030.png" TargetMode="External"/><Relationship Id="rId15" Type="http://schemas.openxmlformats.org/officeDocument/2006/relationships/image" Target="../media/image48.wmf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50.png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15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1.wmf"/><Relationship Id="rId4" Type="http://schemas.openxmlformats.org/officeDocument/2006/relationships/oleObject" Target="../embeddings/oleObject17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52.emf"/><Relationship Id="rId4" Type="http://schemas.openxmlformats.org/officeDocument/2006/relationships/oleObject" Target="../embeddings/oleObject18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56.w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61.wmf"/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58.wmf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63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29.bin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60.wmf"/><Relationship Id="rId5" Type="http://schemas.openxmlformats.org/officeDocument/2006/relationships/image" Target="../media/image57.wmf"/><Relationship Id="rId15" Type="http://schemas.openxmlformats.org/officeDocument/2006/relationships/image" Target="../media/image62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59.wmf"/><Relationship Id="rId14" Type="http://schemas.openxmlformats.org/officeDocument/2006/relationships/oleObject" Target="../embeddings/oleObject28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67.wmf"/><Relationship Id="rId5" Type="http://schemas.openxmlformats.org/officeDocument/2006/relationships/image" Target="../media/image64.wmf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30.bin"/><Relationship Id="rId9" Type="http://schemas.openxmlformats.org/officeDocument/2006/relationships/image" Target="../media/image66.w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67.wmf"/><Relationship Id="rId5" Type="http://schemas.openxmlformats.org/officeDocument/2006/relationships/image" Target="../media/image68.wmf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66.w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13" Type="http://schemas.openxmlformats.org/officeDocument/2006/relationships/image" Target="../media/image74.wmf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71.wmf"/><Relationship Id="rId12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73.wmf"/><Relationship Id="rId5" Type="http://schemas.openxmlformats.org/officeDocument/2006/relationships/image" Target="../media/image70.wmf"/><Relationship Id="rId15" Type="http://schemas.openxmlformats.org/officeDocument/2006/relationships/image" Target="../media/image75.wmf"/><Relationship Id="rId10" Type="http://schemas.openxmlformats.org/officeDocument/2006/relationships/oleObject" Target="../embeddings/oleObject39.bin"/><Relationship Id="rId4" Type="http://schemas.openxmlformats.org/officeDocument/2006/relationships/oleObject" Target="../embeddings/oleObject36.bin"/><Relationship Id="rId9" Type="http://schemas.openxmlformats.org/officeDocument/2006/relationships/image" Target="../media/image72.wmf"/><Relationship Id="rId14" Type="http://schemas.openxmlformats.org/officeDocument/2006/relationships/oleObject" Target="../embeddings/oleObject4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R:\Projektek\M&#220;TF_2010_elearning\Munkaanyagok\Tananyag\10_Viz_es_Szelenergia\docbook\images\T10_M1_L1_002.jpg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file:///R:\Projektek\M&#220;TF_2010_elearning\Munkaanyagok\Tananyag\10_Viz_es_Szelenergia\docbook\images\T10_M2_L2_001.jpg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jpeg"/><Relationship Id="rId4" Type="http://schemas.openxmlformats.org/officeDocument/2006/relationships/image" Target="file:///R:\Projektek\M&#220;TF_2010_elearning\Munkaanyagok\Tananyag\10_Viz_es_Szelenergia\docbook\images\T10_M2_L1_T2_001.jpg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png"/><Relationship Id="rId4" Type="http://schemas.openxmlformats.org/officeDocument/2006/relationships/image" Target="file:///R:\Projektek\M&#220;TF_2010_elearning\Munkaanyagok\Tananyag\10_Viz_es_Szelenergia\docbook\images\T10_M2_L1_T2_002.jpg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82.png"/><Relationship Id="rId4" Type="http://schemas.openxmlformats.org/officeDocument/2006/relationships/image" Target="file:///R:\Projektek\M&#220;TF_2010_elearning\Munkaanyagok\Tananyag\10_Viz_es_Szelenergia\docbook\images\T10_M2_L1_T2_003.jpg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R:\Projektek\M&#220;TF_2010_elearning\Munkaanyagok\Tananyag\10_Viz_es_Szelenergia\docbook\images\T10_M2_L1_T2_003.jpg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oleObject" Target="../embeddings/oleObject46.bin"/><Relationship Id="rId3" Type="http://schemas.openxmlformats.org/officeDocument/2006/relationships/notesSlide" Target="../notesSlides/notesSlide63.xml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88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5.wmf"/><Relationship Id="rId11" Type="http://schemas.openxmlformats.org/officeDocument/2006/relationships/oleObject" Target="../embeddings/oleObject45.bin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87.wmf"/><Relationship Id="rId4" Type="http://schemas.openxmlformats.org/officeDocument/2006/relationships/image" Target="../media/image82.png"/><Relationship Id="rId9" Type="http://schemas.openxmlformats.org/officeDocument/2006/relationships/oleObject" Target="../embeddings/oleObject44.bin"/><Relationship Id="rId14" Type="http://schemas.openxmlformats.org/officeDocument/2006/relationships/image" Target="../media/image89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2.png"/><Relationship Id="rId5" Type="http://schemas.openxmlformats.org/officeDocument/2006/relationships/image" Target="../media/image90.wmf"/><Relationship Id="rId4" Type="http://schemas.openxmlformats.org/officeDocument/2006/relationships/oleObject" Target="../embeddings/oleObject47.bin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notesSlide" Target="../notesSlides/notesSlide65.xml"/><Relationship Id="rId7" Type="http://schemas.openxmlformats.org/officeDocument/2006/relationships/oleObject" Target="../embeddings/oleObject48.bin"/><Relationship Id="rId12" Type="http://schemas.openxmlformats.org/officeDocument/2006/relationships/image" Target="../media/image93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0.wmf"/><Relationship Id="rId11" Type="http://schemas.openxmlformats.org/officeDocument/2006/relationships/oleObject" Target="../embeddings/oleObject50.bin"/><Relationship Id="rId5" Type="http://schemas.openxmlformats.org/officeDocument/2006/relationships/oleObject" Target="../embeddings/oleObject47.bin"/><Relationship Id="rId10" Type="http://schemas.openxmlformats.org/officeDocument/2006/relationships/image" Target="../media/image92.wmf"/><Relationship Id="rId4" Type="http://schemas.openxmlformats.org/officeDocument/2006/relationships/image" Target="../media/image82.png"/><Relationship Id="rId9" Type="http://schemas.openxmlformats.org/officeDocument/2006/relationships/oleObject" Target="../embeddings/oleObject49.bin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13" Type="http://schemas.openxmlformats.org/officeDocument/2006/relationships/oleObject" Target="../embeddings/oleObject55.bin"/><Relationship Id="rId3" Type="http://schemas.openxmlformats.org/officeDocument/2006/relationships/notesSlide" Target="../notesSlides/notesSlide66.xml"/><Relationship Id="rId7" Type="http://schemas.openxmlformats.org/officeDocument/2006/relationships/oleObject" Target="../embeddings/oleObject52.bin"/><Relationship Id="rId12" Type="http://schemas.openxmlformats.org/officeDocument/2006/relationships/image" Target="../media/image97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4.wmf"/><Relationship Id="rId11" Type="http://schemas.openxmlformats.org/officeDocument/2006/relationships/oleObject" Target="../embeddings/oleObject54.bin"/><Relationship Id="rId5" Type="http://schemas.openxmlformats.org/officeDocument/2006/relationships/oleObject" Target="../embeddings/oleObject51.bin"/><Relationship Id="rId10" Type="http://schemas.openxmlformats.org/officeDocument/2006/relationships/image" Target="../media/image96.wmf"/><Relationship Id="rId4" Type="http://schemas.openxmlformats.org/officeDocument/2006/relationships/image" Target="../media/image82.png"/><Relationship Id="rId9" Type="http://schemas.openxmlformats.org/officeDocument/2006/relationships/oleObject" Target="../embeddings/oleObject53.bin"/><Relationship Id="rId14" Type="http://schemas.openxmlformats.org/officeDocument/2006/relationships/image" Target="../media/image98.w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3" Type="http://schemas.openxmlformats.org/officeDocument/2006/relationships/notesSlide" Target="../notesSlides/notesSlide67.xml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56.bin"/><Relationship Id="rId10" Type="http://schemas.openxmlformats.org/officeDocument/2006/relationships/image" Target="../media/image100.wmf"/><Relationship Id="rId4" Type="http://schemas.openxmlformats.org/officeDocument/2006/relationships/image" Target="../media/image82.png"/><Relationship Id="rId9" Type="http://schemas.openxmlformats.org/officeDocument/2006/relationships/oleObject" Target="../embeddings/oleObject5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13" Type="http://schemas.openxmlformats.org/officeDocument/2006/relationships/oleObject" Target="../embeddings/oleObject63.bin"/><Relationship Id="rId3" Type="http://schemas.openxmlformats.org/officeDocument/2006/relationships/notesSlide" Target="../notesSlides/notesSlide68.xml"/><Relationship Id="rId7" Type="http://schemas.openxmlformats.org/officeDocument/2006/relationships/oleObject" Target="../embeddings/oleObject60.bin"/><Relationship Id="rId12" Type="http://schemas.openxmlformats.org/officeDocument/2006/relationships/image" Target="../media/image10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1.wmf"/><Relationship Id="rId11" Type="http://schemas.openxmlformats.org/officeDocument/2006/relationships/oleObject" Target="../embeddings/oleObject62.bin"/><Relationship Id="rId5" Type="http://schemas.openxmlformats.org/officeDocument/2006/relationships/oleObject" Target="../embeddings/oleObject59.bin"/><Relationship Id="rId10" Type="http://schemas.openxmlformats.org/officeDocument/2006/relationships/image" Target="../media/image103.wmf"/><Relationship Id="rId4" Type="http://schemas.openxmlformats.org/officeDocument/2006/relationships/image" Target="../media/image106.png"/><Relationship Id="rId9" Type="http://schemas.openxmlformats.org/officeDocument/2006/relationships/oleObject" Target="../embeddings/oleObject61.bin"/><Relationship Id="rId14" Type="http://schemas.openxmlformats.org/officeDocument/2006/relationships/image" Target="../media/image105.w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13" Type="http://schemas.openxmlformats.org/officeDocument/2006/relationships/oleObject" Target="../embeddings/oleObject68.bin"/><Relationship Id="rId18" Type="http://schemas.openxmlformats.org/officeDocument/2006/relationships/image" Target="../media/image103.wmf"/><Relationship Id="rId3" Type="http://schemas.openxmlformats.org/officeDocument/2006/relationships/notesSlide" Target="../notesSlides/notesSlide69.xml"/><Relationship Id="rId7" Type="http://schemas.openxmlformats.org/officeDocument/2006/relationships/image" Target="../media/image108.wmf"/><Relationship Id="rId12" Type="http://schemas.openxmlformats.org/officeDocument/2006/relationships/image" Target="../media/image110.wmf"/><Relationship Id="rId17" Type="http://schemas.openxmlformats.org/officeDocument/2006/relationships/oleObject" Target="../embeddings/oleObject70.bin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12.wmf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65.bin"/><Relationship Id="rId11" Type="http://schemas.openxmlformats.org/officeDocument/2006/relationships/oleObject" Target="../embeddings/oleObject67.bin"/><Relationship Id="rId5" Type="http://schemas.openxmlformats.org/officeDocument/2006/relationships/image" Target="../media/image107.wmf"/><Relationship Id="rId15" Type="http://schemas.openxmlformats.org/officeDocument/2006/relationships/oleObject" Target="../embeddings/oleObject69.bin"/><Relationship Id="rId10" Type="http://schemas.openxmlformats.org/officeDocument/2006/relationships/image" Target="../media/image82.png"/><Relationship Id="rId4" Type="http://schemas.openxmlformats.org/officeDocument/2006/relationships/oleObject" Target="../embeddings/oleObject64.bin"/><Relationship Id="rId9" Type="http://schemas.openxmlformats.org/officeDocument/2006/relationships/image" Target="../media/image109.wmf"/><Relationship Id="rId14" Type="http://schemas.openxmlformats.org/officeDocument/2006/relationships/image" Target="../media/image111.wm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3" Type="http://schemas.openxmlformats.org/officeDocument/2006/relationships/notesSlide" Target="../notesSlides/notesSlide70.xml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96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13.w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1.bin"/><Relationship Id="rId10" Type="http://schemas.openxmlformats.org/officeDocument/2006/relationships/image" Target="../media/image95.wmf"/><Relationship Id="rId4" Type="http://schemas.openxmlformats.org/officeDocument/2006/relationships/image" Target="../media/image82.png"/><Relationship Id="rId9" Type="http://schemas.openxmlformats.org/officeDocument/2006/relationships/oleObject" Target="../embeddings/oleObject73.bin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6.bin"/><Relationship Id="rId13" Type="http://schemas.openxmlformats.org/officeDocument/2006/relationships/image" Target="../media/image114.wmf"/><Relationship Id="rId3" Type="http://schemas.openxmlformats.org/officeDocument/2006/relationships/notesSlide" Target="../notesSlides/notesSlide71.xml"/><Relationship Id="rId7" Type="http://schemas.openxmlformats.org/officeDocument/2006/relationships/image" Target="../media/image94.wmf"/><Relationship Id="rId12" Type="http://schemas.openxmlformats.org/officeDocument/2006/relationships/oleObject" Target="../embeddings/oleObject78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75.bin"/><Relationship Id="rId11" Type="http://schemas.openxmlformats.org/officeDocument/2006/relationships/image" Target="../media/image96.wmf"/><Relationship Id="rId5" Type="http://schemas.openxmlformats.org/officeDocument/2006/relationships/image" Target="../media/image82.png"/><Relationship Id="rId15" Type="http://schemas.openxmlformats.org/officeDocument/2006/relationships/image" Target="../media/image115.wmf"/><Relationship Id="rId10" Type="http://schemas.openxmlformats.org/officeDocument/2006/relationships/oleObject" Target="../embeddings/oleObject77.bin"/><Relationship Id="rId4" Type="http://schemas.openxmlformats.org/officeDocument/2006/relationships/slide" Target="slide1.xml"/><Relationship Id="rId9" Type="http://schemas.openxmlformats.org/officeDocument/2006/relationships/image" Target="../media/image95.wmf"/><Relationship Id="rId14" Type="http://schemas.openxmlformats.org/officeDocument/2006/relationships/oleObject" Target="../embeddings/oleObject79.bin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13" Type="http://schemas.openxmlformats.org/officeDocument/2006/relationships/oleObject" Target="../embeddings/oleObject84.bin"/><Relationship Id="rId3" Type="http://schemas.openxmlformats.org/officeDocument/2006/relationships/notesSlide" Target="../notesSlides/notesSlide72.xml"/><Relationship Id="rId7" Type="http://schemas.openxmlformats.org/officeDocument/2006/relationships/oleObject" Target="../embeddings/oleObject81.bin"/><Relationship Id="rId12" Type="http://schemas.openxmlformats.org/officeDocument/2006/relationships/image" Target="../media/image118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16.wmf"/><Relationship Id="rId11" Type="http://schemas.openxmlformats.org/officeDocument/2006/relationships/oleObject" Target="../embeddings/oleObject83.bin"/><Relationship Id="rId5" Type="http://schemas.openxmlformats.org/officeDocument/2006/relationships/oleObject" Target="../embeddings/oleObject80.bin"/><Relationship Id="rId10" Type="http://schemas.openxmlformats.org/officeDocument/2006/relationships/image" Target="../media/image117.wmf"/><Relationship Id="rId4" Type="http://schemas.openxmlformats.org/officeDocument/2006/relationships/image" Target="../media/image82.png"/><Relationship Id="rId9" Type="http://schemas.openxmlformats.org/officeDocument/2006/relationships/oleObject" Target="../embeddings/oleObject82.bin"/><Relationship Id="rId14" Type="http://schemas.openxmlformats.org/officeDocument/2006/relationships/image" Target="../media/image119.w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notesSlide" Target="../notesSlides/notesSlide73.xml"/><Relationship Id="rId7" Type="http://schemas.openxmlformats.org/officeDocument/2006/relationships/oleObject" Target="../embeddings/oleObject86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20.wmf"/><Relationship Id="rId5" Type="http://schemas.openxmlformats.org/officeDocument/2006/relationships/oleObject" Target="../embeddings/oleObject85.bin"/><Relationship Id="rId10" Type="http://schemas.openxmlformats.org/officeDocument/2006/relationships/image" Target="../media/image122.wmf"/><Relationship Id="rId4" Type="http://schemas.openxmlformats.org/officeDocument/2006/relationships/image" Target="../media/image82.png"/><Relationship Id="rId9" Type="http://schemas.openxmlformats.org/officeDocument/2006/relationships/oleObject" Target="../embeddings/oleObject87.bin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13" Type="http://schemas.openxmlformats.org/officeDocument/2006/relationships/oleObject" Target="../embeddings/oleObject92.bin"/><Relationship Id="rId3" Type="http://schemas.openxmlformats.org/officeDocument/2006/relationships/notesSlide" Target="../notesSlides/notesSlide74.xml"/><Relationship Id="rId7" Type="http://schemas.openxmlformats.org/officeDocument/2006/relationships/oleObject" Target="../embeddings/oleObject89.bin"/><Relationship Id="rId12" Type="http://schemas.openxmlformats.org/officeDocument/2006/relationships/image" Target="../media/image125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23.wmf"/><Relationship Id="rId11" Type="http://schemas.openxmlformats.org/officeDocument/2006/relationships/oleObject" Target="../embeddings/oleObject91.bin"/><Relationship Id="rId5" Type="http://schemas.openxmlformats.org/officeDocument/2006/relationships/oleObject" Target="../embeddings/oleObject88.bin"/><Relationship Id="rId10" Type="http://schemas.openxmlformats.org/officeDocument/2006/relationships/image" Target="../media/image124.wmf"/><Relationship Id="rId4" Type="http://schemas.openxmlformats.org/officeDocument/2006/relationships/image" Target="../media/image82.png"/><Relationship Id="rId9" Type="http://schemas.openxmlformats.org/officeDocument/2006/relationships/oleObject" Target="../embeddings/oleObject90.bin"/><Relationship Id="rId14" Type="http://schemas.openxmlformats.org/officeDocument/2006/relationships/image" Target="../media/image126.w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wmf"/><Relationship Id="rId3" Type="http://schemas.openxmlformats.org/officeDocument/2006/relationships/notesSlide" Target="../notesSlides/notesSlide75.xml"/><Relationship Id="rId7" Type="http://schemas.openxmlformats.org/officeDocument/2006/relationships/oleObject" Target="../embeddings/oleObject9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27.wmf"/><Relationship Id="rId5" Type="http://schemas.openxmlformats.org/officeDocument/2006/relationships/oleObject" Target="../embeddings/oleObject93.bin"/><Relationship Id="rId10" Type="http://schemas.openxmlformats.org/officeDocument/2006/relationships/image" Target="../media/image129.wmf"/><Relationship Id="rId4" Type="http://schemas.openxmlformats.org/officeDocument/2006/relationships/image" Target="../media/image82.png"/><Relationship Id="rId9" Type="http://schemas.openxmlformats.org/officeDocument/2006/relationships/oleObject" Target="../embeddings/oleObject95.bin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wmf"/><Relationship Id="rId3" Type="http://schemas.openxmlformats.org/officeDocument/2006/relationships/notesSlide" Target="../notesSlides/notesSlide76.xml"/><Relationship Id="rId7" Type="http://schemas.openxmlformats.org/officeDocument/2006/relationships/oleObject" Target="../embeddings/oleObject97.bin"/><Relationship Id="rId12" Type="http://schemas.openxmlformats.org/officeDocument/2006/relationships/image" Target="../media/image133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30.wmf"/><Relationship Id="rId11" Type="http://schemas.openxmlformats.org/officeDocument/2006/relationships/oleObject" Target="../embeddings/oleObject99.bin"/><Relationship Id="rId5" Type="http://schemas.openxmlformats.org/officeDocument/2006/relationships/oleObject" Target="../embeddings/oleObject96.bin"/><Relationship Id="rId10" Type="http://schemas.openxmlformats.org/officeDocument/2006/relationships/image" Target="../media/image132.wmf"/><Relationship Id="rId4" Type="http://schemas.openxmlformats.org/officeDocument/2006/relationships/image" Target="../media/image82.png"/><Relationship Id="rId9" Type="http://schemas.openxmlformats.org/officeDocument/2006/relationships/oleObject" Target="../embeddings/oleObject98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Relationship Id="rId5" Type="http://schemas.openxmlformats.org/officeDocument/2006/relationships/image" Target="file:///R:\Projektek\M&#220;TF_2010_elearning\Munkaanyagok\Tananyag\10_Viz_es_Szelenergia\docbook\images\T10_M2_L1_T2_005.jpg" TargetMode="External"/><Relationship Id="rId4" Type="http://schemas.openxmlformats.org/officeDocument/2006/relationships/image" Target="../media/image1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Relationship Id="rId6" Type="http://schemas.openxmlformats.org/officeDocument/2006/relationships/image" Target="file:///R:\Projektek\M&#220;TF_2010_elearning\Munkaanyagok\Tananyag\10_Viz_es_Szelenergia\docbook\images\T10_M2_L2_T1_001.jpg" TargetMode="External"/><Relationship Id="rId5" Type="http://schemas.openxmlformats.org/officeDocument/2006/relationships/image" Target="../media/image136.jpeg"/><Relationship Id="rId4" Type="http://schemas.openxmlformats.org/officeDocument/2006/relationships/image" Target="file:///R:\Projektek\M&#220;TF_2010_elearning\Munkaanyagok\Tananyag\10_Viz_es_Szelenergia\docbook\images\T10_M2_L2_T1_002.jpg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Relationship Id="rId6" Type="http://schemas.openxmlformats.org/officeDocument/2006/relationships/image" Target="file:///R:\Projektek\M&#220;TF_2010_elearning\Munkaanyagok\Tananyag\10_Viz_es_Szelenergia\docbook\images\T10_M2_L2_T1_002.jpg" TargetMode="External"/><Relationship Id="rId5" Type="http://schemas.openxmlformats.org/officeDocument/2006/relationships/image" Target="../media/image135.jpeg"/><Relationship Id="rId4" Type="http://schemas.openxmlformats.org/officeDocument/2006/relationships/image" Target="file:///R:\Projektek\M&#220;TF_2010_elearning\Munkaanyagok\Tananyag\10_Viz_es_Szelenergia\docbook\images\T10_M2_L2_T1_001.jpg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Relationship Id="rId6" Type="http://schemas.openxmlformats.org/officeDocument/2006/relationships/image" Target="file:///R:\Projektek\M&#220;TF_2010_elearning\Munkaanyagok\Tananyag\10_Viz_es_Szelenergia\docbook\images\T10_M2_L2_T1_004.jpg" TargetMode="External"/><Relationship Id="rId5" Type="http://schemas.openxmlformats.org/officeDocument/2006/relationships/image" Target="../media/image138.jpeg"/><Relationship Id="rId4" Type="http://schemas.openxmlformats.org/officeDocument/2006/relationships/image" Target="file:///R:\Projektek\M&#220;TF_2010_elearning\Munkaanyagok\Tananyag\10_Viz_es_Szelenergia\docbook\images\T10_M2_L2_T1_003.jpg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0.jpeg"/><Relationship Id="rId4" Type="http://schemas.openxmlformats.org/officeDocument/2006/relationships/image" Target="file:///R:\Projektek\M&#220;TF_2010_elearning\Munkaanyagok\Tananyag\10_Viz_es_Szelenergia\docbook\images\T10_M2_L2_T2_001.jpg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R:\Projektek\M&#220;TF_2010_elearning\Munkaanyagok\Tananyag\10_Viz_es_Szelenergia\docbook\images\T10_M2_L2_T2_003.jpg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R:\Projektek\M&#220;TF_2010_elearning\Munkaanyagok\Tananyag\10_Viz_es_Szelenergia\docbook\images\T10_M2_L2_T2_002.jpg" TargetMode="Externa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R:\Projektek\M&#220;TF_2010_elearning\Munkaanyagok\Tananyag\10_Viz_es_Szelenergia\docbook\images\T10_M1_L2_T2_001.jpg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R:\Projektek\M&#220;TF_2010_elearning\Munkaanyagok\Tananyag\10_Viz_es_Szelenergia\docbook\images\T10_M2_L3_T1_001.jpg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R:\Projektek\M&#220;TF_2010_elearning\Munkaanyagok\Tananyag\10_Viz_es_Szelenergia\docbook\images\T10_M2_L3_T2_002.jpg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R:\Projektek\M&#220;TF_2010_elearning\Munkaanyagok\Tananyag\10_Viz_es_Szelenergia\docbook\images\T10_M2_L3_T2_003.jpg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Relationship Id="rId6" Type="http://schemas.openxmlformats.org/officeDocument/2006/relationships/image" Target="file:///R:\Projektek\M&#220;TF_2010_elearning\Munkaanyagok\Tananyag\10_Viz_es_Szelenergia\docbook\images\T10_M2_L3_T2_005.jpg" TargetMode="External"/><Relationship Id="rId5" Type="http://schemas.openxmlformats.org/officeDocument/2006/relationships/image" Target="../media/image148.jpeg"/><Relationship Id="rId4" Type="http://schemas.openxmlformats.org/officeDocument/2006/relationships/image" Target="file:///R:\Projektek\M&#220;TF_2010_elearning\Munkaanyagok\Tananyag\10_Viz_es_Szelenergia\docbook\images\T10_M2_L3_T2_004.jpg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R:\Projektek\M&#220;TF_2010_elearning\Munkaanyagok\Tananyag\10_Viz_es_Szelenergia\docbook\images\T10_M2_L3_T2_006.jpg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R:\Projektek\M&#220;TF_2010_elearning\Munkaanyagok\Tananyag\10_Viz_es_Szelenergia\docbook\images\T10_M2_L3_T3_F1_001.jpg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R:\Projektek\M&#220;TF_2010_elearning\Munkaanyagok\Tananyag\10_Viz_es_Szelenergia\docbook\images\T10_M2_L3_T3_F1_003.jpg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R:\Projektek\M&#220;TF_2010_elearning\Munkaanyagok\Tananyag\10_Viz_es_Szelenergia\docbook\images\T10_M2_L3_T3_F2_001.jpg" TargetMode="Externa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lcím 2">
            <a:extLst>
              <a:ext uri="{FF2B5EF4-FFF2-40B4-BE49-F238E27FC236}">
                <a16:creationId xmlns:a16="http://schemas.microsoft.com/office/drawing/2014/main" id="{62C38434-26B4-4A5B-91F5-E851E375291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61048"/>
            <a:ext cx="6400800" cy="1752600"/>
          </a:xfrm>
        </p:spPr>
        <p:txBody>
          <a:bodyPr/>
          <a:lstStyle/>
          <a:p>
            <a:pPr eaLnBrk="1" hangingPunct="1"/>
            <a:r>
              <a:rPr lang="hu-HU" altLang="hu-HU" b="1">
                <a:solidFill>
                  <a:srgbClr val="FF0066"/>
                </a:solidFill>
                <a:latin typeface="Times New Roman" panose="02020603050405020304" pitchFamily="18" charset="0"/>
              </a:rPr>
              <a:t>Csak belső használatra, kézirat!</a:t>
            </a:r>
            <a:endParaRPr lang="hu-HU" altLang="hu-HU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hu-HU" altLang="hu-HU" b="1">
                <a:solidFill>
                  <a:srgbClr val="FF0000"/>
                </a:solidFill>
              </a:rPr>
              <a:t>Bevezetés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2DCBA70-3B49-4BD8-BA1D-94FD93C1BE5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8178" y="623731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134EB9-7721-497D-8C24-BCDA61351E27}" type="datetime1">
              <a:rPr kumimoji="0" lang="hu-HU" alt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altLang="hu-H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3F3CE3E-CA2B-4C43-81A2-FB9884FCD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0590" y="6237312"/>
            <a:ext cx="45735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Dr. Szlivka Ferenc:  Vízenergia hasznosítás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FEB65C0-60FF-4186-8964-87457A3B4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2990" y="623731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AD4462-B89F-4B4A-BC7D-233CCBC21447}" type="slidenum">
              <a:rPr kumimoji="0" lang="hu-HU" alt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u-HU" altLang="hu-H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WordArt 3">
            <a:extLst>
              <a:ext uri="{FF2B5EF4-FFF2-40B4-BE49-F238E27FC236}">
                <a16:creationId xmlns:a16="http://schemas.microsoft.com/office/drawing/2014/main" id="{D7B6DC0A-9A93-4BB1-BBAF-9462DDFED296}"/>
              </a:ext>
            </a:extLst>
          </p:cNvPr>
          <p:cNvSpPr>
            <a:spLocks noGrp="1" noChangeArrowheads="1" noChangeShapeType="1" noTextEdit="1"/>
          </p:cNvSpPr>
          <p:nvPr>
            <p:ph type="ctrTitle"/>
          </p:nvPr>
        </p:nvSpPr>
        <p:spPr bwMode="auto">
          <a:xfrm>
            <a:off x="914400" y="1958975"/>
            <a:ext cx="7772400" cy="14700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61005"/>
              </a:avLst>
            </a:prstTxWarp>
          </a:bodyPr>
          <a:lstStyle/>
          <a:p>
            <a:pPr algn="ctr"/>
            <a:r>
              <a:rPr lang="hu-HU" sz="3600" b="1" kern="10" dirty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0000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Vízenergia hasznosítás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846" name="Rectangle 3"/>
          <p:cNvSpPr>
            <a:spLocks noChangeArrowheads="1"/>
          </p:cNvSpPr>
          <p:nvPr/>
        </p:nvSpPr>
        <p:spPr bwMode="auto">
          <a:xfrm>
            <a:off x="0" y="2252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847" name="Rectangle 4"/>
          <p:cNvSpPr>
            <a:spLocks noChangeArrowheads="1"/>
          </p:cNvSpPr>
          <p:nvPr/>
        </p:nvSpPr>
        <p:spPr bwMode="auto">
          <a:xfrm>
            <a:off x="317500" y="214313"/>
            <a:ext cx="841851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víz felhasználása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9B6ECC8A-8F94-499F-80F1-FBD1D274F5EC}"/>
              </a:ext>
            </a:extLst>
          </p:cNvPr>
          <p:cNvSpPr txBox="1"/>
          <p:nvPr/>
        </p:nvSpPr>
        <p:spPr>
          <a:xfrm>
            <a:off x="938138" y="825723"/>
            <a:ext cx="7632848" cy="5206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lakosság életmódjának nagymértékű változása magával hozta a vízigény gyors ütemű növekedését is.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 embernek naponta átlagban 1,2-1,5 liter vízre van szüksége a szervezetében lezajló folyamatokhoz. Természetesen ennél lényegesen nagyobb a napi vízfogyasztás, amely jelenleg egy városi embernél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150-300 liter 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vizet tesz ki naponta.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víz a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termelés szempontjából is alapvető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jelentőségű, ahol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alap- és segédanyagként, ill. szállítóközegként szerepelhet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gazdaságon belül az ipar az egyik legnagyobb vízfelhasználó; az egyes iparágak közül a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villamosenergia-iparnak van a legtöbb vízre szüksége, mindenekelőtt hűtési célokra.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következő táblázatban láthatjuk (2008) évre vonatkozóan és kontinensekre bontva villamos energia termelést és a vízenergia termelést.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 Hogy összehasonlításunk legyen a Paksi atomerőmű 2010-ben 15761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GWh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, ami  körülbelül 16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TWh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 villamos energiát termelt. Ez Magyarország egy éves villamos energia fogyasztásának kb. 40%-a.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átum helye 3">
            <a:extLst>
              <a:ext uri="{FF2B5EF4-FFF2-40B4-BE49-F238E27FC236}">
                <a16:creationId xmlns:a16="http://schemas.microsoft.com/office/drawing/2014/main" id="{0AEADF8C-2339-46CE-A20D-7001242A4EB4}"/>
              </a:ext>
            </a:extLst>
          </p:cNvPr>
          <p:cNvSpPr txBox="1">
            <a:spLocks/>
          </p:cNvSpPr>
          <p:nvPr/>
        </p:nvSpPr>
        <p:spPr bwMode="auto">
          <a:xfrm>
            <a:off x="1045969" y="641881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0" name="Élőláb helye 4">
            <a:extLst>
              <a:ext uri="{FF2B5EF4-FFF2-40B4-BE49-F238E27FC236}">
                <a16:creationId xmlns:a16="http://schemas.microsoft.com/office/drawing/2014/main" id="{2DA7B1DF-3066-4081-9725-58568A83957A}"/>
              </a:ext>
            </a:extLst>
          </p:cNvPr>
          <p:cNvSpPr txBox="1">
            <a:spLocks/>
          </p:cNvSpPr>
          <p:nvPr/>
        </p:nvSpPr>
        <p:spPr bwMode="auto">
          <a:xfrm>
            <a:off x="2648534" y="6361604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2" name="Dia számának helye 5">
            <a:extLst>
              <a:ext uri="{FF2B5EF4-FFF2-40B4-BE49-F238E27FC236}">
                <a16:creationId xmlns:a16="http://schemas.microsoft.com/office/drawing/2014/main" id="{EDAE9B3D-02A1-48F3-B892-D2394ECF9ED2}"/>
              </a:ext>
            </a:extLst>
          </p:cNvPr>
          <p:cNvSpPr txBox="1">
            <a:spLocks/>
          </p:cNvSpPr>
          <p:nvPr/>
        </p:nvSpPr>
        <p:spPr bwMode="auto">
          <a:xfrm>
            <a:off x="6484007" y="631081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10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438522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D38F5-1B03-4821-90B4-761A07911C84}" type="datetime1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EC3B8-E0CB-4338-A59B-8AC1903146B6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853" name="Rectangle 7"/>
          <p:cNvSpPr>
            <a:spLocks noChangeArrowheads="1"/>
          </p:cNvSpPr>
          <p:nvPr/>
        </p:nvSpPr>
        <p:spPr bwMode="auto">
          <a:xfrm>
            <a:off x="1816100" y="439738"/>
            <a:ext cx="63658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hazai vízerőkészlet </a:t>
            </a:r>
          </a:p>
        </p:txBody>
      </p:sp>
      <p:pic>
        <p:nvPicPr>
          <p:cNvPr id="78854" name="Kép 7" descr="R:\Projektek\MÜTF_2010_elearning\Munkaanyagok\Tananyag\10_Viz_es_Szelenergia\docbook\images\T10_M2_L4_001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1876425" y="1419225"/>
            <a:ext cx="5265738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5" name="Téglalap 8"/>
          <p:cNvSpPr>
            <a:spLocks noChangeArrowheads="1"/>
          </p:cNvSpPr>
          <p:nvPr/>
        </p:nvSpPr>
        <p:spPr bwMode="auto">
          <a:xfrm>
            <a:off x="850900" y="4878388"/>
            <a:ext cx="6810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hazai vízerőkészlet százalékos megoszlása: a Duna 72%, Tisza 10%, Dráva 9%, Rába és a Hernád 5%, Egyéb 4%.</a:t>
            </a:r>
          </a:p>
        </p:txBody>
      </p:sp>
    </p:spTree>
    <p:extLst>
      <p:ext uri="{BB962C8B-B14F-4D97-AF65-F5344CB8AC3E}">
        <p14:creationId xmlns:p14="http://schemas.microsoft.com/office/powerpoint/2010/main" val="2307216405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átum helye 3">
            <a:extLst>
              <a:ext uri="{FF2B5EF4-FFF2-40B4-BE49-F238E27FC236}">
                <a16:creationId xmlns:a16="http://schemas.microsoft.com/office/drawing/2014/main" id="{8CE9AD6C-8910-47A6-B315-4FEDEE1DF4D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2CEDF-FFC9-4EDE-A665-62877557F1BB}" type="datetime1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1" name="Élőláb helye 4">
            <a:extLst>
              <a:ext uri="{FF2B5EF4-FFF2-40B4-BE49-F238E27FC236}">
                <a16:creationId xmlns:a16="http://schemas.microsoft.com/office/drawing/2014/main" id="{48A3FA12-2F1E-4EE5-B35A-46F403D41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63492" name="Dia számának helye 5">
            <a:extLst>
              <a:ext uri="{FF2B5EF4-FFF2-40B4-BE49-F238E27FC236}">
                <a16:creationId xmlns:a16="http://schemas.microsoft.com/office/drawing/2014/main" id="{AE0519C7-F2D5-47A3-8203-17B326FF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2F027-B14A-41B5-A0EB-D5F2A42BF9D7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3" name="Rectangle 7">
            <a:extLst>
              <a:ext uri="{FF2B5EF4-FFF2-40B4-BE49-F238E27FC236}">
                <a16:creationId xmlns:a16="http://schemas.microsoft.com/office/drawing/2014/main" id="{E97AEC37-5159-44F9-A0EF-837CC2687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100" y="439738"/>
            <a:ext cx="63658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Duna 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D3A68CB-2382-4BE5-B3C5-43BB37A16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675899"/>
            <a:ext cx="8232925" cy="350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61472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átum helye 3">
            <a:extLst>
              <a:ext uri="{FF2B5EF4-FFF2-40B4-BE49-F238E27FC236}">
                <a16:creationId xmlns:a16="http://schemas.microsoft.com/office/drawing/2014/main" id="{8CE9AD6C-8910-47A6-B315-4FEDEE1DF4D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2CEDF-FFC9-4EDE-A665-62877557F1BB}" type="datetime1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1" name="Élőláb helye 4">
            <a:extLst>
              <a:ext uri="{FF2B5EF4-FFF2-40B4-BE49-F238E27FC236}">
                <a16:creationId xmlns:a16="http://schemas.microsoft.com/office/drawing/2014/main" id="{48A3FA12-2F1E-4EE5-B35A-46F403D41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63492" name="Dia számának helye 5">
            <a:extLst>
              <a:ext uri="{FF2B5EF4-FFF2-40B4-BE49-F238E27FC236}">
                <a16:creationId xmlns:a16="http://schemas.microsoft.com/office/drawing/2014/main" id="{AE0519C7-F2D5-47A3-8203-17B326FF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2F027-B14A-41B5-A0EB-D5F2A42BF9D7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3" name="Rectangle 7">
            <a:extLst>
              <a:ext uri="{FF2B5EF4-FFF2-40B4-BE49-F238E27FC236}">
                <a16:creationId xmlns:a16="http://schemas.microsoft.com/office/drawing/2014/main" id="{E97AEC37-5159-44F9-A0EF-837CC2687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100" y="439738"/>
            <a:ext cx="63658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Duna  </a:t>
            </a:r>
          </a:p>
        </p:txBody>
      </p:sp>
      <p:sp>
        <p:nvSpPr>
          <p:cNvPr id="63495" name="Téglalap 8">
            <a:extLst>
              <a:ext uri="{FF2B5EF4-FFF2-40B4-BE49-F238E27FC236}">
                <a16:creationId xmlns:a16="http://schemas.microsoft.com/office/drawing/2014/main" id="{8D42651F-F43E-4FEA-80DD-35FAA52A6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1443911"/>
            <a:ext cx="8208912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Duna magyarországi szakasza 417 kilométer hosszú. A folyó a 1434-es és az 1851-es folyamkilométerek (</a:t>
            </a:r>
            <a:r>
              <a:rPr kumimoji="0" lang="hu-HU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fkm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között halad át az ország területén, Rajkánál lép be, és Mohácstól délre hagyja el az országot.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Teljes hossz: 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Duna teljes hossza a Fekete-erdőtől a Fekete-tengerig kb. 2860 km.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Jellemzők: 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magyarországi szakasz végig szabályozott és hajózható, középszakasz jellegű.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Szélesség: 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Budapestnél a meder szélessége kb. 290 méter, míg Komáromnál 450 méter.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 km-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 tooltip="Passau"/>
              </a:rPr>
              <a:t>Passau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előtt: 580 m³/s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 tooltip="Bécs"/>
              </a:rPr>
              <a:t>Bécsnél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1900 m³/s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 tooltip="Budapest"/>
              </a:rPr>
              <a:t>Budapestnél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2350 m³/s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6" tooltip="Belgrád"/>
              </a:rPr>
              <a:t>Belgrádnál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4000 m³/s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7" tooltip="Duna-delta"/>
              </a:rPr>
              <a:t>Duna-delta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előtt: 6500 m³/s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265984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átum helye 3">
            <a:extLst>
              <a:ext uri="{FF2B5EF4-FFF2-40B4-BE49-F238E27FC236}">
                <a16:creationId xmlns:a16="http://schemas.microsoft.com/office/drawing/2014/main" id="{8CE9AD6C-8910-47A6-B315-4FEDEE1DF4D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2CEDF-FFC9-4EDE-A665-62877557F1BB}" type="datetime1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1" name="Élőláb helye 4">
            <a:extLst>
              <a:ext uri="{FF2B5EF4-FFF2-40B4-BE49-F238E27FC236}">
                <a16:creationId xmlns:a16="http://schemas.microsoft.com/office/drawing/2014/main" id="{48A3FA12-2F1E-4EE5-B35A-46F403D41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63492" name="Dia számának helye 5">
            <a:extLst>
              <a:ext uri="{FF2B5EF4-FFF2-40B4-BE49-F238E27FC236}">
                <a16:creationId xmlns:a16="http://schemas.microsoft.com/office/drawing/2014/main" id="{AE0519C7-F2D5-47A3-8203-17B326FF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2F027-B14A-41B5-A0EB-D5F2A42BF9D7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3" name="Rectangle 7">
            <a:extLst>
              <a:ext uri="{FF2B5EF4-FFF2-40B4-BE49-F238E27FC236}">
                <a16:creationId xmlns:a16="http://schemas.microsoft.com/office/drawing/2014/main" id="{E97AEC37-5159-44F9-A0EF-837CC2687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100" y="439738"/>
            <a:ext cx="63658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Duna  esése </a:t>
            </a:r>
          </a:p>
        </p:txBody>
      </p:sp>
      <p:sp>
        <p:nvSpPr>
          <p:cNvPr id="63495" name="Téglalap 8">
            <a:extLst>
              <a:ext uri="{FF2B5EF4-FFF2-40B4-BE49-F238E27FC236}">
                <a16:creationId xmlns:a16="http://schemas.microsoft.com/office/drawing/2014/main" id="{8D42651F-F43E-4FEA-80DD-35FAA52A6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025" y="1057617"/>
            <a:ext cx="8128888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Duna esése a 417 km hosszú magyarországi szakaszon jelentősen változik a folyó jellege szerint: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Felső-magyarországi szakasz (Rajka – Gönyű): Ez a legmeredekebb rész, ahol a folyó esése eléri a 25–45 cm/km értéket. Emiatt itt a leggyorsabb a sodrás és jelentős a hordaléklerakódás.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Középső szakasz (Gönyű – Budapest): Az esés fokozatosan csökken, ezen a részen már csak körülbelül 7–10 cm/km.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Déli szakasz (Budapest – Mohács): A síksági jellegű szakaszon az esés minimálisra, mindössze 5–6 cm/km-re mérséklődik.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folyó Rajkánál (1850 </a:t>
            </a:r>
            <a:r>
              <a:rPr kumimoji="0" lang="hu-HU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fkm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lép be az országba és Mohács alatt (1433 </a:t>
            </a:r>
            <a:r>
              <a:rPr kumimoji="0" lang="hu-HU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fkm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hagyja el azt. Összességében a Duna vízszintje a magyarországi határszakaszok között nagyjából </a:t>
            </a: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25–30 métert lejt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363847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átum helye 3">
            <a:extLst>
              <a:ext uri="{FF2B5EF4-FFF2-40B4-BE49-F238E27FC236}">
                <a16:creationId xmlns:a16="http://schemas.microsoft.com/office/drawing/2014/main" id="{8CE9AD6C-8910-47A6-B315-4FEDEE1DF4D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2CEDF-FFC9-4EDE-A665-62877557F1BB}" type="datetime1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1" name="Élőláb helye 4">
            <a:extLst>
              <a:ext uri="{FF2B5EF4-FFF2-40B4-BE49-F238E27FC236}">
                <a16:creationId xmlns:a16="http://schemas.microsoft.com/office/drawing/2014/main" id="{48A3FA12-2F1E-4EE5-B35A-46F403D41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63492" name="Dia számának helye 5">
            <a:extLst>
              <a:ext uri="{FF2B5EF4-FFF2-40B4-BE49-F238E27FC236}">
                <a16:creationId xmlns:a16="http://schemas.microsoft.com/office/drawing/2014/main" id="{AE0519C7-F2D5-47A3-8203-17B326FF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2F027-B14A-41B5-A0EB-D5F2A42BF9D7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3" name="Rectangle 7">
            <a:extLst>
              <a:ext uri="{FF2B5EF4-FFF2-40B4-BE49-F238E27FC236}">
                <a16:creationId xmlns:a16="http://schemas.microsoft.com/office/drawing/2014/main" id="{E97AEC37-5159-44F9-A0EF-837CC2687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100" y="439738"/>
            <a:ext cx="63658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Duna  </a:t>
            </a:r>
          </a:p>
        </p:txBody>
      </p:sp>
      <p:sp>
        <p:nvSpPr>
          <p:cNvPr id="63495" name="Téglalap 8">
            <a:extLst>
              <a:ext uri="{FF2B5EF4-FFF2-40B4-BE49-F238E27FC236}">
                <a16:creationId xmlns:a16="http://schemas.microsoft.com/office/drawing/2014/main" id="{8D42651F-F43E-4FEA-80DD-35FAA52A6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222" y="1709606"/>
            <a:ext cx="8805164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Számítsuk ki a Duna elméleti vízerő teljesítményét és az egy éves elméleti vízenergiáját: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Adatok: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Számoljunk                       vízhozammal és                  eséssel.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Az elméleti teljesítményt a                         összefüggéssel tudjuk kiszámolni, ahol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víz sűrűsége, és </a:t>
            </a: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nehézségi gyorsulás.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Megoldás: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Az egy éves elméleti energiatermelés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Objektum 1">
            <a:extLst>
              <a:ext uri="{FF2B5EF4-FFF2-40B4-BE49-F238E27FC236}">
                <a16:creationId xmlns:a16="http://schemas.microsoft.com/office/drawing/2014/main" id="{14C13DA8-40AD-4548-85AA-9A59B24660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494927"/>
              </p:ext>
            </p:extLst>
          </p:nvPr>
        </p:nvGraphicFramePr>
        <p:xfrm>
          <a:off x="2274416" y="2731941"/>
          <a:ext cx="1217464" cy="582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78" name="Equation" r:id="rId4" imgW="876240" imgH="419040" progId="Equation.DSMT4">
                  <p:embed/>
                </p:oleObj>
              </mc:Choice>
              <mc:Fallback>
                <p:oleObj name="Equation" r:id="rId4" imgW="876240" imgH="419040" progId="Equation.DSMT4">
                  <p:embed/>
                  <p:pic>
                    <p:nvPicPr>
                      <p:cNvPr id="2" name="Objektum 1">
                        <a:extLst>
                          <a:ext uri="{FF2B5EF4-FFF2-40B4-BE49-F238E27FC236}">
                            <a16:creationId xmlns:a16="http://schemas.microsoft.com/office/drawing/2014/main" id="{14C13DA8-40AD-4548-85AA-9A59B24660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74416" y="2731941"/>
                        <a:ext cx="1217464" cy="582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um 7">
            <a:extLst>
              <a:ext uri="{FF2B5EF4-FFF2-40B4-BE49-F238E27FC236}">
                <a16:creationId xmlns:a16="http://schemas.microsoft.com/office/drawing/2014/main" id="{5F50576F-536F-45AC-99AA-B40B41E6CB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083707"/>
              </p:ext>
            </p:extLst>
          </p:nvPr>
        </p:nvGraphicFramePr>
        <p:xfrm>
          <a:off x="5246658" y="2882579"/>
          <a:ext cx="8826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79" name="Equation" r:id="rId6" imgW="634680" imgH="203040" progId="Equation.DSMT4">
                  <p:embed/>
                </p:oleObj>
              </mc:Choice>
              <mc:Fallback>
                <p:oleObj name="Equation" r:id="rId6" imgW="634680" imgH="203040" progId="Equation.DSMT4">
                  <p:embed/>
                  <p:pic>
                    <p:nvPicPr>
                      <p:cNvPr id="8" name="Objektum 7">
                        <a:extLst>
                          <a:ext uri="{FF2B5EF4-FFF2-40B4-BE49-F238E27FC236}">
                            <a16:creationId xmlns:a16="http://schemas.microsoft.com/office/drawing/2014/main" id="{5F50576F-536F-45AC-99AA-B40B41E6CB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46658" y="2882579"/>
                        <a:ext cx="882650" cy="280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um 9">
            <a:extLst>
              <a:ext uri="{FF2B5EF4-FFF2-40B4-BE49-F238E27FC236}">
                <a16:creationId xmlns:a16="http://schemas.microsoft.com/office/drawing/2014/main" id="{7F00A42B-FF40-4229-92DC-46ADC44E2A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353497"/>
              </p:ext>
            </p:extLst>
          </p:nvPr>
        </p:nvGraphicFramePr>
        <p:xfrm>
          <a:off x="844077" y="5812637"/>
          <a:ext cx="8120412" cy="28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80" name="Equation" r:id="rId8" imgW="6222960" imgH="203040" progId="Equation.DSMT4">
                  <p:embed/>
                </p:oleObj>
              </mc:Choice>
              <mc:Fallback>
                <p:oleObj name="Equation" r:id="rId8" imgW="6222960" imgH="203040" progId="Equation.DSMT4">
                  <p:embed/>
                  <p:pic>
                    <p:nvPicPr>
                      <p:cNvPr id="10" name="Objektum 9">
                        <a:extLst>
                          <a:ext uri="{FF2B5EF4-FFF2-40B4-BE49-F238E27FC236}">
                            <a16:creationId xmlns:a16="http://schemas.microsoft.com/office/drawing/2014/main" id="{7F00A42B-FF40-4229-92DC-46ADC44E2A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4077" y="5812637"/>
                        <a:ext cx="8120412" cy="28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um 10">
            <a:extLst>
              <a:ext uri="{FF2B5EF4-FFF2-40B4-BE49-F238E27FC236}">
                <a16:creationId xmlns:a16="http://schemas.microsoft.com/office/drawing/2014/main" id="{38621F02-A72C-4B1F-A351-335F605DEA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9481836"/>
              </p:ext>
            </p:extLst>
          </p:nvPr>
        </p:nvGraphicFramePr>
        <p:xfrm>
          <a:off x="851772" y="4522769"/>
          <a:ext cx="8120412" cy="692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81" name="Equation" r:id="rId10" imgW="5130720" imgH="419040" progId="Equation.DSMT4">
                  <p:embed/>
                </p:oleObj>
              </mc:Choice>
              <mc:Fallback>
                <p:oleObj name="Equation" r:id="rId10" imgW="5130720" imgH="419040" progId="Equation.DSMT4">
                  <p:embed/>
                  <p:pic>
                    <p:nvPicPr>
                      <p:cNvPr id="11" name="Objektum 10">
                        <a:extLst>
                          <a:ext uri="{FF2B5EF4-FFF2-40B4-BE49-F238E27FC236}">
                            <a16:creationId xmlns:a16="http://schemas.microsoft.com/office/drawing/2014/main" id="{38621F02-A72C-4B1F-A351-335F605DEA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51772" y="4522769"/>
                        <a:ext cx="8120412" cy="692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um 11">
            <a:extLst>
              <a:ext uri="{FF2B5EF4-FFF2-40B4-BE49-F238E27FC236}">
                <a16:creationId xmlns:a16="http://schemas.microsoft.com/office/drawing/2014/main" id="{8C556CDC-5172-4CE4-B9FE-ADCDE477FC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925271"/>
              </p:ext>
            </p:extLst>
          </p:nvPr>
        </p:nvGraphicFramePr>
        <p:xfrm>
          <a:off x="3851920" y="3427181"/>
          <a:ext cx="1358900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82" name="Equation" r:id="rId12" imgW="977760" imgH="203040" progId="Equation.DSMT4">
                  <p:embed/>
                </p:oleObj>
              </mc:Choice>
              <mc:Fallback>
                <p:oleObj name="Equation" r:id="rId12" imgW="977760" imgH="203040" progId="Equation.DSMT4">
                  <p:embed/>
                  <p:pic>
                    <p:nvPicPr>
                      <p:cNvPr id="12" name="Objektum 11">
                        <a:extLst>
                          <a:ext uri="{FF2B5EF4-FFF2-40B4-BE49-F238E27FC236}">
                            <a16:creationId xmlns:a16="http://schemas.microsoft.com/office/drawing/2014/main" id="{8C556CDC-5172-4CE4-B9FE-ADCDE477FC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851920" y="3427181"/>
                        <a:ext cx="1358900" cy="28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8142729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átum helye 3">
            <a:extLst>
              <a:ext uri="{FF2B5EF4-FFF2-40B4-BE49-F238E27FC236}">
                <a16:creationId xmlns:a16="http://schemas.microsoft.com/office/drawing/2014/main" id="{8CE9AD6C-8910-47A6-B315-4FEDEE1DF4D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2CEDF-FFC9-4EDE-A665-62877557F1BB}" type="datetime1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1" name="Élőláb helye 4">
            <a:extLst>
              <a:ext uri="{FF2B5EF4-FFF2-40B4-BE49-F238E27FC236}">
                <a16:creationId xmlns:a16="http://schemas.microsoft.com/office/drawing/2014/main" id="{48A3FA12-2F1E-4EE5-B35A-46F403D41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63492" name="Dia számának helye 5">
            <a:extLst>
              <a:ext uri="{FF2B5EF4-FFF2-40B4-BE49-F238E27FC236}">
                <a16:creationId xmlns:a16="http://schemas.microsoft.com/office/drawing/2014/main" id="{AE0519C7-F2D5-47A3-8203-17B326FF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2F027-B14A-41B5-A0EB-D5F2A42BF9D7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4447" name="Picture 63">
            <a:extLst>
              <a:ext uri="{FF2B5EF4-FFF2-40B4-BE49-F238E27FC236}">
                <a16:creationId xmlns:a16="http://schemas.microsoft.com/office/drawing/2014/main" id="{AA9DCA39-7F79-4FB4-8629-772291BF5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3219"/>
            <a:ext cx="7859216" cy="387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B305B835-900F-4F02-8AE7-B1FE8F12CA60}"/>
              </a:ext>
            </a:extLst>
          </p:cNvPr>
          <p:cNvSpPr txBox="1"/>
          <p:nvPr/>
        </p:nvSpPr>
        <p:spPr>
          <a:xfrm>
            <a:off x="1187624" y="4437112"/>
            <a:ext cx="74991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0" i="0" dirty="0">
                <a:solidFill>
                  <a:srgbClr val="333333"/>
                </a:solidFill>
                <a:effectLst/>
                <a:latin typeface="titillium-regular"/>
              </a:rPr>
              <a:t>Az üzembe helyezés óta a Bősi Vízerőmű a szlovák és a magyar energetika elválaszthatatlan része. Kb. 21 év alatt 2012. szeptember 30-ig 45 427,3 </a:t>
            </a:r>
            <a:r>
              <a:rPr lang="hu-HU" b="0" i="0" dirty="0" err="1">
                <a:solidFill>
                  <a:srgbClr val="333333"/>
                </a:solidFill>
                <a:effectLst/>
                <a:latin typeface="titillium-regular"/>
              </a:rPr>
              <a:t>GWh</a:t>
            </a:r>
            <a:r>
              <a:rPr lang="hu-HU" b="0" i="0" dirty="0">
                <a:solidFill>
                  <a:srgbClr val="333333"/>
                </a:solidFill>
                <a:effectLst/>
                <a:latin typeface="titillium-regular"/>
              </a:rPr>
              <a:t> villamosenergiát termelt. Ez minden évben több, mint Szlovákia összes többi vízerőművének termelése. A Bősi Vízerőmű  üzeme  megbízhatóan teljesítette a szlovák villamosenergia-rendszer (VER) követelményeit és az ország villamos energia fogyasztásának 10-12%-át biztosította.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9013531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átum helye 3">
            <a:extLst>
              <a:ext uri="{FF2B5EF4-FFF2-40B4-BE49-F238E27FC236}">
                <a16:creationId xmlns:a16="http://schemas.microsoft.com/office/drawing/2014/main" id="{8CE9AD6C-8910-47A6-B315-4FEDEE1DF4D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2CEDF-FFC9-4EDE-A665-62877557F1BB}" type="datetime1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1" name="Élőláb helye 4">
            <a:extLst>
              <a:ext uri="{FF2B5EF4-FFF2-40B4-BE49-F238E27FC236}">
                <a16:creationId xmlns:a16="http://schemas.microsoft.com/office/drawing/2014/main" id="{48A3FA12-2F1E-4EE5-B35A-46F403D41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63492" name="Dia számának helye 5">
            <a:extLst>
              <a:ext uri="{FF2B5EF4-FFF2-40B4-BE49-F238E27FC236}">
                <a16:creationId xmlns:a16="http://schemas.microsoft.com/office/drawing/2014/main" id="{AE0519C7-F2D5-47A3-8203-17B326FF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2F027-B14A-41B5-A0EB-D5F2A42BF9D7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3" name="Rectangle 7">
            <a:extLst>
              <a:ext uri="{FF2B5EF4-FFF2-40B4-BE49-F238E27FC236}">
                <a16:creationId xmlns:a16="http://schemas.microsoft.com/office/drawing/2014/main" id="{E97AEC37-5159-44F9-A0EF-837CC2687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1086" y="80045"/>
            <a:ext cx="63658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Tisza </a:t>
            </a:r>
          </a:p>
        </p:txBody>
      </p:sp>
      <p:sp>
        <p:nvSpPr>
          <p:cNvPr id="63495" name="Téglalap 8">
            <a:extLst>
              <a:ext uri="{FF2B5EF4-FFF2-40B4-BE49-F238E27FC236}">
                <a16:creationId xmlns:a16="http://schemas.microsoft.com/office/drawing/2014/main" id="{8D42651F-F43E-4FEA-80DD-35FAA52A6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49486"/>
            <a:ext cx="90378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B3A2E3D-DE3A-4AE6-AF31-0FE7864F9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64704"/>
            <a:ext cx="8097980" cy="490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22606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átum helye 3">
            <a:extLst>
              <a:ext uri="{FF2B5EF4-FFF2-40B4-BE49-F238E27FC236}">
                <a16:creationId xmlns:a16="http://schemas.microsoft.com/office/drawing/2014/main" id="{8CE9AD6C-8910-47A6-B315-4FEDEE1DF4D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2CEDF-FFC9-4EDE-A665-62877557F1BB}" type="datetime1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1" name="Élőláb helye 4">
            <a:extLst>
              <a:ext uri="{FF2B5EF4-FFF2-40B4-BE49-F238E27FC236}">
                <a16:creationId xmlns:a16="http://schemas.microsoft.com/office/drawing/2014/main" id="{48A3FA12-2F1E-4EE5-B35A-46F403D41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63492" name="Dia számának helye 5">
            <a:extLst>
              <a:ext uri="{FF2B5EF4-FFF2-40B4-BE49-F238E27FC236}">
                <a16:creationId xmlns:a16="http://schemas.microsoft.com/office/drawing/2014/main" id="{AE0519C7-F2D5-47A3-8203-17B326FF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2F027-B14A-41B5-A0EB-D5F2A42BF9D7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3" name="Rectangle 7">
            <a:extLst>
              <a:ext uri="{FF2B5EF4-FFF2-40B4-BE49-F238E27FC236}">
                <a16:creationId xmlns:a16="http://schemas.microsoft.com/office/drawing/2014/main" id="{E97AEC37-5159-44F9-A0EF-837CC2687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88" y="-73758"/>
            <a:ext cx="63658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Tisza  </a:t>
            </a:r>
          </a:p>
        </p:txBody>
      </p:sp>
      <p:sp>
        <p:nvSpPr>
          <p:cNvPr id="63495" name="Téglalap 8">
            <a:extLst>
              <a:ext uri="{FF2B5EF4-FFF2-40B4-BE49-F238E27FC236}">
                <a16:creationId xmlns:a16="http://schemas.microsoft.com/office/drawing/2014/main" id="{8D42651F-F43E-4FEA-80DD-35FAA52A6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437" y="523924"/>
            <a:ext cx="8191321" cy="64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Tisza hossza valamikor 1419 km volt. Az Alföldön folyik keresztül, amely Közép-Európa legnagyobb síksága, s mint minden síkság, lelassítja a folyók futását. A Tisza is rengeteg kanyart és mellékágat alakított ki, így gyakoriak voltak az áradások.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Több kisebb, sikertelen próbálkozás után gróf Széchenyi István szervezte meg a Tisza szabályozását, ami 1846. augusztus 27-én vette kezdetét. A szabályozás eredményeként a folyó új hossza 962 km lett, született 136 km új, épített meder, valamint 589 km holtág. A folyó esése a kilométerenként 3,7 cm-ről 6 cm-re növekedett. A szabályozás előtt mintegy két hónap alatt ért le az ár a Szamostól Szegedig, ma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mindehhez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1-2 hét elegendő. A hajózható hossz ma 780 km.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Tisza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teljes hossza jelenleg 962–977 km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között mozog a különböző mérések szerint, ebből a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magyarországi szakasz hossza 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597 km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Esése kb. 30 m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Vásárosnamény: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 kb. 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200–205 m³/s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Google Sans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Szolnok: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 kb. 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538 m³/s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Google Sans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Csongrád: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 kb. 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550 m³/s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Google Sans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Szeged: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 kb. 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820 m³/s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 (itt egyes források 792 és 825 m³/s közötti értékeket említenek)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Torkolat (Titelnél):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 kb. 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1050 m³/s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A folyó vízjárása rendkívül 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ingadozó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: Szegeden például a valaha mért legkisebb vízhozam mindössze 97 m³/s, míg a legnagyobb elérte a 4700 m³/s-ot is.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9" name="Objektum 8">
            <a:extLst>
              <a:ext uri="{FF2B5EF4-FFF2-40B4-BE49-F238E27FC236}">
                <a16:creationId xmlns:a16="http://schemas.microsoft.com/office/drawing/2014/main" id="{9B47F38E-4B8E-4E2B-AC07-2AD82B32E2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7977284"/>
              </p:ext>
            </p:extLst>
          </p:nvPr>
        </p:nvGraphicFramePr>
        <p:xfrm>
          <a:off x="3703195" y="3297109"/>
          <a:ext cx="495300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27" name="Equation" r:id="rId4" imgW="2755800" imgH="203040" progId="Equation.DSMT4">
                  <p:embed/>
                </p:oleObj>
              </mc:Choice>
              <mc:Fallback>
                <p:oleObj name="Equation" r:id="rId4" imgW="2755800" imgH="203040" progId="Equation.DSMT4">
                  <p:embed/>
                  <p:pic>
                    <p:nvPicPr>
                      <p:cNvPr id="9" name="Objektum 8">
                        <a:extLst>
                          <a:ext uri="{FF2B5EF4-FFF2-40B4-BE49-F238E27FC236}">
                            <a16:creationId xmlns:a16="http://schemas.microsoft.com/office/drawing/2014/main" id="{9B47F38E-4B8E-4E2B-AC07-2AD82B32E2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03195" y="3297109"/>
                        <a:ext cx="495300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1243481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átum helye 3">
            <a:extLst>
              <a:ext uri="{FF2B5EF4-FFF2-40B4-BE49-F238E27FC236}">
                <a16:creationId xmlns:a16="http://schemas.microsoft.com/office/drawing/2014/main" id="{8CE9AD6C-8910-47A6-B315-4FEDEE1DF4D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2CEDF-FFC9-4EDE-A665-62877557F1BB}" type="datetime1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1" name="Élőláb helye 4">
            <a:extLst>
              <a:ext uri="{FF2B5EF4-FFF2-40B4-BE49-F238E27FC236}">
                <a16:creationId xmlns:a16="http://schemas.microsoft.com/office/drawing/2014/main" id="{48A3FA12-2F1E-4EE5-B35A-46F403D41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63492" name="Dia számának helye 5">
            <a:extLst>
              <a:ext uri="{FF2B5EF4-FFF2-40B4-BE49-F238E27FC236}">
                <a16:creationId xmlns:a16="http://schemas.microsoft.com/office/drawing/2014/main" id="{AE0519C7-F2D5-47A3-8203-17B326FF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2F027-B14A-41B5-A0EB-D5F2A42BF9D7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3" name="Rectangle 7">
            <a:extLst>
              <a:ext uri="{FF2B5EF4-FFF2-40B4-BE49-F238E27FC236}">
                <a16:creationId xmlns:a16="http://schemas.microsoft.com/office/drawing/2014/main" id="{E97AEC37-5159-44F9-A0EF-837CC2687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100" y="439738"/>
            <a:ext cx="63658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Tisza </a:t>
            </a:r>
          </a:p>
        </p:txBody>
      </p:sp>
      <p:sp>
        <p:nvSpPr>
          <p:cNvPr id="63495" name="Téglalap 8">
            <a:extLst>
              <a:ext uri="{FF2B5EF4-FFF2-40B4-BE49-F238E27FC236}">
                <a16:creationId xmlns:a16="http://schemas.microsoft.com/office/drawing/2014/main" id="{8D42651F-F43E-4FEA-80DD-35FAA52A6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1449427"/>
            <a:ext cx="9037826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Számítsuk ki a Tisza elméleti vízerő teljesítményét és az egy éves elméleti vízenergiáját: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Adatok: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Számoljunk                       vízhozammal és                  eséssel.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Az elméleti teljesítményt a                         összefüggéssel tudjuk kiszámolni, ahol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víz sűrűsége, és </a:t>
            </a: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nehézségi gyorsulás.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Megoldás: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Az egy éves elméleti energiatermelés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Objektum 1">
            <a:extLst>
              <a:ext uri="{FF2B5EF4-FFF2-40B4-BE49-F238E27FC236}">
                <a16:creationId xmlns:a16="http://schemas.microsoft.com/office/drawing/2014/main" id="{14C13DA8-40AD-4548-85AA-9A59B24660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416"/>
              </p:ext>
            </p:extLst>
          </p:nvPr>
        </p:nvGraphicFramePr>
        <p:xfrm>
          <a:off x="2123363" y="2430981"/>
          <a:ext cx="1111250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24" name="Equation" r:id="rId4" imgW="799920" imgH="419040" progId="Equation.DSMT4">
                  <p:embed/>
                </p:oleObj>
              </mc:Choice>
              <mc:Fallback>
                <p:oleObj name="Equation" r:id="rId4" imgW="799920" imgH="419040" progId="Equation.DSMT4">
                  <p:embed/>
                  <p:pic>
                    <p:nvPicPr>
                      <p:cNvPr id="2" name="Objektum 1">
                        <a:extLst>
                          <a:ext uri="{FF2B5EF4-FFF2-40B4-BE49-F238E27FC236}">
                            <a16:creationId xmlns:a16="http://schemas.microsoft.com/office/drawing/2014/main" id="{14C13DA8-40AD-4548-85AA-9A59B24660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3363" y="2430981"/>
                        <a:ext cx="1111250" cy="582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um 7">
            <a:extLst>
              <a:ext uri="{FF2B5EF4-FFF2-40B4-BE49-F238E27FC236}">
                <a16:creationId xmlns:a16="http://schemas.microsoft.com/office/drawing/2014/main" id="{5F50576F-536F-45AC-99AA-B40B41E6CB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877061"/>
              </p:ext>
            </p:extLst>
          </p:nvPr>
        </p:nvGraphicFramePr>
        <p:xfrm>
          <a:off x="5353955" y="2581793"/>
          <a:ext cx="8826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25" name="Equation" r:id="rId6" imgW="634680" imgH="203040" progId="Equation.DSMT4">
                  <p:embed/>
                </p:oleObj>
              </mc:Choice>
              <mc:Fallback>
                <p:oleObj name="Equation" r:id="rId6" imgW="634680" imgH="203040" progId="Equation.DSMT4">
                  <p:embed/>
                  <p:pic>
                    <p:nvPicPr>
                      <p:cNvPr id="8" name="Objektum 7">
                        <a:extLst>
                          <a:ext uri="{FF2B5EF4-FFF2-40B4-BE49-F238E27FC236}">
                            <a16:creationId xmlns:a16="http://schemas.microsoft.com/office/drawing/2014/main" id="{5F50576F-536F-45AC-99AA-B40B41E6CB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53955" y="2581793"/>
                        <a:ext cx="882650" cy="280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um 9">
            <a:extLst>
              <a:ext uri="{FF2B5EF4-FFF2-40B4-BE49-F238E27FC236}">
                <a16:creationId xmlns:a16="http://schemas.microsoft.com/office/drawing/2014/main" id="{7F00A42B-FF40-4229-92DC-46ADC44E2A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2212997"/>
              </p:ext>
            </p:extLst>
          </p:nvPr>
        </p:nvGraphicFramePr>
        <p:xfrm>
          <a:off x="843797" y="5539977"/>
          <a:ext cx="8228012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26" name="Equation" r:id="rId8" imgW="6083280" imgH="203040" progId="Equation.DSMT4">
                  <p:embed/>
                </p:oleObj>
              </mc:Choice>
              <mc:Fallback>
                <p:oleObj name="Equation" r:id="rId8" imgW="6083280" imgH="203040" progId="Equation.DSMT4">
                  <p:embed/>
                  <p:pic>
                    <p:nvPicPr>
                      <p:cNvPr id="10" name="Objektum 9">
                        <a:extLst>
                          <a:ext uri="{FF2B5EF4-FFF2-40B4-BE49-F238E27FC236}">
                            <a16:creationId xmlns:a16="http://schemas.microsoft.com/office/drawing/2014/main" id="{7F00A42B-FF40-4229-92DC-46ADC44E2A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3797" y="5539977"/>
                        <a:ext cx="8228012" cy="287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um 10">
            <a:extLst>
              <a:ext uri="{FF2B5EF4-FFF2-40B4-BE49-F238E27FC236}">
                <a16:creationId xmlns:a16="http://schemas.microsoft.com/office/drawing/2014/main" id="{38621F02-A72C-4B1F-A351-335F605DEA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2755763"/>
              </p:ext>
            </p:extLst>
          </p:nvPr>
        </p:nvGraphicFramePr>
        <p:xfrm>
          <a:off x="915988" y="4221937"/>
          <a:ext cx="8228012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27" name="Equation" r:id="rId10" imgW="4978080" imgH="419040" progId="Equation.DSMT4">
                  <p:embed/>
                </p:oleObj>
              </mc:Choice>
              <mc:Fallback>
                <p:oleObj name="Equation" r:id="rId10" imgW="4978080" imgH="419040" progId="Equation.DSMT4">
                  <p:embed/>
                  <p:pic>
                    <p:nvPicPr>
                      <p:cNvPr id="11" name="Objektum 10">
                        <a:extLst>
                          <a:ext uri="{FF2B5EF4-FFF2-40B4-BE49-F238E27FC236}">
                            <a16:creationId xmlns:a16="http://schemas.microsoft.com/office/drawing/2014/main" id="{38621F02-A72C-4B1F-A351-335F605DEA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15988" y="4221937"/>
                        <a:ext cx="8228012" cy="69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um 11">
            <a:extLst>
              <a:ext uri="{FF2B5EF4-FFF2-40B4-BE49-F238E27FC236}">
                <a16:creationId xmlns:a16="http://schemas.microsoft.com/office/drawing/2014/main" id="{8C556CDC-5172-4CE4-B9FE-ADCDE477FC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764209"/>
              </p:ext>
            </p:extLst>
          </p:nvPr>
        </p:nvGraphicFramePr>
        <p:xfrm>
          <a:off x="3623442" y="3146425"/>
          <a:ext cx="1358900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28" name="Equation" r:id="rId12" imgW="977760" imgH="203040" progId="Equation.DSMT4">
                  <p:embed/>
                </p:oleObj>
              </mc:Choice>
              <mc:Fallback>
                <p:oleObj name="Equation" r:id="rId12" imgW="977760" imgH="203040" progId="Equation.DSMT4">
                  <p:embed/>
                  <p:pic>
                    <p:nvPicPr>
                      <p:cNvPr id="12" name="Objektum 11">
                        <a:extLst>
                          <a:ext uri="{FF2B5EF4-FFF2-40B4-BE49-F238E27FC236}">
                            <a16:creationId xmlns:a16="http://schemas.microsoft.com/office/drawing/2014/main" id="{8C556CDC-5172-4CE4-B9FE-ADCDE477FC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623442" y="3146425"/>
                        <a:ext cx="1358900" cy="28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9849067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átum helye 3">
            <a:extLst>
              <a:ext uri="{FF2B5EF4-FFF2-40B4-BE49-F238E27FC236}">
                <a16:creationId xmlns:a16="http://schemas.microsoft.com/office/drawing/2014/main" id="{8CE9AD6C-8910-47A6-B315-4FEDEE1DF4D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2CEDF-FFC9-4EDE-A665-62877557F1BB}" type="datetime1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1" name="Élőláb helye 4">
            <a:extLst>
              <a:ext uri="{FF2B5EF4-FFF2-40B4-BE49-F238E27FC236}">
                <a16:creationId xmlns:a16="http://schemas.microsoft.com/office/drawing/2014/main" id="{48A3FA12-2F1E-4EE5-B35A-46F403D41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63492" name="Dia számának helye 5">
            <a:extLst>
              <a:ext uri="{FF2B5EF4-FFF2-40B4-BE49-F238E27FC236}">
                <a16:creationId xmlns:a16="http://schemas.microsoft.com/office/drawing/2014/main" id="{AE0519C7-F2D5-47A3-8203-17B326FF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2F027-B14A-41B5-A0EB-D5F2A42BF9D7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3" name="Rectangle 7">
            <a:extLst>
              <a:ext uri="{FF2B5EF4-FFF2-40B4-BE49-F238E27FC236}">
                <a16:creationId xmlns:a16="http://schemas.microsoft.com/office/drawing/2014/main" id="{E97AEC37-5159-44F9-A0EF-837CC2687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-126554"/>
            <a:ext cx="63658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Tisza </a:t>
            </a:r>
          </a:p>
        </p:txBody>
      </p:sp>
      <p:sp>
        <p:nvSpPr>
          <p:cNvPr id="63495" name="Téglalap 8">
            <a:extLst>
              <a:ext uri="{FF2B5EF4-FFF2-40B4-BE49-F238E27FC236}">
                <a16:creationId xmlns:a16="http://schemas.microsoft.com/office/drawing/2014/main" id="{8D42651F-F43E-4FEA-80DD-35FAA52A6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548680"/>
            <a:ext cx="7994218" cy="64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Tisza magyarországi szakaszának átlagos esése nagyon alacsony, körülbelül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 cm/km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bár ez a különböző szakaszokon eltérő.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Tisza esése szakaszok szerint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Tisza jellege és esése jelentősen változik a Felső-Tiszától a torkolatig: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Felső-Tisza (Magyarországra érkezéstől a Szamos torkolatáig): Ez a szakasz viszonylag meredekebb, a hegyvidéki jellegből adódóan. A teljes esés ezen a szakaszon, beleértve a külföldi részeket is, jelentős, de a magyarországi rész esése a Duna felső szakaszához hasonlóan nagyobb, mint az alsóbb részeken.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Közép-Tisza (Szamos torkolattól a Maros torkolatáig): A folyó itt már alföldi jellegűvé válik, az esése fokozatosan csökken. Ebben a szakaszban található a Tisza-tó is, amely tovább befolyásolja a víz sebességét és esését.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Alsó-Tisza (Maros torkolattól a szerb határig): Ez a leglassúbb és legkisebb esésű szakasz, ahol a folyó teljesen síksági jellegű.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Összességében a Tisza teljes magyarországi esése a belépési és kilépési pontok között körülbelül 30 méter. A folyószabályozás (Vásárhelyi Pál munkássága) előtt a Tisza hossza még hosszabb volt (kb. 950 km Magyarországon), és az esése még kisebb, a sodrása lassabb volt, ami hozzájárult a gyakori árvizekhez. A szabályozásokkal a hossza jelentősen (kb. 595 km-re) csökkent, és az esése némileg megnövekedett, ezáltal a sodrása felgyorsult, csökkentve az árvízi veszélyt. </a:t>
            </a:r>
          </a:p>
        </p:txBody>
      </p:sp>
    </p:spTree>
    <p:extLst>
      <p:ext uri="{BB962C8B-B14F-4D97-AF65-F5344CB8AC3E}">
        <p14:creationId xmlns:p14="http://schemas.microsoft.com/office/powerpoint/2010/main" val="397391428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870" name="Rectangle 3"/>
          <p:cNvSpPr>
            <a:spLocks noChangeArrowheads="1"/>
          </p:cNvSpPr>
          <p:nvPr/>
        </p:nvSpPr>
        <p:spPr bwMode="auto">
          <a:xfrm>
            <a:off x="0" y="2252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871" name="Rectangle 4"/>
          <p:cNvSpPr>
            <a:spLocks noChangeArrowheads="1"/>
          </p:cNvSpPr>
          <p:nvPr/>
        </p:nvSpPr>
        <p:spPr bwMode="auto">
          <a:xfrm>
            <a:off x="362743" y="-100806"/>
            <a:ext cx="841851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hasznosítható vízenergia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872" name="Kép 8" descr="R:\Projektek\MÜTF_2010_elearning\Munkaanyagok\Tananyag\10_Viz_es_Szelenergia\docbook\images\T10_M1_L2_T2_002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827584" y="780432"/>
            <a:ext cx="8136904" cy="365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23904977-DB42-4602-87EA-35FB5FE96E84}"/>
              </a:ext>
            </a:extLst>
          </p:cNvPr>
          <p:cNvSpPr txBox="1"/>
          <p:nvPr/>
        </p:nvSpPr>
        <p:spPr>
          <a:xfrm>
            <a:off x="797089" y="4527863"/>
            <a:ext cx="83469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Európa áll a legjobban a hasznosítás terén, mert itt átlagosan 32%-át hasznosítjuk a műszakilag hasznosítható vízenergiának. Ezt követi Észak-Amerika 21%-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Latin-Amerika ugyan csak 7%-át hasznosítja a műszakilag hasznosítható készletnek, de összes villamos energiájának ¾-ed részét vízerőművek állítják elő!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Nézzük a következőkben a „legeket”, csak érdekességképpen.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10" name="Dátum helye 3">
            <a:extLst>
              <a:ext uri="{FF2B5EF4-FFF2-40B4-BE49-F238E27FC236}">
                <a16:creationId xmlns:a16="http://schemas.microsoft.com/office/drawing/2014/main" id="{72763048-71F0-4C8E-A878-55196C8CE958}"/>
              </a:ext>
            </a:extLst>
          </p:cNvPr>
          <p:cNvSpPr txBox="1">
            <a:spLocks/>
          </p:cNvSpPr>
          <p:nvPr/>
        </p:nvSpPr>
        <p:spPr bwMode="auto">
          <a:xfrm>
            <a:off x="1045969" y="641881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1" name="Élőláb helye 4">
            <a:extLst>
              <a:ext uri="{FF2B5EF4-FFF2-40B4-BE49-F238E27FC236}">
                <a16:creationId xmlns:a16="http://schemas.microsoft.com/office/drawing/2014/main" id="{25131518-28B0-4999-80DD-17431D5B2F4D}"/>
              </a:ext>
            </a:extLst>
          </p:cNvPr>
          <p:cNvSpPr txBox="1">
            <a:spLocks/>
          </p:cNvSpPr>
          <p:nvPr/>
        </p:nvSpPr>
        <p:spPr bwMode="auto">
          <a:xfrm>
            <a:off x="2648534" y="6361604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3" name="Dia számának helye 5">
            <a:extLst>
              <a:ext uri="{FF2B5EF4-FFF2-40B4-BE49-F238E27FC236}">
                <a16:creationId xmlns:a16="http://schemas.microsoft.com/office/drawing/2014/main" id="{9384D2C8-A2DC-44C5-A0F0-1975AA82752A}"/>
              </a:ext>
            </a:extLst>
          </p:cNvPr>
          <p:cNvSpPr txBox="1">
            <a:spLocks/>
          </p:cNvSpPr>
          <p:nvPr/>
        </p:nvSpPr>
        <p:spPr bwMode="auto">
          <a:xfrm>
            <a:off x="6484007" y="631081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11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116018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8471F-EA26-4CB2-A5B9-F98CF89D14A5}" type="datetime1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42257-9EE6-4275-934F-2A30C2B08F60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25" name="Rectangle 4"/>
          <p:cNvSpPr>
            <a:spLocks noChangeArrowheads="1"/>
          </p:cNvSpPr>
          <p:nvPr/>
        </p:nvSpPr>
        <p:spPr bwMode="auto">
          <a:xfrm>
            <a:off x="78581" y="31750"/>
            <a:ext cx="9144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Tiszai vízerőművek főbb adatai</a:t>
            </a:r>
          </a:p>
        </p:txBody>
      </p:sp>
      <p:pic>
        <p:nvPicPr>
          <p:cNvPr id="81926" name="Kép 6" descr="R:\Projektek\MÜTF_2010_elearning\Munkaanyagok\Tananyag\10_Viz_es_Szelenergia\docbook\images\T10_M2_L4_003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793628" y="620688"/>
            <a:ext cx="7913687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E97CAB40-94C1-4A68-837D-A775AB9366FD}"/>
              </a:ext>
            </a:extLst>
          </p:cNvPr>
          <p:cNvSpPr txBox="1"/>
          <p:nvPr/>
        </p:nvSpPr>
        <p:spPr>
          <a:xfrm>
            <a:off x="791069" y="5681638"/>
            <a:ext cx="82841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800" dirty="0"/>
              <a:t>https://www.google.com/search?sca_esv=ee2c5135af4a9c09&amp;rlz=1C1JZAP_huHU1091HU1091&amp;sxsrf=ANbL-n44qqc1Biq-Wd9nnhOSEGgcLtivUg:1773150890583&amp;udm=7&amp;fbs=ADc_l-akmJ9clyHhwEynr9YRwEo_tYQUWp-_aNxOcHgKpLE-YUy1rF_kA3bn_mrSgXcgNhmuJ_hrB0X8wVkjBN1zt9F_hie2pcFxluQfXPCxcgtVVoHxGRs9ilE5qOh61dyxPQm3jzLbRzVXtSyV3YoGEZLSrP08hklX_PtI1f27El6F-XPGw_ix-NTUWfMjYlo3rC0eV5ZKjgU5r_Ze3u_Oqed6XQWVBg&amp;q=tiszal%C3%B6ki+er%C5%91m%C5%B1&amp;sa=X&amp;ved=2ahUKEwjPnt3nvZWTAxWp0wIHHZV2OloQtKgLegQIGhAB&amp;biw=1220&amp;bih=550&amp;dpr=1.57#fpstate=ive&amp;vld=cid:6698800e,vid:gtcf3TSsgB4,st:0</a:t>
            </a:r>
          </a:p>
        </p:txBody>
      </p:sp>
    </p:spTree>
    <p:extLst>
      <p:ext uri="{BB962C8B-B14F-4D97-AF65-F5344CB8AC3E}">
        <p14:creationId xmlns:p14="http://schemas.microsoft.com/office/powerpoint/2010/main" val="2381652802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DAA4C-D047-4BA2-95AE-D66074D7CB11}" type="datetime1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57355-0463-4DD7-A570-0AC13B16E61A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0" y="1533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84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1177002"/>
              </p:ext>
            </p:extLst>
          </p:nvPr>
        </p:nvGraphicFramePr>
        <p:xfrm>
          <a:off x="1115616" y="787400"/>
          <a:ext cx="7432675" cy="545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75" name="Photo Editor fénykép" r:id="rId4" imgW="17876190" imgH="13114286" progId="MSPhotoEd.3">
                  <p:embed/>
                </p:oleObj>
              </mc:Choice>
              <mc:Fallback>
                <p:oleObj name="Photo Editor fénykép" r:id="rId4" imgW="17876190" imgH="13114286" progId="MSPhotoEd.3">
                  <p:embed/>
                  <p:pic>
                    <p:nvPicPr>
                      <p:cNvPr id="1843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787400"/>
                        <a:ext cx="7432675" cy="545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-252413" y="188913"/>
            <a:ext cx="939641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Tiszalöki vízerőtelep metszete</a:t>
            </a:r>
          </a:p>
        </p:txBody>
      </p:sp>
    </p:spTree>
    <p:extLst>
      <p:ext uri="{BB962C8B-B14F-4D97-AF65-F5344CB8AC3E}">
        <p14:creationId xmlns:p14="http://schemas.microsoft.com/office/powerpoint/2010/main" val="3853578622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78616" y="764704"/>
            <a:ext cx="8157880" cy="4613275"/>
          </a:xfrm>
        </p:spPr>
      </p:pic>
      <p:sp>
        <p:nvSpPr>
          <p:cNvPr id="4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C2534-1992-45B6-869C-0BAE735E6E1C}" type="datetime1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6F0DD-66A2-45BD-A00E-CB17DB2274EB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878" name="Rectangle 4"/>
          <p:cNvSpPr>
            <a:spLocks noChangeArrowheads="1"/>
          </p:cNvSpPr>
          <p:nvPr/>
        </p:nvSpPr>
        <p:spPr bwMode="auto">
          <a:xfrm>
            <a:off x="251520" y="97631"/>
            <a:ext cx="764063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Tiszalöki</a:t>
            </a: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vízerőmű látképe </a:t>
            </a:r>
          </a:p>
        </p:txBody>
      </p:sp>
    </p:spTree>
    <p:extLst>
      <p:ext uri="{BB962C8B-B14F-4D97-AF65-F5344CB8AC3E}">
        <p14:creationId xmlns:p14="http://schemas.microsoft.com/office/powerpoint/2010/main" val="1992678547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C2534-1992-45B6-869C-0BAE735E6E1C}" type="datetime1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6F0DD-66A2-45BD-A00E-CB17DB2274EB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878" name="Rectangle 4"/>
          <p:cNvSpPr>
            <a:spLocks noChangeArrowheads="1"/>
          </p:cNvSpPr>
          <p:nvPr/>
        </p:nvSpPr>
        <p:spPr bwMode="auto">
          <a:xfrm>
            <a:off x="251520" y="97631"/>
            <a:ext cx="764063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Tiszalöki</a:t>
            </a: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turbinaház</a:t>
            </a:r>
          </a:p>
        </p:txBody>
      </p:sp>
      <p:pic>
        <p:nvPicPr>
          <p:cNvPr id="152580" name="Picture 4">
            <a:extLst>
              <a:ext uri="{FF2B5EF4-FFF2-40B4-BE49-F238E27FC236}">
                <a16:creationId xmlns:a16="http://schemas.microsoft.com/office/drawing/2014/main" id="{DDDB4A5F-FE30-4348-AC4D-38198588D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83927"/>
            <a:ext cx="7344646" cy="434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511644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5DBF1F-5E71-4765-844D-607664088DA2}" type="datetime1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71850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6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2996C3-009B-4973-9691-C938DAD2192D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901" name="Rectangle 7"/>
          <p:cNvSpPr>
            <a:spLocks noChangeArrowheads="1"/>
          </p:cNvSpPr>
          <p:nvPr/>
        </p:nvSpPr>
        <p:spPr bwMode="auto">
          <a:xfrm>
            <a:off x="819150" y="261938"/>
            <a:ext cx="71421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Kiskörei vízerőtelep </a:t>
            </a:r>
          </a:p>
        </p:txBody>
      </p:sp>
      <p:pic>
        <p:nvPicPr>
          <p:cNvPr id="80902" name="Kép 6" descr="R:\Projektek\MÜTF_2010_elearning\Munkaanyagok\Tananyag\10_Viz_es_Szelenergia\docbook\images\T10_M2_L2_T2_003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773113" y="1308100"/>
            <a:ext cx="7219950" cy="493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D40D2D64-CE8D-483E-AD14-33CB048EDF53}"/>
              </a:ext>
            </a:extLst>
          </p:cNvPr>
          <p:cNvSpPr txBox="1"/>
          <p:nvPr/>
        </p:nvSpPr>
        <p:spPr>
          <a:xfrm>
            <a:off x="2104231" y="646075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https://sarudideluxe.hu/latnivalok/</a:t>
            </a:r>
          </a:p>
        </p:txBody>
      </p:sp>
    </p:spTree>
    <p:extLst>
      <p:ext uri="{BB962C8B-B14F-4D97-AF65-F5344CB8AC3E}">
        <p14:creationId xmlns:p14="http://schemas.microsoft.com/office/powerpoint/2010/main" val="2376645993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5DBF1F-5E71-4765-844D-607664088DA2}" type="datetime1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71850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6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2996C3-009B-4973-9691-C938DAD2192D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901" name="Rectangle 7"/>
          <p:cNvSpPr>
            <a:spLocks noChangeArrowheads="1"/>
          </p:cNvSpPr>
          <p:nvPr/>
        </p:nvSpPr>
        <p:spPr bwMode="auto">
          <a:xfrm>
            <a:off x="819149" y="-6018"/>
            <a:ext cx="814533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Kiskörei vízerőtelep egy turbinája 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40D2D64-CE8D-483E-AD14-33CB048EDF53}"/>
              </a:ext>
            </a:extLst>
          </p:cNvPr>
          <p:cNvSpPr txBox="1"/>
          <p:nvPr/>
        </p:nvSpPr>
        <p:spPr>
          <a:xfrm>
            <a:off x="2104231" y="646075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https://sarudideluxe.hu/latnivalok/</a:t>
            </a:r>
          </a:p>
        </p:txBody>
      </p:sp>
      <p:pic>
        <p:nvPicPr>
          <p:cNvPr id="155650" name="Picture 2">
            <a:extLst>
              <a:ext uri="{FF2B5EF4-FFF2-40B4-BE49-F238E27FC236}">
                <a16:creationId xmlns:a16="http://schemas.microsoft.com/office/drawing/2014/main" id="{0D2C6321-666F-428C-9046-7C8127CC5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7" y="867917"/>
            <a:ext cx="7039769" cy="51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037433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5DBF1F-5E71-4765-844D-607664088DA2}" type="datetime1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71850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6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2996C3-009B-4973-9691-C938DAD2192D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901" name="Rectangle 7"/>
          <p:cNvSpPr>
            <a:spLocks noChangeArrowheads="1"/>
          </p:cNvSpPr>
          <p:nvPr/>
        </p:nvSpPr>
        <p:spPr bwMode="auto">
          <a:xfrm>
            <a:off x="819150" y="261938"/>
            <a:ext cx="71421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Kiskörei hallépcső 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40D2D64-CE8D-483E-AD14-33CB048EDF53}"/>
              </a:ext>
            </a:extLst>
          </p:cNvPr>
          <p:cNvSpPr txBox="1"/>
          <p:nvPr/>
        </p:nvSpPr>
        <p:spPr>
          <a:xfrm>
            <a:off x="2104231" y="646075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https://sarudideluxe.hu/latnivalok/</a:t>
            </a:r>
          </a:p>
        </p:txBody>
      </p:sp>
      <p:pic>
        <p:nvPicPr>
          <p:cNvPr id="151554" name="Picture 2">
            <a:extLst>
              <a:ext uri="{FF2B5EF4-FFF2-40B4-BE49-F238E27FC236}">
                <a16:creationId xmlns:a16="http://schemas.microsoft.com/office/drawing/2014/main" id="{062A76CB-F0F4-4F50-AE85-784B662E3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65064"/>
            <a:ext cx="6804248" cy="453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165063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5DBF1F-5E71-4765-844D-607664088DA2}" type="datetime1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71850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6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2996C3-009B-4973-9691-C938DAD2192D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901" name="Rectangle 7"/>
          <p:cNvSpPr>
            <a:spLocks noChangeArrowheads="1"/>
          </p:cNvSpPr>
          <p:nvPr/>
        </p:nvSpPr>
        <p:spPr bwMode="auto">
          <a:xfrm>
            <a:off x="819150" y="261938"/>
            <a:ext cx="71421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Kiskörei hallépcső 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40D2D64-CE8D-483E-AD14-33CB048EDF53}"/>
              </a:ext>
            </a:extLst>
          </p:cNvPr>
          <p:cNvSpPr txBox="1"/>
          <p:nvPr/>
        </p:nvSpPr>
        <p:spPr>
          <a:xfrm>
            <a:off x="2104231" y="646075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https://sarudideluxe.hu/latnivalok/</a:t>
            </a:r>
          </a:p>
        </p:txBody>
      </p:sp>
      <p:pic>
        <p:nvPicPr>
          <p:cNvPr id="151556" name="Picture 4">
            <a:extLst>
              <a:ext uri="{FF2B5EF4-FFF2-40B4-BE49-F238E27FC236}">
                <a16:creationId xmlns:a16="http://schemas.microsoft.com/office/drawing/2014/main" id="{056F7EB5-0742-454F-8BA2-C2E802732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171575"/>
            <a:ext cx="601980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519144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5DBF1F-5E71-4765-844D-607664088DA2}" type="datetime1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71850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6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2996C3-009B-4973-9691-C938DAD2192D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901" name="Rectangle 7"/>
          <p:cNvSpPr>
            <a:spLocks noChangeArrowheads="1"/>
          </p:cNvSpPr>
          <p:nvPr/>
        </p:nvSpPr>
        <p:spPr bwMode="auto">
          <a:xfrm>
            <a:off x="755576" y="0"/>
            <a:ext cx="71421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Hallépcső az Elbán</a:t>
            </a:r>
          </a:p>
        </p:txBody>
      </p:sp>
      <p:pic>
        <p:nvPicPr>
          <p:cNvPr id="157698" name="Picture 2">
            <a:extLst>
              <a:ext uri="{FF2B5EF4-FFF2-40B4-BE49-F238E27FC236}">
                <a16:creationId xmlns:a16="http://schemas.microsoft.com/office/drawing/2014/main" id="{F27B87D5-36EA-47BF-B595-1490081A0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608621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8DFEF0C9-F3BE-4CE0-B090-5B11104D4339}"/>
              </a:ext>
            </a:extLst>
          </p:cNvPr>
          <p:cNvSpPr txBox="1"/>
          <p:nvPr/>
        </p:nvSpPr>
        <p:spPr>
          <a:xfrm>
            <a:off x="1220772" y="620688"/>
            <a:ext cx="75276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0" i="0" dirty="0">
                <a:solidFill>
                  <a:srgbClr val="333333"/>
                </a:solidFill>
                <a:effectLst/>
                <a:latin typeface="Helvetica Neue"/>
              </a:rPr>
              <a:t>Nagyjából egymillió hal vándorol keresztül Európa legnagyobb hallépcsőjén, ami az Elba folyó Hamburghoz közeli szakaszán épült fel Németországban, 2010-ben.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03192155"/>
      </p:ext>
    </p:extLst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5DBF1F-5E71-4765-844D-607664088DA2}" type="datetime1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71850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6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2996C3-009B-4973-9691-C938DAD2192D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901" name="Rectangle 7"/>
          <p:cNvSpPr>
            <a:spLocks noChangeArrowheads="1"/>
          </p:cNvSpPr>
          <p:nvPr/>
        </p:nvSpPr>
        <p:spPr bwMode="auto">
          <a:xfrm>
            <a:off x="827584" y="-61126"/>
            <a:ext cx="71421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Kiskörei hajózsilip</a:t>
            </a:r>
          </a:p>
        </p:txBody>
      </p:sp>
      <p:pic>
        <p:nvPicPr>
          <p:cNvPr id="153602" name="Picture 2">
            <a:extLst>
              <a:ext uri="{FF2B5EF4-FFF2-40B4-BE49-F238E27FC236}">
                <a16:creationId xmlns:a16="http://schemas.microsoft.com/office/drawing/2014/main" id="{34A55ECB-46C0-4506-A57C-A86707C82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589" y="620688"/>
            <a:ext cx="5174667" cy="275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26" name="Picture 2">
            <a:extLst>
              <a:ext uri="{FF2B5EF4-FFF2-40B4-BE49-F238E27FC236}">
                <a16:creationId xmlns:a16="http://schemas.microsoft.com/office/drawing/2014/main" id="{6566385D-4C98-43D6-97D8-A990BD733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145" y="3477491"/>
            <a:ext cx="5715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36915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977">
            <a:extLst>
              <a:ext uri="{FF2B5EF4-FFF2-40B4-BE49-F238E27FC236}">
                <a16:creationId xmlns:a16="http://schemas.microsoft.com/office/drawing/2014/main" id="{73B4BB6D-0869-4538-BD48-BFE3C20A5F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6467888"/>
              </p:ext>
            </p:extLst>
          </p:nvPr>
        </p:nvGraphicFramePr>
        <p:xfrm>
          <a:off x="1115616" y="1178269"/>
          <a:ext cx="7851963" cy="5344289"/>
        </p:xfrm>
        <a:graphic>
          <a:graphicData uri="http://schemas.openxmlformats.org/drawingml/2006/table">
            <a:tbl>
              <a:tblPr/>
              <a:tblGrid>
                <a:gridCol w="560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9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47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94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65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528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Sorrend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gát neve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Ország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Üzembehelyezés éve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Kapacitás (MW)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Max. Kapacitás (MW)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2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Három szurdok gát</a:t>
                      </a: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Kína</a:t>
                      </a: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2008</a:t>
                      </a: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21000</a:t>
                      </a: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21.000 </a:t>
                      </a: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8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Turukhansk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USSR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20.000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28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Itaipu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Brazil/Paraguay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7.400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12.600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8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Grand Coulee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USA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1942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7.460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10.830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8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Grui (Raul Leoni)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Venezuela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1968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10.300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10.300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2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Tucurui (Raul G. Lhano)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Brazil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7.460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7.960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28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Sayano-Shushensk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USSR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1980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6.400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6.400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52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Corpus Posadas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Argentina/Paraguay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1990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6.000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28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Krasnoyarsk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USSR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1968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6.000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6.000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28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Grand 2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Canada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1979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5.328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5.328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28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</a:t>
                      </a: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Churchill Falls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Canada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1971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5.225</a:t>
                      </a:r>
                      <a:endParaRPr kumimoji="0" lang="hu-H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5.225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5456" name="Rectangle 969">
            <a:extLst>
              <a:ext uri="{FF2B5EF4-FFF2-40B4-BE49-F238E27FC236}">
                <a16:creationId xmlns:a16="http://schemas.microsoft.com/office/drawing/2014/main" id="{962688FD-5666-4D50-95C8-104A590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332656"/>
            <a:ext cx="79470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Világ tizenegy legnagyobb teljesítményű vízerőműve</a:t>
            </a:r>
            <a:endParaRPr kumimoji="0" lang="hu-HU" altLang="hu-HU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Dátum helye 3">
            <a:extLst>
              <a:ext uri="{FF2B5EF4-FFF2-40B4-BE49-F238E27FC236}">
                <a16:creationId xmlns:a16="http://schemas.microsoft.com/office/drawing/2014/main" id="{B0DCD825-78ED-4253-8DEE-5D48304F0CEC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0" name="Élőláb helye 4">
            <a:extLst>
              <a:ext uri="{FF2B5EF4-FFF2-40B4-BE49-F238E27FC236}">
                <a16:creationId xmlns:a16="http://schemas.microsoft.com/office/drawing/2014/main" id="{B6C13794-3054-4780-BDE1-E28027EC0F42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1" name="Dia számának helye 5">
            <a:extLst>
              <a:ext uri="{FF2B5EF4-FFF2-40B4-BE49-F238E27FC236}">
                <a16:creationId xmlns:a16="http://schemas.microsoft.com/office/drawing/2014/main" id="{F2142B18-A6F6-466B-A0C6-28B7D578B125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12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24432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8471F-EA26-4CB2-A5B9-F98CF89D14A5}" type="datetime1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A342F-B81D-4DAC-B1A1-59CFC2A7A865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949" name="Rectangle 4"/>
          <p:cNvSpPr>
            <a:spLocks noChangeArrowheads="1"/>
          </p:cNvSpPr>
          <p:nvPr/>
        </p:nvSpPr>
        <p:spPr bwMode="auto">
          <a:xfrm>
            <a:off x="0" y="468313"/>
            <a:ext cx="9144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További vízerőművek hazánkban</a:t>
            </a:r>
          </a:p>
        </p:txBody>
      </p:sp>
      <p:pic>
        <p:nvPicPr>
          <p:cNvPr id="8295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3838" y="1360488"/>
            <a:ext cx="6499225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1" name="Téglalap 8"/>
          <p:cNvSpPr>
            <a:spLocks noChangeArrowheads="1"/>
          </p:cNvSpPr>
          <p:nvPr/>
        </p:nvSpPr>
        <p:spPr bwMode="auto">
          <a:xfrm>
            <a:off x="771525" y="5949950"/>
            <a:ext cx="681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működő  erőművek       és a tervezett erőművek</a:t>
            </a:r>
          </a:p>
        </p:txBody>
      </p:sp>
      <p:sp>
        <p:nvSpPr>
          <p:cNvPr id="10" name="Ellipszis 9"/>
          <p:cNvSpPr/>
          <p:nvPr/>
        </p:nvSpPr>
        <p:spPr>
          <a:xfrm>
            <a:off x="3000364" y="6072206"/>
            <a:ext cx="142875" cy="1587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Ellipszis 11"/>
          <p:cNvSpPr/>
          <p:nvPr/>
        </p:nvSpPr>
        <p:spPr>
          <a:xfrm>
            <a:off x="5643570" y="6072206"/>
            <a:ext cx="142875" cy="1571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513492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8471F-EA26-4CB2-A5B9-F98CF89D14A5}" type="datetime1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CB42F-B680-44E7-8722-C9546F0FA7D5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973" name="Rectangle 4"/>
          <p:cNvSpPr>
            <a:spLocks noChangeArrowheads="1"/>
          </p:cNvSpPr>
          <p:nvPr/>
        </p:nvSpPr>
        <p:spPr bwMode="auto">
          <a:xfrm>
            <a:off x="0" y="468313"/>
            <a:ext cx="91440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Új lendület a hazai vízerő hasznosításra</a:t>
            </a:r>
          </a:p>
        </p:txBody>
      </p:sp>
      <p:sp>
        <p:nvSpPr>
          <p:cNvPr id="83977" name="Téglalap 10"/>
          <p:cNvSpPr>
            <a:spLocks noChangeArrowheads="1"/>
          </p:cNvSpPr>
          <p:nvPr/>
        </p:nvSpPr>
        <p:spPr bwMode="auto">
          <a:xfrm>
            <a:off x="757237" y="2081213"/>
            <a:ext cx="838676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Hazánkban a XX/ század elején nagyon sok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közepes és törpe vízerőművet telepítettek főleg a Nyugat-Dunántúlra. Ez főként Báni Donát munkásságának köszönhető. Ezek az erőművek főleg Francis és a Bánki-féle keresztáramú turbinák voltak. A hazai kis esésű folyókra telepített turbinák főként a második világháborút követően megfelelő karbantartás híján nagyrészt tönkrementek. Gépészeti alkatrészeit leszerelték, elhordták. De sok turbinának megmaradtak műtárgyai. Az utóbbi időben, amikor a megújuló energiák felhasználása reflektorfénybe került többen felfedezték, hogy ezeket az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erőműveket érdemes újra éleszteni. Vagy az egyéb védművekben gátakban meglévő lehetőségeket feltárni és érdemes törpe vízturbinákat telepíteni.</a:t>
            </a:r>
          </a:p>
        </p:txBody>
      </p:sp>
    </p:spTree>
    <p:extLst>
      <p:ext uri="{BB962C8B-B14F-4D97-AF65-F5344CB8AC3E}">
        <p14:creationId xmlns:p14="http://schemas.microsoft.com/office/powerpoint/2010/main" val="2714245314"/>
      </p:ext>
    </p:extLst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8471F-EA26-4CB2-A5B9-F98CF89D14A5}" type="datetime1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A3434-29D9-4652-B83D-BC1A7CB5408D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997" name="Rectangle 4"/>
          <p:cNvSpPr>
            <a:spLocks noChangeArrowheads="1"/>
          </p:cNvSpPr>
          <p:nvPr/>
        </p:nvSpPr>
        <p:spPr bwMode="auto">
          <a:xfrm>
            <a:off x="0" y="468313"/>
            <a:ext cx="9144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Törpe vízmű a Sión</a:t>
            </a:r>
          </a:p>
        </p:txBody>
      </p:sp>
      <p:pic>
        <p:nvPicPr>
          <p:cNvPr id="8500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4847" y="1839913"/>
            <a:ext cx="5563192" cy="387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8334060"/>
      </p:ext>
    </p:extLst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CE207-241C-451E-B7A9-07ABEBE0B48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181725"/>
            <a:ext cx="3654425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035BB-E7D4-4D61-B797-895ED4ABB77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21" name="Rectangle 7"/>
          <p:cNvSpPr>
            <a:spLocks noChangeArrowheads="1"/>
          </p:cNvSpPr>
          <p:nvPr/>
        </p:nvSpPr>
        <p:spPr bwMode="auto">
          <a:xfrm>
            <a:off x="0" y="860425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szivattyús energiatározók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4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22" name="Téglalap 7"/>
          <p:cNvSpPr>
            <a:spLocks noChangeArrowheads="1"/>
          </p:cNvSpPr>
          <p:nvPr/>
        </p:nvSpPr>
        <p:spPr bwMode="auto">
          <a:xfrm>
            <a:off x="866775" y="2265363"/>
            <a:ext cx="7110413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Nem beszéltünk még a vízerőművek azon fajtájáról, amelyeket szivattyús-tározós erőművek névvel illetnek. A szivattyús energiatározók célja, hogy az erőművek kis kihasználtsága idején, pl. éjszaka, a termelhető és a fogyasztók által nem igényelt energia felhasználásával vizet szivattyúzzanak egy magasan fekvő tározóba, és hogy honnan a csúcsfogyasztás idején a vizet visszavezetve a vízerőtelepen villamos energiát termeljenek.</a:t>
            </a:r>
          </a:p>
        </p:txBody>
      </p:sp>
    </p:spTree>
    <p:extLst>
      <p:ext uri="{BB962C8B-B14F-4D97-AF65-F5344CB8AC3E}">
        <p14:creationId xmlns:p14="http://schemas.microsoft.com/office/powerpoint/2010/main" val="3420050779"/>
      </p:ext>
    </p:extLst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CE207-241C-451E-B7A9-07ABEBE0B48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670300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75F8B2-66CB-45DE-9BD8-A992631612B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45" name="Rectangle 7"/>
          <p:cNvSpPr>
            <a:spLocks noChangeArrowheads="1"/>
          </p:cNvSpPr>
          <p:nvPr/>
        </p:nvSpPr>
        <p:spPr bwMode="auto">
          <a:xfrm>
            <a:off x="-361950" y="592138"/>
            <a:ext cx="9726613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 áramfogyasztás változása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4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7046" name="Kép 6" descr="R:\Projektek\MÜTF_2010_elearning\Munkaanyagok\Tananyag\10_Viz_es_Szelenergia\docbook\images\T10_M2_L5_001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1055688" y="2065338"/>
            <a:ext cx="7331075" cy="428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6084473"/>
      </p:ext>
    </p:extLst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CE207-241C-451E-B7A9-07ABEBE0B48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670300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93A4-71FA-49D0-BCC9-B4B74649E3E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069" name="Rectangle 7"/>
          <p:cNvSpPr>
            <a:spLocks noChangeArrowheads="1"/>
          </p:cNvSpPr>
          <p:nvPr/>
        </p:nvSpPr>
        <p:spPr bwMode="auto">
          <a:xfrm>
            <a:off x="0" y="860425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Prédikálószéki energiatározó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4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8070" name="Kép 7" descr="R:\Projektek\MÜTF_2010_elearning\Munkaanyagok\Tananyag\10_Viz_es_Szelenergia\docbook\images\T10_M2_L5_002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946150" y="1924050"/>
            <a:ext cx="6889750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1000719"/>
      </p:ext>
    </p:extLst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CE207-241C-451E-B7A9-07ABEBE0B48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670300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40F5D-595C-4148-B1C7-C94478D34E2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093" name="Rectangle 7"/>
          <p:cNvSpPr>
            <a:spLocks noChangeArrowheads="1"/>
          </p:cNvSpPr>
          <p:nvPr/>
        </p:nvSpPr>
        <p:spPr bwMode="auto">
          <a:xfrm>
            <a:off x="-22842" y="-33178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Fekete-Vági tározó (Szlovákia)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909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9632" y="623682"/>
            <a:ext cx="6264696" cy="4965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F00BB713-6528-4E11-AF0F-2EB86F3FF5DF}"/>
              </a:ext>
            </a:extLst>
          </p:cNvPr>
          <p:cNvSpPr txBox="1"/>
          <p:nvPr/>
        </p:nvSpPr>
        <p:spPr>
          <a:xfrm>
            <a:off x="840238" y="5495654"/>
            <a:ext cx="82809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Felső tározó: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Hasznos térfogata 3,7 millió m³. A teljes vízfelület kb. 20 hektár, a vízszint ingadozása pedig eléri a 25 métert.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Alsó tározó: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Teljes térfogata 5,1 millió m³, de ebből szintén 3,7 millió m³ az energiatermelésre fordítható (hasznos) vízmennyiség. Itt a vízszint ingadozása 7,45 méter. </a:t>
            </a:r>
          </a:p>
        </p:txBody>
      </p:sp>
    </p:spTree>
    <p:extLst>
      <p:ext uri="{BB962C8B-B14F-4D97-AF65-F5344CB8AC3E}">
        <p14:creationId xmlns:p14="http://schemas.microsoft.com/office/powerpoint/2010/main" val="255770353"/>
      </p:ext>
    </p:extLst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CE207-241C-451E-B7A9-07ABEBE0B48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670300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40F5D-595C-4148-B1C7-C94478D34E2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093" name="Rectangle 7"/>
          <p:cNvSpPr>
            <a:spLocks noChangeArrowheads="1"/>
          </p:cNvSpPr>
          <p:nvPr/>
        </p:nvSpPr>
        <p:spPr bwMode="auto">
          <a:xfrm>
            <a:off x="-22842" y="-33178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Fekete-Vági tározó (Szlovákia)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F00BB713-6528-4E11-AF0F-2EB86F3FF5DF}"/>
              </a:ext>
            </a:extLst>
          </p:cNvPr>
          <p:cNvSpPr txBox="1"/>
          <p:nvPr/>
        </p:nvSpPr>
        <p:spPr>
          <a:xfrm>
            <a:off x="899592" y="928322"/>
            <a:ext cx="8064896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Felső tározó: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Hasznos térfogata 3,7 millió m³. A teljes vízfelület kb. 20 hektár, a vízszint ingadozása pedig eléri a 25 métert.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Alsó tározó: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Teljes térfogata 5,1 millió m³, de ebből szintén 3,7 millió m³ az energiatermelésre fordítható (hasznos) vízmennyiség. Itt a vízszint ingadozása 7,45 méter.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 térfogatáram (Nyelési képesség)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vízszállítás mértéke az üzemmódtól és a turbinák számától függ: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Turbina üzemmód (energiatermelés): A 6 darab Francis-turbina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egyenkénti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nyelése 30 m³/s, így a maximális össztérfogatáram 180 m³/s. Ezen felül egy kisebb Kaplan-turbina is működik, amelynek vízszükséglete 4,5–8 m³/s.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Szivattyú üzemmód (tárolás): A szivattyúk szintén kb. 30 m³/s vizet képesek egységenként visszajuttatni a felső tározóba.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 erőmű a teljes vízkészletét (3,7 millió m³) nagyjából 5,7 óra folyamatos, maximális teljesítményű üzemeléssel képes a turbinákon keresztül leengedni.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létesítmény modernizációja során tervezik a hatékonyság növelését, amelyről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Slovenské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elektrárne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hivatalos oldalán olvashatsz bővebben.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095677"/>
      </p:ext>
    </p:extLst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CE207-241C-451E-B7A9-07ABEBE0B48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670300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40F5D-595C-4148-B1C7-C94478D34E2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093" name="Rectangle 7"/>
          <p:cNvSpPr>
            <a:spLocks noChangeArrowheads="1"/>
          </p:cNvSpPr>
          <p:nvPr/>
        </p:nvSpPr>
        <p:spPr bwMode="auto">
          <a:xfrm>
            <a:off x="-26724" y="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Fekete-Vági tározó (Szlovákia)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églalap 7">
            <a:extLst>
              <a:ext uri="{FF2B5EF4-FFF2-40B4-BE49-F238E27FC236}">
                <a16:creationId xmlns:a16="http://schemas.microsoft.com/office/drawing/2014/main" id="{9CC0ED6E-9071-4BA3-82B7-AF46FA01A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751344"/>
            <a:ext cx="8145676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Fekete-Vág szivattyús energiatározó (szlovákul: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Prečerpávacia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vodná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elektráreň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Čierny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Váh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Szlovákia legnagyobb és egyik legfontosabb vízerőműve, amely az Alacsony-Tátra északkeleti részén található.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Főbb műszaki jellemzői és adatai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Beépített teljesítmény: 735 MW (6 darab 122,4 MW-os Francis-turbina és egy kisebb Kaplan-turbina).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Működési elv: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Két tározóból áll. Amikor a hálózatban energiafelesleg van (pl. éjszaka), a vizet az alsó tározóból a felsőbe szivattyúzzák. Csúcsidőszakban a lezúduló víz energiáját elektromos árammá alakítják.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Szintkülönbség: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felső tározó (1160 m tengerszint feletti magasság) és az alsó tározó (733 m) között kb. 430 méter a szintkülönbség.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Energiatároló kapacitás: A felső tározóban lévő vízmennyiség egy teljes leeresztéssel kb. 3800–4000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MWh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energia termelésére képes.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Gyorsaság: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 erőmű rendkívül rugalmas, álló helyzetből mindössze 70 másodperc alatt képes maximális teljesítménnyel áramot szolgáltatni a hálózati egyensúly fenntartásához.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 erőművet 1981–1982-ben helyezték üzembe, és jelenleg is folynak a modernizációs munkálatok, amelyek során akkumulátoros tárolókkal is kombinálnák a rendszert a még jobb szabályozhatóság érdekében.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471602"/>
      </p:ext>
    </p:extLst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CE207-241C-451E-B7A9-07ABEBE0B48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670300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40F5D-595C-4148-B1C7-C94478D34E2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093" name="Rectangle 7"/>
          <p:cNvSpPr>
            <a:spLocks noChangeArrowheads="1"/>
          </p:cNvSpPr>
          <p:nvPr/>
        </p:nvSpPr>
        <p:spPr bwMode="auto">
          <a:xfrm>
            <a:off x="-26724" y="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háromgépes és kétgépes rendszerek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FB45D3AC-59DD-474E-9287-CF981B9E0B8A}"/>
              </a:ext>
            </a:extLst>
          </p:cNvPr>
          <p:cNvSpPr txBox="1"/>
          <p:nvPr/>
        </p:nvSpPr>
        <p:spPr>
          <a:xfrm>
            <a:off x="758372" y="4303548"/>
            <a:ext cx="85689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Hagyományos vagy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reverzálható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Három gépes rendszer                Kétgépes rendszer Turbina és szivattyú ugyanaz a gép      Turbina és szivattyú külön gép          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változtatható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Motor és generátor is ugyanaz            Motor és generátor is ugyanaz       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fordulatszámmal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Dual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rendszer állandó                              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ternér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rendszer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fordulatszám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 	</a:t>
            </a:r>
          </a:p>
        </p:txBody>
      </p: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36F412E-AF1B-4DDD-82ED-9C892B82661D}"/>
              </a:ext>
            </a:extLst>
          </p:cNvPr>
          <p:cNvGrpSpPr/>
          <p:nvPr/>
        </p:nvGrpSpPr>
        <p:grpSpPr>
          <a:xfrm>
            <a:off x="899592" y="811733"/>
            <a:ext cx="7787208" cy="3362325"/>
            <a:chOff x="586356" y="861842"/>
            <a:chExt cx="8096250" cy="3362325"/>
          </a:xfrm>
        </p:grpSpPr>
        <p:grpSp>
          <p:nvGrpSpPr>
            <p:cNvPr id="13" name="Csoportba foglalás 12">
              <a:extLst>
                <a:ext uri="{FF2B5EF4-FFF2-40B4-BE49-F238E27FC236}">
                  <a16:creationId xmlns:a16="http://schemas.microsoft.com/office/drawing/2014/main" id="{A541AF74-5623-4D81-879B-D17A86A8C850}"/>
                </a:ext>
              </a:extLst>
            </p:cNvPr>
            <p:cNvGrpSpPr/>
            <p:nvPr/>
          </p:nvGrpSpPr>
          <p:grpSpPr>
            <a:xfrm>
              <a:off x="586356" y="861842"/>
              <a:ext cx="8096250" cy="3362325"/>
              <a:chOff x="586356" y="861842"/>
              <a:chExt cx="8096250" cy="3362325"/>
            </a:xfrm>
          </p:grpSpPr>
          <p:pic>
            <p:nvPicPr>
              <p:cNvPr id="27655" name="Picture 7" descr="Háromféle PSH szerkezetének összehasonlítása">
                <a:extLst>
                  <a:ext uri="{FF2B5EF4-FFF2-40B4-BE49-F238E27FC236}">
                    <a16:creationId xmlns:a16="http://schemas.microsoft.com/office/drawing/2014/main" id="{F5A748C0-A8BD-4145-A734-CCDDEB2CC4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356" y="861842"/>
                <a:ext cx="8096250" cy="33623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églalap 11">
                <a:extLst>
                  <a:ext uri="{FF2B5EF4-FFF2-40B4-BE49-F238E27FC236}">
                    <a16:creationId xmlns:a16="http://schemas.microsoft.com/office/drawing/2014/main" id="{BAB1DEED-B63F-45E9-944A-DAE7FBD1BDCF}"/>
                  </a:ext>
                </a:extLst>
              </p:cNvPr>
              <p:cNvSpPr/>
              <p:nvPr/>
            </p:nvSpPr>
            <p:spPr>
              <a:xfrm>
                <a:off x="7452320" y="1250823"/>
                <a:ext cx="432048" cy="1202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F6AD1A4F-86BA-4390-8EB2-E4FFBF72BE1B}"/>
                </a:ext>
              </a:extLst>
            </p:cNvPr>
            <p:cNvSpPr txBox="1"/>
            <p:nvPr/>
          </p:nvSpPr>
          <p:spPr>
            <a:xfrm>
              <a:off x="7425373" y="1173816"/>
              <a:ext cx="5760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Motor</a:t>
              </a:r>
            </a:p>
          </p:txBody>
        </p:sp>
      </p:grp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F843DEB4-D443-493E-BCD3-E13C10BABB2B}"/>
              </a:ext>
            </a:extLst>
          </p:cNvPr>
          <p:cNvSpPr txBox="1"/>
          <p:nvPr/>
        </p:nvSpPr>
        <p:spPr>
          <a:xfrm>
            <a:off x="457200" y="5910367"/>
            <a:ext cx="45856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https://www.mdpi.com/1996-1073/18/1/153</a:t>
            </a:r>
          </a:p>
        </p:txBody>
      </p:sp>
    </p:spTree>
    <p:extLst>
      <p:ext uri="{BB962C8B-B14F-4D97-AF65-F5344CB8AC3E}">
        <p14:creationId xmlns:p14="http://schemas.microsoft.com/office/powerpoint/2010/main" val="85922786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4">
            <a:extLst>
              <a:ext uri="{FF2B5EF4-FFF2-40B4-BE49-F238E27FC236}">
                <a16:creationId xmlns:a16="http://schemas.microsoft.com/office/drawing/2014/main" id="{7AE278BE-3788-457C-B3E7-805BFC9B7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163" y="182563"/>
            <a:ext cx="81200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Három Szurdok Gát  és erőmű</a:t>
            </a:r>
            <a:endParaRPr kumimoji="0" lang="hu-HU" altLang="hu-HU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7412" name="Tartalom helye 9">
            <a:extLst>
              <a:ext uri="{FF2B5EF4-FFF2-40B4-BE49-F238E27FC236}">
                <a16:creationId xmlns:a16="http://schemas.microsoft.com/office/drawing/2014/main" id="{D4D371B2-5EDF-4F41-97D0-2DF10132D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974725"/>
            <a:ext cx="8208962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18FFFB32-8574-4B85-8D34-8B8CDE4306EC}"/>
              </a:ext>
            </a:extLst>
          </p:cNvPr>
          <p:cNvSpPr txBox="1"/>
          <p:nvPr/>
        </p:nvSpPr>
        <p:spPr>
          <a:xfrm>
            <a:off x="756184" y="5192919"/>
            <a:ext cx="82809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 a legnagyobb erőmű a kínai Három Szurdok Erőmű A Három Szurdok (vagy Torok) gát hossza 2309 m, magassága 185 m és felépítéséhez 16 millió m3 betont használtak fel. A munkálatok 1993-ban kezdődtek, és a tárolót 2003. június elsején kezdték feltölteni. A tervek szerint 2009-ig kellett a turbinákat beindítani. Ez meg is történt.</a:t>
            </a:r>
          </a:p>
        </p:txBody>
      </p:sp>
      <p:sp>
        <p:nvSpPr>
          <p:cNvPr id="9" name="Dátum helye 3">
            <a:extLst>
              <a:ext uri="{FF2B5EF4-FFF2-40B4-BE49-F238E27FC236}">
                <a16:creationId xmlns:a16="http://schemas.microsoft.com/office/drawing/2014/main" id="{A8799E48-6A60-4E4B-AFF8-C72627C694B6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0" name="Élőláb helye 4">
            <a:extLst>
              <a:ext uri="{FF2B5EF4-FFF2-40B4-BE49-F238E27FC236}">
                <a16:creationId xmlns:a16="http://schemas.microsoft.com/office/drawing/2014/main" id="{DBBFAFAE-E33F-4776-8E3C-CCCE2C25FF31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1" name="Dia számának helye 5">
            <a:extLst>
              <a:ext uri="{FF2B5EF4-FFF2-40B4-BE49-F238E27FC236}">
                <a16:creationId xmlns:a16="http://schemas.microsoft.com/office/drawing/2014/main" id="{D9541020-1DEB-49F5-B693-19159047E474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13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12315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CE207-241C-451E-B7A9-07ABEBE0B48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670300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40F5D-595C-4148-B1C7-C94478D34E2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093" name="Rectangle 7"/>
          <p:cNvSpPr>
            <a:spLocks noChangeArrowheads="1"/>
          </p:cNvSpPr>
          <p:nvPr/>
        </p:nvSpPr>
        <p:spPr bwMode="auto">
          <a:xfrm>
            <a:off x="-26724" y="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háromgépes rendszer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Objektum 1">
            <a:extLst>
              <a:ext uri="{FF2B5EF4-FFF2-40B4-BE49-F238E27FC236}">
                <a16:creationId xmlns:a16="http://schemas.microsoft.com/office/drawing/2014/main" id="{451581A1-E75F-47F3-8119-5578C795BA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35360" y="908720"/>
          <a:ext cx="3718279" cy="3332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99" name="Photo Editor fénykép" r:id="rId4" imgW="914011" imgH="750173" progId="MSPhotoEd.3">
                  <p:embed/>
                </p:oleObj>
              </mc:Choice>
              <mc:Fallback>
                <p:oleObj name="Photo Editor fénykép" r:id="rId4" imgW="914011" imgH="750173" progId="MSPhotoEd.3">
                  <p:embed/>
                  <p:pic>
                    <p:nvPicPr>
                      <p:cNvPr id="2" name="Objektum 1">
                        <a:extLst>
                          <a:ext uri="{FF2B5EF4-FFF2-40B4-BE49-F238E27FC236}">
                            <a16:creationId xmlns:a16="http://schemas.microsoft.com/office/drawing/2014/main" id="{451581A1-E75F-47F3-8119-5578C795BA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35360" y="908720"/>
                        <a:ext cx="3718279" cy="3332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Kép 9">
            <a:extLst>
              <a:ext uri="{FF2B5EF4-FFF2-40B4-BE49-F238E27FC236}">
                <a16:creationId xmlns:a16="http://schemas.microsoft.com/office/drawing/2014/main" id="{2D456980-7A60-460A-9048-0D87083C26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178" y="797529"/>
            <a:ext cx="3430524" cy="283168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B99C5D9-68D8-468C-AC06-ADDBEF06C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899" y="3740115"/>
            <a:ext cx="3405287" cy="2897934"/>
          </a:xfrm>
          <a:prstGeom prst="rect">
            <a:avLst/>
          </a:prstGeom>
        </p:spPr>
      </p:pic>
      <p:sp>
        <p:nvSpPr>
          <p:cNvPr id="12" name="Téglalap 7">
            <a:extLst>
              <a:ext uri="{FF2B5EF4-FFF2-40B4-BE49-F238E27FC236}">
                <a16:creationId xmlns:a16="http://schemas.microsoft.com/office/drawing/2014/main" id="{A2712286-D6F4-4177-8E00-2B6C32FE5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1834107"/>
            <a:ext cx="17696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Francis turbina </a:t>
            </a:r>
          </a:p>
        </p:txBody>
      </p:sp>
      <p:sp>
        <p:nvSpPr>
          <p:cNvPr id="13" name="Téglalap 7">
            <a:extLst>
              <a:ext uri="{FF2B5EF4-FFF2-40B4-BE49-F238E27FC236}">
                <a16:creationId xmlns:a16="http://schemas.microsoft.com/office/drawing/2014/main" id="{6A6CDB9C-7409-42E1-B453-3345B9ED0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888" y="4618974"/>
            <a:ext cx="17696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Pelton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turbina </a:t>
            </a:r>
          </a:p>
        </p:txBody>
      </p:sp>
      <p:sp>
        <p:nvSpPr>
          <p:cNvPr id="14" name="Téglalap 7">
            <a:extLst>
              <a:ext uri="{FF2B5EF4-FFF2-40B4-BE49-F238E27FC236}">
                <a16:creationId xmlns:a16="http://schemas.microsoft.com/office/drawing/2014/main" id="{345310EE-13C8-4C98-8DE1-02A6675B5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0672" y="5471979"/>
            <a:ext cx="17696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Többlépcsős szivattyú</a:t>
            </a:r>
          </a:p>
        </p:txBody>
      </p:sp>
      <p:sp>
        <p:nvSpPr>
          <p:cNvPr id="15" name="Téglalap 7">
            <a:extLst>
              <a:ext uri="{FF2B5EF4-FFF2-40B4-BE49-F238E27FC236}">
                <a16:creationId xmlns:a16="http://schemas.microsoft.com/office/drawing/2014/main" id="{6B674B66-B4EE-4B93-AE49-5467BA04D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484" y="4110966"/>
            <a:ext cx="205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Generátor / Motor</a:t>
            </a:r>
          </a:p>
        </p:txBody>
      </p:sp>
    </p:spTree>
    <p:extLst>
      <p:ext uri="{BB962C8B-B14F-4D97-AF65-F5344CB8AC3E}">
        <p14:creationId xmlns:p14="http://schemas.microsoft.com/office/powerpoint/2010/main" val="2695241470"/>
      </p:ext>
    </p:extLst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CE207-241C-451E-B7A9-07ABEBE0B48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670300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40F5D-595C-4148-B1C7-C94478D34E2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093" name="Rectangle 7"/>
          <p:cNvSpPr>
            <a:spLocks noChangeArrowheads="1"/>
          </p:cNvSpPr>
          <p:nvPr/>
        </p:nvSpPr>
        <p:spPr bwMode="auto">
          <a:xfrm>
            <a:off x="-26724" y="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háromgépes rendszer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églalap 7">
            <a:extLst>
              <a:ext uri="{FF2B5EF4-FFF2-40B4-BE49-F238E27FC236}">
                <a16:creationId xmlns:a16="http://schemas.microsoft.com/office/drawing/2014/main" id="{9CC0ED6E-9071-4BA3-82B7-AF46FA01A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723275"/>
            <a:ext cx="4311708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Fekete-Vág szivattyús energiatározóban nem reverzibilis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(szivattyúturbina) gépek üzemelnek, hanem úgynevezett háromgépes (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ternér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gépcsoportok.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Ez azt jelenti, hogy minden egység három fő részből áll, amelyek egy közös tengelyen helyezkednek el: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Motor-generátor: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amely vagy hajtja a szivattyút, vagy áramot termel.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Francis-turbina: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kizárólag az energiatermelésért felelős.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Szivattyú: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egy különálló, kétlépcsős egység a víz feljuttatásához.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Objektum 1">
            <a:extLst>
              <a:ext uri="{FF2B5EF4-FFF2-40B4-BE49-F238E27FC236}">
                <a16:creationId xmlns:a16="http://schemas.microsoft.com/office/drawing/2014/main" id="{451581A1-E75F-47F3-8119-5578C795BA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64087" y="723275"/>
          <a:ext cx="3718279" cy="3332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23" name="Photo Editor fénykép" r:id="rId4" imgW="914011" imgH="750173" progId="MSPhotoEd.3">
                  <p:embed/>
                </p:oleObj>
              </mc:Choice>
              <mc:Fallback>
                <p:oleObj name="Photo Editor fénykép" r:id="rId4" imgW="914011" imgH="750173" progId="MSPhotoEd.3">
                  <p:embed/>
                  <p:pic>
                    <p:nvPicPr>
                      <p:cNvPr id="2" name="Objektum 1">
                        <a:extLst>
                          <a:ext uri="{FF2B5EF4-FFF2-40B4-BE49-F238E27FC236}">
                            <a16:creationId xmlns:a16="http://schemas.microsoft.com/office/drawing/2014/main" id="{451581A1-E75F-47F3-8119-5578C795BA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64087" y="723275"/>
                        <a:ext cx="3718279" cy="3332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zövegdoboz 8">
            <a:extLst>
              <a:ext uri="{FF2B5EF4-FFF2-40B4-BE49-F238E27FC236}">
                <a16:creationId xmlns:a16="http://schemas.microsoft.com/office/drawing/2014/main" id="{C069959D-AB81-4235-9A55-DC4BB06E3304}"/>
              </a:ext>
            </a:extLst>
          </p:cNvPr>
          <p:cNvSpPr txBox="1"/>
          <p:nvPr/>
        </p:nvSpPr>
        <p:spPr>
          <a:xfrm>
            <a:off x="971600" y="4453747"/>
            <a:ext cx="74498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Technikai adatok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6 darab fő gépcsoport turbinái egyenként 122,4 MW teljesítményűek.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gépteremben található még egy hetedik, kisebb Kaplan-turbina (0,8 MW) is, amely a völgyzáró gát alatti természetes vízhozam hasznosítására szolgál.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létesítmény üzemeltetője,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Slovenské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elektrárne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jelenleg egy nagyszabású modernizáción dolgozik, melynek keretében az egyik gépet változtatható fordulatszámú technológiával szerelik fel a még rugalmasabb hálózati szabályozás érdekében. </a:t>
            </a:r>
          </a:p>
        </p:txBody>
      </p:sp>
    </p:spTree>
    <p:extLst>
      <p:ext uri="{BB962C8B-B14F-4D97-AF65-F5344CB8AC3E}">
        <p14:creationId xmlns:p14="http://schemas.microsoft.com/office/powerpoint/2010/main" val="1999873237"/>
      </p:ext>
    </p:extLst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CE207-241C-451E-B7A9-07ABEBE0B48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670300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40F5D-595C-4148-B1C7-C94478D34E2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093" name="Rectangle 7"/>
          <p:cNvSpPr>
            <a:spLocks noChangeArrowheads="1"/>
          </p:cNvSpPr>
          <p:nvPr/>
        </p:nvSpPr>
        <p:spPr bwMode="auto">
          <a:xfrm>
            <a:off x="-26724" y="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háromgépes rendszer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églalap 7">
            <a:extLst>
              <a:ext uri="{FF2B5EF4-FFF2-40B4-BE49-F238E27FC236}">
                <a16:creationId xmlns:a16="http://schemas.microsoft.com/office/drawing/2014/main" id="{9CC0ED6E-9071-4BA3-82B7-AF46FA01A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980728"/>
            <a:ext cx="800166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Fekete-Vág szivattyús energiatározóban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nem reverzibilis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(szivattyúturbina) gépek üzemelnek, hanem úgynevezett háromgépes (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ternér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gépcsoportok.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Ez azt jelenti, hogy minden egység három fő részből áll, amelyek egy közös tengelyen helyezkednek el: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Motor-generátor: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amely vagy hajtja a szivattyút, vagy áramot termel.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Francis-turbina: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kizárólag az energiatermelésért felelős.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Szivattyú: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egy különálló, kétlépcsős egység a víz feljuttatásához.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megoldás előnye: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turbina és a szivattyú közé egy hidraulikusan vezérelt körmös kapcsolót építettek be. Ennek köszönhetően az átállás a termelés (turbinás üzem) és a szivattyúzás között sokkal gyorsabb, mint a reverzibilis gépeknél, ahol a forgásirányt is meg kellene változtatni.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Technikai adatok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6 darab fő gépcsoport turbinái egyenként 122,4 MW teljesítményűek.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gépteremben található még egy hetedik, kisebb Kaplan-turbina (0,8 MW) is, amely a völgyzáró gát alatti természetes vízhozam hasznosítására szolgál.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létesítmény üzemeltetője,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Slovenské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elektrárne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jelenleg egy nagyszabású modernizáción dolgozik, melynek keretében az egyik gépet változtatható fordulatszámú technológiával szerelik fel a még rugalmasabb hálózati szabályozás érdekében. </a:t>
            </a:r>
          </a:p>
        </p:txBody>
      </p:sp>
    </p:spTree>
    <p:extLst>
      <p:ext uri="{BB962C8B-B14F-4D97-AF65-F5344CB8AC3E}">
        <p14:creationId xmlns:p14="http://schemas.microsoft.com/office/powerpoint/2010/main" val="2726822146"/>
      </p:ext>
    </p:extLst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CE207-241C-451E-B7A9-07ABEBE0B48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670300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40F5D-595C-4148-B1C7-C94478D34E2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093" name="Rectangle 7"/>
          <p:cNvSpPr>
            <a:spLocks noChangeArrowheads="1"/>
          </p:cNvSpPr>
          <p:nvPr/>
        </p:nvSpPr>
        <p:spPr bwMode="auto">
          <a:xfrm>
            <a:off x="-26724" y="0"/>
            <a:ext cx="9144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háromgépes rendszer előnyei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églalap 7">
            <a:extLst>
              <a:ext uri="{FF2B5EF4-FFF2-40B4-BE49-F238E27FC236}">
                <a16:creationId xmlns:a16="http://schemas.microsoft.com/office/drawing/2014/main" id="{9CC0ED6E-9071-4BA3-82B7-AF46FA01A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980728"/>
            <a:ext cx="8217684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háromgépes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ternér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elrendezés mellett a 70-es években alapvetően a rendszerstabilitás és a gyorsaság miatt döntöttek. Íme a főbb okok: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Villámgyors üzemmódváltás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A reverzibilis gépekkel ellentétben itt nem kell megállítani a tengelyt és megfordítani a forgásirányt a szivattyúzás és a termelés között. A mechanikus tengelykapcsoló révén az átállás szinte folyamatos, ami kritikus a hirtelen fellépő hálózati egyensúlyhiány kezelésekor.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Specializált hatásfok: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reverzibilis szivattyúturbina mindig kompromisszum; nem tud egyszerre tökéletes turbina és tökéletes szivattyú lenni. A Fekete-Vág esetében a Francis-turbinát és a különálló szivattyút is a saját feladatára optimalizálták,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így mindkét üzemmódban magasabb hatásfokot érnek el.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Hálózati szabályozás (Fázisjavítás): A motor-generátor egység üresjáratban (szétkapcsolt turbinával és szivattyúval) képes a hálózat meddő teljesítményének szabályozására, javítva a feszültségstabilitást.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Hidraulikus rövidzár: Ez az elrendezés elméletileg lehetővé teszi, hogy a gép egyszerre szivattyúzzon és termeljen (bár ez ritka),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finomhangolva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hálózatról felvett vagy leadott teljesítményt.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mai modernizáció során az egyik egységet frekvenciaváltós (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variable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speed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hajtással látják el, ami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Slovenské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elektrárne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szerint még tovább javítja a szabályozási tartományt.</a:t>
            </a:r>
          </a:p>
        </p:txBody>
      </p:sp>
    </p:spTree>
    <p:extLst>
      <p:ext uri="{BB962C8B-B14F-4D97-AF65-F5344CB8AC3E}">
        <p14:creationId xmlns:p14="http://schemas.microsoft.com/office/powerpoint/2010/main" val="2626067051"/>
      </p:ext>
    </p:extLst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CE207-241C-451E-B7A9-07ABEBE0B48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670300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40F5D-595C-4148-B1C7-C94478D34E2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093" name="Rectangle 7"/>
          <p:cNvSpPr>
            <a:spLocks noChangeArrowheads="1"/>
          </p:cNvSpPr>
          <p:nvPr/>
        </p:nvSpPr>
        <p:spPr bwMode="auto">
          <a:xfrm>
            <a:off x="-26724" y="0"/>
            <a:ext cx="9144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háromgépes rendszer előnyei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églalap 7">
            <a:extLst>
              <a:ext uri="{FF2B5EF4-FFF2-40B4-BE49-F238E27FC236}">
                <a16:creationId xmlns:a16="http://schemas.microsoft.com/office/drawing/2014/main" id="{9CC0ED6E-9071-4BA3-82B7-AF46FA01A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620688"/>
            <a:ext cx="8208912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Hidraulikus Rövidzárlat Elve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Ez a működési mód a háromgépes (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ternér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egységekre jellemző, ahol a szivattyú és a turbina különálló gépek, egy közös tengelyen a motor-generátorral.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Egyidejű üzem: Míg normál üzemben vagy áramot termelünk (turbinával), vagy áramot fogyasztunk (szivattyúzunk), HSC módban mindkét folyamat egyszerre zajlik.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Teljesítményszabályozás: A rendszer a hálózat felé csak a szivattyú állandó terhelése és a turbina szabályozható teljesítménye közötti különbséget adja le, vagy veszi fel.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Fokozott rugalmasság: Ez lehetővé teszi a hálózati teljesítmény modulálását még szivattyúzási módban is (részterheléses üzem), ami egyébként fix fordulatszámú rendszereknél nehézkes lenne.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Gyors Üzemmódváltás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hidraulikus rövidzárlat alkalmazásával a háromgépes rendszer másodperceken belül képes váltani a különböző üzemmódok között, mivel a motor-generátor forgásiránya mindkét módban azonos. Mechanikus tengelykapcsoló: A gyors átkapcsolást egy speciális, a tengelyre szerelt hidraulikus tengelykapcsoló (nyomatékváltó) teszi lehetővé, amely rendkívül gyorsan tudja a szivattyút a rendszerhez kapcsolni vagy lecsatlakoztatni, a turbina folyamatos járása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mellett.Hálózati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szolgáltatások: Ez a rendkívüli sebesség és rugalmasság (akár a teljesítményszabályozás szivattyúzás közben is) lehetővé teszi az erőmű számára, hogy értékes hálózati kiegyenlítő szolgáltatásokat nyújtson, például frekvenciaszabályozást, ami a megújuló energiaforrások ingadozásainak kezeléséhez elengedhetetlen. </a:t>
            </a:r>
          </a:p>
        </p:txBody>
      </p:sp>
    </p:spTree>
    <p:extLst>
      <p:ext uri="{BB962C8B-B14F-4D97-AF65-F5344CB8AC3E}">
        <p14:creationId xmlns:p14="http://schemas.microsoft.com/office/powerpoint/2010/main" val="277538050"/>
      </p:ext>
    </p:extLst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CE207-241C-451E-B7A9-07ABEBE0B48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670300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40F5D-595C-4148-B1C7-C94478D34E2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093" name="Rectangle 7"/>
          <p:cNvSpPr>
            <a:spLocks noChangeArrowheads="1"/>
          </p:cNvSpPr>
          <p:nvPr/>
        </p:nvSpPr>
        <p:spPr bwMode="auto">
          <a:xfrm>
            <a:off x="-26724" y="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háromgépes rendszer előnyei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églalap 7">
            <a:extLst>
              <a:ext uri="{FF2B5EF4-FFF2-40B4-BE49-F238E27FC236}">
                <a16:creationId xmlns:a16="http://schemas.microsoft.com/office/drawing/2014/main" id="{9CC0ED6E-9071-4BA3-82B7-AF46FA01A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620688"/>
            <a:ext cx="8208912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fokozott rugalmasság a modern energiapiacon komoly kereskedelmi előnyökkel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és bevételi lehetőségekkel jár a szivattyús energiatározó erőművek számára. Ezek az előnyök kulcsszerepet játszanak a megújuló energiaforrások (nap- és szélenergia) hálózatba integrálásában.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Kereskedelmi Előnyök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Optimalizált energiakereskedelem: Az erőmű a villamosenergia-termékpiacok napi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áringadozásait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kihasználva működik: alacsony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áras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időszakokban (például éjszaka vagy amikor sok a nap- és szélenergia) olcsón vásárol áramot a víz felpumpálásához, majd a magas csúcsidőszaki árak idején értékesíti a megtermelt energiát.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Hálózati kiegyenlítő szolgáltatások (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Ancillary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Services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):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gyors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reagálású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képesség (amit a hidraulikus rövidzárlat is fokoz) révén az erőmű fizetett szolgáltatásokat nyújthat a hálózatüzemeltetőnek. Ezek közé tartozik a frekvenciaszabályozás és a feszültségtámogatás, amelyek kritikusak a hálózat stabilitásának és megbízhatóságának fenntartásához.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fosszilis tüzelőanyagú erőművek kiváltása: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rugalmasság csökkenti a drága és kevésbé hatékony, fosszilis tüzelésű csúcserőművekre való támaszkodást a hálózati igények kielégítésekor, ezzel hozzájárulva a szén-dioxid-kibocsátás csökkentéséhez.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Megújuló energia integráció: Az ingadozó megújuló forrásokból származó felesleges energia tárolásával az erőmű lehetővé teszi ezen források hatékonyabb és nagyobb mértékű beillesztését a rendszerbe, ezzel növelve a teljes rendszer hatékonyságát.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Összességében a háromgépes, hidraulikus rövidzárlatot alkalmazó rendszer a piacon az egyik legértékesebb rugalmas erőforrás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amely stabil és hosszú távú bevételeket biztosíthat. </a:t>
            </a:r>
          </a:p>
        </p:txBody>
      </p:sp>
    </p:spTree>
    <p:extLst>
      <p:ext uri="{BB962C8B-B14F-4D97-AF65-F5344CB8AC3E}">
        <p14:creationId xmlns:p14="http://schemas.microsoft.com/office/powerpoint/2010/main" val="1997954241"/>
      </p:ext>
    </p:extLst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7" name="Rectangle 7"/>
          <p:cNvSpPr>
            <a:spLocks noChangeArrowheads="1"/>
          </p:cNvSpPr>
          <p:nvPr/>
        </p:nvSpPr>
        <p:spPr bwMode="auto">
          <a:xfrm>
            <a:off x="-108520" y="-24367"/>
            <a:ext cx="91440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Svájci szivattyús tározók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0118" name="Kép 6" descr="R:\Projektek\MÜTF_2010_elearning\Munkaanyagok\Tananyag\10_Viz_es_Szelenergia\docbook\images\T10_M2_L5_004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1979712" y="764704"/>
            <a:ext cx="5029200" cy="417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80FF70E1-593C-4874-92C7-E2FF39259EF1}"/>
              </a:ext>
            </a:extLst>
          </p:cNvPr>
          <p:cNvSpPr txBox="1"/>
          <p:nvPr/>
        </p:nvSpPr>
        <p:spPr>
          <a:xfrm>
            <a:off x="1017897" y="5137229"/>
            <a:ext cx="6952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https://greenfo.hu/hir/fullon-termel-a-svajci-szivattyus-tarozos-eromu/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344F76EE-3E5E-4A24-B23D-DD31F4651C59}"/>
              </a:ext>
            </a:extLst>
          </p:cNvPr>
          <p:cNvSpPr txBox="1"/>
          <p:nvPr/>
        </p:nvSpPr>
        <p:spPr>
          <a:xfrm>
            <a:off x="1115616" y="5589240"/>
            <a:ext cx="6952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https://en.wikipedia.org/wiki/Nant_de_Drance_Hydropower_Plant</a:t>
            </a:r>
          </a:p>
        </p:txBody>
      </p:sp>
      <p:sp>
        <p:nvSpPr>
          <p:cNvPr id="9" name="Dátum helye 3">
            <a:extLst>
              <a:ext uri="{FF2B5EF4-FFF2-40B4-BE49-F238E27FC236}">
                <a16:creationId xmlns:a16="http://schemas.microsoft.com/office/drawing/2014/main" id="{8587D5C4-7043-4A21-96CB-6BDF1E3A1F4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8178" y="623731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134EB9-7721-497D-8C24-BCDA61351E27}" type="datetime1">
              <a:rPr kumimoji="0" lang="hu-HU" alt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altLang="hu-H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Élőláb helye 4">
            <a:extLst>
              <a:ext uri="{FF2B5EF4-FFF2-40B4-BE49-F238E27FC236}">
                <a16:creationId xmlns:a16="http://schemas.microsoft.com/office/drawing/2014/main" id="{3EE0E3B4-D590-4D19-B644-E64499F0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0590" y="6237312"/>
            <a:ext cx="45735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Dr. Szlivka Ferenc:  Vízenergia hasznosítás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</a:p>
        </p:txBody>
      </p:sp>
      <p:sp>
        <p:nvSpPr>
          <p:cNvPr id="12" name="Dia számának helye 5">
            <a:extLst>
              <a:ext uri="{FF2B5EF4-FFF2-40B4-BE49-F238E27FC236}">
                <a16:creationId xmlns:a16="http://schemas.microsoft.com/office/drawing/2014/main" id="{6861E896-3F18-4E08-9E33-9BA2F97CC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2990" y="623731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AD4462-B89F-4B4A-BC7D-233CCBC21447}" type="slidenum">
              <a:rPr kumimoji="0" lang="hu-HU" alt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hu-HU" altLang="hu-H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459573"/>
      </p:ext>
    </p:extLst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7" name="Rectangle 7"/>
          <p:cNvSpPr>
            <a:spLocks noChangeArrowheads="1"/>
          </p:cNvSpPr>
          <p:nvPr/>
        </p:nvSpPr>
        <p:spPr bwMode="auto">
          <a:xfrm>
            <a:off x="467544" y="-23964"/>
            <a:ext cx="9144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Svájci </a:t>
            </a:r>
            <a:r>
              <a:rPr kumimoji="0" lang="hu-H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Nant</a:t>
            </a: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hu-H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Drance</a:t>
            </a: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szivattyús energia tározó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698" name="Picture 2" descr="Construction of Hydropower Plant Nant de Drance">
            <a:extLst>
              <a:ext uri="{FF2B5EF4-FFF2-40B4-BE49-F238E27FC236}">
                <a16:creationId xmlns:a16="http://schemas.microsoft.com/office/drawing/2014/main" id="{F560AC1C-1466-40FB-B550-8F94713FC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5260"/>
            <a:ext cx="4190008" cy="278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0304AA8B-98B6-4C88-9E1A-0EA73BB125EA}"/>
              </a:ext>
            </a:extLst>
          </p:cNvPr>
          <p:cNvGraphicFramePr>
            <a:graphicFrameLocks noGrp="1"/>
          </p:cNvGraphicFramePr>
          <p:nvPr/>
        </p:nvGraphicFramePr>
        <p:xfrm>
          <a:off x="4439256" y="645260"/>
          <a:ext cx="4536504" cy="2651760"/>
        </p:xfrm>
        <a:graphic>
          <a:graphicData uri="http://schemas.openxmlformats.org/drawingml/2006/table">
            <a:tbl>
              <a:tblPr/>
              <a:tblGrid>
                <a:gridCol w="2268252">
                  <a:extLst>
                    <a:ext uri="{9D8B030D-6E8A-4147-A177-3AD203B41FA5}">
                      <a16:colId xmlns:a16="http://schemas.microsoft.com/office/drawing/2014/main" val="2961724094"/>
                    </a:ext>
                  </a:extLst>
                </a:gridCol>
                <a:gridCol w="2268252">
                  <a:extLst>
                    <a:ext uri="{9D8B030D-6E8A-4147-A177-3AD203B41FA5}">
                      <a16:colId xmlns:a16="http://schemas.microsoft.com/office/drawing/2014/main" val="596702796"/>
                    </a:ext>
                  </a:extLst>
                </a:gridCol>
              </a:tblGrid>
              <a:tr h="325406">
                <a:tc>
                  <a:txBody>
                    <a:bodyPr/>
                    <a:lstStyle/>
                    <a:p>
                      <a:pPr algn="l" fontAlgn="t"/>
                      <a:r>
                        <a:rPr lang="hu-HU" u="none" strike="noStrike" dirty="0">
                          <a:solidFill>
                            <a:srgbClr val="3366CC"/>
                          </a:solidFill>
                          <a:effectLst/>
                          <a:hlinkClick r:id="rId4" tooltip="Hidraulikus fej"/>
                        </a:rPr>
                        <a:t>Hidraulikai esés</a:t>
                      </a:r>
                      <a:endParaRPr lang="hu-HU" dirty="0">
                        <a:effectLst/>
                      </a:endParaRPr>
                    </a:p>
                  </a:txBody>
                  <a:tcPr>
                    <a:lnL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u-HU">
                          <a:effectLst/>
                        </a:rPr>
                        <a:t>295 m (968 láb)</a:t>
                      </a:r>
                    </a:p>
                  </a:txBody>
                  <a:tcPr>
                    <a:lnL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172627"/>
                  </a:ext>
                </a:extLst>
              </a:tr>
              <a:tr h="813514">
                <a:tc>
                  <a:txBody>
                    <a:bodyPr/>
                    <a:lstStyle/>
                    <a:p>
                      <a:pPr algn="l" fontAlgn="t"/>
                      <a:r>
                        <a:rPr lang="hu-HU">
                          <a:effectLst/>
                        </a:rPr>
                        <a:t>Szivattyúgenerátorok</a:t>
                      </a:r>
                    </a:p>
                  </a:txBody>
                  <a:tcPr>
                    <a:lnL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>
                          <a:effectLst/>
                        </a:rPr>
                        <a:t>6 x 150 </a:t>
                      </a:r>
                      <a:r>
                        <a:rPr lang="pt-BR" u="none" strike="noStrike">
                          <a:solidFill>
                            <a:srgbClr val="3366CC"/>
                          </a:solidFill>
                          <a:effectLst/>
                          <a:hlinkClick r:id="rId5" tooltip="Megawatt"/>
                        </a:rPr>
                        <a:t>MW-os</a:t>
                      </a:r>
                      <a:r>
                        <a:rPr lang="pt-BR">
                          <a:effectLst/>
                        </a:rPr>
                        <a:t> , megfordítható </a:t>
                      </a:r>
                      <a:r>
                        <a:rPr lang="pt-BR" u="none" strike="noStrike">
                          <a:solidFill>
                            <a:srgbClr val="3366CC"/>
                          </a:solidFill>
                          <a:effectLst/>
                          <a:hlinkClick r:id="rId6" tooltip="Francis-típusú"/>
                        </a:rPr>
                        <a:t>Francis-típusú</a:t>
                      </a:r>
                      <a:endParaRPr lang="pt-BR">
                        <a:effectLst/>
                      </a:endParaRPr>
                    </a:p>
                  </a:txBody>
                  <a:tcPr>
                    <a:lnL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517626"/>
                  </a:ext>
                </a:extLst>
              </a:tr>
              <a:tr h="325406">
                <a:tc>
                  <a:txBody>
                    <a:bodyPr/>
                    <a:lstStyle/>
                    <a:p>
                      <a:pPr algn="l" fontAlgn="t"/>
                      <a:r>
                        <a:rPr lang="hu-HU" u="none" strike="noStrike">
                          <a:solidFill>
                            <a:srgbClr val="3366CC"/>
                          </a:solidFill>
                          <a:effectLst/>
                          <a:hlinkClick r:id="rId7" tooltip="Névleges kapacitás"/>
                        </a:rPr>
                        <a:t>Telepített kapacitás</a:t>
                      </a:r>
                      <a:endParaRPr lang="hu-HU">
                        <a:effectLst/>
                      </a:endParaRPr>
                    </a:p>
                  </a:txBody>
                  <a:tcPr>
                    <a:lnL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u-HU">
                          <a:effectLst/>
                        </a:rPr>
                        <a:t>900 </a:t>
                      </a:r>
                      <a:r>
                        <a:rPr lang="hu-HU" u="none" strike="noStrike">
                          <a:solidFill>
                            <a:srgbClr val="3366CC"/>
                          </a:solidFill>
                          <a:effectLst/>
                          <a:hlinkClick r:id="rId5" tooltip="Megawatt"/>
                        </a:rPr>
                        <a:t>MW</a:t>
                      </a:r>
                      <a:endParaRPr lang="hu-HU">
                        <a:effectLst/>
                      </a:endParaRPr>
                    </a:p>
                  </a:txBody>
                  <a:tcPr>
                    <a:lnL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186506"/>
                  </a:ext>
                </a:extLst>
              </a:tr>
              <a:tr h="325406">
                <a:tc>
                  <a:txBody>
                    <a:bodyPr/>
                    <a:lstStyle/>
                    <a:p>
                      <a:pPr algn="l" fontAlgn="t"/>
                      <a:r>
                        <a:rPr lang="hu-HU" u="none" strike="noStrike">
                          <a:solidFill>
                            <a:srgbClr val="3366CC"/>
                          </a:solidFill>
                          <a:effectLst/>
                          <a:hlinkClick r:id="rId8" tooltip="Nettó generáció"/>
                        </a:rPr>
                        <a:t>Éves generáció</a:t>
                      </a:r>
                      <a:endParaRPr lang="hu-HU">
                        <a:effectLst/>
                      </a:endParaRPr>
                    </a:p>
                  </a:txBody>
                  <a:tcPr>
                    <a:lnL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u-HU">
                          <a:effectLst/>
                        </a:rPr>
                        <a:t>2500 </a:t>
                      </a:r>
                      <a:r>
                        <a:rPr lang="hu-HU" u="none" strike="noStrike">
                          <a:solidFill>
                            <a:srgbClr val="3366CC"/>
                          </a:solidFill>
                          <a:effectLst/>
                          <a:hlinkClick r:id="rId9" tooltip="GWh"/>
                        </a:rPr>
                        <a:t>GWh</a:t>
                      </a:r>
                      <a:r>
                        <a:rPr lang="hu-HU">
                          <a:effectLst/>
                        </a:rPr>
                        <a:t> (becsült érték)</a:t>
                      </a:r>
                    </a:p>
                  </a:txBody>
                  <a:tcPr>
                    <a:lnL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137755"/>
                  </a:ext>
                </a:extLst>
              </a:tr>
              <a:tr h="325406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hu-HU" dirty="0">
                          <a:effectLst/>
                        </a:rPr>
                        <a:t>20 </a:t>
                      </a:r>
                      <a:r>
                        <a:rPr lang="hu-HU" dirty="0" err="1">
                          <a:effectLst/>
                        </a:rPr>
                        <a:t>GWh</a:t>
                      </a:r>
                      <a:r>
                        <a:rPr lang="hu-HU" dirty="0">
                          <a:effectLst/>
                        </a:rPr>
                        <a:t> energiatárolás</a:t>
                      </a:r>
                    </a:p>
                  </a:txBody>
                  <a:tcPr>
                    <a:lnL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21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059672"/>
                  </a:ext>
                </a:extLst>
              </a:tr>
            </a:tbl>
          </a:graphicData>
        </a:graphic>
      </p:graphicFrame>
      <p:sp>
        <p:nvSpPr>
          <p:cNvPr id="12" name="Szövegdoboz 11">
            <a:extLst>
              <a:ext uri="{FF2B5EF4-FFF2-40B4-BE49-F238E27FC236}">
                <a16:creationId xmlns:a16="http://schemas.microsoft.com/office/drawing/2014/main" id="{F40816C4-98A6-4759-9E87-2AA8443B49AF}"/>
              </a:ext>
            </a:extLst>
          </p:cNvPr>
          <p:cNvSpPr txBox="1"/>
          <p:nvPr/>
        </p:nvSpPr>
        <p:spPr>
          <a:xfrm>
            <a:off x="4850284" y="3406626"/>
            <a:ext cx="38884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https://en.wikipedia.org/wiki/Nant_de_Drance_Hydropower_Plant</a:t>
            </a:r>
          </a:p>
        </p:txBody>
      </p:sp>
      <p:pic>
        <p:nvPicPr>
          <p:cNvPr id="30723" name="Picture 3" descr="Nant de Drance">
            <a:extLst>
              <a:ext uri="{FF2B5EF4-FFF2-40B4-BE49-F238E27FC236}">
                <a16:creationId xmlns:a16="http://schemas.microsoft.com/office/drawing/2014/main" id="{C4713687-F0C0-4F4A-A31A-F4AE02A8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916" y="3648562"/>
            <a:ext cx="5256584" cy="280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átum helye 3">
            <a:extLst>
              <a:ext uri="{FF2B5EF4-FFF2-40B4-BE49-F238E27FC236}">
                <a16:creationId xmlns:a16="http://schemas.microsoft.com/office/drawing/2014/main" id="{C50EDAEA-A444-44EB-A249-211939CD998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8178" y="6475437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134EB9-7721-497D-8C24-BCDA61351E27}" type="datetime1">
              <a:rPr kumimoji="0" lang="hu-HU" alt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altLang="hu-H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Élőláb helye 4">
            <a:extLst>
              <a:ext uri="{FF2B5EF4-FFF2-40B4-BE49-F238E27FC236}">
                <a16:creationId xmlns:a16="http://schemas.microsoft.com/office/drawing/2014/main" id="{EBEA9528-2D25-4B5F-B330-940BC8F12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0590" y="6395913"/>
            <a:ext cx="45735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Dr. Szlivka Ferenc:  Vízenergia hasznosítás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</a:p>
        </p:txBody>
      </p:sp>
      <p:sp>
        <p:nvSpPr>
          <p:cNvPr id="13" name="Dia számának helye 5">
            <a:extLst>
              <a:ext uri="{FF2B5EF4-FFF2-40B4-BE49-F238E27FC236}">
                <a16:creationId xmlns:a16="http://schemas.microsoft.com/office/drawing/2014/main" id="{718DC50C-72ED-48AB-9879-3016C4CA5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2990" y="6319348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AD4462-B89F-4B4A-BC7D-233CCBC21447}" type="slidenum">
              <a:rPr kumimoji="0" lang="hu-HU" alt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hu-HU" altLang="hu-H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137201"/>
      </p:ext>
    </p:extLst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2" name="Téglalap 6"/>
          <p:cNvSpPr>
            <a:spLocks noChangeArrowheads="1"/>
          </p:cNvSpPr>
          <p:nvPr/>
        </p:nvSpPr>
        <p:spPr bwMode="auto">
          <a:xfrm>
            <a:off x="3140361" y="260648"/>
            <a:ext cx="496828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Számítási feladatok  </a:t>
            </a:r>
          </a:p>
        </p:txBody>
      </p:sp>
      <p:sp>
        <p:nvSpPr>
          <p:cNvPr id="7" name="Dátum helye 3">
            <a:extLst>
              <a:ext uri="{FF2B5EF4-FFF2-40B4-BE49-F238E27FC236}">
                <a16:creationId xmlns:a16="http://schemas.microsoft.com/office/drawing/2014/main" id="{68272375-85AA-43D9-9188-010DCAD9F9A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8178" y="623731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134EB9-7721-497D-8C24-BCDA61351E27}" type="datetime1">
              <a:rPr kumimoji="0" lang="hu-HU" alt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altLang="hu-H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Élőláb helye 4">
            <a:extLst>
              <a:ext uri="{FF2B5EF4-FFF2-40B4-BE49-F238E27FC236}">
                <a16:creationId xmlns:a16="http://schemas.microsoft.com/office/drawing/2014/main" id="{08C6348A-4DDE-439A-A5C7-99DB3F262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0590" y="6237312"/>
            <a:ext cx="45735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Dr. Szlivka Ferenc:  Vízenergia hasznosítás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</a:p>
        </p:txBody>
      </p:sp>
      <p:sp>
        <p:nvSpPr>
          <p:cNvPr id="9" name="Dia számának helye 5">
            <a:extLst>
              <a:ext uri="{FF2B5EF4-FFF2-40B4-BE49-F238E27FC236}">
                <a16:creationId xmlns:a16="http://schemas.microsoft.com/office/drawing/2014/main" id="{630FB728-418B-4F55-AB75-62FABDA2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2990" y="623731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AD4462-B89F-4B4A-BC7D-233CCBC21447}" type="slidenum">
              <a:rPr kumimoji="0" lang="hu-HU" alt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hu-HU" altLang="hu-H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6D75DD5-07F9-419A-9686-59BFCECF4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78" y="188640"/>
            <a:ext cx="11080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2D9E4FFC-3802-48E0-B94B-129D4496C84D}"/>
              </a:ext>
            </a:extLst>
          </p:cNvPr>
          <p:cNvGrpSpPr/>
          <p:nvPr/>
        </p:nvGrpSpPr>
        <p:grpSpPr>
          <a:xfrm>
            <a:off x="1259632" y="1348767"/>
            <a:ext cx="7632848" cy="4160465"/>
            <a:chOff x="653182" y="1428775"/>
            <a:chExt cx="7632848" cy="4160465"/>
          </a:xfrm>
        </p:grpSpPr>
        <p:pic>
          <p:nvPicPr>
            <p:cNvPr id="12" name="Kép 13" descr="R:\Projektek\MÜTF_2010_elearning\Munkaanyagok\Tananyag\10_Viz_es_Szelenergia\docbook\images\T10_M2_L1_T1_001.jpg">
              <a:extLst>
                <a:ext uri="{FF2B5EF4-FFF2-40B4-BE49-F238E27FC236}">
                  <a16:creationId xmlns:a16="http://schemas.microsoft.com/office/drawing/2014/main" id="{F3CCA79A-21C0-4066-B9CD-74F92FD192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r:link="rId6"/>
            <a:srcRect/>
            <a:stretch>
              <a:fillRect/>
            </a:stretch>
          </p:blipFill>
          <p:spPr bwMode="auto">
            <a:xfrm>
              <a:off x="653182" y="1428775"/>
              <a:ext cx="7632848" cy="4160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Egyenes összekötő nyíllal 12">
              <a:extLst>
                <a:ext uri="{FF2B5EF4-FFF2-40B4-BE49-F238E27FC236}">
                  <a16:creationId xmlns:a16="http://schemas.microsoft.com/office/drawing/2014/main" id="{1FDD4706-9F1B-4207-A8F1-D47C69CA89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6188" y="2780098"/>
              <a:ext cx="403684" cy="1311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églalap 6">
            <a:extLst>
              <a:ext uri="{FF2B5EF4-FFF2-40B4-BE49-F238E27FC236}">
                <a16:creationId xmlns:a16="http://schemas.microsoft.com/office/drawing/2014/main" id="{08D3E3AD-2344-4213-A1A0-0E502F65D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6221" y="936353"/>
            <a:ext cx="45209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Francis turbina ideális teljesítményének számítása  </a:t>
            </a:r>
          </a:p>
        </p:txBody>
      </p:sp>
      <p:graphicFrame>
        <p:nvGraphicFramePr>
          <p:cNvPr id="2" name="Objektum 1">
            <a:extLst>
              <a:ext uri="{FF2B5EF4-FFF2-40B4-BE49-F238E27FC236}">
                <a16:creationId xmlns:a16="http://schemas.microsoft.com/office/drawing/2014/main" id="{849DBA5D-8E16-4DCC-8C3C-5EC128DCD1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834760"/>
              </p:ext>
            </p:extLst>
          </p:nvPr>
        </p:nvGraphicFramePr>
        <p:xfrm>
          <a:off x="4298950" y="3314700"/>
          <a:ext cx="546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9" name="Equation" r:id="rId7" imgW="545760" imgH="228600" progId="Equation.DSMT4">
                  <p:embed/>
                </p:oleObj>
              </mc:Choice>
              <mc:Fallback>
                <p:oleObj name="Equation" r:id="rId7" imgW="545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98950" y="3314700"/>
                        <a:ext cx="5461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um 2">
            <a:extLst>
              <a:ext uri="{FF2B5EF4-FFF2-40B4-BE49-F238E27FC236}">
                <a16:creationId xmlns:a16="http://schemas.microsoft.com/office/drawing/2014/main" id="{FA90375F-1768-4A45-9050-C032915F90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7708242"/>
              </p:ext>
            </p:extLst>
          </p:nvPr>
        </p:nvGraphicFramePr>
        <p:xfrm>
          <a:off x="1475656" y="5628486"/>
          <a:ext cx="814552" cy="430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70" name="Equation" r:id="rId9" imgW="545760" imgH="228600" progId="Equation.DSMT4">
                  <p:embed/>
                </p:oleObj>
              </mc:Choice>
              <mc:Fallback>
                <p:oleObj name="Equation" r:id="rId9" imgW="545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75656" y="5628486"/>
                        <a:ext cx="814552" cy="430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um 14">
            <a:extLst>
              <a:ext uri="{FF2B5EF4-FFF2-40B4-BE49-F238E27FC236}">
                <a16:creationId xmlns:a16="http://schemas.microsoft.com/office/drawing/2014/main" id="{7F35DA46-F769-42D3-A113-2BC0153783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5768639"/>
              </p:ext>
            </p:extLst>
          </p:nvPr>
        </p:nvGraphicFramePr>
        <p:xfrm>
          <a:off x="2506663" y="5583238"/>
          <a:ext cx="1003300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71" name="Equation" r:id="rId11" imgW="672840" imgH="228600" progId="Equation.DSMT4">
                  <p:embed/>
                </p:oleObj>
              </mc:Choice>
              <mc:Fallback>
                <p:oleObj name="Equation" r:id="rId11" imgW="672840" imgH="228600" progId="Equation.DSMT4">
                  <p:embed/>
                  <p:pic>
                    <p:nvPicPr>
                      <p:cNvPr id="3" name="Objektum 2">
                        <a:extLst>
                          <a:ext uri="{FF2B5EF4-FFF2-40B4-BE49-F238E27FC236}">
                            <a16:creationId xmlns:a16="http://schemas.microsoft.com/office/drawing/2014/main" id="{FA90375F-1768-4A45-9050-C032915F90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06663" y="5583238"/>
                        <a:ext cx="1003300" cy="430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um 15">
            <a:extLst>
              <a:ext uri="{FF2B5EF4-FFF2-40B4-BE49-F238E27FC236}">
                <a16:creationId xmlns:a16="http://schemas.microsoft.com/office/drawing/2014/main" id="{9F426A69-1BB5-4CF8-A3BB-550BB1005D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361001"/>
              </p:ext>
            </p:extLst>
          </p:nvPr>
        </p:nvGraphicFramePr>
        <p:xfrm>
          <a:off x="3629025" y="5607050"/>
          <a:ext cx="1608138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72" name="Equation" r:id="rId13" imgW="1079280" imgH="203040" progId="Equation.DSMT4">
                  <p:embed/>
                </p:oleObj>
              </mc:Choice>
              <mc:Fallback>
                <p:oleObj name="Equation" r:id="rId13" imgW="1079280" imgH="203040" progId="Equation.DSMT4">
                  <p:embed/>
                  <p:pic>
                    <p:nvPicPr>
                      <p:cNvPr id="15" name="Objektum 14">
                        <a:extLst>
                          <a:ext uri="{FF2B5EF4-FFF2-40B4-BE49-F238E27FC236}">
                            <a16:creationId xmlns:a16="http://schemas.microsoft.com/office/drawing/2014/main" id="{7F35DA46-F769-42D3-A113-2BC0153783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629025" y="5607050"/>
                        <a:ext cx="1608138" cy="382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um 16">
            <a:extLst>
              <a:ext uri="{FF2B5EF4-FFF2-40B4-BE49-F238E27FC236}">
                <a16:creationId xmlns:a16="http://schemas.microsoft.com/office/drawing/2014/main" id="{7C531380-826C-45AE-A0C8-18E76AF8B5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1954738"/>
              </p:ext>
            </p:extLst>
          </p:nvPr>
        </p:nvGraphicFramePr>
        <p:xfrm>
          <a:off x="5584825" y="5588000"/>
          <a:ext cx="1570038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73" name="Equation" r:id="rId15" imgW="1054080" imgH="228600" progId="Equation.DSMT4">
                  <p:embed/>
                </p:oleObj>
              </mc:Choice>
              <mc:Fallback>
                <p:oleObj name="Equation" r:id="rId15" imgW="1054080" imgH="228600" progId="Equation.DSMT4">
                  <p:embed/>
                  <p:pic>
                    <p:nvPicPr>
                      <p:cNvPr id="16" name="Objektum 15">
                        <a:extLst>
                          <a:ext uri="{FF2B5EF4-FFF2-40B4-BE49-F238E27FC236}">
                            <a16:creationId xmlns:a16="http://schemas.microsoft.com/office/drawing/2014/main" id="{9F426A69-1BB5-4CF8-A3BB-550BB1005D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584825" y="5588000"/>
                        <a:ext cx="1570038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7081913"/>
      </p:ext>
    </p:extLst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1" name="Rectangle 6"/>
          <p:cNvSpPr>
            <a:spLocks noChangeArrowheads="1"/>
          </p:cNvSpPr>
          <p:nvPr/>
        </p:nvSpPr>
        <p:spPr bwMode="auto">
          <a:xfrm>
            <a:off x="1187624" y="1929172"/>
            <a:ext cx="882808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hu-HU" sz="1600" i="1" dirty="0">
                <a:solidFill>
                  <a:srgbClr val="000000"/>
                </a:solidFill>
                <a:latin typeface="Calibri"/>
                <a:cs typeface="Times New Roman" pitchFamily="18" charset="0"/>
              </a:rPr>
              <a:t>Víz- és szélenergia hasznosítás. Dr. Szlivka Ferenc Dr. Molnár Ildikó 2011</a:t>
            </a:r>
          </a:p>
          <a:p>
            <a:pPr algn="l"/>
            <a:r>
              <a:rPr lang="hu-HU" sz="1600" i="1" dirty="0">
                <a:solidFill>
                  <a:srgbClr val="000000"/>
                </a:solidFill>
                <a:latin typeface="Calibri"/>
                <a:cs typeface="Times New Roman" pitchFamily="18" charset="0"/>
              </a:rPr>
              <a:t>https://dtk.tankonyvtar.hu/xmlui/handle/123456789/11913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Áramlástechnikai gépek és rendszerek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Füzy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, O.. Tankönyvkiadó, Budapest. 1991.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Vízépítés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 Hamvas, Ferenc. Tankönyvkiadó, Budapest. 1997.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Vízfolyások III.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Kertai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, Ede. Tankönyvkiadó, Budapest. 1968.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Vízfolyások rendezése és hasznosítása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 Kozák, Miklós. Műegyetemi Kiadó, Budapest. 1997.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Áramlástechnikai gépek elektronikus jegyzet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Kullmann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, László. Tankönyvkiadó, Budapest. 2012.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Alternatív energiák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Semberi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, P. és Tóth, L. I.. Tankönyvkiadó, Budapest. 2003.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Áramlástan példatár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 Dr. Szlivka, Ferenc és Dr. Bencze, Ferenc. Tankönyvkiadó, Budapest. 1998.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Áramlástan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 Dr. Szlivka, Ferenc. GATE, Gödöllő. 1999.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Vízgazdálkodás </a:t>
            </a:r>
            <a:r>
              <a:rPr kumimoji="0" lang="hu-H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gépei</a:t>
            </a: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(szakmérnöki jegyzet)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 Dr. Szlivka, Ferenc. 2003.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Áramlástani Gépek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 Dr. Szlivka, Ferenc. 2008.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Vízgazdálkodás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 Vermes, László. Mezőgazdasági Szaktudás Kiadó, Budapest. 1997.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142" name="Téglalap 6"/>
          <p:cNvSpPr>
            <a:spLocks noChangeArrowheads="1"/>
          </p:cNvSpPr>
          <p:nvPr/>
        </p:nvSpPr>
        <p:spPr bwMode="auto">
          <a:xfrm>
            <a:off x="669925" y="390525"/>
            <a:ext cx="65230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Javasolt szakirodalom  </a:t>
            </a:r>
          </a:p>
        </p:txBody>
      </p:sp>
      <p:sp>
        <p:nvSpPr>
          <p:cNvPr id="7" name="Dátum helye 3">
            <a:extLst>
              <a:ext uri="{FF2B5EF4-FFF2-40B4-BE49-F238E27FC236}">
                <a16:creationId xmlns:a16="http://schemas.microsoft.com/office/drawing/2014/main" id="{68272375-85AA-43D9-9188-010DCAD9F9A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8178" y="623731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134EB9-7721-497D-8C24-BCDA61351E27}" type="datetime1">
              <a:rPr kumimoji="0" lang="hu-HU" alt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altLang="hu-H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Élőláb helye 4">
            <a:extLst>
              <a:ext uri="{FF2B5EF4-FFF2-40B4-BE49-F238E27FC236}">
                <a16:creationId xmlns:a16="http://schemas.microsoft.com/office/drawing/2014/main" id="{08C6348A-4DDE-439A-A5C7-99DB3F262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0590" y="6237312"/>
            <a:ext cx="45735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Dr. Szlivka Ferenc:  Vízenergia hasznosítás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</a:p>
        </p:txBody>
      </p:sp>
      <p:sp>
        <p:nvSpPr>
          <p:cNvPr id="9" name="Dia számának helye 5">
            <a:extLst>
              <a:ext uri="{FF2B5EF4-FFF2-40B4-BE49-F238E27FC236}">
                <a16:creationId xmlns:a16="http://schemas.microsoft.com/office/drawing/2014/main" id="{630FB728-418B-4F55-AB75-62FABDA2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2990" y="623731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AD4462-B89F-4B4A-BC7D-233CCBC21447}" type="slidenum">
              <a:rPr kumimoji="0" lang="hu-HU" alt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hu-HU" altLang="hu-H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11772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>
            <a:extLst>
              <a:ext uri="{FF2B5EF4-FFF2-40B4-BE49-F238E27FC236}">
                <a16:creationId xmlns:a16="http://schemas.microsoft.com/office/drawing/2014/main" id="{55F4CB53-E416-4F08-B1F2-2CF5A94C8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163" y="182563"/>
            <a:ext cx="81200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Három Szurdok Gát  és erőmű</a:t>
            </a:r>
            <a:endParaRPr kumimoji="0" lang="hu-HU" altLang="hu-HU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9460" name="Picture 4" descr="A Három-szurdok-gát modellje a folyó alsó szakasza felől nézve. A képen a gát szerkezete, középen a túlfolyó, jobbra a hajóátemelő látható.">
            <a:extLst>
              <a:ext uri="{FF2B5EF4-FFF2-40B4-BE49-F238E27FC236}">
                <a16:creationId xmlns:a16="http://schemas.microsoft.com/office/drawing/2014/main" id="{629EB735-FC99-49A2-98F1-0853C7178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1412875"/>
            <a:ext cx="8120063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átum helye 3">
            <a:extLst>
              <a:ext uri="{FF2B5EF4-FFF2-40B4-BE49-F238E27FC236}">
                <a16:creationId xmlns:a16="http://schemas.microsoft.com/office/drawing/2014/main" id="{FC940B62-1728-4708-B142-8F1C86D70068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9" name="Élőláb helye 4">
            <a:extLst>
              <a:ext uri="{FF2B5EF4-FFF2-40B4-BE49-F238E27FC236}">
                <a16:creationId xmlns:a16="http://schemas.microsoft.com/office/drawing/2014/main" id="{C89E1A37-C3F3-4B85-BDD3-411D13037D7A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0" name="Dia számának helye 5">
            <a:extLst>
              <a:ext uri="{FF2B5EF4-FFF2-40B4-BE49-F238E27FC236}">
                <a16:creationId xmlns:a16="http://schemas.microsoft.com/office/drawing/2014/main" id="{D8CCE65D-BB2C-4965-AFB2-7EA6047B1D51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14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1227"/>
      </p:ext>
    </p:extLst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5" name="Rectangle 6"/>
          <p:cNvSpPr>
            <a:spLocks noChangeArrowheads="1"/>
          </p:cNvSpPr>
          <p:nvPr/>
        </p:nvSpPr>
        <p:spPr bwMode="auto">
          <a:xfrm>
            <a:off x="1043608" y="1700808"/>
            <a:ext cx="882808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	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http://www.nyf.hu/karok/ttfk/kornyezet/megujulo/vizenergia/Vizenergia.html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http://www.nyf.hu/karok/ttfk/kornyezet/megujulo/vizenergia/Vizenergia.html.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http://waterpower.1-deals.com/waterwheels.shtml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http://waterpower.1-deals.com/waterwheels.shtml.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http://www.nepszabadsag.hu/Default.asp?DocCollID=13612&amp;DocID=15166#15166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http://www.nepszabadsag.hu/Default.asp?DocCollID=13612&amp;DocID=15166#15166.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http://www.brody-ajka.sulinet.hu/_er/vlepcsok/vlepcsok.htm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http://www.brody-ajka.sulinet.hu/_er/vlepcsok/vlepcsok.htm.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http://www.eduvizig.hu/nagymutargyak/dunakiliti_duzz/dunakiliti_duzz.htm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http://www.eduvizig.hu/nagymutargyak/dunakiliti_duzz/dunakiliti_duzz.htm.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http://www.brody-ajka.sulinet.hu/_er/vlepcsok/vlepcsok.htm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http://www.brody-ajka.sulinet.hu/_er/vlepcsok/vlepcsok.htm.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http://is1.eng.ku.ac.th/~irre/E10LARGE.HTM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 http://is1.eng.ku.ac.th/~irre/E10LARGE.HTM.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http://www.brody-ajka.sulinet.hu/_er/vlepcsok/vlepcsok.htm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http://www.brody-ajka.sulinet.hu/_er/vlepcsok/vlepcsok.htm.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http://www.ibela.sulinet.hu/termtud/energia/ar-apaly%20energia.htm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 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http://www.ibela.sulinet.hu/termtud/energia/ar-apaly%20energia.htm.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166" name="Téglalap 5"/>
          <p:cNvSpPr>
            <a:spLocks noChangeArrowheads="1"/>
          </p:cNvSpPr>
          <p:nvPr/>
        </p:nvSpPr>
        <p:spPr bwMode="auto">
          <a:xfrm>
            <a:off x="669925" y="390525"/>
            <a:ext cx="65230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Javasolt szakirodalom  </a:t>
            </a:r>
          </a:p>
        </p:txBody>
      </p:sp>
      <p:sp>
        <p:nvSpPr>
          <p:cNvPr id="7" name="Dátum helye 3">
            <a:extLst>
              <a:ext uri="{FF2B5EF4-FFF2-40B4-BE49-F238E27FC236}">
                <a16:creationId xmlns:a16="http://schemas.microsoft.com/office/drawing/2014/main" id="{D3C579D6-FA45-4A2A-A91E-C9E7417538E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8178" y="623731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134EB9-7721-497D-8C24-BCDA61351E27}" type="datetime1">
              <a:rPr kumimoji="0" lang="hu-HU" alt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altLang="hu-H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Élőláb helye 4">
            <a:extLst>
              <a:ext uri="{FF2B5EF4-FFF2-40B4-BE49-F238E27FC236}">
                <a16:creationId xmlns:a16="http://schemas.microsoft.com/office/drawing/2014/main" id="{19DD7A20-C4CA-4B13-BF12-BA1D3F7C3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0590" y="6237312"/>
            <a:ext cx="45735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Dr. Szlivka Ferenc:  Vízenergia hasznosítás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</a:p>
        </p:txBody>
      </p:sp>
      <p:sp>
        <p:nvSpPr>
          <p:cNvPr id="9" name="Dia számának helye 5">
            <a:extLst>
              <a:ext uri="{FF2B5EF4-FFF2-40B4-BE49-F238E27FC236}">
                <a16:creationId xmlns:a16="http://schemas.microsoft.com/office/drawing/2014/main" id="{66327664-FD76-4CF6-8F75-0C504DDEB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2990" y="623731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AD4462-B89F-4B4A-BC7D-233CCBC21447}" type="slidenum">
              <a:rPr kumimoji="0" lang="hu-HU" alt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hu-HU" altLang="hu-H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09671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4">
            <a:extLst>
              <a:ext uri="{FF2B5EF4-FFF2-40B4-BE49-F238E27FC236}">
                <a16:creationId xmlns:a16="http://schemas.microsoft.com/office/drawing/2014/main" id="{B8C2968F-7FD6-46D5-8459-C45B10602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-158750"/>
            <a:ext cx="841851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Három Szurdok Gát  és erőmű</a:t>
            </a:r>
            <a:endParaRPr kumimoji="0" lang="hu-HU" altLang="hu-HU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1508" name="Picture 2" descr="undefined">
            <a:extLst>
              <a:ext uri="{FF2B5EF4-FFF2-40B4-BE49-F238E27FC236}">
                <a16:creationId xmlns:a16="http://schemas.microsoft.com/office/drawing/2014/main" id="{BCD19274-4473-4800-8565-92EABA4C3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619007"/>
            <a:ext cx="7964487" cy="605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átum helye 3">
            <a:extLst>
              <a:ext uri="{FF2B5EF4-FFF2-40B4-BE49-F238E27FC236}">
                <a16:creationId xmlns:a16="http://schemas.microsoft.com/office/drawing/2014/main" id="{349DE51E-ACF5-467E-A40F-191F5E0755C7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9" name="Élőláb helye 4">
            <a:extLst>
              <a:ext uri="{FF2B5EF4-FFF2-40B4-BE49-F238E27FC236}">
                <a16:creationId xmlns:a16="http://schemas.microsoft.com/office/drawing/2014/main" id="{710708F2-D833-4695-B13E-90D114E4338A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0" name="Dia számának helye 5">
            <a:extLst>
              <a:ext uri="{FF2B5EF4-FFF2-40B4-BE49-F238E27FC236}">
                <a16:creationId xmlns:a16="http://schemas.microsoft.com/office/drawing/2014/main" id="{EB67F009-2AF4-4707-98AA-3BA8612DE9B3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15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8732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4FBE9F75-569B-4F92-B194-272386C84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-158750"/>
            <a:ext cx="841851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Három Szurdok Gát  és erőmű</a:t>
            </a:r>
            <a:endParaRPr kumimoji="0" lang="hu-HU" altLang="hu-HU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3556" name="Picture 2" descr="undefined">
            <a:extLst>
              <a:ext uri="{FF2B5EF4-FFF2-40B4-BE49-F238E27FC236}">
                <a16:creationId xmlns:a16="http://schemas.microsoft.com/office/drawing/2014/main" id="{8D604B8A-B9B7-45B9-AA98-6FE9936C5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765175"/>
            <a:ext cx="728345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átum helye 3">
            <a:extLst>
              <a:ext uri="{FF2B5EF4-FFF2-40B4-BE49-F238E27FC236}">
                <a16:creationId xmlns:a16="http://schemas.microsoft.com/office/drawing/2014/main" id="{8FB1E20B-34C0-422B-A4D6-8C5237DEFD7A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9" name="Élőláb helye 4">
            <a:extLst>
              <a:ext uri="{FF2B5EF4-FFF2-40B4-BE49-F238E27FC236}">
                <a16:creationId xmlns:a16="http://schemas.microsoft.com/office/drawing/2014/main" id="{4CCE07C0-4E97-4C28-A818-C119CBDA63ED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0" name="Dia számának helye 5">
            <a:extLst>
              <a:ext uri="{FF2B5EF4-FFF2-40B4-BE49-F238E27FC236}">
                <a16:creationId xmlns:a16="http://schemas.microsoft.com/office/drawing/2014/main" id="{E4D90AA8-F699-43A4-9565-C75481674ED2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16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4106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4">
            <a:extLst>
              <a:ext uri="{FF2B5EF4-FFF2-40B4-BE49-F238E27FC236}">
                <a16:creationId xmlns:a16="http://schemas.microsoft.com/office/drawing/2014/main" id="{F975C5BE-38D2-4AFA-A1EC-F74351BF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" y="0"/>
            <a:ext cx="84185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Yangce folyó vízhozama</a:t>
            </a:r>
            <a:endParaRPr kumimoji="0" lang="hu-HU" altLang="hu-HU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5604" name="Picture 4" descr="undefined">
            <a:extLst>
              <a:ext uri="{FF2B5EF4-FFF2-40B4-BE49-F238E27FC236}">
                <a16:creationId xmlns:a16="http://schemas.microsoft.com/office/drawing/2014/main" id="{523D5F12-B9E4-4D92-8C35-1C3791CB7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2961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átum helye 3">
            <a:extLst>
              <a:ext uri="{FF2B5EF4-FFF2-40B4-BE49-F238E27FC236}">
                <a16:creationId xmlns:a16="http://schemas.microsoft.com/office/drawing/2014/main" id="{7229DB65-6CE0-4A2F-B143-A4FD7B807631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9" name="Élőláb helye 4">
            <a:extLst>
              <a:ext uri="{FF2B5EF4-FFF2-40B4-BE49-F238E27FC236}">
                <a16:creationId xmlns:a16="http://schemas.microsoft.com/office/drawing/2014/main" id="{A03A1E9A-00C3-41E5-B7E2-66461A73ED8D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0" name="Dia számának helye 5">
            <a:extLst>
              <a:ext uri="{FF2B5EF4-FFF2-40B4-BE49-F238E27FC236}">
                <a16:creationId xmlns:a16="http://schemas.microsoft.com/office/drawing/2014/main" id="{92B5D22B-BF27-4F86-9464-E6EC2D39463F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17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9632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4">
            <a:extLst>
              <a:ext uri="{FF2B5EF4-FFF2-40B4-BE49-F238E27FC236}">
                <a16:creationId xmlns:a16="http://schemas.microsoft.com/office/drawing/2014/main" id="{C6CB15B8-B326-455A-9210-FE87C2DC7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413" y="-196850"/>
            <a:ext cx="841851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Francis turbina kereke</a:t>
            </a:r>
            <a:endParaRPr kumimoji="0" lang="hu-HU" altLang="hu-HU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7652" name="Picture 2" descr="undefined">
            <a:extLst>
              <a:ext uri="{FF2B5EF4-FFF2-40B4-BE49-F238E27FC236}">
                <a16:creationId xmlns:a16="http://schemas.microsoft.com/office/drawing/2014/main" id="{F8CEAD8D-F849-41C5-8725-DB71B8980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11188"/>
            <a:ext cx="7885112" cy="59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átum helye 3">
            <a:extLst>
              <a:ext uri="{FF2B5EF4-FFF2-40B4-BE49-F238E27FC236}">
                <a16:creationId xmlns:a16="http://schemas.microsoft.com/office/drawing/2014/main" id="{D23958ED-B3E7-4B36-9C95-EF7CE867E9F1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9" name="Élőláb helye 4">
            <a:extLst>
              <a:ext uri="{FF2B5EF4-FFF2-40B4-BE49-F238E27FC236}">
                <a16:creationId xmlns:a16="http://schemas.microsoft.com/office/drawing/2014/main" id="{D3E04995-5ED7-4BBA-9709-D69F6BFF543F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0" name="Dia számának helye 5">
            <a:extLst>
              <a:ext uri="{FF2B5EF4-FFF2-40B4-BE49-F238E27FC236}">
                <a16:creationId xmlns:a16="http://schemas.microsoft.com/office/drawing/2014/main" id="{76B42F22-82A2-40B0-846F-B2F1EB23F534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18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08614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hyd_total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27584" y="3320762"/>
            <a:ext cx="4464496" cy="2716935"/>
          </a:xfrm>
          <a:noFill/>
        </p:spPr>
      </p:pic>
      <p:pic>
        <p:nvPicPr>
          <p:cNvPr id="37891" name="Picture 7" descr="hyd_bus.jpg (30159 bytes)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895528" y="3320762"/>
            <a:ext cx="4248472" cy="2693561"/>
          </a:xfrm>
          <a:noFill/>
        </p:spPr>
      </p:pic>
      <p:sp>
        <p:nvSpPr>
          <p:cNvPr id="37895" name="Rectangle 4"/>
          <p:cNvSpPr>
            <a:spLocks noChangeArrowheads="1"/>
          </p:cNvSpPr>
          <p:nvPr/>
        </p:nvSpPr>
        <p:spPr bwMode="auto">
          <a:xfrm>
            <a:off x="317500" y="0"/>
            <a:ext cx="841851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 Itaipu  vízerőmű </a:t>
            </a:r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BC694DF-A02E-4BF0-A244-E7C94ECE770E}"/>
              </a:ext>
            </a:extLst>
          </p:cNvPr>
          <p:cNvSpPr txBox="1"/>
          <p:nvPr/>
        </p:nvSpPr>
        <p:spPr>
          <a:xfrm>
            <a:off x="899592" y="1124744"/>
            <a:ext cx="82809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második legnagyobb az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Itaipu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Vízerőmű, távlati képét illetve a turbinák nyomócsöveit láthatjuk a következő képeken. A hatalmas duzzasztógát a 175 km hosszú, átlagosan 8 km széles tavat hoz létre, amelynek vízfelülete kb. kétszerese a Balaton vízfelületének. Az erőmű teljesítménye egész Magyarország villamos energia szükségletét képes lenne fedezni.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Brazil/Paraguay határán 7.400 MW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max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capacitás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12.600 MW kb. Sao Paulot (22-23  millió lakos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külvárokkal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együtt) látja el villamos energiával. 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Dátum helye 3">
            <a:extLst>
              <a:ext uri="{FF2B5EF4-FFF2-40B4-BE49-F238E27FC236}">
                <a16:creationId xmlns:a16="http://schemas.microsoft.com/office/drawing/2014/main" id="{C2C7F263-B34D-4322-B849-A206E5B40B53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1" name="Élőláb helye 4">
            <a:extLst>
              <a:ext uri="{FF2B5EF4-FFF2-40B4-BE49-F238E27FC236}">
                <a16:creationId xmlns:a16="http://schemas.microsoft.com/office/drawing/2014/main" id="{2D0CE507-BD1C-4F63-AA26-99F7C5362BD7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2" name="Dia számának helye 5">
            <a:extLst>
              <a:ext uri="{FF2B5EF4-FFF2-40B4-BE49-F238E27FC236}">
                <a16:creationId xmlns:a16="http://schemas.microsoft.com/office/drawing/2014/main" id="{B0CCAB7C-F522-4F0D-ACF6-E06B7A2DAB9E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19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56593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078178" y="-307776"/>
            <a:ext cx="82296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vízenergia-hasznosítás általános kérdései                 (3)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Vízenergia-hasznosítás rövid története	     		    (4)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víz körforgása					                    (9)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b="1" dirty="0">
                <a:solidFill>
                  <a:srgbClr val="003399"/>
                </a:solidFill>
                <a:latin typeface="Calibri"/>
              </a:rPr>
              <a:t>A világ legnagyobb erőművei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			                   (12)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vízenergia-hasznosítás alapelve				   (29)</a:t>
            </a:r>
          </a:p>
          <a:p>
            <a:pPr>
              <a:defRPr/>
            </a:pPr>
            <a:r>
              <a:rPr lang="hu-HU" sz="2000" b="1" dirty="0">
                <a:solidFill>
                  <a:srgbClr val="003399"/>
                </a:solidFill>
                <a:latin typeface="Calibri"/>
              </a:rPr>
              <a:t>A teljesítménygörbe számítása				   (35)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magyarországi vízerőkészlet 				   (38)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vízerőművek csoportosítása	 			   (38)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folyami duzzasztóművek				   (41)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vízerőtelep elemei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	 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(44)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Vízturbinák, hazai  vízerő készlet 			 (49)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vízturbinák elméleti kérdései			 	   (50)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vízturbinák csoportosítása	 			   (59)</a:t>
            </a:r>
          </a:p>
          <a:p>
            <a:pPr lvl="0"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hu-HU" sz="2000" b="1" dirty="0">
                <a:solidFill>
                  <a:srgbClr val="003399"/>
                </a:solidFill>
                <a:latin typeface="Calibri"/>
              </a:rPr>
              <a:t>A </a:t>
            </a:r>
            <a:r>
              <a:rPr lang="hu-HU" sz="2000" b="1" dirty="0" err="1">
                <a:solidFill>
                  <a:srgbClr val="003399"/>
                </a:solidFill>
                <a:latin typeface="Calibri"/>
              </a:rPr>
              <a:t>Pelton</a:t>
            </a:r>
            <a:r>
              <a:rPr lang="hu-HU" sz="2000" b="1" dirty="0">
                <a:solidFill>
                  <a:srgbClr val="003399"/>
                </a:solidFill>
                <a:latin typeface="Calibri"/>
              </a:rPr>
              <a:t> turbina						   (62)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hu-HU" sz="2000" b="1" dirty="0">
                <a:solidFill>
                  <a:srgbClr val="003399"/>
                </a:solidFill>
                <a:latin typeface="Calibri"/>
              </a:rPr>
              <a:t>A Francis turbina					   (80)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Kaplan turbina		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(85)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b="1" dirty="0">
                <a:solidFill>
                  <a:srgbClr val="003399"/>
                </a:solidFill>
                <a:latin typeface="Calibri"/>
              </a:rPr>
              <a:t>Hazai vízerő készlet és erőművek    			   (90)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Szivattyús</a:t>
            </a:r>
            <a:r>
              <a:rPr kumimoji="0" lang="hu-HU" sz="20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energiatározók 				 </a:t>
            </a:r>
            <a:r>
              <a:rPr kumimoji="0" lang="hu-HU" sz="2000" b="1" i="0" u="none" strike="noStrike" kern="1200" cap="none" spc="0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(123)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Javasolt szakirodalom 					 (138)</a:t>
            </a:r>
          </a:p>
        </p:txBody>
      </p:sp>
      <p:sp>
        <p:nvSpPr>
          <p:cNvPr id="7" name="Dátum helye 3">
            <a:extLst>
              <a:ext uri="{FF2B5EF4-FFF2-40B4-BE49-F238E27FC236}">
                <a16:creationId xmlns:a16="http://schemas.microsoft.com/office/drawing/2014/main" id="{58AF9418-86AF-4F56-97CE-17700A9B464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8178" y="623731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134EB9-7721-497D-8C24-BCDA61351E27}" type="datetime1">
              <a:rPr kumimoji="0" lang="hu-HU" alt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altLang="hu-H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Élőláb helye 4">
            <a:extLst>
              <a:ext uri="{FF2B5EF4-FFF2-40B4-BE49-F238E27FC236}">
                <a16:creationId xmlns:a16="http://schemas.microsoft.com/office/drawing/2014/main" id="{00A9D60B-519F-4C55-AB6F-C634B3232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0590" y="6237312"/>
            <a:ext cx="45735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Dr. Szlivka Ferenc:  Vízenergia hasznosítás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</a:p>
        </p:txBody>
      </p:sp>
      <p:sp>
        <p:nvSpPr>
          <p:cNvPr id="9" name="Dia számának helye 5">
            <a:extLst>
              <a:ext uri="{FF2B5EF4-FFF2-40B4-BE49-F238E27FC236}">
                <a16:creationId xmlns:a16="http://schemas.microsoft.com/office/drawing/2014/main" id="{B94FC7D8-A59F-49D1-A0B3-684F8E1BA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2990" y="623731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AD4462-B89F-4B4A-BC7D-233CCBC21447}" type="slidenum">
              <a:rPr kumimoji="0" lang="hu-HU" alt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altLang="hu-H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642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969"/>
          <p:cNvSpPr>
            <a:spLocks noChangeArrowheads="1"/>
          </p:cNvSpPr>
          <p:nvPr/>
        </p:nvSpPr>
        <p:spPr bwMode="auto">
          <a:xfrm>
            <a:off x="0" y="44624"/>
            <a:ext cx="91440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vízerő hasznosítás alapelve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918" name="Kép 21" descr="R:\Projektek\MÜTF_2010_elearning\Munkaanyagok\Tananyag\10_Viz_es_Szelenergia\docbook\images\T10_M1_L3_T1_001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1043608" y="2447617"/>
            <a:ext cx="7878763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DB253F7F-75A8-4D34-821E-CD83B2EAAF50}"/>
              </a:ext>
            </a:extLst>
          </p:cNvPr>
          <p:cNvSpPr txBox="1"/>
          <p:nvPr/>
        </p:nvSpPr>
        <p:spPr>
          <a:xfrm>
            <a:off x="1049212" y="747730"/>
            <a:ext cx="78787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vízerőhasznosításkor a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vízben rejlő helyzeti energiának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 a része hasznosítható, amelyet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nem a mederellenállás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legyőzésére kell fordítani. Másik oldalról nézve: ha  a mederellenállást csökkentjük, akkor a felszabaduló energiát hasznosíthatjuk  energiatermelésre. A mederellenálláskor fellépő súrlódási energiaveszteség közelítőleg a víz sebességének köbével arányos, így a mederellenállás leghatékonyabban a vízsebesség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csökkentésével érhető el.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átum helye 3">
            <a:extLst>
              <a:ext uri="{FF2B5EF4-FFF2-40B4-BE49-F238E27FC236}">
                <a16:creationId xmlns:a16="http://schemas.microsoft.com/office/drawing/2014/main" id="{93B817C0-EC59-45E2-9C89-A2B47CFB0A29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0" name="Élőláb helye 4">
            <a:extLst>
              <a:ext uri="{FF2B5EF4-FFF2-40B4-BE49-F238E27FC236}">
                <a16:creationId xmlns:a16="http://schemas.microsoft.com/office/drawing/2014/main" id="{59E80370-3C87-4E1C-BF31-B53958B91196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1" name="Dia számának helye 5">
            <a:extLst>
              <a:ext uri="{FF2B5EF4-FFF2-40B4-BE49-F238E27FC236}">
                <a16:creationId xmlns:a16="http://schemas.microsoft.com/office/drawing/2014/main" id="{55478E1B-13DB-490B-8D52-17E4C1CE89C5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721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969"/>
          <p:cNvSpPr>
            <a:spLocks noChangeArrowheads="1"/>
          </p:cNvSpPr>
          <p:nvPr/>
        </p:nvSpPr>
        <p:spPr bwMode="auto">
          <a:xfrm>
            <a:off x="0" y="44624"/>
            <a:ext cx="91440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vízerő hasznosítás alapelve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918" name="Kép 21" descr="R:\Projektek\MÜTF_2010_elearning\Munkaanyagok\Tananyag\10_Viz_es_Szelenergia\docbook\images\T10_M1_L3_T1_001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1066126" y="2268416"/>
            <a:ext cx="7878763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DB253F7F-75A8-4D34-821E-CD83B2EAAF50}"/>
              </a:ext>
            </a:extLst>
          </p:cNvPr>
          <p:cNvSpPr txBox="1"/>
          <p:nvPr/>
        </p:nvSpPr>
        <p:spPr>
          <a:xfrm>
            <a:off x="971600" y="747730"/>
            <a:ext cx="79563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 áramlási veszteségek ,                     a sebesség négyzetével változnak, ezért az egységnyi idő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alatt végzett, illetve a súrlódásra elvesztett munka: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térfogatára</a:t>
            </a:r>
            <a:r>
              <a:rPr lang="hu-HU" dirty="0">
                <a:solidFill>
                  <a:prstClr val="black"/>
                </a:solidFill>
                <a:latin typeface="Calibri"/>
              </a:rPr>
              <a:t>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Ahol  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víz sűrűsége,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pedig az idő.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F7E0EDB-D02D-4A87-AA9B-ED5BAF568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Objektum 2">
            <a:extLst>
              <a:ext uri="{FF2B5EF4-FFF2-40B4-BE49-F238E27FC236}">
                <a16:creationId xmlns:a16="http://schemas.microsoft.com/office/drawing/2014/main" id="{E584364F-DFB5-4FB0-A4DF-C2D0405717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4251045"/>
              </p:ext>
            </p:extLst>
          </p:nvPr>
        </p:nvGraphicFramePr>
        <p:xfrm>
          <a:off x="3533775" y="573088"/>
          <a:ext cx="1035050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95" name="Equation" r:id="rId6" imgW="634680" imgH="444240" progId="Equation.DSMT4">
                  <p:embed/>
                </p:oleObj>
              </mc:Choice>
              <mc:Fallback>
                <p:oleObj name="Equation" r:id="rId6" imgW="634680" imgH="444240" progId="Equation.DSMT4">
                  <p:embed/>
                  <p:pic>
                    <p:nvPicPr>
                      <p:cNvPr id="3" name="Objektum 2">
                        <a:extLst>
                          <a:ext uri="{FF2B5EF4-FFF2-40B4-BE49-F238E27FC236}">
                            <a16:creationId xmlns:a16="http://schemas.microsoft.com/office/drawing/2014/main" id="{E584364F-DFB5-4FB0-A4DF-C2D0405717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3775" y="573088"/>
                        <a:ext cx="1035050" cy="7254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>
            <a:extLst>
              <a:ext uri="{FF2B5EF4-FFF2-40B4-BE49-F238E27FC236}">
                <a16:creationId xmlns:a16="http://schemas.microsoft.com/office/drawing/2014/main" id="{2FB402FB-4286-4CAB-B7F6-35AC50200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Objektum 4">
            <a:extLst>
              <a:ext uri="{FF2B5EF4-FFF2-40B4-BE49-F238E27FC236}">
                <a16:creationId xmlns:a16="http://schemas.microsoft.com/office/drawing/2014/main" id="{4ECF42DE-5A03-4A68-BCF5-7E9F4F3463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0286768"/>
              </p:ext>
            </p:extLst>
          </p:nvPr>
        </p:nvGraphicFramePr>
        <p:xfrm>
          <a:off x="2625449" y="1919348"/>
          <a:ext cx="997501" cy="331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96" name="Equation" r:id="rId8" imgW="596641" imgH="203112" progId="Equation.DSMT4">
                  <p:embed/>
                </p:oleObj>
              </mc:Choice>
              <mc:Fallback>
                <p:oleObj name="Equation" r:id="rId8" imgW="596641" imgH="203112" progId="Equation.DSMT4">
                  <p:embed/>
                  <p:pic>
                    <p:nvPicPr>
                      <p:cNvPr id="5" name="Objektum 4">
                        <a:extLst>
                          <a:ext uri="{FF2B5EF4-FFF2-40B4-BE49-F238E27FC236}">
                            <a16:creationId xmlns:a16="http://schemas.microsoft.com/office/drawing/2014/main" id="{4ECF42DE-5A03-4A68-BCF5-7E9F4F3463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5449" y="1919348"/>
                        <a:ext cx="997501" cy="3316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>
            <a:extLst>
              <a:ext uri="{FF2B5EF4-FFF2-40B4-BE49-F238E27FC236}">
                <a16:creationId xmlns:a16="http://schemas.microsoft.com/office/drawing/2014/main" id="{67644A03-7AE6-4843-8EE7-726533F74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Objektum 6">
            <a:extLst>
              <a:ext uri="{FF2B5EF4-FFF2-40B4-BE49-F238E27FC236}">
                <a16:creationId xmlns:a16="http://schemas.microsoft.com/office/drawing/2014/main" id="{D704E1FA-2056-47C3-8D5E-E2004C6DAD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561309"/>
              </p:ext>
            </p:extLst>
          </p:nvPr>
        </p:nvGraphicFramePr>
        <p:xfrm>
          <a:off x="6033721" y="1187006"/>
          <a:ext cx="2189162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97" name="Equation" r:id="rId10" imgW="1841400" imgH="406080" progId="Equation.DSMT4">
                  <p:embed/>
                </p:oleObj>
              </mc:Choice>
              <mc:Fallback>
                <p:oleObj name="Equation" r:id="rId10" imgW="1841400" imgH="406080" progId="Equation.DSMT4">
                  <p:embed/>
                  <p:pic>
                    <p:nvPicPr>
                      <p:cNvPr id="7" name="Objektum 6">
                        <a:extLst>
                          <a:ext uri="{FF2B5EF4-FFF2-40B4-BE49-F238E27FC236}">
                            <a16:creationId xmlns:a16="http://schemas.microsoft.com/office/drawing/2014/main" id="{D704E1FA-2056-47C3-8D5E-E2004C6DAD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3721" y="1187006"/>
                        <a:ext cx="2189162" cy="630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Dátum helye 3">
            <a:extLst>
              <a:ext uri="{FF2B5EF4-FFF2-40B4-BE49-F238E27FC236}">
                <a16:creationId xmlns:a16="http://schemas.microsoft.com/office/drawing/2014/main" id="{6DDE36FD-582B-4F3A-B855-E0A19D57F1D2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5" name="Élőláb helye 4">
            <a:extLst>
              <a:ext uri="{FF2B5EF4-FFF2-40B4-BE49-F238E27FC236}">
                <a16:creationId xmlns:a16="http://schemas.microsoft.com/office/drawing/2014/main" id="{8C3E2FDB-B661-4674-9E8E-41A473D81169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6" name="Dia számának helye 5">
            <a:extLst>
              <a:ext uri="{FF2B5EF4-FFF2-40B4-BE49-F238E27FC236}">
                <a16:creationId xmlns:a16="http://schemas.microsoft.com/office/drawing/2014/main" id="{7D746714-4BD4-43A6-AF35-FBD4BCDADE1C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21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326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969"/>
          <p:cNvSpPr>
            <a:spLocks noChangeArrowheads="1"/>
          </p:cNvSpPr>
          <p:nvPr/>
        </p:nvSpPr>
        <p:spPr bwMode="auto">
          <a:xfrm>
            <a:off x="0" y="214313"/>
            <a:ext cx="91440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duzzasztás</a:t>
            </a:r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050" name="Object 45"/>
          <p:cNvGraphicFramePr>
            <a:graphicFrameLocks noChangeAspect="1"/>
          </p:cNvGraphicFramePr>
          <p:nvPr/>
        </p:nvGraphicFramePr>
        <p:xfrm>
          <a:off x="1223963" y="823913"/>
          <a:ext cx="5924550" cy="552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80" name="Microsoft Drawing" r:id="rId4" imgW="5919788" imgH="5976938" progId="MSDraw">
                  <p:embed/>
                </p:oleObj>
              </mc:Choice>
              <mc:Fallback>
                <p:oleObj name="Microsoft Drawing" r:id="rId4" imgW="5919788" imgH="5976938" progId="MSDraw">
                  <p:embed/>
                  <p:pic>
                    <p:nvPicPr>
                      <p:cNvPr id="205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3963" y="823913"/>
                        <a:ext cx="5924550" cy="552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átum helye 3">
            <a:extLst>
              <a:ext uri="{FF2B5EF4-FFF2-40B4-BE49-F238E27FC236}">
                <a16:creationId xmlns:a16="http://schemas.microsoft.com/office/drawing/2014/main" id="{304BAF35-BF97-4C40-A377-4FD5EDA9B679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8" name="Élőláb helye 4">
            <a:extLst>
              <a:ext uri="{FF2B5EF4-FFF2-40B4-BE49-F238E27FC236}">
                <a16:creationId xmlns:a16="http://schemas.microsoft.com/office/drawing/2014/main" id="{A9CD5E3D-68F2-4ABF-93D2-D9F958A7ADA4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9" name="Dia számának helye 5">
            <a:extLst>
              <a:ext uri="{FF2B5EF4-FFF2-40B4-BE49-F238E27FC236}">
                <a16:creationId xmlns:a16="http://schemas.microsoft.com/office/drawing/2014/main" id="{861EAAFF-D98F-45E6-AE13-0BC1DCD2E8D2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22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781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2736850" y="219075"/>
            <a:ext cx="37274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Vízerőkészlet</a:t>
            </a:r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0" name="Rectangle 7"/>
          <p:cNvSpPr>
            <a:spLocks noChangeArrowheads="1"/>
          </p:cNvSpPr>
          <p:nvPr/>
        </p:nvSpPr>
        <p:spPr bwMode="auto">
          <a:xfrm>
            <a:off x="1043607" y="1200150"/>
            <a:ext cx="7679705" cy="4667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vízfolyásokban rejlő potenciális </a:t>
            </a:r>
            <a:r>
              <a:rPr kumimoji="0" lang="hu-H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elméleti vízerőkészletnek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gyakorlatban csak egy része hasznosítható, részben gazdasági okok miatt. Ezért amikor valamely vízfolyás, ország vagy Föld </a:t>
            </a:r>
            <a:r>
              <a:rPr kumimoji="0" lang="hu-H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vízerőkészletéről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beszélünk, meg kell különböztetnünk elméleti, műszakilag hasznosítható és gazdaságosan hasznosítható vízerőkészletet.</a:t>
            </a:r>
            <a:endParaRPr kumimoji="0" lang="hu-HU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Elméleti vízerőkészleten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valamely vízfolyás adott szakaszának egy évre vonatkozó teljesítményét (E) értjük, amely az képlettel számítható.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műszakilag hasznosítható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vízerőkészlet nagy általánosságban az elméletileg számíthatónak mintegy 60%-a, hiszen az energia átalakításához, a víznek a felhasználási helyhez és onnan történő</a:t>
            </a:r>
            <a:r>
              <a:rPr kumimoji="0" lang="hu-H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elvezetéséhez  is energiára van szükség.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hu-HU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gazdaságosan hasznosítható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vízerőkészlet a műszakilag hasznosítható mindenkori energia költségek, más energiahordozó pl. a nyersolaj ára, az építési költségek, állami támogatások stb.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074" name="Object 8"/>
          <p:cNvGraphicFramePr>
            <a:graphicFrameLocks noChangeAspect="1"/>
          </p:cNvGraphicFramePr>
          <p:nvPr/>
        </p:nvGraphicFramePr>
        <p:xfrm>
          <a:off x="2195513" y="3186113"/>
          <a:ext cx="480060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04" name="Egyenlet" r:id="rId4" imgW="1828800" imgH="190500" progId="Equation.3">
                  <p:embed/>
                </p:oleObj>
              </mc:Choice>
              <mc:Fallback>
                <p:oleObj name="Egyenlet" r:id="rId4" imgW="1828800" imgH="190500" progId="Equation.3">
                  <p:embed/>
                  <p:pic>
                    <p:nvPicPr>
                      <p:cNvPr id="307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3186113"/>
                        <a:ext cx="4800600" cy="5000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átum helye 3">
            <a:extLst>
              <a:ext uri="{FF2B5EF4-FFF2-40B4-BE49-F238E27FC236}">
                <a16:creationId xmlns:a16="http://schemas.microsoft.com/office/drawing/2014/main" id="{15D8C20A-F05C-4DB1-B820-B95944C79D09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1" name="Élőláb helye 4">
            <a:extLst>
              <a:ext uri="{FF2B5EF4-FFF2-40B4-BE49-F238E27FC236}">
                <a16:creationId xmlns:a16="http://schemas.microsoft.com/office/drawing/2014/main" id="{E8E1E82E-8987-4DED-8367-B29C8C653BE5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2" name="Dia számának helye 5">
            <a:extLst>
              <a:ext uri="{FF2B5EF4-FFF2-40B4-BE49-F238E27FC236}">
                <a16:creationId xmlns:a16="http://schemas.microsoft.com/office/drawing/2014/main" id="{960AA667-75AD-401A-A443-58B5946BD6DA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23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72958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346075" y="657225"/>
            <a:ext cx="87979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Magyarországi vízerőkészlet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43" name="Rectangle 9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94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742" y="1700808"/>
            <a:ext cx="7605712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Rectangle 13"/>
          <p:cNvSpPr>
            <a:spLocks noChangeArrowheads="1"/>
          </p:cNvSpPr>
          <p:nvPr/>
        </p:nvSpPr>
        <p:spPr bwMode="auto">
          <a:xfrm>
            <a:off x="1331640" y="5137020"/>
            <a:ext cx="7689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vízerő: Duna 72%, Tisza 10%, Dráva 9%, Rába, Hernád 5%, egyéb 4%.</a:t>
            </a:r>
          </a:p>
        </p:txBody>
      </p:sp>
      <p:sp>
        <p:nvSpPr>
          <p:cNvPr id="12" name="Dátum helye 3">
            <a:extLst>
              <a:ext uri="{FF2B5EF4-FFF2-40B4-BE49-F238E27FC236}">
                <a16:creationId xmlns:a16="http://schemas.microsoft.com/office/drawing/2014/main" id="{D318AA4D-4869-413C-9B58-D3F7715520BF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3" name="Élőláb helye 4">
            <a:extLst>
              <a:ext uri="{FF2B5EF4-FFF2-40B4-BE49-F238E27FC236}">
                <a16:creationId xmlns:a16="http://schemas.microsoft.com/office/drawing/2014/main" id="{D47CCC11-9E5F-449E-B06B-2191E7422F5C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4" name="Dia számának helye 5">
            <a:extLst>
              <a:ext uri="{FF2B5EF4-FFF2-40B4-BE49-F238E27FC236}">
                <a16:creationId xmlns:a16="http://schemas.microsoft.com/office/drawing/2014/main" id="{8E2C461D-21B4-49E6-9959-23CC131531B9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24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94088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1715840" y="74597"/>
            <a:ext cx="547260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Vízmagasság görbe</a:t>
            </a:r>
            <a:endParaRPr kumimoji="0" lang="hu-HU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67" name="Rectangle 9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68" name="Rectangle 10"/>
          <p:cNvSpPr>
            <a:spLocks noChangeArrowheads="1"/>
          </p:cNvSpPr>
          <p:nvPr/>
        </p:nvSpPr>
        <p:spPr bwMode="auto">
          <a:xfrm>
            <a:off x="3506788" y="1284288"/>
            <a:ext cx="1890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Vízállásgörbe </a:t>
            </a:r>
          </a:p>
        </p:txBody>
      </p:sp>
      <p:pic>
        <p:nvPicPr>
          <p:cNvPr id="40969" name="Kép 31" descr="R:\Projektek\MÜTF_2010_elearning\Munkaanyagok\Tananyag\10_Viz_es_Szelenergia\docbook\images\T10_M1_L4_T1_F1_001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1187624" y="836712"/>
            <a:ext cx="6336703" cy="40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FB7574AC-0D9C-48BF-8280-7001595D74AA}"/>
              </a:ext>
            </a:extLst>
          </p:cNvPr>
          <p:cNvSpPr txBox="1"/>
          <p:nvPr/>
        </p:nvSpPr>
        <p:spPr>
          <a:xfrm>
            <a:off x="1043608" y="4815126"/>
            <a:ext cx="81003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 ábrán látható, egy hónapra (31 napra) kiterjedő vízállásgörbe egy heves vízjárású folyó jellegzetes áradását és apadását mutatja. A meredek emelkedés és az azt követő gyors apadás arra utal, hogy a vízgyűjtő területen hirtelen, nagy mennyiségű csapadék hullott, ami gyorsan levonult.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grafikon a Dráva folyó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Szentborbási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vízmérce állomásának 2000. októberi vízállását ábrázolja. A görbe maximuma 344 cm körül tetőzik a hónap közepén.</a:t>
            </a:r>
          </a:p>
        </p:txBody>
      </p:sp>
      <p:sp>
        <p:nvSpPr>
          <p:cNvPr id="11" name="Dátum helye 3">
            <a:extLst>
              <a:ext uri="{FF2B5EF4-FFF2-40B4-BE49-F238E27FC236}">
                <a16:creationId xmlns:a16="http://schemas.microsoft.com/office/drawing/2014/main" id="{4A349BF7-6837-425A-B82E-4825C65DCCB8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3" name="Élőláb helye 4">
            <a:extLst>
              <a:ext uri="{FF2B5EF4-FFF2-40B4-BE49-F238E27FC236}">
                <a16:creationId xmlns:a16="http://schemas.microsoft.com/office/drawing/2014/main" id="{1B5D1702-EACC-4F3D-BA8C-1947B9A4C9DD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4" name="Dia számának helye 5">
            <a:extLst>
              <a:ext uri="{FF2B5EF4-FFF2-40B4-BE49-F238E27FC236}">
                <a16:creationId xmlns:a16="http://schemas.microsoft.com/office/drawing/2014/main" id="{EFFBB491-18C0-4F23-98A8-4226C0DE60DB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25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29333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899593" y="295637"/>
            <a:ext cx="778720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Vízmagasság tartam görbe 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D057B651-2E6E-454A-8371-E1ED79995C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297971"/>
              </p:ext>
            </p:extLst>
          </p:nvPr>
        </p:nvGraphicFramePr>
        <p:xfrm>
          <a:off x="755577" y="1184548"/>
          <a:ext cx="8075240" cy="3900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Szövegdoboz 10">
            <a:extLst>
              <a:ext uri="{FF2B5EF4-FFF2-40B4-BE49-F238E27FC236}">
                <a16:creationId xmlns:a16="http://schemas.microsoft.com/office/drawing/2014/main" id="{D20C1D06-7520-4048-8621-F6F8DD432008}"/>
              </a:ext>
            </a:extLst>
          </p:cNvPr>
          <p:cNvSpPr txBox="1"/>
          <p:nvPr/>
        </p:nvSpPr>
        <p:spPr>
          <a:xfrm>
            <a:off x="899593" y="4849197"/>
            <a:ext cx="824440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vízmagasság tartam görbe szerkesztett (vízmagasság) gyakorisági tartóssági görbét Az ábra függőleges tengelyén a hónap során a vízmércéről leolvasott vízmagasság van feltüntetve cm-ben. A vízszintes tengelyen a „0”-tól jobbra a hónapban  lévő napok száma (31) gyakran  %-ban is feltüntetik. Az ábra szerkesztését a Duna esetében majd részletesen tárgyaljuk egy példán.</a:t>
            </a:r>
          </a:p>
        </p:txBody>
      </p:sp>
      <p:sp>
        <p:nvSpPr>
          <p:cNvPr id="12" name="Dátum helye 3">
            <a:extLst>
              <a:ext uri="{FF2B5EF4-FFF2-40B4-BE49-F238E27FC236}">
                <a16:creationId xmlns:a16="http://schemas.microsoft.com/office/drawing/2014/main" id="{37A16F8D-E5D1-43B2-8825-3331D55B97E7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3" name="Élőláb helye 4">
            <a:extLst>
              <a:ext uri="{FF2B5EF4-FFF2-40B4-BE49-F238E27FC236}">
                <a16:creationId xmlns:a16="http://schemas.microsoft.com/office/drawing/2014/main" id="{F3A0A5FC-932C-464F-A691-199EF91E9961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4" name="Dia számának helye 5">
            <a:extLst>
              <a:ext uri="{FF2B5EF4-FFF2-40B4-BE49-F238E27FC236}">
                <a16:creationId xmlns:a16="http://schemas.microsoft.com/office/drawing/2014/main" id="{ECCD3544-A351-4C5B-ADFF-69DE972A9859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26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9722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827584" y="19539"/>
            <a:ext cx="857929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Vízmagasság tartam és tartóssági görbék</a:t>
            </a:r>
          </a:p>
        </p:txBody>
      </p:sp>
      <p:sp>
        <p:nvSpPr>
          <p:cNvPr id="10" name="Dátum helye 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A8898-EA48-43D0-8C0B-242AD905F774}" type="datetime1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AC6DB501-4E65-4D10-A2FF-285E040A5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1787"/>
            <a:ext cx="9144000" cy="4026151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2B7EA864-7505-4E7C-B922-E2BFEAC0C245}"/>
              </a:ext>
            </a:extLst>
          </p:cNvPr>
          <p:cNvSpPr txBox="1"/>
          <p:nvPr/>
        </p:nvSpPr>
        <p:spPr>
          <a:xfrm>
            <a:off x="884580" y="4721871"/>
            <a:ext cx="81519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diagramok lényege, hogy míg a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tartamdiagram azt mutatja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meg,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mennyi ideig volt a víz egy szint felett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addig a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gyakoriság azt mutatja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meg,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mennyi ideig volt pontosan két szint között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Az ábrán 20 cm-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enkénti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közöket vizsgáltunk a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piros görbével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A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zöld görbe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pedig a tartamdiagram analitikus közelítésének (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piros pontozott vonal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deriválásával készült. Ld. részletesen később.  Grafikai szempontból a gyakorisági görbe a tartamgörbe negatív deriváltjaként (meredekségeként) is felfogható. </a:t>
            </a:r>
          </a:p>
        </p:txBody>
      </p:sp>
      <p:sp>
        <p:nvSpPr>
          <p:cNvPr id="11" name="Dátum helye 3">
            <a:extLst>
              <a:ext uri="{FF2B5EF4-FFF2-40B4-BE49-F238E27FC236}">
                <a16:creationId xmlns:a16="http://schemas.microsoft.com/office/drawing/2014/main" id="{E772FD8A-BEFE-4549-A874-1B43AD858591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2" name="Élőláb helye 4">
            <a:extLst>
              <a:ext uri="{FF2B5EF4-FFF2-40B4-BE49-F238E27FC236}">
                <a16:creationId xmlns:a16="http://schemas.microsoft.com/office/drawing/2014/main" id="{EED8FB3B-2D68-4258-9E9C-AE8D163DCC3C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3" name="Dia számának helye 5">
            <a:extLst>
              <a:ext uri="{FF2B5EF4-FFF2-40B4-BE49-F238E27FC236}">
                <a16:creationId xmlns:a16="http://schemas.microsoft.com/office/drawing/2014/main" id="{41840D6A-AD98-4B77-8B1A-D91B4D193CA3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27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5623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688" y="623943"/>
            <a:ext cx="4954445" cy="384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1907704" y="-118285"/>
            <a:ext cx="5184576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Vízhozam görbe</a:t>
            </a:r>
            <a:endParaRPr kumimoji="0" lang="hu-HU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991" name="Rectangle 9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2426977" y="623943"/>
            <a:ext cx="41800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Vízhozam görbe  (Duna Dunaújváros )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309DF418-EB49-43A8-9C77-A785BA1CA3DA}"/>
              </a:ext>
            </a:extLst>
          </p:cNvPr>
          <p:cNvSpPr txBox="1"/>
          <p:nvPr/>
        </p:nvSpPr>
        <p:spPr>
          <a:xfrm>
            <a:off x="899592" y="4398534"/>
            <a:ext cx="800990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Amennyiben ismerjük a vízmérés helyén a folyó szelvényét, illetve a vízsebességet, akkor meg tudjuk határozni egy aktuális vízszintből a folyó aktuális vízhozamát. Ezt mérésekkel és számításokkal lehet elvégezni. Az adott mérési szelvényben rendelkezésünkre áll a vízhozamgörbe, amelyet az  ábrán láthatunk. A vízhozamgörbe általában jellemzően enyhén parabola alakú, a vízszintváltozás felől nézve. Ennek oka a felfelé táguló meder és a magasabb víznél a fenéksúrlódás relatív csökkenése. (De gyakorlatban lineárisnak tekinthető.)</a:t>
            </a:r>
          </a:p>
        </p:txBody>
      </p:sp>
      <p:sp>
        <p:nvSpPr>
          <p:cNvPr id="12" name="Dátum helye 3">
            <a:extLst>
              <a:ext uri="{FF2B5EF4-FFF2-40B4-BE49-F238E27FC236}">
                <a16:creationId xmlns:a16="http://schemas.microsoft.com/office/drawing/2014/main" id="{A6FE9C2E-4422-443C-8664-AB3EF6928974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3" name="Élőláb helye 4">
            <a:extLst>
              <a:ext uri="{FF2B5EF4-FFF2-40B4-BE49-F238E27FC236}">
                <a16:creationId xmlns:a16="http://schemas.microsoft.com/office/drawing/2014/main" id="{92011AEB-994D-4166-9C39-26D8DBEC4C98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4" name="Dia számának helye 5">
            <a:extLst>
              <a:ext uri="{FF2B5EF4-FFF2-40B4-BE49-F238E27FC236}">
                <a16:creationId xmlns:a16="http://schemas.microsoft.com/office/drawing/2014/main" id="{E3AABE80-E7A0-4730-A363-9E30425BADC7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28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19195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755576" y="226423"/>
            <a:ext cx="82461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Tartóssági és gyakorisági görbék  </a:t>
            </a:r>
          </a:p>
        </p:txBody>
      </p:sp>
      <p:sp>
        <p:nvSpPr>
          <p:cNvPr id="43015" name="Rectangle 9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1240371" y="1100842"/>
            <a:ext cx="73169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Vízmagasság tartóssági és gyakorisági görbe  Duna, Dunaújvárosnál</a:t>
            </a:r>
          </a:p>
        </p:txBody>
      </p:sp>
      <p:pic>
        <p:nvPicPr>
          <p:cNvPr id="43017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7704" y="1605930"/>
            <a:ext cx="6162675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átum helye 3">
            <a:extLst>
              <a:ext uri="{FF2B5EF4-FFF2-40B4-BE49-F238E27FC236}">
                <a16:creationId xmlns:a16="http://schemas.microsoft.com/office/drawing/2014/main" id="{1B0D6E64-795B-40DC-B566-9B2FFBFA6F9F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1" name="Élőláb helye 4">
            <a:extLst>
              <a:ext uri="{FF2B5EF4-FFF2-40B4-BE49-F238E27FC236}">
                <a16:creationId xmlns:a16="http://schemas.microsoft.com/office/drawing/2014/main" id="{D7C09C18-E785-45C5-AD71-0AE125E187AB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2" name="Dia számának helye 5">
            <a:extLst>
              <a:ext uri="{FF2B5EF4-FFF2-40B4-BE49-F238E27FC236}">
                <a16:creationId xmlns:a16="http://schemas.microsoft.com/office/drawing/2014/main" id="{C89FFD91-A9E9-4FA6-A303-01D07DC81B64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29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90986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0" name="Text Box 4"/>
          <p:cNvSpPr txBox="1">
            <a:spLocks noChangeArrowheads="1"/>
          </p:cNvSpPr>
          <p:nvPr/>
        </p:nvSpPr>
        <p:spPr bwMode="auto">
          <a:xfrm>
            <a:off x="514350" y="1997075"/>
            <a:ext cx="8229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vízenergia-hasznosítás általános kérdései</a:t>
            </a:r>
          </a:p>
        </p:txBody>
      </p:sp>
      <p:sp>
        <p:nvSpPr>
          <p:cNvPr id="6" name="Dátum helye 3">
            <a:extLst>
              <a:ext uri="{FF2B5EF4-FFF2-40B4-BE49-F238E27FC236}">
                <a16:creationId xmlns:a16="http://schemas.microsoft.com/office/drawing/2014/main" id="{8B40B582-720E-4DE9-A065-5C621BE8F0B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78178" y="623731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134EB9-7721-497D-8C24-BCDA61351E27}" type="datetime1">
              <a:rPr kumimoji="0" lang="hu-HU" alt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altLang="hu-H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Élőláb helye 4">
            <a:extLst>
              <a:ext uri="{FF2B5EF4-FFF2-40B4-BE49-F238E27FC236}">
                <a16:creationId xmlns:a16="http://schemas.microsoft.com/office/drawing/2014/main" id="{6BCECC81-A382-41F2-973B-C8E089A4C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0590" y="6237312"/>
            <a:ext cx="45735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Dr. Szlivka Ferenc:  Vízenergia hasznosítás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</a:p>
        </p:txBody>
      </p:sp>
      <p:sp>
        <p:nvSpPr>
          <p:cNvPr id="8" name="Dia számának helye 5">
            <a:extLst>
              <a:ext uri="{FF2B5EF4-FFF2-40B4-BE49-F238E27FC236}">
                <a16:creationId xmlns:a16="http://schemas.microsoft.com/office/drawing/2014/main" id="{134D3F34-ECC7-481A-916A-6ED21988D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2990" y="623731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AD4462-B89F-4B4A-BC7D-233CCBC21447}" type="slidenum">
              <a:rPr kumimoji="0" lang="hu-HU" alt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altLang="hu-H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588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60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214DDF72-1FE3-4372-A591-1FD7BC540A67}"/>
              </a:ext>
            </a:extLst>
          </p:cNvPr>
          <p:cNvSpPr txBox="1"/>
          <p:nvPr/>
        </p:nvSpPr>
        <p:spPr>
          <a:xfrm>
            <a:off x="826314" y="2656361"/>
            <a:ext cx="824615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ÁTV – Átlagos Területi Vízszint (vagy Tartammal súlyozott középvíz)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 ÁTV nem egyszerű átlag, hanem a tartamgörbéből származtatott érték. Ez azt a vízszintet jelöli, amelynél a vízállások az idő felében (50%-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ában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magasabbak, a másik felében alacsonyabbak voltak.  Jelentősége: Reálisabb képet ad a folyó medertelítettségéről, mert egy-egy rövid, de extrém árhullám nem húzza el az értéket (szemben a KÖV-vel).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Példa: Egy hegyi pataknál egyetlen brutális villámárvíz a KÖV-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(számtani átlagot) 50 cm-re is feltolhatja, miközben a patak az év 360 napján csak bokáig ér. Az ÁTV ebben az esetben pl. 15 cm lesz, ami sokkal jobban leírja a patak valódi, mindennapi arcát.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matematikai közép: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tartammal súlyozott középérték az a szint, amely felett a tartamgörbe alatti terület megegyezik a görbe feletti (de a maximum alatti) területtel. Ez a területi középérték.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3208F61-A083-4EB6-9152-5AD9DF69BC0E}"/>
              </a:ext>
            </a:extLst>
          </p:cNvPr>
          <p:cNvSpPr txBox="1"/>
          <p:nvPr/>
        </p:nvSpPr>
        <p:spPr>
          <a:xfrm>
            <a:off x="808929" y="908720"/>
            <a:ext cx="828092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KÖV középvíz egy adott vízmérce hosszú idősorának (általában 30-50 év) számtani átlaga. Ez jelenti a folyó statisztikai „normál” állapotát.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Jelentősége: Ehhez viszonyítják, hogy az aktuális vízállás alacsonynak vagy magasnak számít-e.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Példa: Ha a Duna budapesti mérőjénél a sokéves KÖV ~350 cm, de a mai vízállás csak 100 cm, akkor a folyó a "normális" szintje alatt van 2,5 méterrel.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952E752-252B-4D1D-8B33-99FFEE083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954" y="43036"/>
            <a:ext cx="82461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Tartóssági és gyakorisági görbék  </a:t>
            </a:r>
          </a:p>
        </p:txBody>
      </p:sp>
      <p:sp>
        <p:nvSpPr>
          <p:cNvPr id="10" name="Dátum helye 3">
            <a:extLst>
              <a:ext uri="{FF2B5EF4-FFF2-40B4-BE49-F238E27FC236}">
                <a16:creationId xmlns:a16="http://schemas.microsoft.com/office/drawing/2014/main" id="{01621C06-2930-4FE5-8599-70C8FAD65490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2" name="Élőláb helye 4">
            <a:extLst>
              <a:ext uri="{FF2B5EF4-FFF2-40B4-BE49-F238E27FC236}">
                <a16:creationId xmlns:a16="http://schemas.microsoft.com/office/drawing/2014/main" id="{3E164B11-0C1E-4BA9-B4FF-970DDF07A481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4" name="Dia számának helye 5">
            <a:extLst>
              <a:ext uri="{FF2B5EF4-FFF2-40B4-BE49-F238E27FC236}">
                <a16:creationId xmlns:a16="http://schemas.microsoft.com/office/drawing/2014/main" id="{002A7166-C32E-4C2F-A5E9-B9FB67681D48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30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3263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1163320" y="226495"/>
            <a:ext cx="82461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Tartóssági és gyakorisági görbék  </a:t>
            </a:r>
          </a:p>
        </p:txBody>
      </p:sp>
      <p:sp>
        <p:nvSpPr>
          <p:cNvPr id="43015" name="Rectangle 9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1244826" y="967302"/>
            <a:ext cx="74419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Vízmagasság tartóssági és gyakorisági görbe  Duna, Dunaújvárosnál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C2B0A76D-16E3-40CD-BAC9-7F7024A59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2177" y="1622396"/>
            <a:ext cx="6696744" cy="490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B92A0112-D67F-4803-B349-EE612B901B0E}"/>
              </a:ext>
            </a:extLst>
          </p:cNvPr>
          <p:cNvCxnSpPr>
            <a:cxnSpLocks/>
          </p:cNvCxnSpPr>
          <p:nvPr/>
        </p:nvCxnSpPr>
        <p:spPr>
          <a:xfrm>
            <a:off x="2113604" y="4910124"/>
            <a:ext cx="5256584" cy="66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6">
            <a:extLst>
              <a:ext uri="{FF2B5EF4-FFF2-40B4-BE49-F238E27FC236}">
                <a16:creationId xmlns:a16="http://schemas.microsoft.com/office/drawing/2014/main" id="{F4CAB1C2-32C7-419F-9370-45C74B1FE5A9}"/>
              </a:ext>
            </a:extLst>
          </p:cNvPr>
          <p:cNvCxnSpPr>
            <a:cxnSpLocks/>
          </p:cNvCxnSpPr>
          <p:nvPr/>
        </p:nvCxnSpPr>
        <p:spPr>
          <a:xfrm>
            <a:off x="2081227" y="4734235"/>
            <a:ext cx="5256584" cy="66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37">
            <a:extLst>
              <a:ext uri="{FF2B5EF4-FFF2-40B4-BE49-F238E27FC236}">
                <a16:creationId xmlns:a16="http://schemas.microsoft.com/office/drawing/2014/main" id="{3E00DCD1-F361-46C3-A04E-CE6E2EC863B0}"/>
              </a:ext>
            </a:extLst>
          </p:cNvPr>
          <p:cNvCxnSpPr>
            <a:cxnSpLocks/>
          </p:cNvCxnSpPr>
          <p:nvPr/>
        </p:nvCxnSpPr>
        <p:spPr>
          <a:xfrm>
            <a:off x="5292080" y="4721841"/>
            <a:ext cx="0" cy="108342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50">
            <a:extLst>
              <a:ext uri="{FF2B5EF4-FFF2-40B4-BE49-F238E27FC236}">
                <a16:creationId xmlns:a16="http://schemas.microsoft.com/office/drawing/2014/main" id="{3B72B8D6-8CD4-459E-92EC-4658EDA770D3}"/>
              </a:ext>
            </a:extLst>
          </p:cNvPr>
          <p:cNvCxnSpPr>
            <a:cxnSpLocks/>
          </p:cNvCxnSpPr>
          <p:nvPr/>
        </p:nvCxnSpPr>
        <p:spPr>
          <a:xfrm>
            <a:off x="5868144" y="4896683"/>
            <a:ext cx="0" cy="86409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4AAA85AB-35D5-4382-BAB7-15081CA9C197}"/>
              </a:ext>
            </a:extLst>
          </p:cNvPr>
          <p:cNvSpPr txBox="1"/>
          <p:nvPr/>
        </p:nvSpPr>
        <p:spPr>
          <a:xfrm>
            <a:off x="5335361" y="5377697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13 %</a:t>
            </a:r>
          </a:p>
        </p:txBody>
      </p:sp>
      <p:sp>
        <p:nvSpPr>
          <p:cNvPr id="54" name="Szövegdoboz 53">
            <a:extLst>
              <a:ext uri="{FF2B5EF4-FFF2-40B4-BE49-F238E27FC236}">
                <a16:creationId xmlns:a16="http://schemas.microsoft.com/office/drawing/2014/main" id="{ED7C82C6-FC89-4549-8FFF-5ACE92D514BE}"/>
              </a:ext>
            </a:extLst>
          </p:cNvPr>
          <p:cNvSpPr txBox="1"/>
          <p:nvPr/>
        </p:nvSpPr>
        <p:spPr>
          <a:xfrm>
            <a:off x="5315035" y="5888705"/>
            <a:ext cx="714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 nap</a:t>
            </a:r>
          </a:p>
        </p:txBody>
      </p:sp>
      <p:cxnSp>
        <p:nvCxnSpPr>
          <p:cNvPr id="55" name="Egyenes összekötő 54">
            <a:extLst>
              <a:ext uri="{FF2B5EF4-FFF2-40B4-BE49-F238E27FC236}">
                <a16:creationId xmlns:a16="http://schemas.microsoft.com/office/drawing/2014/main" id="{0E90A0E8-5329-41E0-AACD-A19ADEE82F81}"/>
              </a:ext>
            </a:extLst>
          </p:cNvPr>
          <p:cNvCxnSpPr>
            <a:cxnSpLocks/>
          </p:cNvCxnSpPr>
          <p:nvPr/>
        </p:nvCxnSpPr>
        <p:spPr>
          <a:xfrm flipV="1">
            <a:off x="2771800" y="4187011"/>
            <a:ext cx="4549767" cy="309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gyenes összekötő 56">
            <a:extLst>
              <a:ext uri="{FF2B5EF4-FFF2-40B4-BE49-F238E27FC236}">
                <a16:creationId xmlns:a16="http://schemas.microsoft.com/office/drawing/2014/main" id="{0A5C7BBA-3DDF-4B0C-8DC1-06A6BA743E31}"/>
              </a:ext>
            </a:extLst>
          </p:cNvPr>
          <p:cNvCxnSpPr>
            <a:cxnSpLocks/>
          </p:cNvCxnSpPr>
          <p:nvPr/>
        </p:nvCxnSpPr>
        <p:spPr>
          <a:xfrm flipV="1">
            <a:off x="2791652" y="4386197"/>
            <a:ext cx="4516652" cy="51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gyenes összekötő 58">
            <a:extLst>
              <a:ext uri="{FF2B5EF4-FFF2-40B4-BE49-F238E27FC236}">
                <a16:creationId xmlns:a16="http://schemas.microsoft.com/office/drawing/2014/main" id="{04E87443-E6F9-4227-AB5E-AA9020894ADD}"/>
              </a:ext>
            </a:extLst>
          </p:cNvPr>
          <p:cNvCxnSpPr>
            <a:cxnSpLocks/>
          </p:cNvCxnSpPr>
          <p:nvPr/>
        </p:nvCxnSpPr>
        <p:spPr>
          <a:xfrm>
            <a:off x="4788024" y="4217960"/>
            <a:ext cx="0" cy="158730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60">
            <a:extLst>
              <a:ext uri="{FF2B5EF4-FFF2-40B4-BE49-F238E27FC236}">
                <a16:creationId xmlns:a16="http://schemas.microsoft.com/office/drawing/2014/main" id="{84B30832-5FBD-4F33-AE91-CF9CA57064F8}"/>
              </a:ext>
            </a:extLst>
          </p:cNvPr>
          <p:cNvCxnSpPr>
            <a:cxnSpLocks/>
          </p:cNvCxnSpPr>
          <p:nvPr/>
        </p:nvCxnSpPr>
        <p:spPr>
          <a:xfrm flipH="1">
            <a:off x="4958981" y="4386197"/>
            <a:ext cx="1787" cy="141906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Szövegdoboz 66">
            <a:extLst>
              <a:ext uri="{FF2B5EF4-FFF2-40B4-BE49-F238E27FC236}">
                <a16:creationId xmlns:a16="http://schemas.microsoft.com/office/drawing/2014/main" id="{9D5339C6-E476-495C-942C-BC1CAEF5AFE1}"/>
              </a:ext>
            </a:extLst>
          </p:cNvPr>
          <p:cNvSpPr txBox="1"/>
          <p:nvPr/>
        </p:nvSpPr>
        <p:spPr>
          <a:xfrm>
            <a:off x="4585114" y="5349804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5 %</a:t>
            </a:r>
          </a:p>
        </p:txBody>
      </p:sp>
      <p:sp>
        <p:nvSpPr>
          <p:cNvPr id="68" name="Szövegdoboz 67">
            <a:extLst>
              <a:ext uri="{FF2B5EF4-FFF2-40B4-BE49-F238E27FC236}">
                <a16:creationId xmlns:a16="http://schemas.microsoft.com/office/drawing/2014/main" id="{1D398F70-DCCA-4193-BA32-E0A1827C9E78}"/>
              </a:ext>
            </a:extLst>
          </p:cNvPr>
          <p:cNvSpPr txBox="1"/>
          <p:nvPr/>
        </p:nvSpPr>
        <p:spPr>
          <a:xfrm>
            <a:off x="4572000" y="5888705"/>
            <a:ext cx="714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nap</a:t>
            </a:r>
          </a:p>
        </p:txBody>
      </p:sp>
      <p:sp>
        <p:nvSpPr>
          <p:cNvPr id="69" name="Szövegdoboz 68">
            <a:extLst>
              <a:ext uri="{FF2B5EF4-FFF2-40B4-BE49-F238E27FC236}">
                <a16:creationId xmlns:a16="http://schemas.microsoft.com/office/drawing/2014/main" id="{B3929DDA-E7D2-42BE-B3EF-D29F6C2749F9}"/>
              </a:ext>
            </a:extLst>
          </p:cNvPr>
          <p:cNvSpPr txBox="1"/>
          <p:nvPr/>
        </p:nvSpPr>
        <p:spPr>
          <a:xfrm>
            <a:off x="7278724" y="4760415"/>
            <a:ext cx="720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 cm</a:t>
            </a:r>
          </a:p>
        </p:txBody>
      </p:sp>
      <p:sp>
        <p:nvSpPr>
          <p:cNvPr id="70" name="Szövegdoboz 69">
            <a:extLst>
              <a:ext uri="{FF2B5EF4-FFF2-40B4-BE49-F238E27FC236}">
                <a16:creationId xmlns:a16="http://schemas.microsoft.com/office/drawing/2014/main" id="{CA46D986-0A2E-46C1-A496-52E22DF0F693}"/>
              </a:ext>
            </a:extLst>
          </p:cNvPr>
          <p:cNvSpPr txBox="1"/>
          <p:nvPr/>
        </p:nvSpPr>
        <p:spPr>
          <a:xfrm>
            <a:off x="7278724" y="4556181"/>
            <a:ext cx="720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120 cm</a:t>
            </a:r>
          </a:p>
        </p:txBody>
      </p:sp>
      <p:sp>
        <p:nvSpPr>
          <p:cNvPr id="71" name="Szövegdoboz 70">
            <a:extLst>
              <a:ext uri="{FF2B5EF4-FFF2-40B4-BE49-F238E27FC236}">
                <a16:creationId xmlns:a16="http://schemas.microsoft.com/office/drawing/2014/main" id="{22C8E79F-1310-4AC3-9C19-E210F06DDB2C}"/>
              </a:ext>
            </a:extLst>
          </p:cNvPr>
          <p:cNvSpPr txBox="1"/>
          <p:nvPr/>
        </p:nvSpPr>
        <p:spPr>
          <a:xfrm>
            <a:off x="7263997" y="4205882"/>
            <a:ext cx="720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160 cm</a:t>
            </a:r>
          </a:p>
        </p:txBody>
      </p:sp>
      <p:sp>
        <p:nvSpPr>
          <p:cNvPr id="72" name="Szövegdoboz 71">
            <a:extLst>
              <a:ext uri="{FF2B5EF4-FFF2-40B4-BE49-F238E27FC236}">
                <a16:creationId xmlns:a16="http://schemas.microsoft.com/office/drawing/2014/main" id="{0E27CD42-A12A-47DE-BD1C-1E1F8CB3C3D9}"/>
              </a:ext>
            </a:extLst>
          </p:cNvPr>
          <p:cNvSpPr txBox="1"/>
          <p:nvPr/>
        </p:nvSpPr>
        <p:spPr>
          <a:xfrm>
            <a:off x="7277332" y="4009779"/>
            <a:ext cx="720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180 cm</a:t>
            </a:r>
          </a:p>
        </p:txBody>
      </p:sp>
      <p:sp>
        <p:nvSpPr>
          <p:cNvPr id="26" name="Dátum helye 3">
            <a:extLst>
              <a:ext uri="{FF2B5EF4-FFF2-40B4-BE49-F238E27FC236}">
                <a16:creationId xmlns:a16="http://schemas.microsoft.com/office/drawing/2014/main" id="{AAF54755-BFB1-48FE-888C-787EEE0FEBD6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27" name="Élőláb helye 4">
            <a:extLst>
              <a:ext uri="{FF2B5EF4-FFF2-40B4-BE49-F238E27FC236}">
                <a16:creationId xmlns:a16="http://schemas.microsoft.com/office/drawing/2014/main" id="{D8696818-4AB9-4B64-A9CA-AC1AE8482E79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28" name="Dia számának helye 5">
            <a:extLst>
              <a:ext uri="{FF2B5EF4-FFF2-40B4-BE49-F238E27FC236}">
                <a16:creationId xmlns:a16="http://schemas.microsoft.com/office/drawing/2014/main" id="{5E57AA7B-700C-405F-8BF9-2A607839E577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31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27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7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7" grpId="0"/>
      <p:bldP spid="69" grpId="0"/>
      <p:bldP spid="70" grpId="0"/>
      <p:bldP spid="71" grpId="0"/>
      <p:bldP spid="7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804545" y="157061"/>
            <a:ext cx="82461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Tartóssági és gyakorisági görbék  </a:t>
            </a:r>
          </a:p>
        </p:txBody>
      </p:sp>
      <p:sp>
        <p:nvSpPr>
          <p:cNvPr id="43015" name="Rectangle 9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774813" y="1065765"/>
            <a:ext cx="74419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Vízmagasság tartóssági és gyakorisági görbe  Duna, Dunaújvárosnál</a:t>
            </a:r>
          </a:p>
        </p:txBody>
      </p:sp>
      <p:grpSp>
        <p:nvGrpSpPr>
          <p:cNvPr id="47" name="Csoportba foglalás 46">
            <a:extLst>
              <a:ext uri="{FF2B5EF4-FFF2-40B4-BE49-F238E27FC236}">
                <a16:creationId xmlns:a16="http://schemas.microsoft.com/office/drawing/2014/main" id="{A58CBBA0-8A1B-4667-ABF7-F07E7D4B6FC5}"/>
              </a:ext>
            </a:extLst>
          </p:cNvPr>
          <p:cNvGrpSpPr/>
          <p:nvPr/>
        </p:nvGrpSpPr>
        <p:grpSpPr>
          <a:xfrm>
            <a:off x="1147428" y="1450586"/>
            <a:ext cx="6696744" cy="4902935"/>
            <a:chOff x="1775733" y="2217258"/>
            <a:chExt cx="4674061" cy="3454173"/>
          </a:xfrm>
        </p:grpSpPr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C2B0A76D-16E3-40CD-BAC9-7F7024A59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75733" y="2217258"/>
              <a:ext cx="4674061" cy="3454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Egyenes összekötő 11">
              <a:extLst>
                <a:ext uri="{FF2B5EF4-FFF2-40B4-BE49-F238E27FC236}">
                  <a16:creationId xmlns:a16="http://schemas.microsoft.com/office/drawing/2014/main" id="{33E1FC4A-B6D6-4022-AA79-7379DFAF61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0144" y="4904158"/>
              <a:ext cx="2860221" cy="27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>
              <a:extLst>
                <a:ext uri="{FF2B5EF4-FFF2-40B4-BE49-F238E27FC236}">
                  <a16:creationId xmlns:a16="http://schemas.microsoft.com/office/drawing/2014/main" id="{B685BE55-D66D-44DA-98A9-6C1B983C2E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0696" y="4762897"/>
              <a:ext cx="3329669" cy="81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>
              <a:extLst>
                <a:ext uri="{FF2B5EF4-FFF2-40B4-BE49-F238E27FC236}">
                  <a16:creationId xmlns:a16="http://schemas.microsoft.com/office/drawing/2014/main" id="{24F0A00D-1C10-47D6-8C5C-72E0707D74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5551" y="4649535"/>
              <a:ext cx="3439885" cy="81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14">
              <a:extLst>
                <a:ext uri="{FF2B5EF4-FFF2-40B4-BE49-F238E27FC236}">
                  <a16:creationId xmlns:a16="http://schemas.microsoft.com/office/drawing/2014/main" id="{13668BAB-5BBA-4EBC-9088-924D864257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001" y="4527067"/>
              <a:ext cx="3513364" cy="108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>
              <a:extLst>
                <a:ext uri="{FF2B5EF4-FFF2-40B4-BE49-F238E27FC236}">
                  <a16:creationId xmlns:a16="http://schemas.microsoft.com/office/drawing/2014/main" id="{48375C76-2E85-4DB1-AC51-FD27BE4D5D30}"/>
                </a:ext>
              </a:extLst>
            </p:cNvPr>
            <p:cNvCxnSpPr>
              <a:cxnSpLocks/>
            </p:cNvCxnSpPr>
            <p:nvPr/>
          </p:nvCxnSpPr>
          <p:spPr>
            <a:xfrm>
              <a:off x="2442483" y="4401886"/>
              <a:ext cx="3546021" cy="54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16">
              <a:extLst>
                <a:ext uri="{FF2B5EF4-FFF2-40B4-BE49-F238E27FC236}">
                  <a16:creationId xmlns:a16="http://schemas.microsoft.com/office/drawing/2014/main" id="{6583C50A-8AE0-40AC-B1A5-ACCC2FF630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0336" y="4296778"/>
              <a:ext cx="3270600" cy="611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>
              <a:extLst>
                <a:ext uri="{FF2B5EF4-FFF2-40B4-BE49-F238E27FC236}">
                  <a16:creationId xmlns:a16="http://schemas.microsoft.com/office/drawing/2014/main" id="{6F4AD6A7-84A9-4B87-89C8-3BD6F835F8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3065" y="4162091"/>
              <a:ext cx="3152776" cy="81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>
              <a:extLst>
                <a:ext uri="{FF2B5EF4-FFF2-40B4-BE49-F238E27FC236}">
                  <a16:creationId xmlns:a16="http://schemas.microsoft.com/office/drawing/2014/main" id="{2D5E79A0-BC8A-4059-A29B-14C09B7196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2390" y="4040687"/>
              <a:ext cx="3223534" cy="544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>
              <a:extLst>
                <a:ext uri="{FF2B5EF4-FFF2-40B4-BE49-F238E27FC236}">
                  <a16:creationId xmlns:a16="http://schemas.microsoft.com/office/drawing/2014/main" id="{B90A6A41-7A7A-402E-B3E9-E6B5A6293F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6060" y="3914749"/>
              <a:ext cx="3201762" cy="544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>
              <a:extLst>
                <a:ext uri="{FF2B5EF4-FFF2-40B4-BE49-F238E27FC236}">
                  <a16:creationId xmlns:a16="http://schemas.microsoft.com/office/drawing/2014/main" id="{13A2AB23-ED80-43B2-9665-F4A91494AB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7769" y="3786844"/>
              <a:ext cx="3152776" cy="81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21">
              <a:extLst>
                <a:ext uri="{FF2B5EF4-FFF2-40B4-BE49-F238E27FC236}">
                  <a16:creationId xmlns:a16="http://schemas.microsoft.com/office/drawing/2014/main" id="{8AA633D4-1DDD-44E0-B8EC-5119DB164D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6883" y="3672543"/>
              <a:ext cx="3152776" cy="81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22">
              <a:extLst>
                <a:ext uri="{FF2B5EF4-FFF2-40B4-BE49-F238E27FC236}">
                  <a16:creationId xmlns:a16="http://schemas.microsoft.com/office/drawing/2014/main" id="{262CD787-9476-44AD-833B-F49FA0A927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2178" y="3566406"/>
              <a:ext cx="3152776" cy="81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23">
              <a:extLst>
                <a:ext uri="{FF2B5EF4-FFF2-40B4-BE49-F238E27FC236}">
                  <a16:creationId xmlns:a16="http://schemas.microsoft.com/office/drawing/2014/main" id="{CF2497D1-2573-4EEC-88C2-334C9E6CFF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1267" y="3435024"/>
              <a:ext cx="3329669" cy="108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24">
              <a:extLst>
                <a:ext uri="{FF2B5EF4-FFF2-40B4-BE49-F238E27FC236}">
                  <a16:creationId xmlns:a16="http://schemas.microsoft.com/office/drawing/2014/main" id="{BF4B9935-CE44-491D-AF87-6BFA8FBE51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2108" y="3305151"/>
              <a:ext cx="3329669" cy="108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25">
              <a:extLst>
                <a:ext uri="{FF2B5EF4-FFF2-40B4-BE49-F238E27FC236}">
                  <a16:creationId xmlns:a16="http://schemas.microsoft.com/office/drawing/2014/main" id="{540144DC-C56F-4A5C-A58C-C7AC0E328C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7577" y="3180718"/>
              <a:ext cx="3052082" cy="81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26">
              <a:extLst>
                <a:ext uri="{FF2B5EF4-FFF2-40B4-BE49-F238E27FC236}">
                  <a16:creationId xmlns:a16="http://schemas.microsoft.com/office/drawing/2014/main" id="{471815D1-9025-4DED-800A-D390043CB9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2941" y="3056892"/>
              <a:ext cx="2944585" cy="54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7">
              <a:extLst>
                <a:ext uri="{FF2B5EF4-FFF2-40B4-BE49-F238E27FC236}">
                  <a16:creationId xmlns:a16="http://schemas.microsoft.com/office/drawing/2014/main" id="{38ADC8A3-208E-4176-A9D1-8BC71702DC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1339" y="2955049"/>
              <a:ext cx="2944585" cy="54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28">
              <a:extLst>
                <a:ext uri="{FF2B5EF4-FFF2-40B4-BE49-F238E27FC236}">
                  <a16:creationId xmlns:a16="http://schemas.microsoft.com/office/drawing/2014/main" id="{FBD5E526-36A1-4C91-9849-BAF6FA2E2D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3942" y="2835703"/>
              <a:ext cx="2944585" cy="54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29">
              <a:extLst>
                <a:ext uri="{FF2B5EF4-FFF2-40B4-BE49-F238E27FC236}">
                  <a16:creationId xmlns:a16="http://schemas.microsoft.com/office/drawing/2014/main" id="{1D5E2A2A-A0D3-464E-B1A5-4E71246FE5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5144" y="2708051"/>
              <a:ext cx="2944585" cy="54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30">
              <a:extLst>
                <a:ext uri="{FF2B5EF4-FFF2-40B4-BE49-F238E27FC236}">
                  <a16:creationId xmlns:a16="http://schemas.microsoft.com/office/drawing/2014/main" id="{CA7AB24A-57C7-4A13-B922-1247BF5602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8181" y="2591257"/>
              <a:ext cx="2944585" cy="33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Dátum helye 3">
            <a:extLst>
              <a:ext uri="{FF2B5EF4-FFF2-40B4-BE49-F238E27FC236}">
                <a16:creationId xmlns:a16="http://schemas.microsoft.com/office/drawing/2014/main" id="{2E54066A-2901-45E5-8480-ECC122FDD9C3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33" name="Élőláb helye 4">
            <a:extLst>
              <a:ext uri="{FF2B5EF4-FFF2-40B4-BE49-F238E27FC236}">
                <a16:creationId xmlns:a16="http://schemas.microsoft.com/office/drawing/2014/main" id="{E7B89109-16C0-401A-9FFD-45A2302EFDD1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34" name="Dia számának helye 5">
            <a:extLst>
              <a:ext uri="{FF2B5EF4-FFF2-40B4-BE49-F238E27FC236}">
                <a16:creationId xmlns:a16="http://schemas.microsoft.com/office/drawing/2014/main" id="{FBC37888-5EAE-4D5E-9E82-08B4287C0F65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32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9007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1187624" y="109591"/>
            <a:ext cx="83529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Tartóssági és gyakorisági görbék analitikus közelítése </a:t>
            </a:r>
          </a:p>
        </p:txBody>
      </p:sp>
      <p:sp>
        <p:nvSpPr>
          <p:cNvPr id="43015" name="Rectangle 9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1187624" y="1295031"/>
            <a:ext cx="74419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Vízmagasság tartóssági és gyakorisági görbe  Duna, Dunaújvárosnál</a:t>
            </a:r>
          </a:p>
        </p:txBody>
      </p:sp>
      <p:graphicFrame>
        <p:nvGraphicFramePr>
          <p:cNvPr id="33" name="Diagram 32">
            <a:extLst>
              <a:ext uri="{FF2B5EF4-FFF2-40B4-BE49-F238E27FC236}">
                <a16:creationId xmlns:a16="http://schemas.microsoft.com/office/drawing/2014/main" id="{A28C9EB1-86D8-4AA6-AF03-426714525F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6828716"/>
              </p:ext>
            </p:extLst>
          </p:nvPr>
        </p:nvGraphicFramePr>
        <p:xfrm>
          <a:off x="3491880" y="1894580"/>
          <a:ext cx="5481934" cy="3920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8" name="Csoportba foglalás 37">
            <a:extLst>
              <a:ext uri="{FF2B5EF4-FFF2-40B4-BE49-F238E27FC236}">
                <a16:creationId xmlns:a16="http://schemas.microsoft.com/office/drawing/2014/main" id="{315EA584-FEB2-40D4-8EF3-AB57A294B610}"/>
              </a:ext>
            </a:extLst>
          </p:cNvPr>
          <p:cNvGrpSpPr/>
          <p:nvPr/>
        </p:nvGrpSpPr>
        <p:grpSpPr>
          <a:xfrm>
            <a:off x="1043608" y="2235933"/>
            <a:ext cx="3096344" cy="3579625"/>
            <a:chOff x="360040" y="5715"/>
            <a:chExt cx="3629516" cy="3067958"/>
          </a:xfrm>
        </p:grpSpPr>
        <p:graphicFrame>
          <p:nvGraphicFramePr>
            <p:cNvPr id="39" name="Diagram 38">
              <a:extLst>
                <a:ext uri="{FF2B5EF4-FFF2-40B4-BE49-F238E27FC236}">
                  <a16:creationId xmlns:a16="http://schemas.microsoft.com/office/drawing/2014/main" id="{3FB14A54-A219-48CC-8F54-A29697B6B98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8713468"/>
                </p:ext>
              </p:extLst>
            </p:nvPr>
          </p:nvGraphicFramePr>
          <p:xfrm>
            <a:off x="360040" y="5715"/>
            <a:ext cx="3322221" cy="306795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0" name="Szövegdoboz 2">
              <a:extLst>
                <a:ext uri="{FF2B5EF4-FFF2-40B4-BE49-F238E27FC236}">
                  <a16:creationId xmlns:a16="http://schemas.microsoft.com/office/drawing/2014/main" id="{8FD9C5B4-CEBC-4470-93FB-928C22B6C65D}"/>
                </a:ext>
              </a:extLst>
            </p:cNvPr>
            <p:cNvSpPr txBox="1"/>
            <p:nvPr/>
          </p:nvSpPr>
          <p:spPr>
            <a:xfrm>
              <a:off x="587770" y="2793144"/>
              <a:ext cx="3401786" cy="238881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8,0               6,0                4,0              2,0              0,0  ( %)</a:t>
              </a:r>
            </a:p>
          </p:txBody>
        </p:sp>
      </p:grpSp>
      <p:sp>
        <p:nvSpPr>
          <p:cNvPr id="13" name="Dátum helye 3">
            <a:extLst>
              <a:ext uri="{FF2B5EF4-FFF2-40B4-BE49-F238E27FC236}">
                <a16:creationId xmlns:a16="http://schemas.microsoft.com/office/drawing/2014/main" id="{7A78C5DE-8216-4AC5-B251-8B766E492623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4" name="Élőláb helye 4">
            <a:extLst>
              <a:ext uri="{FF2B5EF4-FFF2-40B4-BE49-F238E27FC236}">
                <a16:creationId xmlns:a16="http://schemas.microsoft.com/office/drawing/2014/main" id="{0A078552-26B7-41FD-BE1D-053B42A8CC9D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5" name="Dia számának helye 5">
            <a:extLst>
              <a:ext uri="{FF2B5EF4-FFF2-40B4-BE49-F238E27FC236}">
                <a16:creationId xmlns:a16="http://schemas.microsoft.com/office/drawing/2014/main" id="{92E77BF8-D566-42AF-950F-691F263ABEB3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33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6415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extLst>
              <a:ext uri="{FF2B5EF4-FFF2-40B4-BE49-F238E27FC236}">
                <a16:creationId xmlns:a16="http://schemas.microsoft.com/office/drawing/2014/main" id="{C2B0A76D-16E3-40CD-BAC9-7F7024A59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608" y="1153550"/>
            <a:ext cx="7812512" cy="393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826789" y="133150"/>
            <a:ext cx="82461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Tartóssági és gyakorisági görbék  </a:t>
            </a:r>
          </a:p>
        </p:txBody>
      </p:sp>
      <p:sp>
        <p:nvSpPr>
          <p:cNvPr id="43015" name="Rectangle 9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2B91A3AE-1ED5-4C11-B1AD-47A45260EBB8}"/>
              </a:ext>
            </a:extLst>
          </p:cNvPr>
          <p:cNvSpPr txBox="1"/>
          <p:nvPr/>
        </p:nvSpPr>
        <p:spPr>
          <a:xfrm>
            <a:off x="1104477" y="5090997"/>
            <a:ext cx="79684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folyamat lényege, hogy míg a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tartamdiagram azt mutatja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meg,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mennyi ideig volt a víz egy szint felett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addig a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gyakoriság azt mutatja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meg,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mennyi ideig volt pontosan két szint között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Grafikai szempontból a gyakorisági görbe a tartamgörbe negatív deriváltjaként (meredekségeként) is felfogható. </a:t>
            </a:r>
          </a:p>
        </p:txBody>
      </p:sp>
      <p:sp>
        <p:nvSpPr>
          <p:cNvPr id="10" name="Dátum helye 3">
            <a:extLst>
              <a:ext uri="{FF2B5EF4-FFF2-40B4-BE49-F238E27FC236}">
                <a16:creationId xmlns:a16="http://schemas.microsoft.com/office/drawing/2014/main" id="{A21BDDF4-E2B1-470D-ADDE-E7C4A9FBD74A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2" name="Élőláb helye 4">
            <a:extLst>
              <a:ext uri="{FF2B5EF4-FFF2-40B4-BE49-F238E27FC236}">
                <a16:creationId xmlns:a16="http://schemas.microsoft.com/office/drawing/2014/main" id="{828E265C-DDDB-4C83-8AE1-C8DEBE5BC2AE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3" name="Dia számának helye 5">
            <a:extLst>
              <a:ext uri="{FF2B5EF4-FFF2-40B4-BE49-F238E27FC236}">
                <a16:creationId xmlns:a16="http://schemas.microsoft.com/office/drawing/2014/main" id="{75C4B76C-C25D-4A14-A8C4-8058F75670AC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34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36082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1031375" y="291207"/>
            <a:ext cx="9632951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Teljesítménygörbe szerkesztése  </a:t>
            </a:r>
          </a:p>
        </p:txBody>
      </p:sp>
      <p:sp>
        <p:nvSpPr>
          <p:cNvPr id="44039" name="Rectangle 9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1870075" y="1282700"/>
            <a:ext cx="3484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Vízhozam tartóssági görbe </a:t>
            </a:r>
          </a:p>
        </p:txBody>
      </p:sp>
      <p:pic>
        <p:nvPicPr>
          <p:cNvPr id="44041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1375" y="1679575"/>
            <a:ext cx="7212013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D63BE5EE-0289-4A66-90E1-199DF6EEC580}"/>
              </a:ext>
            </a:extLst>
          </p:cNvPr>
          <p:cNvSpPr txBox="1"/>
          <p:nvPr/>
        </p:nvSpPr>
        <p:spPr>
          <a:xfrm>
            <a:off x="841013" y="5910263"/>
            <a:ext cx="82912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 lenne, ha Dunaújvároshoz építenénk egy vízierőművet? Mekkora teljesítményt tudnánk vele termelni? Ehhez kell  a teljesítménygörbe szerkesztése.</a:t>
            </a:r>
          </a:p>
        </p:txBody>
      </p:sp>
      <p:sp>
        <p:nvSpPr>
          <p:cNvPr id="12" name="Dátum helye 3">
            <a:extLst>
              <a:ext uri="{FF2B5EF4-FFF2-40B4-BE49-F238E27FC236}">
                <a16:creationId xmlns:a16="http://schemas.microsoft.com/office/drawing/2014/main" id="{D515CADC-4E8B-4A83-9007-C60ABF1A342F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3" name="Élőláb helye 4">
            <a:extLst>
              <a:ext uri="{FF2B5EF4-FFF2-40B4-BE49-F238E27FC236}">
                <a16:creationId xmlns:a16="http://schemas.microsoft.com/office/drawing/2014/main" id="{79973823-89C7-4271-BBDE-FE0DD30CC7A5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4" name="Dia számának helye 5">
            <a:extLst>
              <a:ext uri="{FF2B5EF4-FFF2-40B4-BE49-F238E27FC236}">
                <a16:creationId xmlns:a16="http://schemas.microsoft.com/office/drawing/2014/main" id="{14419C92-49AD-45D1-A25F-ACEEE1D24DCB}"/>
              </a:ext>
            </a:extLst>
          </p:cNvPr>
          <p:cNvSpPr txBox="1">
            <a:spLocks/>
          </p:cNvSpPr>
          <p:nvPr/>
        </p:nvSpPr>
        <p:spPr bwMode="auto">
          <a:xfrm>
            <a:off x="6656850" y="64293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35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0663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1331640" y="177403"/>
            <a:ext cx="9537701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Teljesítménygörbe szerkesztése  </a:t>
            </a:r>
          </a:p>
        </p:txBody>
      </p:sp>
      <p:sp>
        <p:nvSpPr>
          <p:cNvPr id="45063" name="Rectangle 9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Objektum 1">
            <a:extLst>
              <a:ext uri="{FF2B5EF4-FFF2-40B4-BE49-F238E27FC236}">
                <a16:creationId xmlns:a16="http://schemas.microsoft.com/office/drawing/2014/main" id="{E4F8CB04-AA94-4F7B-B226-3A9499C295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385364"/>
              </p:ext>
            </p:extLst>
          </p:nvPr>
        </p:nvGraphicFramePr>
        <p:xfrm>
          <a:off x="971600" y="1124743"/>
          <a:ext cx="7909842" cy="54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8" name="Photo Editor fénykép" r:id="rId4" imgW="1026028" imgH="715854" progId="MSPhotoEd.3">
                  <p:embed/>
                </p:oleObj>
              </mc:Choice>
              <mc:Fallback>
                <p:oleObj name="Photo Editor fénykép" r:id="rId4" imgW="1026028" imgH="715854" progId="MSPhotoEd.3">
                  <p:embed/>
                  <p:pic>
                    <p:nvPicPr>
                      <p:cNvPr id="2" name="Objektum 1">
                        <a:extLst>
                          <a:ext uri="{FF2B5EF4-FFF2-40B4-BE49-F238E27FC236}">
                            <a16:creationId xmlns:a16="http://schemas.microsoft.com/office/drawing/2014/main" id="{E4F8CB04-AA94-4F7B-B226-3A9499C295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1600" y="1124743"/>
                        <a:ext cx="7909842" cy="54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átum helye 3">
            <a:extLst>
              <a:ext uri="{FF2B5EF4-FFF2-40B4-BE49-F238E27FC236}">
                <a16:creationId xmlns:a16="http://schemas.microsoft.com/office/drawing/2014/main" id="{C8805EC0-25FC-4565-A267-54F3E03EBCFB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1" name="Élőláb helye 4">
            <a:extLst>
              <a:ext uri="{FF2B5EF4-FFF2-40B4-BE49-F238E27FC236}">
                <a16:creationId xmlns:a16="http://schemas.microsoft.com/office/drawing/2014/main" id="{0D3747D3-A312-42FC-A4C7-4DDFC223C3FF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2" name="Dia számának helye 5">
            <a:extLst>
              <a:ext uri="{FF2B5EF4-FFF2-40B4-BE49-F238E27FC236}">
                <a16:creationId xmlns:a16="http://schemas.microsoft.com/office/drawing/2014/main" id="{9FE248E4-4F1A-4845-AA10-7D9A86987C57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36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69820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1196206" y="311151"/>
            <a:ext cx="9537701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Teljesítménygörbe szerkesztése  </a:t>
            </a:r>
          </a:p>
        </p:txBody>
      </p:sp>
      <p:sp>
        <p:nvSpPr>
          <p:cNvPr id="45063" name="Rectangle 9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753D970B-B9D6-47B4-9986-9900217C109C}"/>
              </a:ext>
            </a:extLst>
          </p:cNvPr>
          <p:cNvSpPr txBox="1"/>
          <p:nvPr/>
        </p:nvSpPr>
        <p:spPr>
          <a:xfrm>
            <a:off x="1167942" y="1484784"/>
            <a:ext cx="784887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 lenne, ha Dunaújvároshoz építenénk egy vízierőművet?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teljesítménygörbe szerkesztésekor az év napjainak függvényében megszerkesztjük a vízhozam-tartóssági és a hasznos esés tartóssági görbéket. A hasznos esés számításakor legegyszerűbb esetben a duzzasztási vízszintből levonni a mindenkor időszerű vízszintet, ami jelen esetben mindenkori alvízszintet határozza meg. Nagy víznél tehát a hasznos esés kisebb, mivel az alvízszint ilyenkor magasabb. Kis víznél pedig a hasznos esés nagyobb lesz. A duzzasztási vízszint meghatározása igen bonyolult mérnöki és gazdaságossági szempont alapján határozható meg. Ezzel részleteiben itt nem foglalkozunk. A fenti dunaújvárosi vízálláshoz önkényesen hozzárendeltünk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hu-HU" sz="18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duzz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=4,5m=450 cm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teljesítménygörbét ezek alapján határoztuk meg.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(Itt hangsúlyozni kell, hogy a felvetett példa a teljesítménygörbe számítása tekintetében csak egy elméleti példa, realitása a valóságban elég csekély.) </a:t>
            </a:r>
          </a:p>
        </p:txBody>
      </p:sp>
      <p:sp>
        <p:nvSpPr>
          <p:cNvPr id="11" name="Dátum helye 3">
            <a:extLst>
              <a:ext uri="{FF2B5EF4-FFF2-40B4-BE49-F238E27FC236}">
                <a16:creationId xmlns:a16="http://schemas.microsoft.com/office/drawing/2014/main" id="{2567EA01-8288-4727-9800-983E7A271FB9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2" name="Élőláb helye 4">
            <a:extLst>
              <a:ext uri="{FF2B5EF4-FFF2-40B4-BE49-F238E27FC236}">
                <a16:creationId xmlns:a16="http://schemas.microsoft.com/office/drawing/2014/main" id="{A18A2AB9-FEF4-41A8-B05D-FC8F95E79A9B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3" name="Dia számának helye 5">
            <a:extLst>
              <a:ext uri="{FF2B5EF4-FFF2-40B4-BE49-F238E27FC236}">
                <a16:creationId xmlns:a16="http://schemas.microsoft.com/office/drawing/2014/main" id="{4FADE059-636D-46C7-A2FF-8880E70EFA99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37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13709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7"/>
          <p:cNvSpPr>
            <a:spLocks noChangeArrowheads="1"/>
          </p:cNvSpPr>
          <p:nvPr/>
        </p:nvSpPr>
        <p:spPr bwMode="auto">
          <a:xfrm>
            <a:off x="485775" y="261938"/>
            <a:ext cx="82962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Vízerőművek csoportosítása </a:t>
            </a:r>
          </a:p>
        </p:txBody>
      </p:sp>
      <p:sp>
        <p:nvSpPr>
          <p:cNvPr id="46086" name="Téglalap 7"/>
          <p:cNvSpPr>
            <a:spLocks noChangeArrowheads="1"/>
          </p:cNvSpPr>
          <p:nvPr/>
        </p:nvSpPr>
        <p:spPr bwMode="auto">
          <a:xfrm>
            <a:off x="930275" y="1497013"/>
            <a:ext cx="7046913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vízerő-hasznosítást különböző erőművekkel lehet megvalósítani.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Ezek a következő csoportokra oszthatók: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folyami vízerőművek,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tározós erőművek,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szivattyús energiatározók,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árapályerőművek,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hullámerőművek,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tengeráramlás-erőművek.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 energiatermelésben legnagyobb szerepet betöltő erőműfajta a folyóvízre telepített erőmű. Ezzel foglalkozunk részletesen. A vízerőművön legtöbbször ezt a típust értjük. </a:t>
            </a:r>
          </a:p>
        </p:txBody>
      </p:sp>
      <p:sp>
        <p:nvSpPr>
          <p:cNvPr id="7" name="Dátum helye 3">
            <a:extLst>
              <a:ext uri="{FF2B5EF4-FFF2-40B4-BE49-F238E27FC236}">
                <a16:creationId xmlns:a16="http://schemas.microsoft.com/office/drawing/2014/main" id="{24E671B0-A1DB-416F-899E-780269C214C6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8" name="Élőláb helye 4">
            <a:extLst>
              <a:ext uri="{FF2B5EF4-FFF2-40B4-BE49-F238E27FC236}">
                <a16:creationId xmlns:a16="http://schemas.microsoft.com/office/drawing/2014/main" id="{9CF8F7A6-8860-4417-978D-AB94FD954A78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9" name="Dia számának helye 5">
            <a:extLst>
              <a:ext uri="{FF2B5EF4-FFF2-40B4-BE49-F238E27FC236}">
                <a16:creationId xmlns:a16="http://schemas.microsoft.com/office/drawing/2014/main" id="{9A9AD81A-868F-4A3A-B8E0-6E4644D2BA5E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38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6492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04" name="Rectangle 3"/>
          <p:cNvSpPr>
            <a:spLocks noChangeArrowheads="1"/>
          </p:cNvSpPr>
          <p:nvPr/>
        </p:nvSpPr>
        <p:spPr bwMode="auto">
          <a:xfrm>
            <a:off x="0" y="2252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05" name="Rectangle 4"/>
          <p:cNvSpPr>
            <a:spLocks noChangeArrowheads="1"/>
          </p:cNvSpPr>
          <p:nvPr/>
        </p:nvSpPr>
        <p:spPr bwMode="auto">
          <a:xfrm>
            <a:off x="847725" y="214313"/>
            <a:ext cx="76025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Vízerőművek osztályozása</a:t>
            </a:r>
          </a:p>
        </p:txBody>
      </p:sp>
      <p:sp>
        <p:nvSpPr>
          <p:cNvPr id="4106" name="Rectangle 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07" name="Rectangle 6"/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08" name="Rectangle 7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09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538643"/>
              </p:ext>
            </p:extLst>
          </p:nvPr>
        </p:nvGraphicFramePr>
        <p:xfrm>
          <a:off x="1475656" y="1698321"/>
          <a:ext cx="5646737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70" name="Egyenlet" r:id="rId4" imgW="3377880" imgH="660240" progId="Equation.3">
                  <p:embed/>
                </p:oleObj>
              </mc:Choice>
              <mc:Fallback>
                <p:oleObj name="Egyenlet" r:id="rId4" imgW="3377880" imgH="660240" progId="Equation.3">
                  <p:embed/>
                  <p:pic>
                    <p:nvPicPr>
                      <p:cNvPr id="409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1698321"/>
                        <a:ext cx="5646737" cy="11001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9" name="Rectangle 9"/>
          <p:cNvSpPr>
            <a:spLocks noChangeArrowheads="1"/>
          </p:cNvSpPr>
          <p:nvPr/>
        </p:nvSpPr>
        <p:spPr bwMode="auto">
          <a:xfrm>
            <a:off x="0" y="2871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09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971211"/>
              </p:ext>
            </p:extLst>
          </p:nvPr>
        </p:nvGraphicFramePr>
        <p:xfrm>
          <a:off x="1403648" y="3763680"/>
          <a:ext cx="4651375" cy="222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71" name="Egyenlet" r:id="rId6" imgW="2755800" imgH="1320480" progId="Equation.3">
                  <p:embed/>
                </p:oleObj>
              </mc:Choice>
              <mc:Fallback>
                <p:oleObj name="Egyenlet" r:id="rId6" imgW="2755800" imgH="1320480" progId="Equation.3">
                  <p:embed/>
                  <p:pic>
                    <p:nvPicPr>
                      <p:cNvPr id="409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3763680"/>
                        <a:ext cx="4651375" cy="22240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0" name="Téglalap 14"/>
          <p:cNvSpPr>
            <a:spLocks noChangeArrowheads="1"/>
          </p:cNvSpPr>
          <p:nvPr/>
        </p:nvSpPr>
        <p:spPr bwMode="auto">
          <a:xfrm>
            <a:off x="1449497" y="1159141"/>
            <a:ext cx="35575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 esés szerinti csoportosítás </a:t>
            </a:r>
          </a:p>
        </p:txBody>
      </p:sp>
      <p:sp>
        <p:nvSpPr>
          <p:cNvPr id="4111" name="Téglalap 15"/>
          <p:cNvSpPr>
            <a:spLocks noChangeArrowheads="1"/>
          </p:cNvSpPr>
          <p:nvPr/>
        </p:nvSpPr>
        <p:spPr bwMode="auto">
          <a:xfrm>
            <a:off x="1403648" y="3240404"/>
            <a:ext cx="4252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teljesítmény szerinti csoportosítás </a:t>
            </a:r>
          </a:p>
        </p:txBody>
      </p:sp>
      <p:sp>
        <p:nvSpPr>
          <p:cNvPr id="16" name="Dátum helye 3">
            <a:extLst>
              <a:ext uri="{FF2B5EF4-FFF2-40B4-BE49-F238E27FC236}">
                <a16:creationId xmlns:a16="http://schemas.microsoft.com/office/drawing/2014/main" id="{65B9059D-DE52-4061-91D3-DF2CCC80125B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7" name="Élőláb helye 4">
            <a:extLst>
              <a:ext uri="{FF2B5EF4-FFF2-40B4-BE49-F238E27FC236}">
                <a16:creationId xmlns:a16="http://schemas.microsoft.com/office/drawing/2014/main" id="{62B1E838-4F0D-443D-B9F5-AB5F554D0732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8" name="Dia számának helye 5">
            <a:extLst>
              <a:ext uri="{FF2B5EF4-FFF2-40B4-BE49-F238E27FC236}">
                <a16:creationId xmlns:a16="http://schemas.microsoft.com/office/drawing/2014/main" id="{220AE836-7895-423D-8EA0-38DED8078D09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39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06767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0" name="Text Box 4"/>
          <p:cNvSpPr txBox="1">
            <a:spLocks noChangeArrowheads="1"/>
          </p:cNvSpPr>
          <p:nvPr/>
        </p:nvSpPr>
        <p:spPr bwMode="auto">
          <a:xfrm>
            <a:off x="323850" y="436563"/>
            <a:ext cx="8229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Vízenergia hasznosítás rövid története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95481B13-64C9-4A0C-8387-3255A15BEE3B}"/>
              </a:ext>
            </a:extLst>
          </p:cNvPr>
          <p:cNvSpPr txBox="1"/>
          <p:nvPr/>
        </p:nvSpPr>
        <p:spPr>
          <a:xfrm>
            <a:off x="827584" y="2278770"/>
            <a:ext cx="748883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Földön a víz igen nagy mennyiségben van jelen. Ha egyenletesen volna elosztva, a Föld felszínén mintegy 2700 méter vastag burkot lehetne belőle képezni. Ebből úgy tűnhet, hogy a vízkészletek kimeríthetetlenek, holott valójában a Föld ivóvíz- és iparivíz-készletei végesek. A Föld vízkészletének jelentős része, mintegy 97%-a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tengerekben és óceánokban van jelen, amely magas sótartalma miatt közvetlenül nem alkalmas sem ivóvíz-, sem iparivíz-felhasználásra, még mezőgazdasági célokra sem. A fennmaradó 2-3% ugyan édesvíz, amelynek azonban nagy része jég formájában található meg. Közvetlen ivóvíz-kitermelésre a Földön föllelhető összes víznek alig 0,307%-a alkalmas, és ebben a mennyiségben már benne vannak a kitermelhető felszíni vizek, a folyók, a tavak édesvizei, de még a felső rétegvizek is. </a:t>
            </a:r>
          </a:p>
        </p:txBody>
      </p:sp>
      <p:sp>
        <p:nvSpPr>
          <p:cNvPr id="7" name="Dátum helye 3">
            <a:extLst>
              <a:ext uri="{FF2B5EF4-FFF2-40B4-BE49-F238E27FC236}">
                <a16:creationId xmlns:a16="http://schemas.microsoft.com/office/drawing/2014/main" id="{6CA20024-4D64-4330-A27D-37659EDAD5EF}"/>
              </a:ext>
            </a:extLst>
          </p:cNvPr>
          <p:cNvSpPr txBox="1">
            <a:spLocks/>
          </p:cNvSpPr>
          <p:nvPr/>
        </p:nvSpPr>
        <p:spPr bwMode="auto">
          <a:xfrm>
            <a:off x="1078178" y="6237312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8" name="Élőláb helye 4">
            <a:extLst>
              <a:ext uri="{FF2B5EF4-FFF2-40B4-BE49-F238E27FC236}">
                <a16:creationId xmlns:a16="http://schemas.microsoft.com/office/drawing/2014/main" id="{C4403391-E1C3-4186-B74C-D9119B9F9446}"/>
              </a:ext>
            </a:extLst>
          </p:cNvPr>
          <p:cNvSpPr txBox="1">
            <a:spLocks/>
          </p:cNvSpPr>
          <p:nvPr/>
        </p:nvSpPr>
        <p:spPr bwMode="auto">
          <a:xfrm>
            <a:off x="2699792" y="6183312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1" name="Dia számának helye 5">
            <a:extLst>
              <a:ext uri="{FF2B5EF4-FFF2-40B4-BE49-F238E27FC236}">
                <a16:creationId xmlns:a16="http://schemas.microsoft.com/office/drawing/2014/main" id="{8DF7D4A3-B6F5-4F6D-9B5C-82752CED0446}"/>
              </a:ext>
            </a:extLst>
          </p:cNvPr>
          <p:cNvSpPr txBox="1">
            <a:spLocks/>
          </p:cNvSpPr>
          <p:nvPr/>
        </p:nvSpPr>
        <p:spPr bwMode="auto">
          <a:xfrm>
            <a:off x="6516216" y="6129312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1939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60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10" name="Rectangle 3"/>
          <p:cNvSpPr>
            <a:spLocks noChangeArrowheads="1"/>
          </p:cNvSpPr>
          <p:nvPr/>
        </p:nvSpPr>
        <p:spPr bwMode="auto">
          <a:xfrm>
            <a:off x="0" y="2252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11" name="Rectangle 4"/>
          <p:cNvSpPr>
            <a:spLocks noChangeArrowheads="1"/>
          </p:cNvSpPr>
          <p:nvPr/>
        </p:nvSpPr>
        <p:spPr bwMode="auto">
          <a:xfrm>
            <a:off x="311150" y="252413"/>
            <a:ext cx="82962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Erőmű fajták főbb típusai</a:t>
            </a:r>
          </a:p>
        </p:txBody>
      </p:sp>
      <p:sp>
        <p:nvSpPr>
          <p:cNvPr id="47112" name="Rectangle 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13" name="Rectangle 6"/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14" name="Rectangle 7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15" name="Rectangle 9"/>
          <p:cNvSpPr>
            <a:spLocks noChangeArrowheads="1"/>
          </p:cNvSpPr>
          <p:nvPr/>
        </p:nvSpPr>
        <p:spPr bwMode="auto">
          <a:xfrm>
            <a:off x="0" y="2871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116" name="Kép 16" descr="R:\Projektek\MÜTF_2010_elearning\Munkaanyagok\Tananyag\10_Viz_es_Szelenergia\docbook\images\T10_M1_L5_T1_001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971600" y="1100138"/>
            <a:ext cx="793246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Dátum helye 3">
            <a:extLst>
              <a:ext uri="{FF2B5EF4-FFF2-40B4-BE49-F238E27FC236}">
                <a16:creationId xmlns:a16="http://schemas.microsoft.com/office/drawing/2014/main" id="{363ECA77-5F4A-40EF-AB41-8C2969D114F8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5" name="Élőláb helye 4">
            <a:extLst>
              <a:ext uri="{FF2B5EF4-FFF2-40B4-BE49-F238E27FC236}">
                <a16:creationId xmlns:a16="http://schemas.microsoft.com/office/drawing/2014/main" id="{AAD3BFA8-B85D-47F2-B41F-EAAFCEDEEDE3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6" name="Dia számának helye 5">
            <a:extLst>
              <a:ext uri="{FF2B5EF4-FFF2-40B4-BE49-F238E27FC236}">
                <a16:creationId xmlns:a16="http://schemas.microsoft.com/office/drawing/2014/main" id="{97F45EDF-194A-4FCD-9EF6-E5EF9E03F2E0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40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B522D4A9-5EDC-4E57-B1A3-4504034028A9}"/>
              </a:ext>
            </a:extLst>
          </p:cNvPr>
          <p:cNvSpPr txBox="1"/>
          <p:nvPr/>
        </p:nvSpPr>
        <p:spPr>
          <a:xfrm>
            <a:off x="1071210" y="4748212"/>
            <a:ext cx="79324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dirty="0"/>
              <a:t>Az erőműfajták főbb jellemzőit az ábra mutatja. A három típusnál a nyomócsatorna hossza, valamint az alkalmazott turbinatípus alapvetően eltérő. Az esés </a:t>
            </a:r>
            <a:r>
              <a:rPr lang="hu-HU" dirty="0" err="1"/>
              <a:t>növekedtével</a:t>
            </a:r>
            <a:r>
              <a:rPr lang="hu-HU" dirty="0"/>
              <a:t> a nyomócsatorna hossza és meredeksége jellegzetesen nő az eséssel. Az alkalmazott turbinatípusokra a következőkben térünk rá. A megadott határértékek csak tájékoztató jel­legűek, és nem jelentenek éles elkülönítést.</a:t>
            </a:r>
          </a:p>
        </p:txBody>
      </p:sp>
    </p:spTree>
    <p:extLst>
      <p:ext uri="{BB962C8B-B14F-4D97-AF65-F5344CB8AC3E}">
        <p14:creationId xmlns:p14="http://schemas.microsoft.com/office/powerpoint/2010/main" val="182275939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2">
            <a:extLst>
              <a:ext uri="{FF2B5EF4-FFF2-40B4-BE49-F238E27FC236}">
                <a16:creationId xmlns:a16="http://schemas.microsoft.com/office/drawing/2014/main" id="{E66A1B1F-C0C4-484F-A8D8-908651CEB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47" name="Rectangle 4">
            <a:extLst>
              <a:ext uri="{FF2B5EF4-FFF2-40B4-BE49-F238E27FC236}">
                <a16:creationId xmlns:a16="http://schemas.microsoft.com/office/drawing/2014/main" id="{EDFE1BA7-1364-4D0F-B336-F7C187570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5" y="-148518"/>
            <a:ext cx="80597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Folyami duzzasztóművek 1.</a:t>
            </a:r>
          </a:p>
        </p:txBody>
      </p:sp>
      <p:sp>
        <p:nvSpPr>
          <p:cNvPr id="35848" name="Rectangle 5">
            <a:extLst>
              <a:ext uri="{FF2B5EF4-FFF2-40B4-BE49-F238E27FC236}">
                <a16:creationId xmlns:a16="http://schemas.microsoft.com/office/drawing/2014/main" id="{3D856DA5-A268-4E1B-833E-15CEBE89E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49" name="Rectangle 6">
            <a:extLst>
              <a:ext uri="{FF2B5EF4-FFF2-40B4-BE49-F238E27FC236}">
                <a16:creationId xmlns:a16="http://schemas.microsoft.com/office/drawing/2014/main" id="{6F34F3AD-F2D1-42E7-8637-7F1A1F929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50" name="Rectangle 7">
            <a:extLst>
              <a:ext uri="{FF2B5EF4-FFF2-40B4-BE49-F238E27FC236}">
                <a16:creationId xmlns:a16="http://schemas.microsoft.com/office/drawing/2014/main" id="{A9E30204-2CC4-4787-8AC0-703C280D8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5852" name="Kép 13" descr="R:\Projektek\MÜTF_2010_elearning\Munkaanyagok\Tananyag\10_Viz_es_Szelenergia\docbook\images\T10_M1_L6_001.jpg">
            <a:extLst>
              <a:ext uri="{FF2B5EF4-FFF2-40B4-BE49-F238E27FC236}">
                <a16:creationId xmlns:a16="http://schemas.microsoft.com/office/drawing/2014/main" id="{397CF17D-501D-4A10-9DC1-58B91DC06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65564"/>
            <a:ext cx="5973762" cy="366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Téglalap 14">
            <a:extLst>
              <a:ext uri="{FF2B5EF4-FFF2-40B4-BE49-F238E27FC236}">
                <a16:creationId xmlns:a16="http://schemas.microsoft.com/office/drawing/2014/main" id="{1AC5CDD9-7C26-4651-928F-D4BF1042C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325" y="465050"/>
            <a:ext cx="1657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Hoover-gát </a:t>
            </a: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0D9A7E16-B734-490A-938A-46CB146B930A}"/>
              </a:ext>
            </a:extLst>
          </p:cNvPr>
          <p:cNvSpPr txBox="1"/>
          <p:nvPr/>
        </p:nvSpPr>
        <p:spPr>
          <a:xfrm>
            <a:off x="874348" y="4502123"/>
            <a:ext cx="788436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Hoover-gát egy nagy teljesítményű vízerőmű Arizona és Nevada államok határán, a  Colorado folyó, az Amerikai Egyesült Államok területén. Építése 1931-től 1936-ig tartott,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elkészűltekor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ez volt a világ legnagyobb gátja. Az elnevezés sok vitát kavart a közvéleményben, végül a korábbi elnök, Herbert Hooverről nevezték el.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Átadásakor ez volt a világ legnagyobb és legdrágább gátja: 201 méter magas, a felső része 380 méter hosszú és 14 méter széles. A ’80-as években új turbinákat építettek be, ezek közel kétmillió háztartásnak elegendő áramot termelnek.</a:t>
            </a:r>
          </a:p>
        </p:txBody>
      </p:sp>
      <p:sp>
        <p:nvSpPr>
          <p:cNvPr id="16" name="Dátum helye 3">
            <a:extLst>
              <a:ext uri="{FF2B5EF4-FFF2-40B4-BE49-F238E27FC236}">
                <a16:creationId xmlns:a16="http://schemas.microsoft.com/office/drawing/2014/main" id="{A0CA755E-9BF9-42A9-B2F0-DAEA4DC09D37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7" name="Élőláb helye 4">
            <a:extLst>
              <a:ext uri="{FF2B5EF4-FFF2-40B4-BE49-F238E27FC236}">
                <a16:creationId xmlns:a16="http://schemas.microsoft.com/office/drawing/2014/main" id="{1691731B-68D9-4053-A8DF-C9DC6FC7B83E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8" name="Dia számának helye 5">
            <a:extLst>
              <a:ext uri="{FF2B5EF4-FFF2-40B4-BE49-F238E27FC236}">
                <a16:creationId xmlns:a16="http://schemas.microsoft.com/office/drawing/2014/main" id="{4E54A44E-CC6C-425F-AEA5-DCBF0E5DB0A1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41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7332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2">
            <a:extLst>
              <a:ext uri="{FF2B5EF4-FFF2-40B4-BE49-F238E27FC236}">
                <a16:creationId xmlns:a16="http://schemas.microsoft.com/office/drawing/2014/main" id="{E66A1B1F-C0C4-484F-A8D8-908651CEB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46" name="Rectangle 3">
            <a:extLst>
              <a:ext uri="{FF2B5EF4-FFF2-40B4-BE49-F238E27FC236}">
                <a16:creationId xmlns:a16="http://schemas.microsoft.com/office/drawing/2014/main" id="{5D1AFCC8-9358-415E-8972-F83459344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526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47" name="Rectangle 4">
            <a:extLst>
              <a:ext uri="{FF2B5EF4-FFF2-40B4-BE49-F238E27FC236}">
                <a16:creationId xmlns:a16="http://schemas.microsoft.com/office/drawing/2014/main" id="{EDFE1BA7-1364-4D0F-B336-F7C187570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131" y="-171449"/>
            <a:ext cx="80597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Hoover gát</a:t>
            </a:r>
          </a:p>
        </p:txBody>
      </p:sp>
      <p:sp>
        <p:nvSpPr>
          <p:cNvPr id="35848" name="Rectangle 5">
            <a:extLst>
              <a:ext uri="{FF2B5EF4-FFF2-40B4-BE49-F238E27FC236}">
                <a16:creationId xmlns:a16="http://schemas.microsoft.com/office/drawing/2014/main" id="{3D856DA5-A268-4E1B-833E-15CEBE89E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49" name="Rectangle 6">
            <a:extLst>
              <a:ext uri="{FF2B5EF4-FFF2-40B4-BE49-F238E27FC236}">
                <a16:creationId xmlns:a16="http://schemas.microsoft.com/office/drawing/2014/main" id="{6F34F3AD-F2D1-42E7-8637-7F1A1F929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50" name="Rectangle 7">
            <a:extLst>
              <a:ext uri="{FF2B5EF4-FFF2-40B4-BE49-F238E27FC236}">
                <a16:creationId xmlns:a16="http://schemas.microsoft.com/office/drawing/2014/main" id="{A9E30204-2CC4-4787-8AC0-703C280D8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5852" name="Kép 13" descr="R:\Projektek\MÜTF_2010_elearning\Munkaanyagok\Tananyag\10_Viz_es_Szelenergia\docbook\images\T10_M1_L6_001.jpg">
            <a:extLst>
              <a:ext uri="{FF2B5EF4-FFF2-40B4-BE49-F238E27FC236}">
                <a16:creationId xmlns:a16="http://schemas.microsoft.com/office/drawing/2014/main" id="{397CF17D-501D-4A10-9DC1-58B91DC06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1497013"/>
            <a:ext cx="5973762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Téglalap 14">
            <a:extLst>
              <a:ext uri="{FF2B5EF4-FFF2-40B4-BE49-F238E27FC236}">
                <a16:creationId xmlns:a16="http://schemas.microsoft.com/office/drawing/2014/main" id="{1AC5CDD9-7C26-4651-928F-D4BF1042C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350" y="974725"/>
            <a:ext cx="1657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Hoover-gát </a:t>
            </a: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5060" name="Picture 4" descr="Helikopteren fölé szállva forr igazán egységbe a látvány az előtérben lévő, 2010 októberében megnyitott új, Mike O'Callaghan – Pat Tillmann emlékhíddal, és a háttérben tornyosuló gáttal, amely mintha a Gyűrűk ura világát idézné tornyaival, meredek sziklaszirtek közé ékelődött erődszerű falával.">
            <a:extLst>
              <a:ext uri="{FF2B5EF4-FFF2-40B4-BE49-F238E27FC236}">
                <a16:creationId xmlns:a16="http://schemas.microsoft.com/office/drawing/2014/main" id="{1101F22D-2DFF-472F-8E11-1D8192987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1458"/>
            <a:ext cx="8192021" cy="564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átum helye 3">
            <a:extLst>
              <a:ext uri="{FF2B5EF4-FFF2-40B4-BE49-F238E27FC236}">
                <a16:creationId xmlns:a16="http://schemas.microsoft.com/office/drawing/2014/main" id="{F69E2324-1FB2-42CA-8E8B-A5FFB453B4C0}"/>
              </a:ext>
            </a:extLst>
          </p:cNvPr>
          <p:cNvSpPr txBox="1">
            <a:spLocks/>
          </p:cNvSpPr>
          <p:nvPr/>
        </p:nvSpPr>
        <p:spPr bwMode="auto">
          <a:xfrm>
            <a:off x="1113165" y="633563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5" name="Élőláb helye 4">
            <a:extLst>
              <a:ext uri="{FF2B5EF4-FFF2-40B4-BE49-F238E27FC236}">
                <a16:creationId xmlns:a16="http://schemas.microsoft.com/office/drawing/2014/main" id="{54B3C52B-7DDB-42E9-A88F-E05B96C70040}"/>
              </a:ext>
            </a:extLst>
          </p:cNvPr>
          <p:cNvSpPr txBox="1">
            <a:spLocks/>
          </p:cNvSpPr>
          <p:nvPr/>
        </p:nvSpPr>
        <p:spPr bwMode="auto">
          <a:xfrm>
            <a:off x="2699792" y="6355173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6" name="Dia számának helye 5">
            <a:extLst>
              <a:ext uri="{FF2B5EF4-FFF2-40B4-BE49-F238E27FC236}">
                <a16:creationId xmlns:a16="http://schemas.microsoft.com/office/drawing/2014/main" id="{8C08D61E-B639-47D4-B705-F98407FFC11F}"/>
              </a:ext>
            </a:extLst>
          </p:cNvPr>
          <p:cNvSpPr txBox="1">
            <a:spLocks/>
          </p:cNvSpPr>
          <p:nvPr/>
        </p:nvSpPr>
        <p:spPr bwMode="auto">
          <a:xfrm>
            <a:off x="6658825" y="631609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42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35797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2">
            <a:extLst>
              <a:ext uri="{FF2B5EF4-FFF2-40B4-BE49-F238E27FC236}">
                <a16:creationId xmlns:a16="http://schemas.microsoft.com/office/drawing/2014/main" id="{EC05E181-80AC-4DB5-BA12-567979837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70" name="Rectangle 3">
            <a:extLst>
              <a:ext uri="{FF2B5EF4-FFF2-40B4-BE49-F238E27FC236}">
                <a16:creationId xmlns:a16="http://schemas.microsoft.com/office/drawing/2014/main" id="{71021382-D63B-42AE-8DF6-A537B2247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526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71" name="Rectangle 4">
            <a:extLst>
              <a:ext uri="{FF2B5EF4-FFF2-40B4-BE49-F238E27FC236}">
                <a16:creationId xmlns:a16="http://schemas.microsoft.com/office/drawing/2014/main" id="{9960D5ED-D02A-48C2-AB06-EB18838EA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214313"/>
            <a:ext cx="80597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Folyami duzzasztóművek 2.</a:t>
            </a:r>
          </a:p>
        </p:txBody>
      </p:sp>
      <p:sp>
        <p:nvSpPr>
          <p:cNvPr id="36872" name="Rectangle 5">
            <a:extLst>
              <a:ext uri="{FF2B5EF4-FFF2-40B4-BE49-F238E27FC236}">
                <a16:creationId xmlns:a16="http://schemas.microsoft.com/office/drawing/2014/main" id="{8ECAE1ED-D942-49E1-B2DB-D5646601E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73" name="Rectangle 6">
            <a:extLst>
              <a:ext uri="{FF2B5EF4-FFF2-40B4-BE49-F238E27FC236}">
                <a16:creationId xmlns:a16="http://schemas.microsoft.com/office/drawing/2014/main" id="{54C692D7-67C4-49FA-924D-A58426FC2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74" name="Rectangle 7">
            <a:extLst>
              <a:ext uri="{FF2B5EF4-FFF2-40B4-BE49-F238E27FC236}">
                <a16:creationId xmlns:a16="http://schemas.microsoft.com/office/drawing/2014/main" id="{740AE366-4326-4DAD-AC38-9B38B57A4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75" name="Rectangle 9">
            <a:extLst>
              <a:ext uri="{FF2B5EF4-FFF2-40B4-BE49-F238E27FC236}">
                <a16:creationId xmlns:a16="http://schemas.microsoft.com/office/drawing/2014/main" id="{7E43A74B-0FE4-43B3-A264-2F4E854C0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71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76" name="Téglalap 14">
            <a:extLst>
              <a:ext uri="{FF2B5EF4-FFF2-40B4-BE49-F238E27FC236}">
                <a16:creationId xmlns:a16="http://schemas.microsoft.com/office/drawing/2014/main" id="{A2224E2D-AA70-4310-88F0-742CC3992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2175" y="942975"/>
            <a:ext cx="4849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Tiszalöki duzzasztómű és vízerő telep</a:t>
            </a: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6877" name="Kép 15" descr="R:\Projektek\MÜTF_2010_elearning\Munkaanyagok\Tananyag\10_Viz_es_Szelenergia\docbook\images\T10_M1_L6_002.jpg">
            <a:extLst>
              <a:ext uri="{FF2B5EF4-FFF2-40B4-BE49-F238E27FC236}">
                <a16:creationId xmlns:a16="http://schemas.microsoft.com/office/drawing/2014/main" id="{4026DA29-5DA8-4B9B-9112-3AB7AC809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1495425"/>
            <a:ext cx="543877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E99E631F-D4EC-4A88-A33F-B0200771048E}"/>
              </a:ext>
            </a:extLst>
          </p:cNvPr>
          <p:cNvSpPr txBox="1"/>
          <p:nvPr/>
        </p:nvSpPr>
        <p:spPr>
          <a:xfrm>
            <a:off x="1018338" y="5451594"/>
            <a:ext cx="84249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hazánkban létesített − és általában a síkvidéki − duzzasztóknál fontos alkotórész a nyitható-zárható zsiliprendszer, valamint a hajózást biztosító hajózsilip. A nyitható zsilipekre azért van szükség, hogy árvizek idején szabadon áramolhasson a folyó vize. </a:t>
            </a:r>
          </a:p>
        </p:txBody>
      </p:sp>
      <p:sp>
        <p:nvSpPr>
          <p:cNvPr id="16" name="Dátum helye 3">
            <a:extLst>
              <a:ext uri="{FF2B5EF4-FFF2-40B4-BE49-F238E27FC236}">
                <a16:creationId xmlns:a16="http://schemas.microsoft.com/office/drawing/2014/main" id="{CCD42D2C-5196-49EF-BFB8-94BE536B9218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7" name="Élőláb helye 4">
            <a:extLst>
              <a:ext uri="{FF2B5EF4-FFF2-40B4-BE49-F238E27FC236}">
                <a16:creationId xmlns:a16="http://schemas.microsoft.com/office/drawing/2014/main" id="{648028C2-D41B-437B-8A40-25D853E33393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8" name="Dia számának helye 5">
            <a:extLst>
              <a:ext uri="{FF2B5EF4-FFF2-40B4-BE49-F238E27FC236}">
                <a16:creationId xmlns:a16="http://schemas.microsoft.com/office/drawing/2014/main" id="{685753B2-FE21-4E5C-A774-660E72B335BD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43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11118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2">
            <a:extLst>
              <a:ext uri="{FF2B5EF4-FFF2-40B4-BE49-F238E27FC236}">
                <a16:creationId xmlns:a16="http://schemas.microsoft.com/office/drawing/2014/main" id="{C3C288DD-E4A2-4A59-9F1C-0F72C0348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894" name="Rectangle 4">
            <a:extLst>
              <a:ext uri="{FF2B5EF4-FFF2-40B4-BE49-F238E27FC236}">
                <a16:creationId xmlns:a16="http://schemas.microsoft.com/office/drawing/2014/main" id="{6D3C1CED-02BE-44D2-913D-3920EA92C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1425" y="201613"/>
            <a:ext cx="41021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Vízerőtelep </a:t>
            </a:r>
            <a:r>
              <a:rPr lang="hu-HU" altLang="hu-HU" sz="2800" b="1" dirty="0">
                <a:solidFill>
                  <a:srgbClr val="FF0066"/>
                </a:solidFill>
              </a:rPr>
              <a:t>T</a:t>
            </a:r>
            <a:r>
              <a:rPr kumimoji="0" lang="hu-HU" alt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iszalök</a:t>
            </a:r>
            <a:endParaRPr kumimoji="0" lang="hu-HU" altLang="hu-HU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id="{071B4E2F-8CFA-449E-B507-309509755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5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896" name="Rectangle 9">
            <a:extLst>
              <a:ext uri="{FF2B5EF4-FFF2-40B4-BE49-F238E27FC236}">
                <a16:creationId xmlns:a16="http://schemas.microsoft.com/office/drawing/2014/main" id="{EB8BDE90-3877-4890-BC7E-C9BF3EE1F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47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7897" name="Picture 10">
            <a:extLst>
              <a:ext uri="{FF2B5EF4-FFF2-40B4-BE49-F238E27FC236}">
                <a16:creationId xmlns:a16="http://schemas.microsoft.com/office/drawing/2014/main" id="{0382DBD4-0865-4278-BFE1-DC19D3844D4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3125" y="1199752"/>
            <a:ext cx="8270875" cy="4889500"/>
          </a:xfrm>
          <a:solidFill>
            <a:schemeClr val="bg1"/>
          </a:solidFill>
        </p:spPr>
      </p:pic>
      <p:sp>
        <p:nvSpPr>
          <p:cNvPr id="10" name="Dátum helye 3">
            <a:extLst>
              <a:ext uri="{FF2B5EF4-FFF2-40B4-BE49-F238E27FC236}">
                <a16:creationId xmlns:a16="http://schemas.microsoft.com/office/drawing/2014/main" id="{EFA58B88-6064-46EF-86F0-B6DABC86D647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1" name="Élőláb helye 4">
            <a:extLst>
              <a:ext uri="{FF2B5EF4-FFF2-40B4-BE49-F238E27FC236}">
                <a16:creationId xmlns:a16="http://schemas.microsoft.com/office/drawing/2014/main" id="{3329D174-88D4-4DBE-AE24-C139AA5835B3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2" name="Dia számának helye 5">
            <a:extLst>
              <a:ext uri="{FF2B5EF4-FFF2-40B4-BE49-F238E27FC236}">
                <a16:creationId xmlns:a16="http://schemas.microsoft.com/office/drawing/2014/main" id="{2A43BB50-21E6-4987-8249-F75198DECA27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44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82566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2">
            <a:extLst>
              <a:ext uri="{FF2B5EF4-FFF2-40B4-BE49-F238E27FC236}">
                <a16:creationId xmlns:a16="http://schemas.microsoft.com/office/drawing/2014/main" id="{FB327875-9DC2-4A43-817A-44C075E81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18" name="Rectangle 3">
            <a:extLst>
              <a:ext uri="{FF2B5EF4-FFF2-40B4-BE49-F238E27FC236}">
                <a16:creationId xmlns:a16="http://schemas.microsoft.com/office/drawing/2014/main" id="{296A8350-89CD-4654-BC90-EA08288B1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526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20" name="Rectangle 5">
            <a:extLst>
              <a:ext uri="{FF2B5EF4-FFF2-40B4-BE49-F238E27FC236}">
                <a16:creationId xmlns:a16="http://schemas.microsoft.com/office/drawing/2014/main" id="{14172F5C-08E6-41EF-A643-EA7A71B25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21" name="Rectangle 6">
            <a:extLst>
              <a:ext uri="{FF2B5EF4-FFF2-40B4-BE49-F238E27FC236}">
                <a16:creationId xmlns:a16="http://schemas.microsoft.com/office/drawing/2014/main" id="{4683F89D-F090-45DB-AAC3-62276C8D3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22" name="Rectangle 7">
            <a:extLst>
              <a:ext uri="{FF2B5EF4-FFF2-40B4-BE49-F238E27FC236}">
                <a16:creationId xmlns:a16="http://schemas.microsoft.com/office/drawing/2014/main" id="{F594F88E-AA9F-4FC5-980B-347AFA464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23" name="Rectangle 9">
            <a:extLst>
              <a:ext uri="{FF2B5EF4-FFF2-40B4-BE49-F238E27FC236}">
                <a16:creationId xmlns:a16="http://schemas.microsoft.com/office/drawing/2014/main" id="{BA5DDB3E-582E-4696-A89F-20EDF1A47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71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24" name="Téglalap 14">
            <a:extLst>
              <a:ext uri="{FF2B5EF4-FFF2-40B4-BE49-F238E27FC236}">
                <a16:creationId xmlns:a16="http://schemas.microsoft.com/office/drawing/2014/main" id="{EDC9D739-ACD3-4016-886B-FDFE77704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2175" y="942975"/>
            <a:ext cx="2911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Tiszalöki  vízerő telep</a:t>
            </a: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8925" name="Kép 13" descr="R:\Projektek\MÜTF_2010_elearning\Munkaanyagok\Tananyag\10_Viz_es_Szelenergia\docbook\images\T10_M1_L7_001.jpg">
            <a:extLst>
              <a:ext uri="{FF2B5EF4-FFF2-40B4-BE49-F238E27FC236}">
                <a16:creationId xmlns:a16="http://schemas.microsoft.com/office/drawing/2014/main" id="{D863F427-FD85-46A8-AA41-3AF313B45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34" y="571956"/>
            <a:ext cx="6897555" cy="482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11F4783A-125B-4AD9-AD20-9E9417FDDD9C}"/>
              </a:ext>
            </a:extLst>
          </p:cNvPr>
          <p:cNvSpPr txBox="1"/>
          <p:nvPr/>
        </p:nvSpPr>
        <p:spPr>
          <a:xfrm>
            <a:off x="1100605" y="5302691"/>
            <a:ext cx="76328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Vízerőtelepnek nevezzük a vízerőmű építményeit magában foglaló építményeket, műtárgyakat.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Tiszalöki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vízerőtelep áramlás irányú metszetén vizsgáljuk az egyes részek elnevezését és fő funkcióit: Előcsatorna, csigaház, turbina, szívócső vagy szívócsatorna villamos és egyéb berendezések.</a:t>
            </a:r>
          </a:p>
        </p:txBody>
      </p:sp>
      <p:sp>
        <p:nvSpPr>
          <p:cNvPr id="38919" name="Rectangle 4">
            <a:extLst>
              <a:ext uri="{FF2B5EF4-FFF2-40B4-BE49-F238E27FC236}">
                <a16:creationId xmlns:a16="http://schemas.microsoft.com/office/drawing/2014/main" id="{E060616E-6331-461B-8EB4-934EEB767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850" y="-128586"/>
            <a:ext cx="80597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vízerő telep</a:t>
            </a:r>
          </a:p>
        </p:txBody>
      </p:sp>
      <p:sp>
        <p:nvSpPr>
          <p:cNvPr id="16" name="Dátum helye 3">
            <a:extLst>
              <a:ext uri="{FF2B5EF4-FFF2-40B4-BE49-F238E27FC236}">
                <a16:creationId xmlns:a16="http://schemas.microsoft.com/office/drawing/2014/main" id="{FBF66939-0157-4545-A27E-639BFE469619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7" name="Élőláb helye 4">
            <a:extLst>
              <a:ext uri="{FF2B5EF4-FFF2-40B4-BE49-F238E27FC236}">
                <a16:creationId xmlns:a16="http://schemas.microsoft.com/office/drawing/2014/main" id="{717A6088-3273-464B-9D18-99E64AE178DB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8" name="Dia számának helye 5">
            <a:extLst>
              <a:ext uri="{FF2B5EF4-FFF2-40B4-BE49-F238E27FC236}">
                <a16:creationId xmlns:a16="http://schemas.microsoft.com/office/drawing/2014/main" id="{BE53E28F-398C-4225-82E5-913415E795F5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45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4707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07" name="Rectangle 4"/>
          <p:cNvSpPr>
            <a:spLocks noChangeArrowheads="1"/>
          </p:cNvSpPr>
          <p:nvPr/>
        </p:nvSpPr>
        <p:spPr bwMode="auto">
          <a:xfrm>
            <a:off x="1403648" y="-17135"/>
            <a:ext cx="805973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Árapály erőművek</a:t>
            </a:r>
          </a:p>
        </p:txBody>
      </p:sp>
      <p:sp>
        <p:nvSpPr>
          <p:cNvPr id="51209" name="Rectangle 6"/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10" name="Rectangle 7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11" name="Rectangle 9"/>
          <p:cNvSpPr>
            <a:spLocks noChangeArrowheads="1"/>
          </p:cNvSpPr>
          <p:nvPr/>
        </p:nvSpPr>
        <p:spPr bwMode="auto">
          <a:xfrm>
            <a:off x="0" y="2871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648" y="674534"/>
            <a:ext cx="6838179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484B0A52-998E-4304-AAA7-0AD70C1A9269}"/>
              </a:ext>
            </a:extLst>
          </p:cNvPr>
          <p:cNvSpPr txBox="1"/>
          <p:nvPr/>
        </p:nvSpPr>
        <p:spPr>
          <a:xfrm>
            <a:off x="827584" y="3774922"/>
            <a:ext cx="831641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 alkalmas tölcsértorkolatba épített ár-apály erőművet úgy tervezik meg, a dagály és az apályvízszint különbségét felhasználva energiát tudjanak előállítani, turbinák segítségével. A potenciális energia a gát két oldala közötti vízszint különbségből fakad, ami kinetikus energiává alakul, ahogy a víz átfolyik a turbinán. A turbina meghajtja a generátort, ami elektromos áramot termel. az erőmű által termelt teljesítmény az ár és az apály közötti vízszint különbség négyzetével egyenlő. A [23] Rajna (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Rance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folyó torkolatában,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Bretagnenál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épült gát 240 MW-ot termel, több, mint 25 éve. Egy 18 MW-os turbinát az 1980-as évek közepén helyeztek üzembe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Annapolis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Royalban, a kanadai Új-Skóciában.  Európa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össz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ár-apály energiájának a felét az UK-ban állítják elő. Az Egyesült Királyság teljes ár-apály potenciálja elméletileg kb. 53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TWh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/év ez úgy 17%-a 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jelenlegi elektromos áram termelésnek. </a:t>
            </a:r>
          </a:p>
        </p:txBody>
      </p:sp>
      <p:sp>
        <p:nvSpPr>
          <p:cNvPr id="15" name="Dátum helye 3">
            <a:extLst>
              <a:ext uri="{FF2B5EF4-FFF2-40B4-BE49-F238E27FC236}">
                <a16:creationId xmlns:a16="http://schemas.microsoft.com/office/drawing/2014/main" id="{9CCC0740-DC2A-4DFA-9A48-1C97A42C7E5C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6" name="Élőláb helye 4">
            <a:extLst>
              <a:ext uri="{FF2B5EF4-FFF2-40B4-BE49-F238E27FC236}">
                <a16:creationId xmlns:a16="http://schemas.microsoft.com/office/drawing/2014/main" id="{0F84BC18-4D31-49E0-BB8A-56AD4F15869C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7" name="Dia számának helye 5">
            <a:extLst>
              <a:ext uri="{FF2B5EF4-FFF2-40B4-BE49-F238E27FC236}">
                <a16:creationId xmlns:a16="http://schemas.microsoft.com/office/drawing/2014/main" id="{A3D58C3F-01EF-4523-9A0C-F569C95C0BDE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46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004709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788586"/>
              </p:ext>
            </p:extLst>
          </p:nvPr>
        </p:nvGraphicFramePr>
        <p:xfrm>
          <a:off x="2400616" y="593335"/>
          <a:ext cx="5032826" cy="3034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94" name="Photo Editor fénykép" r:id="rId4" imgW="3809524" imgH="2534004" progId="MSPhotoEd.3">
                  <p:embed/>
                </p:oleObj>
              </mc:Choice>
              <mc:Fallback>
                <p:oleObj name="Photo Editor fénykép" r:id="rId4" imgW="3809524" imgH="2534004" progId="MSPhotoEd.3">
                  <p:embed/>
                  <p:pic>
                    <p:nvPicPr>
                      <p:cNvPr id="512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616" y="593335"/>
                        <a:ext cx="5032826" cy="30345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Rectangle 6"/>
          <p:cNvSpPr>
            <a:spLocks noChangeArrowheads="1"/>
          </p:cNvSpPr>
          <p:nvPr/>
        </p:nvSpPr>
        <p:spPr bwMode="auto">
          <a:xfrm>
            <a:off x="1619672" y="-136190"/>
            <a:ext cx="78311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Tenger alatti árapály erőmű  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B5E8B39F-BFFC-4697-BA01-07B6FCF4739F}"/>
              </a:ext>
            </a:extLst>
          </p:cNvPr>
          <p:cNvSpPr txBox="1"/>
          <p:nvPr/>
        </p:nvSpPr>
        <p:spPr>
          <a:xfrm>
            <a:off x="848577" y="3587427"/>
            <a:ext cx="813690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Tenger alatti árapály-minierőmű biztosítja egy norvég kisváros lakónegyedének energiaellátását - adta hírül az MTI nyomán a Népszabadság.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Hammerfest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közelében felépített erőmű évente 700 ezer kilowattóra áramot termel, amivel 30 lakás éves energiaigényét tudja biztosítani.  A norvég árapályerőműben több műszaki újítást is bevezettek. Az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egyik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az volt, hogy az áramló tengervíz egy tengeri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csatornában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mederfenékre telepített turbina lapátjait forgatja. A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másik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újdonság az, hogy a mozgó víz energiáját hálózati áramtermelésre használják. Az új típusú erőmű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előnye, hogy csendes, nem zavarja a látványt a tengerparton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és kisebb terepátalakítást igényel.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Hátránya, hogy sokba került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és a hagyományos vízierőműveknél háromszor drágábban állítja elő a villamos energiát.</a:t>
            </a:r>
          </a:p>
        </p:txBody>
      </p:sp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521D37DE-186C-49B7-923D-CDB7394A8A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9835282"/>
              </p:ext>
            </p:extLst>
          </p:nvPr>
        </p:nvGraphicFramePr>
        <p:xfrm>
          <a:off x="0" y="653286"/>
          <a:ext cx="9076499" cy="5472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95" name="Photo Editor fénykép" r:id="rId4" imgW="3809524" imgH="2534004" progId="MSPhotoEd.3">
                  <p:embed/>
                </p:oleObj>
              </mc:Choice>
              <mc:Fallback>
                <p:oleObj name="Photo Editor fénykép" r:id="rId4" imgW="3809524" imgH="2534004" progId="MSPhotoEd.3">
                  <p:embed/>
                  <p:pic>
                    <p:nvPicPr>
                      <p:cNvPr id="10" name="Object 4">
                        <a:extLst>
                          <a:ext uri="{FF2B5EF4-FFF2-40B4-BE49-F238E27FC236}">
                            <a16:creationId xmlns:a16="http://schemas.microsoft.com/office/drawing/2014/main" id="{521D37DE-186C-49B7-923D-CDB7394A8A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53286"/>
                        <a:ext cx="9076499" cy="54726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átum helye 3">
            <a:extLst>
              <a:ext uri="{FF2B5EF4-FFF2-40B4-BE49-F238E27FC236}">
                <a16:creationId xmlns:a16="http://schemas.microsoft.com/office/drawing/2014/main" id="{0F8D7378-C2D1-463C-99AC-F704B6C0A78F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2" name="Élőláb helye 4">
            <a:extLst>
              <a:ext uri="{FF2B5EF4-FFF2-40B4-BE49-F238E27FC236}">
                <a16:creationId xmlns:a16="http://schemas.microsoft.com/office/drawing/2014/main" id="{9B6E605C-D30D-4E8B-93C4-01443E780397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3" name="Dia számának helye 5">
            <a:extLst>
              <a:ext uri="{FF2B5EF4-FFF2-40B4-BE49-F238E27FC236}">
                <a16:creationId xmlns:a16="http://schemas.microsoft.com/office/drawing/2014/main" id="{567CA9E4-A423-4F54-BB52-766A863D4DA5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47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338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1259632" y="35719"/>
            <a:ext cx="77787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Hullám és egyéb erőművek  </a:t>
            </a:r>
          </a:p>
        </p:txBody>
      </p:sp>
      <p:pic>
        <p:nvPicPr>
          <p:cNvPr id="522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2779" y="953833"/>
            <a:ext cx="3171060" cy="238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églalap 14"/>
          <p:cNvSpPr>
            <a:spLocks noChangeArrowheads="1"/>
          </p:cNvSpPr>
          <p:nvPr/>
        </p:nvSpPr>
        <p:spPr bwMode="auto">
          <a:xfrm>
            <a:off x="1079875" y="574676"/>
            <a:ext cx="3324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Portugáliai  hullámerőmű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223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5240" y="922783"/>
            <a:ext cx="3602142" cy="239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4" name="Téglalap 14"/>
          <p:cNvSpPr>
            <a:spLocks noChangeArrowheads="1"/>
          </p:cNvSpPr>
          <p:nvPr/>
        </p:nvSpPr>
        <p:spPr bwMode="auto">
          <a:xfrm>
            <a:off x="5026025" y="557797"/>
            <a:ext cx="3054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Úszó  hullámerőművek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8AA74F99-5067-442B-BCDB-F515A92F9D3B}"/>
              </a:ext>
            </a:extLst>
          </p:cNvPr>
          <p:cNvSpPr txBox="1"/>
          <p:nvPr/>
        </p:nvSpPr>
        <p:spPr>
          <a:xfrm>
            <a:off x="776618" y="3268552"/>
            <a:ext cx="83884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 óceán-energiát két fő kategóriába lehet osztani, az apály-dagály jelenséget és a hullámot kihasználó technológiákra. A hullám-módszer, melyet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Finavera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alkalmaz, a víz fel-le mozgásából állítja elő az energiát. Az apály-dagály jelenségnél a szélkerekekhez hasonló turbinákkal fejleszti az elektromos áramot, ahogy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Verdant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teszi. (Van egy pár évtizede létező módszer is, melyet Franciaország és Kanada is alkalmaz, ahol gátrendszerrel érik el a dagályt. Ezek a rendszerek jóval nagyobb méretűek, mint a mostani, víz alatti technológiák.) 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Létezik egy harmadik típus is, a hőenergiával működő, mellyel az óceán felszíne és mélye közti hőmérséklet-különbséget használják ki, ez főleg a trópusokon alkalmazható. Az óceán-energia sokkal hatásosabb lehetne a szélenergiánál, mivel a víz közel 850-szer sűrűbb a levegőnél. Ezen kívül a hullámok és az apály-dagály jelenség könnyebben előre jelezhető, mint a szél.  </a:t>
            </a:r>
          </a:p>
        </p:txBody>
      </p:sp>
      <p:sp>
        <p:nvSpPr>
          <p:cNvPr id="13" name="Dátum helye 3">
            <a:extLst>
              <a:ext uri="{FF2B5EF4-FFF2-40B4-BE49-F238E27FC236}">
                <a16:creationId xmlns:a16="http://schemas.microsoft.com/office/drawing/2014/main" id="{6A02CD6C-C299-4192-8E9C-1C710645F901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4" name="Élőláb helye 4">
            <a:extLst>
              <a:ext uri="{FF2B5EF4-FFF2-40B4-BE49-F238E27FC236}">
                <a16:creationId xmlns:a16="http://schemas.microsoft.com/office/drawing/2014/main" id="{D808E9F3-F1A2-4B76-84CC-4410CA6442EE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5" name="Dia számának helye 5">
            <a:extLst>
              <a:ext uri="{FF2B5EF4-FFF2-40B4-BE49-F238E27FC236}">
                <a16:creationId xmlns:a16="http://schemas.microsoft.com/office/drawing/2014/main" id="{61EBC473-3B71-4B1E-8F92-7BD5CD61352B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48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05782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0" name="Text Box 4"/>
          <p:cNvSpPr txBox="1">
            <a:spLocks noChangeArrowheads="1"/>
          </p:cNvSpPr>
          <p:nvPr/>
        </p:nvSpPr>
        <p:spPr bwMode="auto">
          <a:xfrm>
            <a:off x="514350" y="1195084"/>
            <a:ext cx="8229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Vízturbinák, hazai vízerő-hasznosítás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B196D12F-BED7-42C6-A12F-29BE3761178A}"/>
              </a:ext>
            </a:extLst>
          </p:cNvPr>
          <p:cNvSpPr txBox="1"/>
          <p:nvPr/>
        </p:nvSpPr>
        <p:spPr>
          <a:xfrm>
            <a:off x="956589" y="3166512"/>
            <a:ext cx="79208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víz az élet elengedhetetlen feltétele, emellett az ipari és a mezőgazdasági termelésnek, a közlekedésnek, lakossági ellátásnak stb. is elengedhetetlen eleme. Az ipari jellegű hasznosítás egyik módja a vízerő-hasznosítás, ami az energiatermelés során a vizet felhasználja, de el nem fogyasztja, és a minőségét sem változtatja meg.</a:t>
            </a:r>
          </a:p>
        </p:txBody>
      </p:sp>
      <p:sp>
        <p:nvSpPr>
          <p:cNvPr id="8" name="Dátum helye 3">
            <a:extLst>
              <a:ext uri="{FF2B5EF4-FFF2-40B4-BE49-F238E27FC236}">
                <a16:creationId xmlns:a16="http://schemas.microsoft.com/office/drawing/2014/main" id="{4F8A1652-F682-4415-A13A-B9E0FC543187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9" name="Élőláb helye 4">
            <a:extLst>
              <a:ext uri="{FF2B5EF4-FFF2-40B4-BE49-F238E27FC236}">
                <a16:creationId xmlns:a16="http://schemas.microsoft.com/office/drawing/2014/main" id="{EC1A4B3E-567D-4966-9303-6B51A7AE6279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0" name="Dia számának helye 5">
            <a:extLst>
              <a:ext uri="{FF2B5EF4-FFF2-40B4-BE49-F238E27FC236}">
                <a16:creationId xmlns:a16="http://schemas.microsoft.com/office/drawing/2014/main" id="{8D97E3BF-EB3C-42E6-A6FD-51546F41295A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49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97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60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átum helye 3">
            <a:extLst>
              <a:ext uri="{FF2B5EF4-FFF2-40B4-BE49-F238E27FC236}">
                <a16:creationId xmlns:a16="http://schemas.microsoft.com/office/drawing/2014/main" id="{BA113492-EEC6-4D88-80A2-CDF75E1271F8}"/>
              </a:ext>
            </a:extLst>
          </p:cNvPr>
          <p:cNvSpPr txBox="1">
            <a:spLocks/>
          </p:cNvSpPr>
          <p:nvPr/>
        </p:nvSpPr>
        <p:spPr bwMode="auto">
          <a:xfrm>
            <a:off x="1045969" y="641881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2" name="Élőláb helye 4">
            <a:extLst>
              <a:ext uri="{FF2B5EF4-FFF2-40B4-BE49-F238E27FC236}">
                <a16:creationId xmlns:a16="http://schemas.microsoft.com/office/drawing/2014/main" id="{CE88876B-74E0-46BC-A8D3-0CBE7AB0C6E5}"/>
              </a:ext>
            </a:extLst>
          </p:cNvPr>
          <p:cNvSpPr txBox="1">
            <a:spLocks/>
          </p:cNvSpPr>
          <p:nvPr/>
        </p:nvSpPr>
        <p:spPr bwMode="auto">
          <a:xfrm>
            <a:off x="2667583" y="6364816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3" name="Dia számának helye 5">
            <a:extLst>
              <a:ext uri="{FF2B5EF4-FFF2-40B4-BE49-F238E27FC236}">
                <a16:creationId xmlns:a16="http://schemas.microsoft.com/office/drawing/2014/main" id="{EAB5126E-10F3-42E9-BBDE-7D749909B65E}"/>
              </a:ext>
            </a:extLst>
          </p:cNvPr>
          <p:cNvSpPr txBox="1">
            <a:spLocks/>
          </p:cNvSpPr>
          <p:nvPr/>
        </p:nvSpPr>
        <p:spPr bwMode="auto">
          <a:xfrm>
            <a:off x="6484007" y="631081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98660" name="Text Box 4"/>
          <p:cNvSpPr txBox="1">
            <a:spLocks noChangeArrowheads="1"/>
          </p:cNvSpPr>
          <p:nvPr/>
        </p:nvSpPr>
        <p:spPr bwMode="auto">
          <a:xfrm>
            <a:off x="697273" y="0"/>
            <a:ext cx="88059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Vízenergia hasznosítás rövid története</a:t>
            </a:r>
          </a:p>
        </p:txBody>
      </p:sp>
      <p:pic>
        <p:nvPicPr>
          <p:cNvPr id="32773" name="Kép 5" descr="R:\Projektek\MÜTF_2010_elearning\Munkaanyagok\Tananyag\10_Viz_es_Szelenergia\docbook\images\T10_M1_L1_001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2339752" y="3236484"/>
            <a:ext cx="5283063" cy="290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églalap 7"/>
          <p:cNvSpPr>
            <a:spLocks noChangeArrowheads="1"/>
          </p:cNvSpPr>
          <p:nvPr/>
        </p:nvSpPr>
        <p:spPr bwMode="auto">
          <a:xfrm>
            <a:off x="2360449" y="6093871"/>
            <a:ext cx="6961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Alulcsapott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		 Felül csapott vízikerék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42CABCD-DF79-4CF6-828F-446CFC32F7D3}"/>
              </a:ext>
            </a:extLst>
          </p:cNvPr>
          <p:cNvSpPr txBox="1"/>
          <p:nvPr/>
        </p:nvSpPr>
        <p:spPr>
          <a:xfrm>
            <a:off x="899592" y="692696"/>
            <a:ext cx="824440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Alulcsapott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vízikerék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ennél a típusnál a lapátok belemerülnek az áramló folyóba, így szinte minden áramló vízben lehet használni. Sajnos azonban a hátránya az, hogy a folyóban rejlő energiának 15- 20%-át képes csak kinyerni. Az áramló víz kikerüli a kereket, ha nagy annak az ellenállása.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Felülcsapott vízikerék: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zárt lappátokra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felülről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érkezik a víz, ezért maga a kerék sokkal masszívabb mivel el kell bírnia a víz súlyát. Az áradások nem befolyásolják a működését, mivel a víz egy csatornán keresztül érkezik a kerékre, amelyen egy zsilipkapuval szabályozható a víz mennyisége. A rajta átáramló víz helyzeti energiájának 60-70%-át képes kinyerni.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714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60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278" name="Rectangle 3"/>
          <p:cNvSpPr>
            <a:spLocks noChangeArrowheads="1"/>
          </p:cNvSpPr>
          <p:nvPr/>
        </p:nvSpPr>
        <p:spPr bwMode="auto">
          <a:xfrm>
            <a:off x="0" y="2252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279" name="Rectangle 4"/>
          <p:cNvSpPr>
            <a:spLocks noChangeArrowheads="1"/>
          </p:cNvSpPr>
          <p:nvPr/>
        </p:nvSpPr>
        <p:spPr bwMode="auto">
          <a:xfrm>
            <a:off x="547688" y="434975"/>
            <a:ext cx="859631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Vízturbinák elméleti kérdései 1.</a:t>
            </a:r>
          </a:p>
        </p:txBody>
      </p:sp>
      <p:sp>
        <p:nvSpPr>
          <p:cNvPr id="54280" name="Rectangle 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281" name="Rectangle 6"/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282" name="Rectangle 7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283" name="Rectangle 9"/>
          <p:cNvSpPr>
            <a:spLocks noChangeArrowheads="1"/>
          </p:cNvSpPr>
          <p:nvPr/>
        </p:nvSpPr>
        <p:spPr bwMode="auto">
          <a:xfrm>
            <a:off x="0" y="2871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4284" name="Kép 16" descr="R:\Projektek\MÜTF_2010_elearning\Munkaanyagok\Tananyag\10_Viz_es_Szelenergia\docbook\images\T10_M2_L2_T2_001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2062163" y="1806575"/>
            <a:ext cx="4924425" cy="440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5" name="Téglalap 17"/>
          <p:cNvSpPr>
            <a:spLocks noChangeArrowheads="1"/>
          </p:cNvSpPr>
          <p:nvPr/>
        </p:nvSpPr>
        <p:spPr bwMode="auto">
          <a:xfrm>
            <a:off x="2492375" y="1100138"/>
            <a:ext cx="3454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Kaplan-turbina főbb részei</a:t>
            </a: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Dátum helye 3">
            <a:extLst>
              <a:ext uri="{FF2B5EF4-FFF2-40B4-BE49-F238E27FC236}">
                <a16:creationId xmlns:a16="http://schemas.microsoft.com/office/drawing/2014/main" id="{D3F0C16A-66AC-4D57-B7A0-CD5FCF5DB836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5" name="Élőláb helye 4">
            <a:extLst>
              <a:ext uri="{FF2B5EF4-FFF2-40B4-BE49-F238E27FC236}">
                <a16:creationId xmlns:a16="http://schemas.microsoft.com/office/drawing/2014/main" id="{93B561CC-D31E-442E-B832-0631026574E2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6" name="Dia számának helye 5">
            <a:extLst>
              <a:ext uri="{FF2B5EF4-FFF2-40B4-BE49-F238E27FC236}">
                <a16:creationId xmlns:a16="http://schemas.microsoft.com/office/drawing/2014/main" id="{0C0DF8F7-EB28-417D-8A52-7B8CE08D968E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50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694726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302" name="Rectangle 3"/>
          <p:cNvSpPr>
            <a:spLocks noChangeArrowheads="1"/>
          </p:cNvSpPr>
          <p:nvPr/>
        </p:nvSpPr>
        <p:spPr bwMode="auto">
          <a:xfrm>
            <a:off x="0" y="2252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303" name="Rectangle 4"/>
          <p:cNvSpPr>
            <a:spLocks noChangeArrowheads="1"/>
          </p:cNvSpPr>
          <p:nvPr/>
        </p:nvSpPr>
        <p:spPr bwMode="auto">
          <a:xfrm>
            <a:off x="427702" y="2382"/>
            <a:ext cx="893921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Vízturbinák elméleti kérdései 2.</a:t>
            </a:r>
          </a:p>
        </p:txBody>
      </p:sp>
      <p:sp>
        <p:nvSpPr>
          <p:cNvPr id="55304" name="Rectangle 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305" name="Rectangle 6"/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306" name="Rectangle 7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307" name="Rectangle 9"/>
          <p:cNvSpPr>
            <a:spLocks noChangeArrowheads="1"/>
          </p:cNvSpPr>
          <p:nvPr/>
        </p:nvSpPr>
        <p:spPr bwMode="auto">
          <a:xfrm>
            <a:off x="0" y="2871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308" name="Téglalap 17"/>
          <p:cNvSpPr>
            <a:spLocks noChangeArrowheads="1"/>
          </p:cNvSpPr>
          <p:nvPr/>
        </p:nvSpPr>
        <p:spPr bwMode="auto">
          <a:xfrm>
            <a:off x="2555776" y="754857"/>
            <a:ext cx="3019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Euler-turbina egyenlet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310" name="Téglalap 14"/>
          <p:cNvSpPr>
            <a:spLocks noChangeArrowheads="1"/>
          </p:cNvSpPr>
          <p:nvPr/>
        </p:nvSpPr>
        <p:spPr bwMode="auto">
          <a:xfrm>
            <a:off x="1103089" y="5590959"/>
            <a:ext cx="8255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Francis-turbina vezető- és járókereke és a sebességi háromszögek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CE4EC1A9-D091-4A8D-9602-F16ABCDB311D}"/>
              </a:ext>
            </a:extLst>
          </p:cNvPr>
          <p:cNvGrpSpPr/>
          <p:nvPr/>
        </p:nvGrpSpPr>
        <p:grpSpPr>
          <a:xfrm>
            <a:off x="1197845" y="1439147"/>
            <a:ext cx="7632848" cy="4160465"/>
            <a:chOff x="653182" y="1428775"/>
            <a:chExt cx="7632848" cy="4160465"/>
          </a:xfrm>
        </p:grpSpPr>
        <p:pic>
          <p:nvPicPr>
            <p:cNvPr id="55309" name="Kép 13" descr="R:\Projektek\MÜTF_2010_elearning\Munkaanyagok\Tananyag\10_Viz_es_Szelenergia\docbook\images\T10_M2_L1_T1_001.jpg"/>
            <p:cNvPicPr>
              <a:picLocks noChangeAspect="1" noChangeArrowheads="1"/>
            </p:cNvPicPr>
            <p:nvPr/>
          </p:nvPicPr>
          <p:blipFill>
            <a:blip r:embed="rId3" r:link="rId4"/>
            <a:srcRect/>
            <a:stretch>
              <a:fillRect/>
            </a:stretch>
          </p:blipFill>
          <p:spPr bwMode="auto">
            <a:xfrm>
              <a:off x="653182" y="1428775"/>
              <a:ext cx="7632848" cy="4160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Egyenes összekötő nyíllal 14">
              <a:extLst>
                <a:ext uri="{FF2B5EF4-FFF2-40B4-BE49-F238E27FC236}">
                  <a16:creationId xmlns:a16="http://schemas.microsoft.com/office/drawing/2014/main" id="{6D58A406-C026-4366-9D23-4CBF8FBE39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6188" y="2780098"/>
              <a:ext cx="403684" cy="1311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Dátum helye 3">
            <a:extLst>
              <a:ext uri="{FF2B5EF4-FFF2-40B4-BE49-F238E27FC236}">
                <a16:creationId xmlns:a16="http://schemas.microsoft.com/office/drawing/2014/main" id="{3C3F3E1C-54A7-416E-89F4-2EF5F0936F5B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8" name="Élőláb helye 4">
            <a:extLst>
              <a:ext uri="{FF2B5EF4-FFF2-40B4-BE49-F238E27FC236}">
                <a16:creationId xmlns:a16="http://schemas.microsoft.com/office/drawing/2014/main" id="{CABD7F99-4517-4EA4-9CEC-3E45492738A0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9" name="Dia számának helye 5">
            <a:extLst>
              <a:ext uri="{FF2B5EF4-FFF2-40B4-BE49-F238E27FC236}">
                <a16:creationId xmlns:a16="http://schemas.microsoft.com/office/drawing/2014/main" id="{491E48F3-C335-4582-B9F6-B14F03FCFFF4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51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558970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56" name="Rectangle 3"/>
          <p:cNvSpPr>
            <a:spLocks noChangeArrowheads="1"/>
          </p:cNvSpPr>
          <p:nvPr/>
        </p:nvSpPr>
        <p:spPr bwMode="auto">
          <a:xfrm>
            <a:off x="0" y="2252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57" name="Rectangle 4"/>
          <p:cNvSpPr>
            <a:spLocks noChangeArrowheads="1"/>
          </p:cNvSpPr>
          <p:nvPr/>
        </p:nvSpPr>
        <p:spPr bwMode="auto">
          <a:xfrm>
            <a:off x="273843" y="206415"/>
            <a:ext cx="859631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Vízturbinák elméleti kérdései 3. </a:t>
            </a:r>
          </a:p>
        </p:txBody>
      </p:sp>
      <p:sp>
        <p:nvSpPr>
          <p:cNvPr id="6158" name="Rectangle 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59" name="Rectangle 6"/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60" name="Rectangle 7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62" name="Téglalap 17"/>
          <p:cNvSpPr>
            <a:spLocks noChangeArrowheads="1"/>
          </p:cNvSpPr>
          <p:nvPr/>
        </p:nvSpPr>
        <p:spPr bwMode="auto">
          <a:xfrm>
            <a:off x="2492375" y="1100138"/>
            <a:ext cx="3019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Euler-turbina egyenlet</a:t>
            </a: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63" name="Kép 15" descr="R:\Projektek\MÜTF_2010_elearning\Munkaanyagok\Tananyag\10_Viz_es_Szelenergia\docbook\math\eq0030.pn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6343310" y="1883187"/>
            <a:ext cx="1473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4" name="Téglalap 16"/>
          <p:cNvSpPr>
            <a:spLocks noChangeArrowheads="1"/>
          </p:cNvSpPr>
          <p:nvPr/>
        </p:nvSpPr>
        <p:spPr bwMode="auto">
          <a:xfrm>
            <a:off x="1233486" y="1963398"/>
            <a:ext cx="4300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járókerék szilárd testként forog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65" name="Téglalap 18"/>
          <p:cNvSpPr>
            <a:spLocks noChangeArrowheads="1"/>
          </p:cNvSpPr>
          <p:nvPr/>
        </p:nvSpPr>
        <p:spPr bwMode="auto">
          <a:xfrm>
            <a:off x="1045991" y="2526844"/>
            <a:ext cx="5013325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Ezekből egységnyi súlyra számítható mozgási energia  a belépésnél (1) és a kilépésnél (2):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971471"/>
              </p:ext>
            </p:extLst>
          </p:nvPr>
        </p:nvGraphicFramePr>
        <p:xfrm>
          <a:off x="6152016" y="2518783"/>
          <a:ext cx="382588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0" name="Egyenlet" r:id="rId6" imgW="228600" imgH="457200" progId="Equation.3">
                  <p:embed/>
                </p:oleObj>
              </mc:Choice>
              <mc:Fallback>
                <p:oleObj name="Egyenlet" r:id="rId6" imgW="228600" imgH="457200" progId="Equation.3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2016" y="2518783"/>
                        <a:ext cx="382588" cy="763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424371"/>
              </p:ext>
            </p:extLst>
          </p:nvPr>
        </p:nvGraphicFramePr>
        <p:xfrm>
          <a:off x="7346950" y="2469841"/>
          <a:ext cx="382587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1" name="Egyenlet" r:id="rId8" imgW="228600" imgH="457200" progId="Equation.3">
                  <p:embed/>
                </p:oleObj>
              </mc:Choice>
              <mc:Fallback>
                <p:oleObj name="Egyenlet" r:id="rId8" imgW="228600" imgH="457200" progId="Equation.3">
                  <p:embed/>
                  <p:pic>
                    <p:nvPicPr>
                      <p:cNvPr id="6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6950" y="2469841"/>
                        <a:ext cx="382587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6" name="Téglalap 21"/>
          <p:cNvSpPr>
            <a:spLocks noChangeArrowheads="1"/>
          </p:cNvSpPr>
          <p:nvPr/>
        </p:nvSpPr>
        <p:spPr bwMode="auto">
          <a:xfrm>
            <a:off x="1132964" y="3681994"/>
            <a:ext cx="50133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nyomásban tárolt energia a belépésnél (1) és a kilépésnél (2):</a:t>
            </a:r>
          </a:p>
        </p:txBody>
      </p:sp>
      <p:graphicFrame>
        <p:nvGraphicFramePr>
          <p:cNvPr id="61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213327"/>
              </p:ext>
            </p:extLst>
          </p:nvPr>
        </p:nvGraphicFramePr>
        <p:xfrm>
          <a:off x="6146289" y="3447563"/>
          <a:ext cx="509587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2" name="Egyenlet" r:id="rId10" imgW="304560" imgH="469800" progId="Equation.3">
                  <p:embed/>
                </p:oleObj>
              </mc:Choice>
              <mc:Fallback>
                <p:oleObj name="Egyenlet" r:id="rId10" imgW="304560" imgH="469800" progId="Equation.3">
                  <p:embed/>
                  <p:pic>
                    <p:nvPicPr>
                      <p:cNvPr id="61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6289" y="3447563"/>
                        <a:ext cx="509587" cy="785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0493453"/>
              </p:ext>
            </p:extLst>
          </p:nvPr>
        </p:nvGraphicFramePr>
        <p:xfrm>
          <a:off x="7389191" y="3477037"/>
          <a:ext cx="509588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3" name="Egyenlet" r:id="rId12" imgW="304560" imgH="469800" progId="Equation.3">
                  <p:embed/>
                </p:oleObj>
              </mc:Choice>
              <mc:Fallback>
                <p:oleObj name="Egyenlet" r:id="rId12" imgW="304560" imgH="469800" progId="Equation.3">
                  <p:embed/>
                  <p:pic>
                    <p:nvPicPr>
                      <p:cNvPr id="614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9191" y="3477037"/>
                        <a:ext cx="509588" cy="785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7" name="Téglalap 23"/>
          <p:cNvSpPr>
            <a:spLocks noChangeArrowheads="1"/>
          </p:cNvSpPr>
          <p:nvPr/>
        </p:nvSpPr>
        <p:spPr bwMode="auto">
          <a:xfrm>
            <a:off x="1045990" y="4497448"/>
            <a:ext cx="50133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helyzeti energia a belépésnél (1) és a kilépésnél (2):</a:t>
            </a:r>
          </a:p>
        </p:txBody>
      </p:sp>
      <p:graphicFrame>
        <p:nvGraphicFramePr>
          <p:cNvPr id="61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696358"/>
              </p:ext>
            </p:extLst>
          </p:nvPr>
        </p:nvGraphicFramePr>
        <p:xfrm>
          <a:off x="6289565" y="4485890"/>
          <a:ext cx="29845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4" name="Egyenlet" r:id="rId14" imgW="177480" imgH="215640" progId="Equation.3">
                  <p:embed/>
                </p:oleObj>
              </mc:Choice>
              <mc:Fallback>
                <p:oleObj name="Egyenlet" r:id="rId14" imgW="177480" imgH="215640" progId="Equation.3">
                  <p:embed/>
                  <p:pic>
                    <p:nvPicPr>
                      <p:cNvPr id="615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9565" y="4485890"/>
                        <a:ext cx="298450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4861683"/>
              </p:ext>
            </p:extLst>
          </p:nvPr>
        </p:nvGraphicFramePr>
        <p:xfrm>
          <a:off x="7455694" y="4497324"/>
          <a:ext cx="328612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5" name="Egyenlet" r:id="rId16" imgW="190440" imgH="215640" progId="Equation.3">
                  <p:embed/>
                </p:oleObj>
              </mc:Choice>
              <mc:Fallback>
                <p:oleObj name="Egyenlet" r:id="rId16" imgW="190440" imgH="215640" progId="Equation.3">
                  <p:embed/>
                  <p:pic>
                    <p:nvPicPr>
                      <p:cNvPr id="615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5694" y="4497324"/>
                        <a:ext cx="328612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Szövegdoboz 24">
            <a:extLst>
              <a:ext uri="{FF2B5EF4-FFF2-40B4-BE49-F238E27FC236}">
                <a16:creationId xmlns:a16="http://schemas.microsoft.com/office/drawing/2014/main" id="{91D0F126-2F6E-4ADC-871D-DBC86E1DA2DD}"/>
              </a:ext>
            </a:extLst>
          </p:cNvPr>
          <p:cNvSpPr txBox="1"/>
          <p:nvPr/>
        </p:nvSpPr>
        <p:spPr>
          <a:xfrm>
            <a:off x="1073810" y="5278007"/>
            <a:ext cx="85045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vízzel foglalkozó szakemberek szívesebben használják ennek a kifejezésnek azt a formáját, amikor az egyenletben magasság dimenziójú tagok szerepelnek. A tagok elnevezése sebességmagasság, nyomásmagasság és geodetikus magasság.</a:t>
            </a:r>
          </a:p>
        </p:txBody>
      </p:sp>
      <p:sp>
        <p:nvSpPr>
          <p:cNvPr id="24" name="Dátum helye 3">
            <a:extLst>
              <a:ext uri="{FF2B5EF4-FFF2-40B4-BE49-F238E27FC236}">
                <a16:creationId xmlns:a16="http://schemas.microsoft.com/office/drawing/2014/main" id="{8FFA315A-2E51-4C82-9082-BFEB9E038DC6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26" name="Élőláb helye 4">
            <a:extLst>
              <a:ext uri="{FF2B5EF4-FFF2-40B4-BE49-F238E27FC236}">
                <a16:creationId xmlns:a16="http://schemas.microsoft.com/office/drawing/2014/main" id="{CE794E8B-A6DE-46FA-8C8F-D01B39CA6856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27" name="Dia számának helye 5">
            <a:extLst>
              <a:ext uri="{FF2B5EF4-FFF2-40B4-BE49-F238E27FC236}">
                <a16:creationId xmlns:a16="http://schemas.microsoft.com/office/drawing/2014/main" id="{F42B3F36-0D36-4C2A-AA85-A6668D4ED196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52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574924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5" name="Rectangle 3"/>
          <p:cNvSpPr>
            <a:spLocks noChangeArrowheads="1"/>
          </p:cNvSpPr>
          <p:nvPr/>
        </p:nvSpPr>
        <p:spPr bwMode="auto">
          <a:xfrm>
            <a:off x="0" y="2252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6" name="Rectangle 4"/>
          <p:cNvSpPr>
            <a:spLocks noChangeArrowheads="1"/>
          </p:cNvSpPr>
          <p:nvPr/>
        </p:nvSpPr>
        <p:spPr bwMode="auto">
          <a:xfrm>
            <a:off x="547688" y="434975"/>
            <a:ext cx="805973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Euler-turbina egyenlet 1.</a:t>
            </a:r>
          </a:p>
        </p:txBody>
      </p:sp>
      <p:sp>
        <p:nvSpPr>
          <p:cNvPr id="7178" name="Rectangle 6"/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9" name="Rectangle 7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80" name="Rectangle 9"/>
          <p:cNvSpPr>
            <a:spLocks noChangeArrowheads="1"/>
          </p:cNvSpPr>
          <p:nvPr/>
        </p:nvSpPr>
        <p:spPr bwMode="auto">
          <a:xfrm>
            <a:off x="0" y="2871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81" name="Téglalap 18"/>
          <p:cNvSpPr>
            <a:spLocks noChangeArrowheads="1"/>
          </p:cNvSpPr>
          <p:nvPr/>
        </p:nvSpPr>
        <p:spPr bwMode="auto">
          <a:xfrm>
            <a:off x="977900" y="1765300"/>
            <a:ext cx="74088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Amennyiben a járókerékben az energiaátalakulás tökéletes, nincs energiaveszteség, akkor a két energia különbsége hasznosul. Ezt szokás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elméleti esésnek vagy elméleti esésmagasságnak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is nevezni.</a:t>
            </a:r>
          </a:p>
        </p:txBody>
      </p:sp>
      <p:graphicFrame>
        <p:nvGraphicFramePr>
          <p:cNvPr id="7170" name="Object 8"/>
          <p:cNvGraphicFramePr>
            <a:graphicFrameLocks noChangeAspect="1"/>
          </p:cNvGraphicFramePr>
          <p:nvPr/>
        </p:nvGraphicFramePr>
        <p:xfrm>
          <a:off x="1873250" y="3684588"/>
          <a:ext cx="5208588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4" name="Equation" r:id="rId4" imgW="2603160" imgH="495000" progId="Equation.DSMT4">
                  <p:embed/>
                </p:oleObj>
              </mc:Choice>
              <mc:Fallback>
                <p:oleObj name="Equation" r:id="rId4" imgW="2603160" imgH="495000" progId="Equation.DSMT4">
                  <p:embed/>
                  <p:pic>
                    <p:nvPicPr>
                      <p:cNvPr id="717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250" y="3684588"/>
                        <a:ext cx="5208588" cy="989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Dátum helye 3">
            <a:extLst>
              <a:ext uri="{FF2B5EF4-FFF2-40B4-BE49-F238E27FC236}">
                <a16:creationId xmlns:a16="http://schemas.microsoft.com/office/drawing/2014/main" id="{9AB87F74-2190-4298-A1F3-DC3B14B4513E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5" name="Élőláb helye 4">
            <a:extLst>
              <a:ext uri="{FF2B5EF4-FFF2-40B4-BE49-F238E27FC236}">
                <a16:creationId xmlns:a16="http://schemas.microsoft.com/office/drawing/2014/main" id="{CB8A6F30-EEAD-4DC8-979C-BEDCDDE89DED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6" name="Dia számának helye 5">
            <a:extLst>
              <a:ext uri="{FF2B5EF4-FFF2-40B4-BE49-F238E27FC236}">
                <a16:creationId xmlns:a16="http://schemas.microsoft.com/office/drawing/2014/main" id="{6D494719-A0D6-4B83-9CE0-413C7A079986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53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9740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Objektum 34">
            <a:extLst>
              <a:ext uri="{FF2B5EF4-FFF2-40B4-BE49-F238E27FC236}">
                <a16:creationId xmlns:a16="http://schemas.microsoft.com/office/drawing/2014/main" id="{5C819E73-F449-44FD-A527-9E74CEA94A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820540"/>
              </p:ext>
            </p:extLst>
          </p:nvPr>
        </p:nvGraphicFramePr>
        <p:xfrm>
          <a:off x="6451642" y="284063"/>
          <a:ext cx="2468785" cy="2493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66" name="Photo Editor fénykép" r:id="rId4" imgW="473027" imgH="478043" progId="MSPhotoEd.3">
                  <p:embed/>
                </p:oleObj>
              </mc:Choice>
              <mc:Fallback>
                <p:oleObj name="Photo Editor fénykép" r:id="rId4" imgW="473027" imgH="478043" progId="MSPhotoEd.3">
                  <p:embed/>
                  <p:pic>
                    <p:nvPicPr>
                      <p:cNvPr id="35" name="Objektum 34">
                        <a:extLst>
                          <a:ext uri="{FF2B5EF4-FFF2-40B4-BE49-F238E27FC236}">
                            <a16:creationId xmlns:a16="http://schemas.microsoft.com/office/drawing/2014/main" id="{5C819E73-F449-44FD-A527-9E74CEA94A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51642" y="284063"/>
                        <a:ext cx="2468785" cy="2493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9" name="Rectangle 3"/>
          <p:cNvSpPr>
            <a:spLocks noChangeArrowheads="1"/>
          </p:cNvSpPr>
          <p:nvPr/>
        </p:nvSpPr>
        <p:spPr bwMode="auto">
          <a:xfrm>
            <a:off x="0" y="2252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00" name="Rectangle 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01" name="Rectangle 6"/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02" name="Rectangle 7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03" name="Rectangle 9"/>
          <p:cNvSpPr>
            <a:spLocks noChangeArrowheads="1"/>
          </p:cNvSpPr>
          <p:nvPr/>
        </p:nvSpPr>
        <p:spPr bwMode="auto">
          <a:xfrm>
            <a:off x="0" y="2871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04" name="Téglalap 14"/>
          <p:cNvSpPr>
            <a:spLocks noChangeArrowheads="1"/>
          </p:cNvSpPr>
          <p:nvPr/>
        </p:nvSpPr>
        <p:spPr bwMode="auto">
          <a:xfrm>
            <a:off x="867631" y="1163510"/>
            <a:ext cx="568556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Írjuk fel a Bernoulli-egyenletet forgó rendszerben az 1 és 2 pontok között A két pont legyen ugyanazon a lapáton az ábrával ellentétben. Egy lapát mentén haladunk!</a:t>
            </a: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272894"/>
              </p:ext>
            </p:extLst>
          </p:nvPr>
        </p:nvGraphicFramePr>
        <p:xfrm>
          <a:off x="899592" y="2912210"/>
          <a:ext cx="6127196" cy="1064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67" name="Egyenlet" r:id="rId6" imgW="2628720" imgH="457200" progId="Equation.3">
                  <p:embed/>
                </p:oleObj>
              </mc:Choice>
              <mc:Fallback>
                <p:oleObj name="Egyenlet" r:id="rId6" imgW="2628720" imgH="457200" progId="Equation.3">
                  <p:embed/>
                  <p:pic>
                    <p:nvPicPr>
                      <p:cNvPr id="81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912210"/>
                        <a:ext cx="6127196" cy="10643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5" name="Téglalap 19"/>
          <p:cNvSpPr>
            <a:spLocks noChangeArrowheads="1"/>
          </p:cNvSpPr>
          <p:nvPr/>
        </p:nvSpPr>
        <p:spPr bwMode="auto">
          <a:xfrm>
            <a:off x="1219142" y="4014787"/>
            <a:ext cx="770128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Hasonló az álló rendszerhez, csak itt a relatív sebesség (w), valamint a centrifugális erőtérből adódó kerületi sebesség négyzetével arányos tag is szerepel az egyenletben.  És egy lényeges különbség, hogy a forgó rendszerben a be- és kilépő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összenergia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nem változik!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Bal és jobb oldal egyenlő!</a:t>
            </a:r>
          </a:p>
        </p:txBody>
      </p:sp>
      <p:sp>
        <p:nvSpPr>
          <p:cNvPr id="8206" name="Rectangle 4"/>
          <p:cNvSpPr>
            <a:spLocks noChangeArrowheads="1"/>
          </p:cNvSpPr>
          <p:nvPr/>
        </p:nvSpPr>
        <p:spPr bwMode="auto">
          <a:xfrm>
            <a:off x="-66679" y="28448"/>
            <a:ext cx="805973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Euler-turbina egyenlet 2.</a:t>
            </a:r>
          </a:p>
        </p:txBody>
      </p:sp>
      <p:sp>
        <p:nvSpPr>
          <p:cNvPr id="31" name="Téglalap 30">
            <a:extLst>
              <a:ext uri="{FF2B5EF4-FFF2-40B4-BE49-F238E27FC236}">
                <a16:creationId xmlns:a16="http://schemas.microsoft.com/office/drawing/2014/main" id="{5783B195-B946-47D8-91E9-DE5801476DA5}"/>
              </a:ext>
            </a:extLst>
          </p:cNvPr>
          <p:cNvSpPr/>
          <p:nvPr/>
        </p:nvSpPr>
        <p:spPr>
          <a:xfrm>
            <a:off x="8514184" y="1916859"/>
            <a:ext cx="90264" cy="143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Egyenes összekötő nyíllal 32">
            <a:extLst>
              <a:ext uri="{FF2B5EF4-FFF2-40B4-BE49-F238E27FC236}">
                <a16:creationId xmlns:a16="http://schemas.microsoft.com/office/drawing/2014/main" id="{64520E22-3C67-4789-991C-41CFDA8F1417}"/>
              </a:ext>
            </a:extLst>
          </p:cNvPr>
          <p:cNvCxnSpPr>
            <a:cxnSpLocks/>
          </p:cNvCxnSpPr>
          <p:nvPr/>
        </p:nvCxnSpPr>
        <p:spPr>
          <a:xfrm flipV="1">
            <a:off x="8493247" y="1985169"/>
            <a:ext cx="21602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átum helye 3">
            <a:extLst>
              <a:ext uri="{FF2B5EF4-FFF2-40B4-BE49-F238E27FC236}">
                <a16:creationId xmlns:a16="http://schemas.microsoft.com/office/drawing/2014/main" id="{337A54F6-DAAF-4AF4-8FF2-274FA7F9FDC9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9" name="Élőláb helye 4">
            <a:extLst>
              <a:ext uri="{FF2B5EF4-FFF2-40B4-BE49-F238E27FC236}">
                <a16:creationId xmlns:a16="http://schemas.microsoft.com/office/drawing/2014/main" id="{F699C5DD-A329-4D32-820C-825C0DFFD0FA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20" name="Dia számának helye 5">
            <a:extLst>
              <a:ext uri="{FF2B5EF4-FFF2-40B4-BE49-F238E27FC236}">
                <a16:creationId xmlns:a16="http://schemas.microsoft.com/office/drawing/2014/main" id="{97D5A802-530E-4975-89B1-8D175425616A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54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29074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25" name="Rectangle 3"/>
          <p:cNvSpPr>
            <a:spLocks noChangeArrowheads="1"/>
          </p:cNvSpPr>
          <p:nvPr/>
        </p:nvSpPr>
        <p:spPr bwMode="auto">
          <a:xfrm>
            <a:off x="0" y="2252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26" name="Rectangle 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27" name="Rectangle 6"/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28" name="Rectangle 7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29" name="Rectangle 9"/>
          <p:cNvSpPr>
            <a:spLocks noChangeArrowheads="1"/>
          </p:cNvSpPr>
          <p:nvPr/>
        </p:nvSpPr>
        <p:spPr bwMode="auto">
          <a:xfrm>
            <a:off x="0" y="2871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30" name="Téglalap 14"/>
          <p:cNvSpPr>
            <a:spLocks noChangeArrowheads="1"/>
          </p:cNvSpPr>
          <p:nvPr/>
        </p:nvSpPr>
        <p:spPr bwMode="auto">
          <a:xfrm>
            <a:off x="977900" y="1765300"/>
            <a:ext cx="74088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Íjuk fel a relatív sebességet az abszolút- és a szállítósebesség-vektorok különbségeként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Ebből négyzetre emelés után következik, hogy </a:t>
            </a: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6311900" y="2125663"/>
          <a:ext cx="1495425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08" name="Egyenlet" r:id="rId4" imgW="622080" imgH="215640" progId="Equation.3">
                  <p:embed/>
                </p:oleObj>
              </mc:Choice>
              <mc:Fallback>
                <p:oleObj name="Egyenlet" r:id="rId4" imgW="622080" imgH="215640" progId="Equation.3">
                  <p:embed/>
                  <p:pic>
                    <p:nvPicPr>
                      <p:cNvPr id="92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1900" y="2125663"/>
                        <a:ext cx="1495425" cy="51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2319338" y="2927350"/>
          <a:ext cx="3325812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09" name="Egyenlet" r:id="rId6" imgW="1384200" imgH="253800" progId="Equation.3">
                  <p:embed/>
                </p:oleObj>
              </mc:Choice>
              <mc:Fallback>
                <p:oleObj name="Egyenlet" r:id="rId6" imgW="1384200" imgH="253800" progId="Equation.3">
                  <p:embed/>
                  <p:pic>
                    <p:nvPicPr>
                      <p:cNvPr id="92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9338" y="2927350"/>
                        <a:ext cx="3325812" cy="608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1" name="Téglalap 16"/>
          <p:cNvSpPr>
            <a:spLocks noChangeArrowheads="1"/>
          </p:cNvSpPr>
          <p:nvPr/>
        </p:nvSpPr>
        <p:spPr bwMode="auto">
          <a:xfrm>
            <a:off x="1214437" y="3709460"/>
            <a:ext cx="69357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Helyettesítsük ezt a kifejezést „1” és „2” indexekkel a fenti egyenletbe!</a:t>
            </a:r>
          </a:p>
        </p:txBody>
      </p:sp>
      <p:graphicFrame>
        <p:nvGraphicFramePr>
          <p:cNvPr id="92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7298402"/>
              </p:ext>
            </p:extLst>
          </p:nvPr>
        </p:nvGraphicFramePr>
        <p:xfrm>
          <a:off x="879440" y="4577291"/>
          <a:ext cx="8280920" cy="91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10" name="Egyenlet" r:id="rId8" imgW="4254480" imgH="457200" progId="Equation.3">
                  <p:embed/>
                </p:oleObj>
              </mc:Choice>
              <mc:Fallback>
                <p:oleObj name="Egyenlet" r:id="rId8" imgW="4254480" imgH="457200" progId="Equation.3">
                  <p:embed/>
                  <p:pic>
                    <p:nvPicPr>
                      <p:cNvPr id="92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9440" y="4577291"/>
                        <a:ext cx="8280920" cy="9128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2" name="Rectangle 4"/>
          <p:cNvSpPr>
            <a:spLocks noChangeArrowheads="1"/>
          </p:cNvSpPr>
          <p:nvPr/>
        </p:nvSpPr>
        <p:spPr bwMode="auto">
          <a:xfrm>
            <a:off x="547688" y="434975"/>
            <a:ext cx="805973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Euler-turbina egyenlet 3.</a:t>
            </a:r>
          </a:p>
        </p:txBody>
      </p:sp>
      <p:sp>
        <p:nvSpPr>
          <p:cNvPr id="17" name="Dátum helye 3">
            <a:extLst>
              <a:ext uri="{FF2B5EF4-FFF2-40B4-BE49-F238E27FC236}">
                <a16:creationId xmlns:a16="http://schemas.microsoft.com/office/drawing/2014/main" id="{7191BD26-F9B5-4BF9-BFCE-B3ADBA125C6F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8" name="Élőláb helye 4">
            <a:extLst>
              <a:ext uri="{FF2B5EF4-FFF2-40B4-BE49-F238E27FC236}">
                <a16:creationId xmlns:a16="http://schemas.microsoft.com/office/drawing/2014/main" id="{777A89B7-3C38-4395-A62D-554104FE8B8D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9" name="Dia számának helye 5">
            <a:extLst>
              <a:ext uri="{FF2B5EF4-FFF2-40B4-BE49-F238E27FC236}">
                <a16:creationId xmlns:a16="http://schemas.microsoft.com/office/drawing/2014/main" id="{02E33C8A-F501-413B-BE48-272E11ACC61E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55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24030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51" name="Rectangle 3"/>
          <p:cNvSpPr>
            <a:spLocks noChangeArrowheads="1"/>
          </p:cNvSpPr>
          <p:nvPr/>
        </p:nvSpPr>
        <p:spPr bwMode="auto">
          <a:xfrm>
            <a:off x="0" y="2252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52" name="Rectangle 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53" name="Rectangle 6"/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54" name="Rectangle 7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55" name="Rectangle 9"/>
          <p:cNvSpPr>
            <a:spLocks noChangeArrowheads="1"/>
          </p:cNvSpPr>
          <p:nvPr/>
        </p:nvSpPr>
        <p:spPr bwMode="auto">
          <a:xfrm>
            <a:off x="0" y="2871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56" name="Téglalap 16"/>
          <p:cNvSpPr>
            <a:spLocks noChangeArrowheads="1"/>
          </p:cNvSpPr>
          <p:nvPr/>
        </p:nvSpPr>
        <p:spPr bwMode="auto">
          <a:xfrm>
            <a:off x="1187624" y="1426677"/>
            <a:ext cx="6937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Rendezzük az egyenletet</a:t>
            </a:r>
          </a:p>
        </p:txBody>
      </p:sp>
      <p:graphicFrame>
        <p:nvGraphicFramePr>
          <p:cNvPr id="10242" name="Object 4"/>
          <p:cNvGraphicFramePr>
            <a:graphicFrameLocks noChangeAspect="1"/>
          </p:cNvGraphicFramePr>
          <p:nvPr/>
        </p:nvGraphicFramePr>
        <p:xfrm>
          <a:off x="1068388" y="2084388"/>
          <a:ext cx="6835775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04" name="Equation" r:id="rId4" imgW="3416040" imgH="495000" progId="Equation.DSMT4">
                  <p:embed/>
                </p:oleObj>
              </mc:Choice>
              <mc:Fallback>
                <p:oleObj name="Equation" r:id="rId4" imgW="3416040" imgH="495000" progId="Equation.DSMT4">
                  <p:embed/>
                  <p:pic>
                    <p:nvPicPr>
                      <p:cNvPr id="1024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8388" y="2084388"/>
                        <a:ext cx="6835775" cy="989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7" name="Téglalap 22"/>
          <p:cNvSpPr>
            <a:spLocks noChangeArrowheads="1"/>
          </p:cNvSpPr>
          <p:nvPr/>
        </p:nvSpPr>
        <p:spPr bwMode="auto">
          <a:xfrm>
            <a:off x="1539176" y="3140879"/>
            <a:ext cx="6873875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álló rendszerben levezetett  egyenlet szerint a bal oldal az elméleti esés, H</a:t>
            </a:r>
            <a:r>
              <a:rPr kumimoji="0" lang="hu-HU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 Továbbá vezessük be a következő jelölést:</a:t>
            </a:r>
          </a:p>
        </p:txBody>
      </p:sp>
      <p:graphicFrame>
        <p:nvGraphicFramePr>
          <p:cNvPr id="10243" name="Object 10"/>
          <p:cNvGraphicFramePr>
            <a:graphicFrameLocks noChangeAspect="1"/>
          </p:cNvGraphicFramePr>
          <p:nvPr/>
        </p:nvGraphicFramePr>
        <p:xfrm>
          <a:off x="1812131" y="4320098"/>
          <a:ext cx="1920875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05" name="Egyenlet" r:id="rId6" imgW="1041120" imgH="228600" progId="Equation.3">
                  <p:embed/>
                </p:oleObj>
              </mc:Choice>
              <mc:Fallback>
                <p:oleObj name="Egyenlet" r:id="rId6" imgW="1041120" imgH="228600" progId="Equation.3">
                  <p:embed/>
                  <p:pic>
                    <p:nvPicPr>
                      <p:cNvPr id="10243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2131" y="4320098"/>
                        <a:ext cx="1920875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4" name="Object 11"/>
          <p:cNvGraphicFramePr>
            <a:graphicFrameLocks noChangeAspect="1"/>
          </p:cNvGraphicFramePr>
          <p:nvPr/>
        </p:nvGraphicFramePr>
        <p:xfrm>
          <a:off x="4840288" y="4302807"/>
          <a:ext cx="1712912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06" name="Egyenlet" r:id="rId8" imgW="952200" imgH="228600" progId="Equation.3">
                  <p:embed/>
                </p:oleObj>
              </mc:Choice>
              <mc:Fallback>
                <p:oleObj name="Egyenlet" r:id="rId8" imgW="952200" imgH="228600" progId="Equation.3">
                  <p:embed/>
                  <p:pic>
                    <p:nvPicPr>
                      <p:cNvPr id="10244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0288" y="4302807"/>
                        <a:ext cx="1712912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8" name="Téglalap 25"/>
          <p:cNvSpPr>
            <a:spLocks noChangeArrowheads="1"/>
          </p:cNvSpPr>
          <p:nvPr/>
        </p:nvSpPr>
        <p:spPr bwMode="auto">
          <a:xfrm>
            <a:off x="1297686" y="5235213"/>
            <a:ext cx="63071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Itt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    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 sebességnek a kerület irányába eső komponense, vetülete. Az egyes indexű helyen hasonló a jelentése.</a:t>
            </a:r>
          </a:p>
        </p:txBody>
      </p:sp>
      <p:graphicFrame>
        <p:nvGraphicFramePr>
          <p:cNvPr id="1024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77811"/>
              </p:ext>
            </p:extLst>
          </p:nvPr>
        </p:nvGraphicFramePr>
        <p:xfrm>
          <a:off x="1912154" y="5218619"/>
          <a:ext cx="725487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07" name="Egyenlet" r:id="rId10" imgW="253800" imgH="228600" progId="Equation.3">
                  <p:embed/>
                </p:oleObj>
              </mc:Choice>
              <mc:Fallback>
                <p:oleObj name="Egyenlet" r:id="rId10" imgW="253800" imgH="228600" progId="Equation.3">
                  <p:embed/>
                  <p:pic>
                    <p:nvPicPr>
                      <p:cNvPr id="1024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2154" y="5218619"/>
                        <a:ext cx="725487" cy="544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47804"/>
              </p:ext>
            </p:extLst>
          </p:nvPr>
        </p:nvGraphicFramePr>
        <p:xfrm>
          <a:off x="2954406" y="5236689"/>
          <a:ext cx="461962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08" name="Egyenlet" r:id="rId12" imgW="190440" imgH="228600" progId="Equation.3">
                  <p:embed/>
                </p:oleObj>
              </mc:Choice>
              <mc:Fallback>
                <p:oleObj name="Egyenlet" r:id="rId12" imgW="190440" imgH="228600" progId="Equation.3">
                  <p:embed/>
                  <p:pic>
                    <p:nvPicPr>
                      <p:cNvPr id="10246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4406" y="5236689"/>
                        <a:ext cx="461962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9" name="Rectangle 4"/>
          <p:cNvSpPr>
            <a:spLocks noChangeArrowheads="1"/>
          </p:cNvSpPr>
          <p:nvPr/>
        </p:nvSpPr>
        <p:spPr bwMode="auto">
          <a:xfrm>
            <a:off x="547688" y="434975"/>
            <a:ext cx="805973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Euler-turbina egyenlet 4.</a:t>
            </a:r>
          </a:p>
        </p:txBody>
      </p:sp>
      <p:graphicFrame>
        <p:nvGraphicFramePr>
          <p:cNvPr id="20" name="Object 59">
            <a:extLst>
              <a:ext uri="{FF2B5EF4-FFF2-40B4-BE49-F238E27FC236}">
                <a16:creationId xmlns:a16="http://schemas.microsoft.com/office/drawing/2014/main" id="{4B994828-2CF1-43CA-9D6A-1C8C22840F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38780" y="4834987"/>
          <a:ext cx="1115928" cy="365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09" name="Egyenlet" r:id="rId14" imgW="494870" imgH="164957" progId="Equation.3">
                  <p:embed/>
                </p:oleObj>
              </mc:Choice>
              <mc:Fallback>
                <p:oleObj name="Egyenlet" r:id="rId14" imgW="494870" imgH="164957" progId="Equation.3">
                  <p:embed/>
                  <p:pic>
                    <p:nvPicPr>
                      <p:cNvPr id="20" name="Object 59">
                        <a:extLst>
                          <a:ext uri="{FF2B5EF4-FFF2-40B4-BE49-F238E27FC236}">
                            <a16:creationId xmlns:a16="http://schemas.microsoft.com/office/drawing/2014/main" id="{4B994828-2CF1-43CA-9D6A-1C8C22840F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8780" y="4834987"/>
                        <a:ext cx="1115928" cy="3653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61">
            <a:extLst>
              <a:ext uri="{FF2B5EF4-FFF2-40B4-BE49-F238E27FC236}">
                <a16:creationId xmlns:a16="http://schemas.microsoft.com/office/drawing/2014/main" id="{4C01A0F4-8B5E-467E-88D0-3A78D1FF64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1919" y="4828900"/>
          <a:ext cx="139541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10" name="Egyenlet" r:id="rId16" imgW="494870" imgH="164957" progId="Equation.3">
                  <p:embed/>
                </p:oleObj>
              </mc:Choice>
              <mc:Fallback>
                <p:oleObj name="Egyenlet" r:id="rId16" imgW="494870" imgH="164957" progId="Equation.3">
                  <p:embed/>
                  <p:pic>
                    <p:nvPicPr>
                      <p:cNvPr id="21" name="Object 61">
                        <a:extLst>
                          <a:ext uri="{FF2B5EF4-FFF2-40B4-BE49-F238E27FC236}">
                            <a16:creationId xmlns:a16="http://schemas.microsoft.com/office/drawing/2014/main" id="{4C01A0F4-8B5E-467E-88D0-3A78D1FF64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1919" y="4828900"/>
                        <a:ext cx="1395413" cy="457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Dátum helye 3">
            <a:extLst>
              <a:ext uri="{FF2B5EF4-FFF2-40B4-BE49-F238E27FC236}">
                <a16:creationId xmlns:a16="http://schemas.microsoft.com/office/drawing/2014/main" id="{2DA80755-CBFE-4D87-812B-22D16BA5D587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23" name="Élőláb helye 4">
            <a:extLst>
              <a:ext uri="{FF2B5EF4-FFF2-40B4-BE49-F238E27FC236}">
                <a16:creationId xmlns:a16="http://schemas.microsoft.com/office/drawing/2014/main" id="{287E5B1E-EA4F-490F-B396-72B470625CDB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24" name="Dia számának helye 5">
            <a:extLst>
              <a:ext uri="{FF2B5EF4-FFF2-40B4-BE49-F238E27FC236}">
                <a16:creationId xmlns:a16="http://schemas.microsoft.com/office/drawing/2014/main" id="{4FB34782-A25D-43DD-B6FE-904021923FA4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56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339932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74" name="Rectangle 3"/>
          <p:cNvSpPr>
            <a:spLocks noChangeArrowheads="1"/>
          </p:cNvSpPr>
          <p:nvPr/>
        </p:nvSpPr>
        <p:spPr bwMode="auto">
          <a:xfrm>
            <a:off x="0" y="2252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75" name="Rectangle 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76" name="Rectangle 6"/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77" name="Rectangle 7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78" name="Rectangle 9"/>
          <p:cNvSpPr>
            <a:spLocks noChangeArrowheads="1"/>
          </p:cNvSpPr>
          <p:nvPr/>
        </p:nvSpPr>
        <p:spPr bwMode="auto">
          <a:xfrm>
            <a:off x="0" y="2871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79" name="Téglalap 16"/>
          <p:cNvSpPr>
            <a:spLocks noChangeArrowheads="1"/>
          </p:cNvSpPr>
          <p:nvPr/>
        </p:nvSpPr>
        <p:spPr bwMode="auto">
          <a:xfrm>
            <a:off x="1382426" y="1680986"/>
            <a:ext cx="6937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Rendezzük az egyenletet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195412"/>
              </p:ext>
            </p:extLst>
          </p:nvPr>
        </p:nvGraphicFramePr>
        <p:xfrm>
          <a:off x="1115616" y="2289176"/>
          <a:ext cx="7724775" cy="98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74" name="Equation" r:id="rId4" imgW="3860640" imgH="495000" progId="Equation.DSMT4">
                  <p:embed/>
                </p:oleObj>
              </mc:Choice>
              <mc:Fallback>
                <p:oleObj name="Equation" r:id="rId4" imgW="3860640" imgH="495000" progId="Equation.DSMT4">
                  <p:embed/>
                  <p:pic>
                    <p:nvPicPr>
                      <p:cNvPr id="112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2289176"/>
                        <a:ext cx="7724775" cy="989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0" name="Téglalap 22"/>
          <p:cNvSpPr>
            <a:spLocks noChangeArrowheads="1"/>
          </p:cNvSpPr>
          <p:nvPr/>
        </p:nvSpPr>
        <p:spPr bwMode="auto">
          <a:xfrm>
            <a:off x="1255874" y="3317234"/>
            <a:ext cx="757505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Euler-turbinaegyenlet a lapát geometriából, a kerék egyéb adataiból és a fordulatszámból számítható ki. A lapátok által keltett örvény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Γ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vagy cirkuláció hozza létre a keréken kialakuló nyomatékot, amit átad a tengelynek, majd a generátornak. Ezért nevezik ezeket a turbinákat örvénygépeknek.  </a:t>
            </a:r>
          </a:p>
        </p:txBody>
      </p:sp>
      <p:graphicFrame>
        <p:nvGraphicFramePr>
          <p:cNvPr id="112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9969670"/>
              </p:ext>
            </p:extLst>
          </p:nvPr>
        </p:nvGraphicFramePr>
        <p:xfrm>
          <a:off x="3153726" y="5512203"/>
          <a:ext cx="533717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75" name="Equation" r:id="rId6" imgW="2666880" imgH="431640" progId="Equation.DSMT4">
                  <p:embed/>
                </p:oleObj>
              </mc:Choice>
              <mc:Fallback>
                <p:oleObj name="Equation" r:id="rId6" imgW="2666880" imgH="431640" progId="Equation.DSMT4">
                  <p:embed/>
                  <p:pic>
                    <p:nvPicPr>
                      <p:cNvPr id="112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3726" y="5512203"/>
                        <a:ext cx="5337175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8"/>
          <p:cNvGraphicFramePr>
            <a:graphicFrameLocks noChangeAspect="1"/>
          </p:cNvGraphicFramePr>
          <p:nvPr/>
        </p:nvGraphicFramePr>
        <p:xfrm>
          <a:off x="4502150" y="3352800"/>
          <a:ext cx="1397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76" name="Egyenlet" r:id="rId8" imgW="139680" imgH="152280" progId="Equation.3">
                  <p:embed/>
                </p:oleObj>
              </mc:Choice>
              <mc:Fallback>
                <p:oleObj name="Egyenlet" r:id="rId8" imgW="139680" imgH="152280" progId="Equation.3">
                  <p:embed/>
                  <p:pic>
                    <p:nvPicPr>
                      <p:cNvPr id="1126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150" y="3352800"/>
                        <a:ext cx="139700" cy="15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9"/>
          <p:cNvGraphicFramePr>
            <a:graphicFrameLocks noChangeAspect="1"/>
          </p:cNvGraphicFramePr>
          <p:nvPr/>
        </p:nvGraphicFramePr>
        <p:xfrm>
          <a:off x="4502150" y="3352800"/>
          <a:ext cx="1397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77" name="Egyenlet" r:id="rId10" imgW="139680" imgH="152280" progId="Equation.3">
                  <p:embed/>
                </p:oleObj>
              </mc:Choice>
              <mc:Fallback>
                <p:oleObj name="Egyenlet" r:id="rId10" imgW="139680" imgH="152280" progId="Equation.3">
                  <p:embed/>
                  <p:pic>
                    <p:nvPicPr>
                      <p:cNvPr id="1126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150" y="3352800"/>
                        <a:ext cx="139700" cy="15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1" name="Rectangle 4"/>
          <p:cNvSpPr>
            <a:spLocks noChangeArrowheads="1"/>
          </p:cNvSpPr>
          <p:nvPr/>
        </p:nvSpPr>
        <p:spPr bwMode="auto">
          <a:xfrm>
            <a:off x="547688" y="434975"/>
            <a:ext cx="805973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Euler-turbina egyenlet 5.</a:t>
            </a:r>
          </a:p>
        </p:txBody>
      </p:sp>
      <p:sp>
        <p:nvSpPr>
          <p:cNvPr id="18" name="Dátum helye 3">
            <a:extLst>
              <a:ext uri="{FF2B5EF4-FFF2-40B4-BE49-F238E27FC236}">
                <a16:creationId xmlns:a16="http://schemas.microsoft.com/office/drawing/2014/main" id="{0B106790-B9A4-4816-B5B4-4DA4A6DD2B6A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9" name="Élőláb helye 4">
            <a:extLst>
              <a:ext uri="{FF2B5EF4-FFF2-40B4-BE49-F238E27FC236}">
                <a16:creationId xmlns:a16="http://schemas.microsoft.com/office/drawing/2014/main" id="{BE070EE1-218E-4229-BB6D-B26ABA8A5BFC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20" name="Dia számának helye 5">
            <a:extLst>
              <a:ext uri="{FF2B5EF4-FFF2-40B4-BE49-F238E27FC236}">
                <a16:creationId xmlns:a16="http://schemas.microsoft.com/office/drawing/2014/main" id="{7382F498-9266-434D-8BD7-2506391BBC5B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57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09139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74" name="Rectangle 3"/>
          <p:cNvSpPr>
            <a:spLocks noChangeArrowheads="1"/>
          </p:cNvSpPr>
          <p:nvPr/>
        </p:nvSpPr>
        <p:spPr bwMode="auto">
          <a:xfrm>
            <a:off x="0" y="2252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75" name="Rectangle 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76" name="Rectangle 6"/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78" name="Rectangle 9"/>
          <p:cNvSpPr>
            <a:spLocks noChangeArrowheads="1"/>
          </p:cNvSpPr>
          <p:nvPr/>
        </p:nvSpPr>
        <p:spPr bwMode="auto">
          <a:xfrm>
            <a:off x="0" y="2871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79" name="Téglalap 16"/>
          <p:cNvSpPr>
            <a:spLocks noChangeArrowheads="1"/>
          </p:cNvSpPr>
          <p:nvPr/>
        </p:nvSpPr>
        <p:spPr bwMode="auto">
          <a:xfrm>
            <a:off x="1043608" y="936173"/>
            <a:ext cx="76431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Ekkor az Euler-turbinaegyenlet szivattyúkra a következő alakban írható fel. 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357628"/>
              </p:ext>
            </p:extLst>
          </p:nvPr>
        </p:nvGraphicFramePr>
        <p:xfrm>
          <a:off x="1619672" y="3703851"/>
          <a:ext cx="4597449" cy="645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98" name="Equation" r:id="rId4" imgW="3517560" imgH="495000" progId="Equation.DSMT4">
                  <p:embed/>
                </p:oleObj>
              </mc:Choice>
              <mc:Fallback>
                <p:oleObj name="Equation" r:id="rId4" imgW="3517560" imgH="495000" progId="Equation.DSMT4">
                  <p:embed/>
                  <p:pic>
                    <p:nvPicPr>
                      <p:cNvPr id="112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3703851"/>
                        <a:ext cx="4597449" cy="6459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0" name="Téglalap 22"/>
          <p:cNvSpPr>
            <a:spLocks noChangeArrowheads="1"/>
          </p:cNvSpPr>
          <p:nvPr/>
        </p:nvSpPr>
        <p:spPr bwMode="auto">
          <a:xfrm>
            <a:off x="1422771" y="1720590"/>
            <a:ext cx="757505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Az 1 és 2 pontok felcserélődnek. Kívül van a 2-es és belül az 1-es, és az áramlás iránya is ellentétes lesz. Belülről kifelé áramlik a kerékben a közeg. És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fontos, hogy a tengelyen most be kell vezetnünk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gépbe mechanikai munkát. A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</a:t>
            </a:r>
            <a:r>
              <a:rPr kumimoji="0" lang="hu-HU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neve: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elméleti emelő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112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332845"/>
              </p:ext>
            </p:extLst>
          </p:nvPr>
        </p:nvGraphicFramePr>
        <p:xfrm>
          <a:off x="2267744" y="4443999"/>
          <a:ext cx="3590626" cy="580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99" name="Equation" r:id="rId6" imgW="2666880" imgH="431640" progId="Equation.DSMT4">
                  <p:embed/>
                </p:oleObj>
              </mc:Choice>
              <mc:Fallback>
                <p:oleObj name="Equation" r:id="rId6" imgW="2666880" imgH="431640" progId="Equation.DSMT4">
                  <p:embed/>
                  <p:pic>
                    <p:nvPicPr>
                      <p:cNvPr id="112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4443999"/>
                        <a:ext cx="3590626" cy="5809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8"/>
          <p:cNvGraphicFramePr>
            <a:graphicFrameLocks noChangeAspect="1"/>
          </p:cNvGraphicFramePr>
          <p:nvPr/>
        </p:nvGraphicFramePr>
        <p:xfrm>
          <a:off x="4502150" y="3352800"/>
          <a:ext cx="1397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00" name="Egyenlet" r:id="rId8" imgW="139680" imgH="152280" progId="Equation.3">
                  <p:embed/>
                </p:oleObj>
              </mc:Choice>
              <mc:Fallback>
                <p:oleObj name="Egyenlet" r:id="rId8" imgW="139680" imgH="152280" progId="Equation.3">
                  <p:embed/>
                  <p:pic>
                    <p:nvPicPr>
                      <p:cNvPr id="1126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150" y="3352800"/>
                        <a:ext cx="139700" cy="15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9"/>
          <p:cNvGraphicFramePr>
            <a:graphicFrameLocks noChangeAspect="1"/>
          </p:cNvGraphicFramePr>
          <p:nvPr/>
        </p:nvGraphicFramePr>
        <p:xfrm>
          <a:off x="4502150" y="3352800"/>
          <a:ext cx="1397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01" name="Egyenlet" r:id="rId10" imgW="139680" imgH="152280" progId="Equation.3">
                  <p:embed/>
                </p:oleObj>
              </mc:Choice>
              <mc:Fallback>
                <p:oleObj name="Egyenlet" r:id="rId10" imgW="139680" imgH="152280" progId="Equation.3">
                  <p:embed/>
                  <p:pic>
                    <p:nvPicPr>
                      <p:cNvPr id="1126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150" y="3352800"/>
                        <a:ext cx="139700" cy="15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1" name="Rectangle 4"/>
          <p:cNvSpPr>
            <a:spLocks noChangeArrowheads="1"/>
          </p:cNvSpPr>
          <p:nvPr/>
        </p:nvSpPr>
        <p:spPr bwMode="auto">
          <a:xfrm>
            <a:off x="542131" y="177010"/>
            <a:ext cx="805973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Euler-turbina egyenlet 5.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B52BB8CE-5050-4EEE-ACF7-824A0DB5A08F}"/>
              </a:ext>
            </a:extLst>
          </p:cNvPr>
          <p:cNvSpPr txBox="1"/>
          <p:nvPr/>
        </p:nvSpPr>
        <p:spPr>
          <a:xfrm>
            <a:off x="1187624" y="5003195"/>
            <a:ext cx="78488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Tehát lényeges, hogy a szivattyú növeli a vízben lévő energiát, mechanikai munkát fektetünk be, míg a turbina csökkenti a víz energiáját és mechanikai munkát nyerünk ki a vízből! </a:t>
            </a:r>
          </a:p>
        </p:txBody>
      </p:sp>
      <p:sp>
        <p:nvSpPr>
          <p:cNvPr id="18" name="Dátum helye 3">
            <a:extLst>
              <a:ext uri="{FF2B5EF4-FFF2-40B4-BE49-F238E27FC236}">
                <a16:creationId xmlns:a16="http://schemas.microsoft.com/office/drawing/2014/main" id="{BF929426-8A4A-4B7A-98A0-14326B1FF81C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20" name="Élőláb helye 4">
            <a:extLst>
              <a:ext uri="{FF2B5EF4-FFF2-40B4-BE49-F238E27FC236}">
                <a16:creationId xmlns:a16="http://schemas.microsoft.com/office/drawing/2014/main" id="{2F98A11E-2335-4A62-B08C-416B75C4AD31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21" name="Dia számának helye 5">
            <a:extLst>
              <a:ext uri="{FF2B5EF4-FFF2-40B4-BE49-F238E27FC236}">
                <a16:creationId xmlns:a16="http://schemas.microsoft.com/office/drawing/2014/main" id="{D988806F-2698-4207-8E7E-768970380624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58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365792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00" name="Rectangle 5"/>
          <p:cNvSpPr>
            <a:spLocks noChangeArrowheads="1"/>
          </p:cNvSpPr>
          <p:nvPr/>
        </p:nvSpPr>
        <p:spPr bwMode="auto">
          <a:xfrm>
            <a:off x="0" y="1795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01" name="Rectangle 8"/>
          <p:cNvSpPr>
            <a:spLocks noChangeArrowheads="1"/>
          </p:cNvSpPr>
          <p:nvPr/>
        </p:nvSpPr>
        <p:spPr bwMode="auto">
          <a:xfrm>
            <a:off x="0" y="1928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03" name="Rectangle 12"/>
          <p:cNvSpPr>
            <a:spLocks noChangeArrowheads="1"/>
          </p:cNvSpPr>
          <p:nvPr/>
        </p:nvSpPr>
        <p:spPr bwMode="auto">
          <a:xfrm>
            <a:off x="0" y="1604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04" name="Rectangle 13"/>
          <p:cNvSpPr>
            <a:spLocks noChangeArrowheads="1"/>
          </p:cNvSpPr>
          <p:nvPr/>
        </p:nvSpPr>
        <p:spPr bwMode="auto">
          <a:xfrm>
            <a:off x="220663" y="0"/>
            <a:ext cx="82073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Vízturbinák csoportosítása 1.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05" name="Rectangle 33"/>
          <p:cNvSpPr>
            <a:spLocks noChangeArrowheads="1"/>
          </p:cNvSpPr>
          <p:nvPr/>
        </p:nvSpPr>
        <p:spPr bwMode="auto">
          <a:xfrm>
            <a:off x="971599" y="568801"/>
            <a:ext cx="8064897" cy="59093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különböző típusú turbinák csoportosításához, akár csak a szivattyúknál, a jellemző fordulatszámot hívhatjuk segítségül. Míg a szivattyúknál a jellemző fordulatszám 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kifejezést használtuk, ahol a fordulatszámot (n) [1/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pec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]-ben, a (Q) térfogatáramot [m</a:t>
            </a:r>
            <a:r>
              <a:rPr kumimoji="0" lang="hu-HU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/s]-ban , és az emelőmagasságot, (H) [m]-ben kell behelyettesíteni, mivel nem dimenziótlan a kifejezés. A turbináknál a térfogatáram helyett a teljesítményt szokás használni: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Amelyből kifejezve a térfogatáramot,                              és behelyettesítve az képletébe a következőt kapjuk: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Elhagyva a             értékét, megkapjuk a turbinákra jellemző típusjellemzőt, -t.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ahol a fordulatszám, (n)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[1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/min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]-ban,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turbina hasznos teljesítménye,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hu-HU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[LE]-ben és a magasság, (H) [m]-ben adott mennyiségek. (Itt még tartja magát a teljesítmény régi egysége a lóerő ).  </a:t>
            </a:r>
          </a:p>
        </p:txBody>
      </p:sp>
      <p:sp>
        <p:nvSpPr>
          <p:cNvPr id="12306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290" name="Object 34"/>
          <p:cNvGraphicFramePr>
            <a:graphicFrameLocks noChangeAspect="1"/>
          </p:cNvGraphicFramePr>
          <p:nvPr/>
        </p:nvGraphicFramePr>
        <p:xfrm>
          <a:off x="3347864" y="1125538"/>
          <a:ext cx="2150594" cy="606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58" name="Egyenlet" r:id="rId4" imgW="1117115" imgH="317362" progId="Equation.3">
                  <p:embed/>
                </p:oleObj>
              </mc:Choice>
              <mc:Fallback>
                <p:oleObj name="Egyenlet" r:id="rId4" imgW="1117115" imgH="317362" progId="Equation.3">
                  <p:embed/>
                  <p:pic>
                    <p:nvPicPr>
                      <p:cNvPr id="1229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1125538"/>
                        <a:ext cx="2150594" cy="6064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7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291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5562025"/>
              </p:ext>
            </p:extLst>
          </p:nvPr>
        </p:nvGraphicFramePr>
        <p:xfrm>
          <a:off x="3961681" y="2617164"/>
          <a:ext cx="2249488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59" name="Egyenlet" r:id="rId6" imgW="926698" imgH="203112" progId="Equation.3">
                  <p:embed/>
                </p:oleObj>
              </mc:Choice>
              <mc:Fallback>
                <p:oleObj name="Egyenlet" r:id="rId6" imgW="926698" imgH="203112" progId="Equation.3">
                  <p:embed/>
                  <p:pic>
                    <p:nvPicPr>
                      <p:cNvPr id="12291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1681" y="2617164"/>
                        <a:ext cx="2249488" cy="487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8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292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9776323"/>
              </p:ext>
            </p:extLst>
          </p:nvPr>
        </p:nvGraphicFramePr>
        <p:xfrm>
          <a:off x="4837136" y="3034566"/>
          <a:ext cx="1116012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60" name="Egyenlet" r:id="rId8" imgW="787400" imgH="431800" progId="Equation.3">
                  <p:embed/>
                </p:oleObj>
              </mc:Choice>
              <mc:Fallback>
                <p:oleObj name="Egyenlet" r:id="rId8" imgW="787400" imgH="431800" progId="Equation.3">
                  <p:embed/>
                  <p:pic>
                    <p:nvPicPr>
                      <p:cNvPr id="12292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7136" y="3034566"/>
                        <a:ext cx="1116012" cy="604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9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293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106950"/>
              </p:ext>
            </p:extLst>
          </p:nvPr>
        </p:nvGraphicFramePr>
        <p:xfrm>
          <a:off x="3792561" y="3772025"/>
          <a:ext cx="2089150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61" name="Egyenlet" r:id="rId10" imgW="1409700" imgH="469900" progId="Equation.3">
                  <p:embed/>
                </p:oleObj>
              </mc:Choice>
              <mc:Fallback>
                <p:oleObj name="Egyenlet" r:id="rId10" imgW="1409700" imgH="469900" progId="Equation.3">
                  <p:embed/>
                  <p:pic>
                    <p:nvPicPr>
                      <p:cNvPr id="12293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561" y="3772025"/>
                        <a:ext cx="2089150" cy="69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10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294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7789317"/>
              </p:ext>
            </p:extLst>
          </p:nvPr>
        </p:nvGraphicFramePr>
        <p:xfrm>
          <a:off x="2054956" y="4581523"/>
          <a:ext cx="690562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62" name="Egyenlet" r:id="rId12" imgW="406048" imgH="253780" progId="Equation.3">
                  <p:embed/>
                </p:oleObj>
              </mc:Choice>
              <mc:Fallback>
                <p:oleObj name="Egyenlet" r:id="rId12" imgW="406048" imgH="253780" progId="Equation.3">
                  <p:embed/>
                  <p:pic>
                    <p:nvPicPr>
                      <p:cNvPr id="12294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4956" y="4581523"/>
                        <a:ext cx="690562" cy="43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11" name="Rectangle 45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29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329325"/>
              </p:ext>
            </p:extLst>
          </p:nvPr>
        </p:nvGraphicFramePr>
        <p:xfrm>
          <a:off x="3808680" y="4907554"/>
          <a:ext cx="1306513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63" name="Egyenlet" r:id="rId14" imgW="787058" imgH="444307" progId="Equation.3">
                  <p:embed/>
                </p:oleObj>
              </mc:Choice>
              <mc:Fallback>
                <p:oleObj name="Egyenlet" r:id="rId14" imgW="787058" imgH="444307" progId="Equation.3">
                  <p:embed/>
                  <p:pic>
                    <p:nvPicPr>
                      <p:cNvPr id="12295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8680" y="4907554"/>
                        <a:ext cx="1306513" cy="73977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Dátum helye 3">
            <a:extLst>
              <a:ext uri="{FF2B5EF4-FFF2-40B4-BE49-F238E27FC236}">
                <a16:creationId xmlns:a16="http://schemas.microsoft.com/office/drawing/2014/main" id="{298033F6-5F06-4712-A502-AFFA39C26684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25" name="Élőláb helye 4">
            <a:extLst>
              <a:ext uri="{FF2B5EF4-FFF2-40B4-BE49-F238E27FC236}">
                <a16:creationId xmlns:a16="http://schemas.microsoft.com/office/drawing/2014/main" id="{FEC6FE0A-C816-4715-B2C8-AC5A0FC2AA54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26" name="Dia számának helye 5">
            <a:extLst>
              <a:ext uri="{FF2B5EF4-FFF2-40B4-BE49-F238E27FC236}">
                <a16:creationId xmlns:a16="http://schemas.microsoft.com/office/drawing/2014/main" id="{B6433FC9-A592-4D30-965B-E5F79F4D6549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59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74025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0" name="Text Box 4"/>
          <p:cNvSpPr txBox="1">
            <a:spLocks noChangeArrowheads="1"/>
          </p:cNvSpPr>
          <p:nvPr/>
        </p:nvSpPr>
        <p:spPr bwMode="auto">
          <a:xfrm>
            <a:off x="474499" y="0"/>
            <a:ext cx="8229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Vízikerekek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C4CF3035-4C46-41B2-B9B5-81BB8A602199}"/>
              </a:ext>
            </a:extLst>
          </p:cNvPr>
          <p:cNvSpPr txBox="1"/>
          <p:nvPr/>
        </p:nvSpPr>
        <p:spPr>
          <a:xfrm>
            <a:off x="932205" y="466574"/>
            <a:ext cx="822960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Középen csapott vízikerék: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víz itt is egy csatornán keresztül érkezik és kb. a keréktengelynél folyik a kerék lapátjaiba. Előnye, hogy nem szükséges olyan nagy esésmagasság, mint a felülcsapottnál, ahol a beáramló és kiáramló víz magasságkülönbségének legalább akkorának kell lennie, mint a kerék átmérője. Ez a vízikerék is függőleges helyzetű, hozzávetőlegesen a kerék közepénél (a tengely magasságában, vagy egy kicsivel feljebb) ömlik rá a víz a kerék lapátjaira. A középen csapott kerekek az USA-ban a leggyakoribb vízkerekek, azt mondják, hogy az amerikai ipari forradalmat ezek hajtották. A kerék általában falazott lehetőleg szűk csatornában forog. Ez a vízikerék már a vízturbinák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előfutárának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tekinthető!</a:t>
            </a:r>
          </a:p>
        </p:txBody>
      </p:sp>
      <p:sp>
        <p:nvSpPr>
          <p:cNvPr id="10" name="Dátum helye 3">
            <a:extLst>
              <a:ext uri="{FF2B5EF4-FFF2-40B4-BE49-F238E27FC236}">
                <a16:creationId xmlns:a16="http://schemas.microsoft.com/office/drawing/2014/main" id="{E1DB8967-9065-41CB-AD48-46DC98028910}"/>
              </a:ext>
            </a:extLst>
          </p:cNvPr>
          <p:cNvSpPr txBox="1">
            <a:spLocks/>
          </p:cNvSpPr>
          <p:nvPr/>
        </p:nvSpPr>
        <p:spPr bwMode="auto">
          <a:xfrm>
            <a:off x="1045969" y="641881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1" name="Élőláb helye 4">
            <a:extLst>
              <a:ext uri="{FF2B5EF4-FFF2-40B4-BE49-F238E27FC236}">
                <a16:creationId xmlns:a16="http://schemas.microsoft.com/office/drawing/2014/main" id="{D35AD9B1-C2CF-481A-9CD0-2795617A6889}"/>
              </a:ext>
            </a:extLst>
          </p:cNvPr>
          <p:cNvSpPr txBox="1">
            <a:spLocks/>
          </p:cNvSpPr>
          <p:nvPr/>
        </p:nvSpPr>
        <p:spPr bwMode="auto">
          <a:xfrm>
            <a:off x="2667583" y="6364816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2" name="Dia számának helye 5">
            <a:extLst>
              <a:ext uri="{FF2B5EF4-FFF2-40B4-BE49-F238E27FC236}">
                <a16:creationId xmlns:a16="http://schemas.microsoft.com/office/drawing/2014/main" id="{29F72211-CF74-43D1-BE5E-483B18960A46}"/>
              </a:ext>
            </a:extLst>
          </p:cNvPr>
          <p:cNvSpPr txBox="1">
            <a:spLocks/>
          </p:cNvSpPr>
          <p:nvPr/>
        </p:nvSpPr>
        <p:spPr bwMode="auto">
          <a:xfrm>
            <a:off x="6484007" y="631081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33799" name="Kép 8" descr="R:\Projektek\MÜTF_2010_elearning\Munkaanyagok\Tananyag\10_Viz_es_Szelenergia\docbook\images\T10_M1_L1_002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2068398" y="2981705"/>
            <a:ext cx="5508625" cy="380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églalap 7"/>
          <p:cNvSpPr>
            <a:spLocks noChangeArrowheads="1"/>
          </p:cNvSpPr>
          <p:nvPr/>
        </p:nvSpPr>
        <p:spPr bwMode="auto">
          <a:xfrm>
            <a:off x="2858083" y="3059112"/>
            <a:ext cx="36496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Középen csapott vízikerék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3826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60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Kép 6" descr="R:\Projektek\MÜTF_2010_elearning\Munkaanyagok\Tananyag\10_Viz_es_Szelenergia\docbook\images\T10_M2_L2_001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5140325" y="239713"/>
            <a:ext cx="3514725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Rectangle 7"/>
          <p:cNvSpPr>
            <a:spLocks noChangeArrowheads="1"/>
          </p:cNvSpPr>
          <p:nvPr/>
        </p:nvSpPr>
        <p:spPr bwMode="auto">
          <a:xfrm>
            <a:off x="220663" y="0"/>
            <a:ext cx="79930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Vízturbinák csoportosítása 2.</a:t>
            </a:r>
          </a:p>
        </p:txBody>
      </p:sp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8010" y="981630"/>
            <a:ext cx="2584450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3608" y="3633232"/>
            <a:ext cx="310832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átum helye 3">
            <a:extLst>
              <a:ext uri="{FF2B5EF4-FFF2-40B4-BE49-F238E27FC236}">
                <a16:creationId xmlns:a16="http://schemas.microsoft.com/office/drawing/2014/main" id="{F83A860A-FE2E-4976-B298-073576EBA133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0" name="Élőláb helye 4">
            <a:extLst>
              <a:ext uri="{FF2B5EF4-FFF2-40B4-BE49-F238E27FC236}">
                <a16:creationId xmlns:a16="http://schemas.microsoft.com/office/drawing/2014/main" id="{0A8924F5-BD64-4943-9CA2-922E1FF8DE14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1" name="Dia számának helye 5">
            <a:extLst>
              <a:ext uri="{FF2B5EF4-FFF2-40B4-BE49-F238E27FC236}">
                <a16:creationId xmlns:a16="http://schemas.microsoft.com/office/drawing/2014/main" id="{5607DBF2-BA45-4ABC-8209-132A9D257A6F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60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479299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49" name="Rectangle 3"/>
          <p:cNvSpPr>
            <a:spLocks noChangeArrowheads="1"/>
          </p:cNvSpPr>
          <p:nvPr/>
        </p:nvSpPr>
        <p:spPr bwMode="auto">
          <a:xfrm>
            <a:off x="0" y="2252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50" name="Rectangle 4"/>
          <p:cNvSpPr>
            <a:spLocks noChangeArrowheads="1"/>
          </p:cNvSpPr>
          <p:nvPr/>
        </p:nvSpPr>
        <p:spPr bwMode="auto">
          <a:xfrm>
            <a:off x="547688" y="434975"/>
            <a:ext cx="805973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4400" b="1" i="0" u="none" strike="noStrike" kern="120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51" name="Rectangle 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52" name="Rectangle 6"/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53" name="Rectangle 7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54" name="Rectangle 9"/>
          <p:cNvSpPr>
            <a:spLocks noChangeArrowheads="1"/>
          </p:cNvSpPr>
          <p:nvPr/>
        </p:nvSpPr>
        <p:spPr bwMode="auto">
          <a:xfrm>
            <a:off x="0" y="2871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7355" name="Kép 13" descr="R:\Projektek\MÜTF_2010_elearning\Munkaanyagok\Tananyag\10_Viz_es_Szelenergia\docbook\images\T10_M2_L1_T2_001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875254" y="1614487"/>
            <a:ext cx="3509962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7238" y="1524000"/>
            <a:ext cx="2297112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7" name="Téglalap 15"/>
          <p:cNvSpPr>
            <a:spLocks noChangeArrowheads="1"/>
          </p:cNvSpPr>
          <p:nvPr/>
        </p:nvSpPr>
        <p:spPr bwMode="auto">
          <a:xfrm>
            <a:off x="4539281" y="4448794"/>
            <a:ext cx="45720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Bánki Donát (Bánk, 1859. június 6. – Budapest, 1922. augusztus 1.) eredeti neve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Lőwinger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Donát, korának egyik legnagyobb gépészmérnöke, feltalálója, egyetemi tanár.</a:t>
            </a:r>
          </a:p>
        </p:txBody>
      </p:sp>
      <p:sp>
        <p:nvSpPr>
          <p:cNvPr id="57358" name="Téglalap 14"/>
          <p:cNvSpPr>
            <a:spLocks noChangeArrowheads="1"/>
          </p:cNvSpPr>
          <p:nvPr/>
        </p:nvSpPr>
        <p:spPr bwMode="auto">
          <a:xfrm>
            <a:off x="2374900" y="533400"/>
            <a:ext cx="3776663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Bánki-turbina </a:t>
            </a:r>
          </a:p>
        </p:txBody>
      </p:sp>
      <p:sp>
        <p:nvSpPr>
          <p:cNvPr id="15" name="Dátum helye 3">
            <a:extLst>
              <a:ext uri="{FF2B5EF4-FFF2-40B4-BE49-F238E27FC236}">
                <a16:creationId xmlns:a16="http://schemas.microsoft.com/office/drawing/2014/main" id="{24197AB2-2AF3-4101-960E-7355A6AA33B2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6" name="Élőláb helye 4">
            <a:extLst>
              <a:ext uri="{FF2B5EF4-FFF2-40B4-BE49-F238E27FC236}">
                <a16:creationId xmlns:a16="http://schemas.microsoft.com/office/drawing/2014/main" id="{DE90FB5E-D6F6-4937-8B9E-5E442D5FF66F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7" name="Dia számának helye 5">
            <a:extLst>
              <a:ext uri="{FF2B5EF4-FFF2-40B4-BE49-F238E27FC236}">
                <a16:creationId xmlns:a16="http://schemas.microsoft.com/office/drawing/2014/main" id="{2C85B58C-702B-487A-BC08-73E04FC0F0A9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61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99196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73" name="Rectangle 3"/>
          <p:cNvSpPr>
            <a:spLocks noChangeArrowheads="1"/>
          </p:cNvSpPr>
          <p:nvPr/>
        </p:nvSpPr>
        <p:spPr bwMode="auto">
          <a:xfrm>
            <a:off x="0" y="2252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74" name="Rectangle 4"/>
          <p:cNvSpPr>
            <a:spLocks noChangeArrowheads="1"/>
          </p:cNvSpPr>
          <p:nvPr/>
        </p:nvSpPr>
        <p:spPr bwMode="auto">
          <a:xfrm>
            <a:off x="547688" y="434975"/>
            <a:ext cx="805973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Pelton -turbina</a:t>
            </a: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58375" name="Rectangle 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76" name="Rectangle 6"/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77" name="Rectangle 7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78" name="Rectangle 9"/>
          <p:cNvSpPr>
            <a:spLocks noChangeArrowheads="1"/>
          </p:cNvSpPr>
          <p:nvPr/>
        </p:nvSpPr>
        <p:spPr bwMode="auto">
          <a:xfrm>
            <a:off x="0" y="2871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8379" name="Kép 14" descr="R:\Projektek\MÜTF_2010_elearning\Munkaanyagok\Tananyag\10_Viz_es_Szelenergia\docbook\images\T10_M2_L1_T2_002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1103313" y="1825625"/>
            <a:ext cx="6669087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0" name="Picture 7" descr="pelton_geo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7237413" y="200025"/>
            <a:ext cx="1624012" cy="1716088"/>
          </a:xfrm>
          <a:noFill/>
        </p:spPr>
      </p:pic>
      <p:sp>
        <p:nvSpPr>
          <p:cNvPr id="13" name="Dátum helye 3">
            <a:extLst>
              <a:ext uri="{FF2B5EF4-FFF2-40B4-BE49-F238E27FC236}">
                <a16:creationId xmlns:a16="http://schemas.microsoft.com/office/drawing/2014/main" id="{A679BCF2-8DCE-40E6-9DCE-ADEAD691262F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4" name="Élőláb helye 4">
            <a:extLst>
              <a:ext uri="{FF2B5EF4-FFF2-40B4-BE49-F238E27FC236}">
                <a16:creationId xmlns:a16="http://schemas.microsoft.com/office/drawing/2014/main" id="{1B8A8B76-3735-4672-B8F7-03FF49CB9392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5" name="Dia számának helye 5">
            <a:extLst>
              <a:ext uri="{FF2B5EF4-FFF2-40B4-BE49-F238E27FC236}">
                <a16:creationId xmlns:a16="http://schemas.microsoft.com/office/drawing/2014/main" id="{6710F50C-0042-43A1-BB20-3F5AF68E6D1F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62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179938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397" name="Rectangle 3"/>
          <p:cNvSpPr>
            <a:spLocks noChangeArrowheads="1"/>
          </p:cNvSpPr>
          <p:nvPr/>
        </p:nvSpPr>
        <p:spPr bwMode="auto">
          <a:xfrm>
            <a:off x="0" y="2252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398" name="Rectangle 4"/>
          <p:cNvSpPr>
            <a:spLocks noChangeArrowheads="1"/>
          </p:cNvSpPr>
          <p:nvPr/>
        </p:nvSpPr>
        <p:spPr bwMode="auto">
          <a:xfrm>
            <a:off x="663131" y="-5250"/>
            <a:ext cx="805973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Pelton-turbina működési elve </a:t>
            </a:r>
          </a:p>
        </p:txBody>
      </p:sp>
      <p:sp>
        <p:nvSpPr>
          <p:cNvPr id="59399" name="Rectangle 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400" name="Rectangle 6"/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401" name="Rectangle 7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402" name="Rectangle 9"/>
          <p:cNvSpPr>
            <a:spLocks noChangeArrowheads="1"/>
          </p:cNvSpPr>
          <p:nvPr/>
        </p:nvSpPr>
        <p:spPr bwMode="auto">
          <a:xfrm>
            <a:off x="0" y="2871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9403" name="Kép 12" descr="R:\Projektek\MÜTF_2010_elearning\Munkaanyagok\Tananyag\10_Viz_es_Szelenergia\docbook\images\T10_M2_L1_T2_003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1139031" y="1661013"/>
            <a:ext cx="6022975" cy="336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4" name="Téglalap 17"/>
          <p:cNvSpPr>
            <a:spLocks noChangeArrowheads="1"/>
          </p:cNvSpPr>
          <p:nvPr/>
        </p:nvSpPr>
        <p:spPr bwMode="auto">
          <a:xfrm>
            <a:off x="2351088" y="1195388"/>
            <a:ext cx="35988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Pelton –turbinára  ható erő</a:t>
            </a: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9405" name="Picture 7" descr="pelton_geo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7253288" y="1414463"/>
            <a:ext cx="1624012" cy="1716087"/>
          </a:xfrm>
          <a:noFill/>
        </p:spPr>
      </p:pic>
      <p:pic>
        <p:nvPicPr>
          <p:cNvPr id="17" name="Picture 8" descr="Speltwh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6167437" y="3841750"/>
            <a:ext cx="2976563" cy="2339975"/>
          </a:xfrm>
          <a:noFill/>
        </p:spPr>
      </p:pic>
      <p:sp>
        <p:nvSpPr>
          <p:cNvPr id="15" name="Dátum helye 3">
            <a:extLst>
              <a:ext uri="{FF2B5EF4-FFF2-40B4-BE49-F238E27FC236}">
                <a16:creationId xmlns:a16="http://schemas.microsoft.com/office/drawing/2014/main" id="{D3A9D4A4-E984-4AE0-890B-342EFBFBF1D0}"/>
              </a:ext>
            </a:extLst>
          </p:cNvPr>
          <p:cNvSpPr txBox="1">
            <a:spLocks/>
          </p:cNvSpPr>
          <p:nvPr/>
        </p:nvSpPr>
        <p:spPr bwMode="auto">
          <a:xfrm>
            <a:off x="107024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6" name="Élőláb helye 4">
            <a:extLst>
              <a:ext uri="{FF2B5EF4-FFF2-40B4-BE49-F238E27FC236}">
                <a16:creationId xmlns:a16="http://schemas.microsoft.com/office/drawing/2014/main" id="{96AE14EF-CC56-4179-8F30-91206D538D5B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8" name="Dia számának helye 5">
            <a:extLst>
              <a:ext uri="{FF2B5EF4-FFF2-40B4-BE49-F238E27FC236}">
                <a16:creationId xmlns:a16="http://schemas.microsoft.com/office/drawing/2014/main" id="{DF5B023A-625A-423E-AD45-746E064077A4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63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841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398" name="Rectangle 4"/>
          <p:cNvSpPr>
            <a:spLocks noChangeArrowheads="1"/>
          </p:cNvSpPr>
          <p:nvPr/>
        </p:nvSpPr>
        <p:spPr bwMode="auto">
          <a:xfrm>
            <a:off x="663131" y="-5250"/>
            <a:ext cx="805973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Pelton-turbina működési elve </a:t>
            </a:r>
          </a:p>
        </p:txBody>
      </p:sp>
      <p:sp>
        <p:nvSpPr>
          <p:cNvPr id="59399" name="Rectangle 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400" name="Rectangle 6"/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401" name="Rectangle 7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402" name="Rectangle 9"/>
          <p:cNvSpPr>
            <a:spLocks noChangeArrowheads="1"/>
          </p:cNvSpPr>
          <p:nvPr/>
        </p:nvSpPr>
        <p:spPr bwMode="auto">
          <a:xfrm>
            <a:off x="0" y="2871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404" name="Téglalap 17"/>
          <p:cNvSpPr>
            <a:spLocks noChangeArrowheads="1"/>
          </p:cNvSpPr>
          <p:nvPr/>
        </p:nvSpPr>
        <p:spPr bwMode="auto">
          <a:xfrm>
            <a:off x="2655051" y="555137"/>
            <a:ext cx="35988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Pelton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–turbinára  ható erő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Dátum helye 3">
            <a:extLst>
              <a:ext uri="{FF2B5EF4-FFF2-40B4-BE49-F238E27FC236}">
                <a16:creationId xmlns:a16="http://schemas.microsoft.com/office/drawing/2014/main" id="{D3A9D4A4-E984-4AE0-890B-342EFBFBF1D0}"/>
              </a:ext>
            </a:extLst>
          </p:cNvPr>
          <p:cNvSpPr txBox="1">
            <a:spLocks/>
          </p:cNvSpPr>
          <p:nvPr/>
        </p:nvSpPr>
        <p:spPr bwMode="auto">
          <a:xfrm>
            <a:off x="104360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6" name="Élőláb helye 4">
            <a:extLst>
              <a:ext uri="{FF2B5EF4-FFF2-40B4-BE49-F238E27FC236}">
                <a16:creationId xmlns:a16="http://schemas.microsoft.com/office/drawing/2014/main" id="{96AE14EF-CC56-4179-8F30-91206D538D5B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8" name="Dia számának helye 5">
            <a:extLst>
              <a:ext uri="{FF2B5EF4-FFF2-40B4-BE49-F238E27FC236}">
                <a16:creationId xmlns:a16="http://schemas.microsoft.com/office/drawing/2014/main" id="{DF5B023A-625A-423E-AD45-746E064077A4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64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B2D6CC3A-D136-4E44-A100-7694EAD70CDA}"/>
              </a:ext>
            </a:extLst>
          </p:cNvPr>
          <p:cNvSpPr txBox="1"/>
          <p:nvPr/>
        </p:nvSpPr>
        <p:spPr>
          <a:xfrm>
            <a:off x="902837" y="954514"/>
            <a:ext cx="805973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dirty="0"/>
              <a:t>A kerékre érkező vízsugár (nagy) (v</a:t>
            </a:r>
            <a:r>
              <a:rPr lang="hu-HU" baseline="-25000" dirty="0"/>
              <a:t>1</a:t>
            </a:r>
            <a:r>
              <a:rPr lang="hu-HU" dirty="0"/>
              <a:t>) sebességgel, (A</a:t>
            </a:r>
            <a:r>
              <a:rPr lang="hu-HU" baseline="-25000" dirty="0"/>
              <a:t>1</a:t>
            </a:r>
            <a:r>
              <a:rPr lang="hu-HU" dirty="0"/>
              <a:t>) relatív (kicsi) keresztmetszettel és a víz sűrűséggel jellemezhető. A kerékről lelépő vízsugár (kis) (v</a:t>
            </a:r>
            <a:r>
              <a:rPr lang="hu-HU" baseline="-25000" dirty="0"/>
              <a:t>2</a:t>
            </a:r>
            <a:r>
              <a:rPr lang="hu-HU" dirty="0"/>
              <a:t> ) sebességgel, relatív nagy (A</a:t>
            </a:r>
            <a:r>
              <a:rPr lang="hu-HU" baseline="-25000" dirty="0"/>
              <a:t>2</a:t>
            </a:r>
            <a:r>
              <a:rPr lang="hu-HU" dirty="0"/>
              <a:t>) keresztmetszettel és változatlan  sűrűséggel jellemezhető. A kerékre érkező sugár nagy sebességű, nagy mozgási energiájú, míg a lelépő vízsugár kis sebességű, kis energiájú, ezért nagy keresztmetszetű. (Ha gőzgépről beszélnénk, akkor a lelépő sugár megfelelne a fáradt gőznek.) A lelépő sugárnak csak a vízszintes irányú sebességkomponensét vettük be a gondolatmenetbe, a függőleges sebességkomponens általában elhagyható. </a:t>
            </a:r>
          </a:p>
        </p:txBody>
      </p:sp>
      <p:pic>
        <p:nvPicPr>
          <p:cNvPr id="21" name="Kép 12" descr="R:\Projektek\MÜTF_2010_elearning\Munkaanyagok\Tananyag\10_Viz_es_Szelenergia\docbook\images\T10_M2_L1_T2_003.jpg">
            <a:extLst>
              <a:ext uri="{FF2B5EF4-FFF2-40B4-BE49-F238E27FC236}">
                <a16:creationId xmlns:a16="http://schemas.microsoft.com/office/drawing/2014/main" id="{E69F5C5F-F696-4301-9CE1-577B893DC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1947208" y="3526645"/>
            <a:ext cx="6022975" cy="336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3347840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2">
            <a:extLst>
              <a:ext uri="{FF2B5EF4-FFF2-40B4-BE49-F238E27FC236}">
                <a16:creationId xmlns:a16="http://schemas.microsoft.com/office/drawing/2014/main" id="{ED032FE9-235E-48F8-BF79-F49088B6E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0" y="2006600"/>
            <a:ext cx="4826000" cy="367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53" name="Rectangle 6">
            <a:extLst>
              <a:ext uri="{FF2B5EF4-FFF2-40B4-BE49-F238E27FC236}">
                <a16:creationId xmlns:a16="http://schemas.microsoft.com/office/drawing/2014/main" id="{BE7862F0-4E3F-48EB-B869-5A0872BC6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6913" y="1312863"/>
            <a:ext cx="26701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54" name="Rectangle 7">
            <a:extLst>
              <a:ext uri="{FF2B5EF4-FFF2-40B4-BE49-F238E27FC236}">
                <a16:creationId xmlns:a16="http://schemas.microsoft.com/office/drawing/2014/main" id="{BBD59343-2B7A-4789-B426-96E63B5B9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55" name="Rectangle 8">
            <a:extLst>
              <a:ext uri="{FF2B5EF4-FFF2-40B4-BE49-F238E27FC236}">
                <a16:creationId xmlns:a16="http://schemas.microsoft.com/office/drawing/2014/main" id="{F4385A37-906B-4E18-8D0B-25F16C867C76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257300" y="0"/>
            <a:ext cx="4813300" cy="6985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hu-HU" altLang="en-US" sz="2400" b="1"/>
              <a:t>Megoldás</a:t>
            </a:r>
            <a:r>
              <a:rPr lang="en-US" altLang="en-US" sz="2400" b="1"/>
              <a:t>:</a:t>
            </a:r>
          </a:p>
        </p:txBody>
      </p:sp>
      <p:pic>
        <p:nvPicPr>
          <p:cNvPr id="31756" name="Picture 9" descr="pelton_geom">
            <a:extLst>
              <a:ext uri="{FF2B5EF4-FFF2-40B4-BE49-F238E27FC236}">
                <a16:creationId xmlns:a16="http://schemas.microsoft.com/office/drawing/2014/main" id="{EC7A020B-EBE8-4CE7-8E17-9AD39E24C788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7588" y="228600"/>
            <a:ext cx="1624012" cy="1716088"/>
          </a:xfrm>
          <a:noFill/>
        </p:spPr>
      </p:pic>
      <p:graphicFrame>
        <p:nvGraphicFramePr>
          <p:cNvPr id="532490" name="Object 10">
            <a:extLst>
              <a:ext uri="{FF2B5EF4-FFF2-40B4-BE49-F238E27FC236}">
                <a16:creationId xmlns:a16="http://schemas.microsoft.com/office/drawing/2014/main" id="{1E8A7489-4008-442D-9CAB-D2D62E102693}"/>
              </a:ext>
            </a:extLst>
          </p:cNvPr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922222427"/>
              </p:ext>
            </p:extLst>
          </p:nvPr>
        </p:nvGraphicFramePr>
        <p:xfrm>
          <a:off x="1431315" y="3796202"/>
          <a:ext cx="239712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64" name="Egyenlet" r:id="rId5" imgW="1295400" imgH="254000" progId="Equation.3">
                  <p:embed/>
                </p:oleObj>
              </mc:Choice>
              <mc:Fallback>
                <p:oleObj name="Egyenlet" r:id="rId5" imgW="1295400" imgH="254000" progId="Equation.3">
                  <p:embed/>
                  <p:pic>
                    <p:nvPicPr>
                      <p:cNvPr id="532490" name="Object 10">
                        <a:extLst>
                          <a:ext uri="{FF2B5EF4-FFF2-40B4-BE49-F238E27FC236}">
                            <a16:creationId xmlns:a16="http://schemas.microsoft.com/office/drawing/2014/main" id="{1E8A7489-4008-442D-9CAB-D2D62E1026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1315" y="3796202"/>
                        <a:ext cx="2397125" cy="469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8" name="Rectangle 11">
            <a:extLst>
              <a:ext uri="{FF2B5EF4-FFF2-40B4-BE49-F238E27FC236}">
                <a16:creationId xmlns:a16="http://schemas.microsoft.com/office/drawing/2014/main" id="{C8787A7B-B33D-4D96-B655-9EDB0F253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59" name="Rectangle 12">
            <a:extLst>
              <a:ext uri="{FF2B5EF4-FFF2-40B4-BE49-F238E27FC236}">
                <a16:creationId xmlns:a16="http://schemas.microsoft.com/office/drawing/2014/main" id="{657FBF25-DDC8-418D-BCC5-3E0F8269C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19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60" name="Rectangle 13">
            <a:extLst>
              <a:ext uri="{FF2B5EF4-FFF2-40B4-BE49-F238E27FC236}">
                <a16:creationId xmlns:a16="http://schemas.microsoft.com/office/drawing/2014/main" id="{FF6CFAA0-71DB-460C-9886-0BEBC5DEC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8938" y="4552950"/>
            <a:ext cx="1841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bIns="7617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0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761" name="Rectangle 14">
            <a:extLst>
              <a:ext uri="{FF2B5EF4-FFF2-40B4-BE49-F238E27FC236}">
                <a16:creationId xmlns:a16="http://schemas.microsoft.com/office/drawing/2014/main" id="{8BBF33B0-3E87-494D-AE44-288A704A6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62" name="Rectangle 15">
            <a:extLst>
              <a:ext uri="{FF2B5EF4-FFF2-40B4-BE49-F238E27FC236}">
                <a16:creationId xmlns:a16="http://schemas.microsoft.com/office/drawing/2014/main" id="{509C0D23-B659-4426-A67F-942828952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94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63" name="Rectangle 16">
            <a:extLst>
              <a:ext uri="{FF2B5EF4-FFF2-40B4-BE49-F238E27FC236}">
                <a16:creationId xmlns:a16="http://schemas.microsoft.com/office/drawing/2014/main" id="{12604241-73FE-402C-9FD2-5E2CD6467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64" name="Rectangle 17">
            <a:extLst>
              <a:ext uri="{FF2B5EF4-FFF2-40B4-BE49-F238E27FC236}">
                <a16:creationId xmlns:a16="http://schemas.microsoft.com/office/drawing/2014/main" id="{E562505B-8892-47B7-B160-86EC29AA0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65" name="Rectangle 18">
            <a:extLst>
              <a:ext uri="{FF2B5EF4-FFF2-40B4-BE49-F238E27FC236}">
                <a16:creationId xmlns:a16="http://schemas.microsoft.com/office/drawing/2014/main" id="{6D8E1773-4751-4A38-9B11-D2CDCAB07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66" name="Rectangle 19">
            <a:extLst>
              <a:ext uri="{FF2B5EF4-FFF2-40B4-BE49-F238E27FC236}">
                <a16:creationId xmlns:a16="http://schemas.microsoft.com/office/drawing/2014/main" id="{75AB6F18-21A0-475D-A89D-C52147895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67" name="Rectangle 20">
            <a:extLst>
              <a:ext uri="{FF2B5EF4-FFF2-40B4-BE49-F238E27FC236}">
                <a16:creationId xmlns:a16="http://schemas.microsoft.com/office/drawing/2014/main" id="{65DAF285-5CD8-4489-8846-0C5476BAA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68" name="Rectangle 21">
            <a:extLst>
              <a:ext uri="{FF2B5EF4-FFF2-40B4-BE49-F238E27FC236}">
                <a16:creationId xmlns:a16="http://schemas.microsoft.com/office/drawing/2014/main" id="{493CC52B-1AE7-4877-9722-2FC6FBDCF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502" name="Text Box 22">
            <a:extLst>
              <a:ext uri="{FF2B5EF4-FFF2-40B4-BE49-F238E27FC236}">
                <a16:creationId xmlns:a16="http://schemas.microsoft.com/office/drawing/2014/main" id="{FB0D99B6-21E6-452F-908C-9CA963DFC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1155701"/>
            <a:ext cx="28194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a./ </a:t>
            </a: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Egy lapátra ható erő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70" name="Rectangle 23">
            <a:extLst>
              <a:ext uri="{FF2B5EF4-FFF2-40B4-BE49-F238E27FC236}">
                <a16:creationId xmlns:a16="http://schemas.microsoft.com/office/drawing/2014/main" id="{6A751488-7FD1-4B0F-A8E7-6941D769A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71" name="Rectangle 24">
            <a:extLst>
              <a:ext uri="{FF2B5EF4-FFF2-40B4-BE49-F238E27FC236}">
                <a16:creationId xmlns:a16="http://schemas.microsoft.com/office/drawing/2014/main" id="{A7EBB25D-3FD1-4780-8BBF-97E9A9A44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72" name="Rectangle 25">
            <a:extLst>
              <a:ext uri="{FF2B5EF4-FFF2-40B4-BE49-F238E27FC236}">
                <a16:creationId xmlns:a16="http://schemas.microsoft.com/office/drawing/2014/main" id="{6EF5830E-33A2-4DD1-BC25-E4DF3BADC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73" name="Rectangle 26">
            <a:extLst>
              <a:ext uri="{FF2B5EF4-FFF2-40B4-BE49-F238E27FC236}">
                <a16:creationId xmlns:a16="http://schemas.microsoft.com/office/drawing/2014/main" id="{0AAF4B76-E62C-4E88-801F-60EE74CE6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74" name="Rectangle 27">
            <a:extLst>
              <a:ext uri="{FF2B5EF4-FFF2-40B4-BE49-F238E27FC236}">
                <a16:creationId xmlns:a16="http://schemas.microsoft.com/office/drawing/2014/main" id="{48C8F399-705D-4D42-A020-198E834C1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48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75" name="Rectangle 28">
            <a:extLst>
              <a:ext uri="{FF2B5EF4-FFF2-40B4-BE49-F238E27FC236}">
                <a16:creationId xmlns:a16="http://schemas.microsoft.com/office/drawing/2014/main" id="{3E90C850-822D-4EBF-BDCD-EAAB96B94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76" name="Rectangle 29">
            <a:extLst>
              <a:ext uri="{FF2B5EF4-FFF2-40B4-BE49-F238E27FC236}">
                <a16:creationId xmlns:a16="http://schemas.microsoft.com/office/drawing/2014/main" id="{4993AA9B-F793-4C02-9208-D1A6509E4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14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1777" name="Object 30">
            <a:extLst>
              <a:ext uri="{FF2B5EF4-FFF2-40B4-BE49-F238E27FC236}">
                <a16:creationId xmlns:a16="http://schemas.microsoft.com/office/drawing/2014/main" id="{057DD267-3D3E-47F7-A9B7-7214EEAB95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49119" y="2667721"/>
          <a:ext cx="3941762" cy="311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65" name="Microsoft Draw" r:id="rId7" imgW="1508125" imgH="1406525" progId="MSDraw">
                  <p:embed/>
                </p:oleObj>
              </mc:Choice>
              <mc:Fallback>
                <p:oleObj name="Microsoft Draw" r:id="rId7" imgW="1508125" imgH="1406525" progId="MSDraw">
                  <p:embed/>
                  <p:pic>
                    <p:nvPicPr>
                      <p:cNvPr id="31777" name="Object 30">
                        <a:extLst>
                          <a:ext uri="{FF2B5EF4-FFF2-40B4-BE49-F238E27FC236}">
                            <a16:creationId xmlns:a16="http://schemas.microsoft.com/office/drawing/2014/main" id="{057DD267-3D3E-47F7-A9B7-7214EEAB95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9119" y="2667721"/>
                        <a:ext cx="3941762" cy="31146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11" name="Text Box 31">
            <a:extLst>
              <a:ext uri="{FF2B5EF4-FFF2-40B4-BE49-F238E27FC236}">
                <a16:creationId xmlns:a16="http://schemas.microsoft.com/office/drawing/2014/main" id="{BCE3457E-1A9E-42A2-B6BB-6DBA99D44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2816225"/>
            <a:ext cx="574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</a:t>
            </a:r>
            <a:r>
              <a:rPr kumimoji="0" lang="hu-HU" alt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’’</a:t>
            </a:r>
            <a:endParaRPr kumimoji="0" lang="hu-HU" altLang="en-US" sz="20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512" name="Text Box 32">
            <a:extLst>
              <a:ext uri="{FF2B5EF4-FFF2-40B4-BE49-F238E27FC236}">
                <a16:creationId xmlns:a16="http://schemas.microsoft.com/office/drawing/2014/main" id="{B2EBBEC0-3A39-411E-86CE-E0D3E7E05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2150" y="4962525"/>
            <a:ext cx="517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</a:t>
            </a:r>
            <a:r>
              <a:rPr kumimoji="0" lang="hu-HU" alt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’</a:t>
            </a:r>
            <a:endParaRPr kumimoji="0" lang="hu-HU" altLang="en-US" sz="20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513" name="Freeform 33">
            <a:extLst>
              <a:ext uri="{FF2B5EF4-FFF2-40B4-BE49-F238E27FC236}">
                <a16:creationId xmlns:a16="http://schemas.microsoft.com/office/drawing/2014/main" id="{82F477D5-437D-4562-AD84-F94252D06728}"/>
              </a:ext>
            </a:extLst>
          </p:cNvPr>
          <p:cNvSpPr>
            <a:spLocks/>
          </p:cNvSpPr>
          <p:nvPr/>
        </p:nvSpPr>
        <p:spPr bwMode="auto">
          <a:xfrm>
            <a:off x="5778500" y="4622800"/>
            <a:ext cx="647700" cy="254000"/>
          </a:xfrm>
          <a:custGeom>
            <a:avLst/>
            <a:gdLst>
              <a:gd name="T0" fmla="*/ 0 w 408"/>
              <a:gd name="T1" fmla="*/ 2147483646 h 160"/>
              <a:gd name="T2" fmla="*/ 2147483646 w 408"/>
              <a:gd name="T3" fmla="*/ 0 h 160"/>
              <a:gd name="T4" fmla="*/ 0 60000 65536"/>
              <a:gd name="T5" fmla="*/ 0 60000 65536"/>
              <a:gd name="T6" fmla="*/ 0 w 408"/>
              <a:gd name="T7" fmla="*/ 0 h 160"/>
              <a:gd name="T8" fmla="*/ 408 w 408"/>
              <a:gd name="T9" fmla="*/ 160 h 1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8" h="160">
                <a:moveTo>
                  <a:pt x="0" y="160"/>
                </a:moveTo>
                <a:cubicBezTo>
                  <a:pt x="68" y="132"/>
                  <a:pt x="323" y="33"/>
                  <a:pt x="408" y="0"/>
                </a:cubicBezTo>
              </a:path>
            </a:pathLst>
          </a:custGeom>
          <a:noFill/>
          <a:ln w="38100">
            <a:solidFill>
              <a:srgbClr val="FF0066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514" name="Freeform 34">
            <a:extLst>
              <a:ext uri="{FF2B5EF4-FFF2-40B4-BE49-F238E27FC236}">
                <a16:creationId xmlns:a16="http://schemas.microsoft.com/office/drawing/2014/main" id="{C29351F2-7B1E-41B8-AB77-224A77F966E4}"/>
              </a:ext>
            </a:extLst>
          </p:cNvPr>
          <p:cNvSpPr>
            <a:spLocks/>
          </p:cNvSpPr>
          <p:nvPr/>
        </p:nvSpPr>
        <p:spPr bwMode="auto">
          <a:xfrm>
            <a:off x="5767388" y="3921125"/>
            <a:ext cx="722312" cy="3175"/>
          </a:xfrm>
          <a:custGeom>
            <a:avLst/>
            <a:gdLst>
              <a:gd name="T0" fmla="*/ 2147483646 w 455"/>
              <a:gd name="T1" fmla="*/ 2147483646 h 2"/>
              <a:gd name="T2" fmla="*/ 0 w 455"/>
              <a:gd name="T3" fmla="*/ 0 h 2"/>
              <a:gd name="T4" fmla="*/ 0 60000 65536"/>
              <a:gd name="T5" fmla="*/ 0 60000 65536"/>
              <a:gd name="T6" fmla="*/ 0 w 455"/>
              <a:gd name="T7" fmla="*/ 0 h 2"/>
              <a:gd name="T8" fmla="*/ 455 w 455"/>
              <a:gd name="T9" fmla="*/ 2 h 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5" h="2">
                <a:moveTo>
                  <a:pt x="455" y="2"/>
                </a:moveTo>
                <a:cubicBezTo>
                  <a:pt x="379" y="0"/>
                  <a:pt x="95" y="0"/>
                  <a:pt x="0" y="0"/>
                </a:cubicBezTo>
              </a:path>
            </a:pathLst>
          </a:custGeom>
          <a:noFill/>
          <a:ln w="38100">
            <a:solidFill>
              <a:srgbClr val="FF0066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515" name="Text Box 35">
            <a:extLst>
              <a:ext uri="{FF2B5EF4-FFF2-40B4-BE49-F238E27FC236}">
                <a16:creationId xmlns:a16="http://schemas.microsoft.com/office/drawing/2014/main" id="{607A4BE7-4723-4FFE-BB10-7D338AA82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4019550"/>
            <a:ext cx="460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</a:t>
            </a:r>
            <a:r>
              <a:rPr kumimoji="0" lang="hu-HU" alt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32516" name="Freeform 36">
            <a:extLst>
              <a:ext uri="{FF2B5EF4-FFF2-40B4-BE49-F238E27FC236}">
                <a16:creationId xmlns:a16="http://schemas.microsoft.com/office/drawing/2014/main" id="{B9D3EBC1-23BA-40FD-9457-C8FA67A6BE8B}"/>
              </a:ext>
            </a:extLst>
          </p:cNvPr>
          <p:cNvSpPr>
            <a:spLocks/>
          </p:cNvSpPr>
          <p:nvPr/>
        </p:nvSpPr>
        <p:spPr bwMode="auto">
          <a:xfrm flipV="1">
            <a:off x="5816600" y="2628900"/>
            <a:ext cx="635000" cy="254000"/>
          </a:xfrm>
          <a:custGeom>
            <a:avLst/>
            <a:gdLst>
              <a:gd name="T0" fmla="*/ 0 w 408"/>
              <a:gd name="T1" fmla="*/ 2147483646 h 160"/>
              <a:gd name="T2" fmla="*/ 2147483646 w 408"/>
              <a:gd name="T3" fmla="*/ 0 h 160"/>
              <a:gd name="T4" fmla="*/ 0 60000 65536"/>
              <a:gd name="T5" fmla="*/ 0 60000 65536"/>
              <a:gd name="T6" fmla="*/ 0 w 408"/>
              <a:gd name="T7" fmla="*/ 0 h 160"/>
              <a:gd name="T8" fmla="*/ 408 w 408"/>
              <a:gd name="T9" fmla="*/ 160 h 1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8" h="160">
                <a:moveTo>
                  <a:pt x="0" y="160"/>
                </a:moveTo>
                <a:cubicBezTo>
                  <a:pt x="68" y="132"/>
                  <a:pt x="323" y="33"/>
                  <a:pt x="408" y="0"/>
                </a:cubicBezTo>
              </a:path>
            </a:pathLst>
          </a:custGeom>
          <a:noFill/>
          <a:ln w="38100">
            <a:solidFill>
              <a:srgbClr val="FF0066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517" name="Text Box 37">
            <a:extLst>
              <a:ext uri="{FF2B5EF4-FFF2-40B4-BE49-F238E27FC236}">
                <a16:creationId xmlns:a16="http://schemas.microsoft.com/office/drawing/2014/main" id="{1F553F74-5864-46BD-B1A6-1355C8736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7332" y="1905013"/>
            <a:ext cx="3459162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Használjuk az impulzus tételt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518" name="Text Box 38">
            <a:extLst>
              <a:ext uri="{FF2B5EF4-FFF2-40B4-BE49-F238E27FC236}">
                <a16:creationId xmlns:a16="http://schemas.microsoft.com/office/drawing/2014/main" id="{50864DF4-C0E0-42D3-801B-3E4B2BC9D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216" y="2523332"/>
            <a:ext cx="23304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Az ellenőrző felület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519" name="Freeform 39">
            <a:extLst>
              <a:ext uri="{FF2B5EF4-FFF2-40B4-BE49-F238E27FC236}">
                <a16:creationId xmlns:a16="http://schemas.microsoft.com/office/drawing/2014/main" id="{ACD548DA-5EE7-4D53-A7C5-8DC9836CF132}"/>
              </a:ext>
            </a:extLst>
          </p:cNvPr>
          <p:cNvSpPr>
            <a:spLocks/>
          </p:cNvSpPr>
          <p:nvPr/>
        </p:nvSpPr>
        <p:spPr bwMode="auto">
          <a:xfrm>
            <a:off x="6261100" y="3187700"/>
            <a:ext cx="25400" cy="1219200"/>
          </a:xfrm>
          <a:custGeom>
            <a:avLst/>
            <a:gdLst>
              <a:gd name="T0" fmla="*/ 0 w 16"/>
              <a:gd name="T1" fmla="*/ 0 h 768"/>
              <a:gd name="T2" fmla="*/ 2147483646 w 16"/>
              <a:gd name="T3" fmla="*/ 2147483646 h 768"/>
              <a:gd name="T4" fmla="*/ 0 60000 65536"/>
              <a:gd name="T5" fmla="*/ 0 60000 65536"/>
              <a:gd name="T6" fmla="*/ 0 w 16"/>
              <a:gd name="T7" fmla="*/ 0 h 768"/>
              <a:gd name="T8" fmla="*/ 16 w 16"/>
              <a:gd name="T9" fmla="*/ 768 h 7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" h="768">
                <a:moveTo>
                  <a:pt x="0" y="0"/>
                </a:moveTo>
                <a:cubicBezTo>
                  <a:pt x="1" y="128"/>
                  <a:pt x="13" y="608"/>
                  <a:pt x="16" y="768"/>
                </a:cubicBezTo>
              </a:path>
            </a:pathLst>
          </a:custGeom>
          <a:noFill/>
          <a:ln w="38100">
            <a:solidFill>
              <a:srgbClr val="FF0066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520" name="Freeform 40">
            <a:extLst>
              <a:ext uri="{FF2B5EF4-FFF2-40B4-BE49-F238E27FC236}">
                <a16:creationId xmlns:a16="http://schemas.microsoft.com/office/drawing/2014/main" id="{7AE82C98-9B6B-4E1E-BD29-EDD35E1016FC}"/>
              </a:ext>
            </a:extLst>
          </p:cNvPr>
          <p:cNvSpPr>
            <a:spLocks/>
          </p:cNvSpPr>
          <p:nvPr/>
        </p:nvSpPr>
        <p:spPr bwMode="auto">
          <a:xfrm>
            <a:off x="6286500" y="4419600"/>
            <a:ext cx="330200" cy="571500"/>
          </a:xfrm>
          <a:custGeom>
            <a:avLst/>
            <a:gdLst>
              <a:gd name="T0" fmla="*/ 2147483646 w 208"/>
              <a:gd name="T1" fmla="*/ 2147483646 h 360"/>
              <a:gd name="T2" fmla="*/ 0 w 208"/>
              <a:gd name="T3" fmla="*/ 0 h 360"/>
              <a:gd name="T4" fmla="*/ 0 60000 65536"/>
              <a:gd name="T5" fmla="*/ 0 60000 65536"/>
              <a:gd name="T6" fmla="*/ 0 w 208"/>
              <a:gd name="T7" fmla="*/ 0 h 360"/>
              <a:gd name="T8" fmla="*/ 208 w 208"/>
              <a:gd name="T9" fmla="*/ 360 h 3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08" h="360">
                <a:moveTo>
                  <a:pt x="208" y="360"/>
                </a:moveTo>
                <a:cubicBezTo>
                  <a:pt x="173" y="299"/>
                  <a:pt x="43" y="75"/>
                  <a:pt x="0" y="0"/>
                </a:cubicBezTo>
              </a:path>
            </a:pathLst>
          </a:custGeom>
          <a:noFill/>
          <a:ln w="38100">
            <a:solidFill>
              <a:srgbClr val="FF0066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521" name="Freeform 41">
            <a:extLst>
              <a:ext uri="{FF2B5EF4-FFF2-40B4-BE49-F238E27FC236}">
                <a16:creationId xmlns:a16="http://schemas.microsoft.com/office/drawing/2014/main" id="{446C7CDF-7F82-4E42-8562-90B182A08C4D}"/>
              </a:ext>
            </a:extLst>
          </p:cNvPr>
          <p:cNvSpPr>
            <a:spLocks/>
          </p:cNvSpPr>
          <p:nvPr/>
        </p:nvSpPr>
        <p:spPr bwMode="auto">
          <a:xfrm>
            <a:off x="7962900" y="2578100"/>
            <a:ext cx="12700" cy="2463800"/>
          </a:xfrm>
          <a:custGeom>
            <a:avLst/>
            <a:gdLst>
              <a:gd name="T0" fmla="*/ 0 w 8"/>
              <a:gd name="T1" fmla="*/ 0 h 1552"/>
              <a:gd name="T2" fmla="*/ 2147483646 w 8"/>
              <a:gd name="T3" fmla="*/ 2147483646 h 1552"/>
              <a:gd name="T4" fmla="*/ 0 60000 65536"/>
              <a:gd name="T5" fmla="*/ 0 60000 65536"/>
              <a:gd name="T6" fmla="*/ 0 w 8"/>
              <a:gd name="T7" fmla="*/ 0 h 1552"/>
              <a:gd name="T8" fmla="*/ 8 w 8"/>
              <a:gd name="T9" fmla="*/ 1552 h 15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" h="1552">
                <a:moveTo>
                  <a:pt x="0" y="0"/>
                </a:moveTo>
                <a:cubicBezTo>
                  <a:pt x="1" y="259"/>
                  <a:pt x="6" y="1229"/>
                  <a:pt x="8" y="1552"/>
                </a:cubicBezTo>
              </a:path>
            </a:pathLst>
          </a:custGeom>
          <a:noFill/>
          <a:ln w="38100">
            <a:solidFill>
              <a:srgbClr val="FF0066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522" name="Freeform 42">
            <a:extLst>
              <a:ext uri="{FF2B5EF4-FFF2-40B4-BE49-F238E27FC236}">
                <a16:creationId xmlns:a16="http://schemas.microsoft.com/office/drawing/2014/main" id="{22BF68FD-5803-4942-B752-C55DE625C93B}"/>
              </a:ext>
            </a:extLst>
          </p:cNvPr>
          <p:cNvSpPr>
            <a:spLocks/>
          </p:cNvSpPr>
          <p:nvPr/>
        </p:nvSpPr>
        <p:spPr bwMode="auto">
          <a:xfrm>
            <a:off x="6273800" y="2501900"/>
            <a:ext cx="292100" cy="698500"/>
          </a:xfrm>
          <a:custGeom>
            <a:avLst/>
            <a:gdLst>
              <a:gd name="T0" fmla="*/ 0 w 184"/>
              <a:gd name="T1" fmla="*/ 2147483646 h 440"/>
              <a:gd name="T2" fmla="*/ 2147483646 w 184"/>
              <a:gd name="T3" fmla="*/ 0 h 440"/>
              <a:gd name="T4" fmla="*/ 0 60000 65536"/>
              <a:gd name="T5" fmla="*/ 0 60000 65536"/>
              <a:gd name="T6" fmla="*/ 0 w 184"/>
              <a:gd name="T7" fmla="*/ 0 h 440"/>
              <a:gd name="T8" fmla="*/ 184 w 184"/>
              <a:gd name="T9" fmla="*/ 440 h 4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4" h="440">
                <a:moveTo>
                  <a:pt x="0" y="440"/>
                </a:moveTo>
                <a:cubicBezTo>
                  <a:pt x="31" y="367"/>
                  <a:pt x="146" y="92"/>
                  <a:pt x="184" y="0"/>
                </a:cubicBezTo>
              </a:path>
            </a:pathLst>
          </a:custGeom>
          <a:noFill/>
          <a:ln w="38100">
            <a:solidFill>
              <a:srgbClr val="FF0066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523" name="Freeform 43">
            <a:extLst>
              <a:ext uri="{FF2B5EF4-FFF2-40B4-BE49-F238E27FC236}">
                <a16:creationId xmlns:a16="http://schemas.microsoft.com/office/drawing/2014/main" id="{3EB1DEEF-A09F-477B-9A32-76008AFE3B58}"/>
              </a:ext>
            </a:extLst>
          </p:cNvPr>
          <p:cNvSpPr>
            <a:spLocks/>
          </p:cNvSpPr>
          <p:nvPr/>
        </p:nvSpPr>
        <p:spPr bwMode="auto">
          <a:xfrm>
            <a:off x="6527800" y="2552700"/>
            <a:ext cx="1422400" cy="38100"/>
          </a:xfrm>
          <a:custGeom>
            <a:avLst/>
            <a:gdLst>
              <a:gd name="T0" fmla="*/ 0 w 896"/>
              <a:gd name="T1" fmla="*/ 0 h 24"/>
              <a:gd name="T2" fmla="*/ 2147483646 w 896"/>
              <a:gd name="T3" fmla="*/ 2147483646 h 24"/>
              <a:gd name="T4" fmla="*/ 0 60000 65536"/>
              <a:gd name="T5" fmla="*/ 0 60000 65536"/>
              <a:gd name="T6" fmla="*/ 0 w 896"/>
              <a:gd name="T7" fmla="*/ 0 h 24"/>
              <a:gd name="T8" fmla="*/ 896 w 896"/>
              <a:gd name="T9" fmla="*/ 24 h 2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96" h="24">
                <a:moveTo>
                  <a:pt x="0" y="0"/>
                </a:moveTo>
                <a:cubicBezTo>
                  <a:pt x="149" y="4"/>
                  <a:pt x="709" y="19"/>
                  <a:pt x="896" y="24"/>
                </a:cubicBezTo>
              </a:path>
            </a:pathLst>
          </a:custGeom>
          <a:noFill/>
          <a:ln w="38100">
            <a:solidFill>
              <a:srgbClr val="FF0066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524" name="Freeform 44">
            <a:extLst>
              <a:ext uri="{FF2B5EF4-FFF2-40B4-BE49-F238E27FC236}">
                <a16:creationId xmlns:a16="http://schemas.microsoft.com/office/drawing/2014/main" id="{CDEF43AB-2F33-4A90-AED6-6B658397C8AA}"/>
              </a:ext>
            </a:extLst>
          </p:cNvPr>
          <p:cNvSpPr>
            <a:spLocks/>
          </p:cNvSpPr>
          <p:nvPr/>
        </p:nvSpPr>
        <p:spPr bwMode="auto">
          <a:xfrm>
            <a:off x="6629400" y="5029200"/>
            <a:ext cx="1358900" cy="1588"/>
          </a:xfrm>
          <a:custGeom>
            <a:avLst/>
            <a:gdLst>
              <a:gd name="T0" fmla="*/ 0 w 856"/>
              <a:gd name="T1" fmla="*/ 0 h 1"/>
              <a:gd name="T2" fmla="*/ 2147483646 w 856"/>
              <a:gd name="T3" fmla="*/ 0 h 1"/>
              <a:gd name="T4" fmla="*/ 0 60000 65536"/>
              <a:gd name="T5" fmla="*/ 0 60000 65536"/>
              <a:gd name="T6" fmla="*/ 0 w 856"/>
              <a:gd name="T7" fmla="*/ 0 h 1"/>
              <a:gd name="T8" fmla="*/ 856 w 85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56" h="1">
                <a:moveTo>
                  <a:pt x="0" y="0"/>
                </a:moveTo>
                <a:cubicBezTo>
                  <a:pt x="143" y="0"/>
                  <a:pt x="678" y="0"/>
                  <a:pt x="856" y="0"/>
                </a:cubicBezTo>
              </a:path>
            </a:pathLst>
          </a:custGeom>
          <a:noFill/>
          <a:ln w="38100">
            <a:solidFill>
              <a:srgbClr val="FF0066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92" name="Rectangle 45">
            <a:extLst>
              <a:ext uri="{FF2B5EF4-FFF2-40B4-BE49-F238E27FC236}">
                <a16:creationId xmlns:a16="http://schemas.microsoft.com/office/drawing/2014/main" id="{4C12F740-270A-41B1-B5CA-ED729DB9E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32526" name="Object 46">
            <a:extLst>
              <a:ext uri="{FF2B5EF4-FFF2-40B4-BE49-F238E27FC236}">
                <a16:creationId xmlns:a16="http://schemas.microsoft.com/office/drawing/2014/main" id="{39326D06-DC4A-4EAF-97B8-83CC198306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7785879"/>
              </p:ext>
            </p:extLst>
          </p:nvPr>
        </p:nvGraphicFramePr>
        <p:xfrm>
          <a:off x="907989" y="4577250"/>
          <a:ext cx="1400175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66" name="Egyenlet" r:id="rId9" imgW="634725" imgH="190417" progId="Equation.3">
                  <p:embed/>
                </p:oleObj>
              </mc:Choice>
              <mc:Fallback>
                <p:oleObj name="Egyenlet" r:id="rId9" imgW="634725" imgH="190417" progId="Equation.3">
                  <p:embed/>
                  <p:pic>
                    <p:nvPicPr>
                      <p:cNvPr id="532526" name="Object 46">
                        <a:extLst>
                          <a:ext uri="{FF2B5EF4-FFF2-40B4-BE49-F238E27FC236}">
                            <a16:creationId xmlns:a16="http://schemas.microsoft.com/office/drawing/2014/main" id="{39326D06-DC4A-4EAF-97B8-83CC198306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989" y="4577250"/>
                        <a:ext cx="1400175" cy="4175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27" name="Freeform 47">
            <a:extLst>
              <a:ext uri="{FF2B5EF4-FFF2-40B4-BE49-F238E27FC236}">
                <a16:creationId xmlns:a16="http://schemas.microsoft.com/office/drawing/2014/main" id="{896BD4DA-D488-4D5B-A2F5-C8002A9A52E1}"/>
              </a:ext>
            </a:extLst>
          </p:cNvPr>
          <p:cNvSpPr>
            <a:spLocks/>
          </p:cNvSpPr>
          <p:nvPr/>
        </p:nvSpPr>
        <p:spPr bwMode="auto">
          <a:xfrm>
            <a:off x="4432300" y="3732213"/>
            <a:ext cx="1841500" cy="7937"/>
          </a:xfrm>
          <a:custGeom>
            <a:avLst/>
            <a:gdLst>
              <a:gd name="T0" fmla="*/ 0 w 1160"/>
              <a:gd name="T1" fmla="*/ 2147483646 h 5"/>
              <a:gd name="T2" fmla="*/ 2147483646 w 1160"/>
              <a:gd name="T3" fmla="*/ 2147483646 h 5"/>
              <a:gd name="T4" fmla="*/ 0 60000 65536"/>
              <a:gd name="T5" fmla="*/ 0 60000 65536"/>
              <a:gd name="T6" fmla="*/ 0 w 1160"/>
              <a:gd name="T7" fmla="*/ 0 h 5"/>
              <a:gd name="T8" fmla="*/ 1160 w 1160"/>
              <a:gd name="T9" fmla="*/ 5 h 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60" h="5">
                <a:moveTo>
                  <a:pt x="0" y="1"/>
                </a:moveTo>
                <a:cubicBezTo>
                  <a:pt x="193" y="0"/>
                  <a:pt x="918" y="4"/>
                  <a:pt x="1160" y="5"/>
                </a:cubicBezTo>
              </a:path>
            </a:pathLst>
          </a:custGeom>
          <a:noFill/>
          <a:ln w="76200">
            <a:solidFill>
              <a:srgbClr val="009900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528" name="Text Box 48">
            <a:extLst>
              <a:ext uri="{FF2B5EF4-FFF2-40B4-BE49-F238E27FC236}">
                <a16:creationId xmlns:a16="http://schemas.microsoft.com/office/drawing/2014/main" id="{7B0478A1-44A7-4D62-B003-CAE2D90A0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4425" y="3287713"/>
            <a:ext cx="415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  <a:r>
              <a:rPr kumimoji="0" lang="hu-HU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’</a:t>
            </a:r>
            <a:endParaRPr kumimoji="0" lang="hu-HU" altLang="en-US" sz="2000" b="1" i="0" u="none" strike="noStrike" kern="1200" cap="none" spc="0" normalizeH="0" baseline="0" noProof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796" name="Rectangle 49">
            <a:extLst>
              <a:ext uri="{FF2B5EF4-FFF2-40B4-BE49-F238E27FC236}">
                <a16:creationId xmlns:a16="http://schemas.microsoft.com/office/drawing/2014/main" id="{388605EA-6D4A-422D-A2AD-04A8F8B56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623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32530" name="Object 50">
            <a:extLst>
              <a:ext uri="{FF2B5EF4-FFF2-40B4-BE49-F238E27FC236}">
                <a16:creationId xmlns:a16="http://schemas.microsoft.com/office/drawing/2014/main" id="{59393CFF-729E-4269-8C2D-F13579995D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008421"/>
              </p:ext>
            </p:extLst>
          </p:nvPr>
        </p:nvGraphicFramePr>
        <p:xfrm>
          <a:off x="2738133" y="4512774"/>
          <a:ext cx="1863725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67" name="Egyenlet" r:id="rId11" imgW="1040948" imgH="330057" progId="Equation.3">
                  <p:embed/>
                </p:oleObj>
              </mc:Choice>
              <mc:Fallback>
                <p:oleObj name="Egyenlet" r:id="rId11" imgW="1040948" imgH="330057" progId="Equation.3">
                  <p:embed/>
                  <p:pic>
                    <p:nvPicPr>
                      <p:cNvPr id="532530" name="Object 50">
                        <a:extLst>
                          <a:ext uri="{FF2B5EF4-FFF2-40B4-BE49-F238E27FC236}">
                            <a16:creationId xmlns:a16="http://schemas.microsoft.com/office/drawing/2014/main" id="{59393CFF-729E-4269-8C2D-F13579995D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133" y="4512774"/>
                        <a:ext cx="1863725" cy="5984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31" name="Freeform 51">
            <a:extLst>
              <a:ext uri="{FF2B5EF4-FFF2-40B4-BE49-F238E27FC236}">
                <a16:creationId xmlns:a16="http://schemas.microsoft.com/office/drawing/2014/main" id="{53D28E8F-5C46-4D2F-989A-75C51EDAD199}"/>
              </a:ext>
            </a:extLst>
          </p:cNvPr>
          <p:cNvSpPr>
            <a:spLocks/>
          </p:cNvSpPr>
          <p:nvPr/>
        </p:nvSpPr>
        <p:spPr bwMode="auto">
          <a:xfrm>
            <a:off x="5321300" y="2514600"/>
            <a:ext cx="1028700" cy="406400"/>
          </a:xfrm>
          <a:custGeom>
            <a:avLst/>
            <a:gdLst>
              <a:gd name="T0" fmla="*/ 0 w 648"/>
              <a:gd name="T1" fmla="*/ 0 h 256"/>
              <a:gd name="T2" fmla="*/ 2147483646 w 648"/>
              <a:gd name="T3" fmla="*/ 2147483646 h 256"/>
              <a:gd name="T4" fmla="*/ 0 60000 65536"/>
              <a:gd name="T5" fmla="*/ 0 60000 65536"/>
              <a:gd name="T6" fmla="*/ 0 w 648"/>
              <a:gd name="T7" fmla="*/ 0 h 256"/>
              <a:gd name="T8" fmla="*/ 648 w 648"/>
              <a:gd name="T9" fmla="*/ 256 h 25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48" h="256">
                <a:moveTo>
                  <a:pt x="0" y="0"/>
                </a:moveTo>
                <a:cubicBezTo>
                  <a:pt x="108" y="44"/>
                  <a:pt x="513" y="203"/>
                  <a:pt x="648" y="256"/>
                </a:cubicBezTo>
              </a:path>
            </a:pathLst>
          </a:custGeom>
          <a:noFill/>
          <a:ln w="76200">
            <a:solidFill>
              <a:srgbClr val="009900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532" name="Text Box 52">
            <a:extLst>
              <a:ext uri="{FF2B5EF4-FFF2-40B4-BE49-F238E27FC236}">
                <a16:creationId xmlns:a16="http://schemas.microsoft.com/office/drawing/2014/main" id="{73EDC67B-941B-41CE-94F4-802CBB8CA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7525" y="1992313"/>
            <a:ext cx="485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  <a:r>
              <a:rPr kumimoji="0" lang="hu-HU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’’</a:t>
            </a:r>
            <a:endParaRPr kumimoji="0" lang="hu-HU" altLang="en-US" sz="2000" b="1" i="0" u="none" strike="noStrike" kern="1200" cap="none" spc="0" normalizeH="0" baseline="0" noProof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533" name="Freeform 53">
            <a:extLst>
              <a:ext uri="{FF2B5EF4-FFF2-40B4-BE49-F238E27FC236}">
                <a16:creationId xmlns:a16="http://schemas.microsoft.com/office/drawing/2014/main" id="{4A5D2F4C-3ADA-481C-8E46-78E3CAD9B2F5}"/>
              </a:ext>
            </a:extLst>
          </p:cNvPr>
          <p:cNvSpPr>
            <a:spLocks/>
          </p:cNvSpPr>
          <p:nvPr/>
        </p:nvSpPr>
        <p:spPr bwMode="auto">
          <a:xfrm flipV="1">
            <a:off x="5384800" y="4584700"/>
            <a:ext cx="914400" cy="381000"/>
          </a:xfrm>
          <a:custGeom>
            <a:avLst/>
            <a:gdLst>
              <a:gd name="T0" fmla="*/ 0 w 648"/>
              <a:gd name="T1" fmla="*/ 0 h 256"/>
              <a:gd name="T2" fmla="*/ 2147483646 w 648"/>
              <a:gd name="T3" fmla="*/ 2147483646 h 256"/>
              <a:gd name="T4" fmla="*/ 0 60000 65536"/>
              <a:gd name="T5" fmla="*/ 0 60000 65536"/>
              <a:gd name="T6" fmla="*/ 0 w 648"/>
              <a:gd name="T7" fmla="*/ 0 h 256"/>
              <a:gd name="T8" fmla="*/ 648 w 648"/>
              <a:gd name="T9" fmla="*/ 256 h 25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48" h="256">
                <a:moveTo>
                  <a:pt x="0" y="0"/>
                </a:moveTo>
                <a:cubicBezTo>
                  <a:pt x="108" y="44"/>
                  <a:pt x="513" y="203"/>
                  <a:pt x="648" y="256"/>
                </a:cubicBezTo>
              </a:path>
            </a:pathLst>
          </a:custGeom>
          <a:noFill/>
          <a:ln w="76200">
            <a:solidFill>
              <a:srgbClr val="009900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534" name="Text Box 54">
            <a:extLst>
              <a:ext uri="{FF2B5EF4-FFF2-40B4-BE49-F238E27FC236}">
                <a16:creationId xmlns:a16="http://schemas.microsoft.com/office/drawing/2014/main" id="{2711EF3B-5B87-404F-9E44-10C513940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925" y="5218113"/>
            <a:ext cx="415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  <a:r>
              <a:rPr kumimoji="0" lang="hu-HU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’</a:t>
            </a:r>
            <a:endParaRPr kumimoji="0" lang="hu-HU" altLang="en-US" sz="2000" b="1" i="0" u="none" strike="noStrike" kern="1200" cap="none" spc="0" normalizeH="0" baseline="0" noProof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02" name="Rectangle 55">
            <a:extLst>
              <a:ext uri="{FF2B5EF4-FFF2-40B4-BE49-F238E27FC236}">
                <a16:creationId xmlns:a16="http://schemas.microsoft.com/office/drawing/2014/main" id="{199D0FB6-245A-4879-9BC4-281B4E909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536" name="Text Box 56">
            <a:extLst>
              <a:ext uri="{FF2B5EF4-FFF2-40B4-BE49-F238E27FC236}">
                <a16:creationId xmlns:a16="http://schemas.microsoft.com/office/drawing/2014/main" id="{616B7268-0F4A-4ED9-8058-5A15C3CAC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72" y="3137035"/>
            <a:ext cx="3529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 </a:t>
            </a: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irányú komponens egyenlet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804" name="Rectangle 58">
            <a:extLst>
              <a:ext uri="{FF2B5EF4-FFF2-40B4-BE49-F238E27FC236}">
                <a16:creationId xmlns:a16="http://schemas.microsoft.com/office/drawing/2014/main" id="{D0A5D85A-3C5A-44FC-B59E-016976BF7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32539" name="Object 59">
            <a:extLst>
              <a:ext uri="{FF2B5EF4-FFF2-40B4-BE49-F238E27FC236}">
                <a16:creationId xmlns:a16="http://schemas.microsoft.com/office/drawing/2014/main" id="{D733CAA3-F5F9-451A-81AA-34182E1DDA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7234016"/>
              </p:ext>
            </p:extLst>
          </p:nvPr>
        </p:nvGraphicFramePr>
        <p:xfrm>
          <a:off x="1090216" y="5373688"/>
          <a:ext cx="36703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68" name="Egyenlet" r:id="rId13" imgW="1930400" imgH="254000" progId="Equation.3">
                  <p:embed/>
                </p:oleObj>
              </mc:Choice>
              <mc:Fallback>
                <p:oleObj name="Egyenlet" r:id="rId13" imgW="1930400" imgH="254000" progId="Equation.3">
                  <p:embed/>
                  <p:pic>
                    <p:nvPicPr>
                      <p:cNvPr id="532539" name="Object 59">
                        <a:extLst>
                          <a:ext uri="{FF2B5EF4-FFF2-40B4-BE49-F238E27FC236}">
                            <a16:creationId xmlns:a16="http://schemas.microsoft.com/office/drawing/2014/main" id="{D733CAA3-F5F9-451A-81AA-34182E1DDA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216" y="5373688"/>
                        <a:ext cx="3670300" cy="4889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Dátum helye 3">
            <a:extLst>
              <a:ext uri="{FF2B5EF4-FFF2-40B4-BE49-F238E27FC236}">
                <a16:creationId xmlns:a16="http://schemas.microsoft.com/office/drawing/2014/main" id="{B14A3034-3BC5-4472-A694-5717B59E23CD}"/>
              </a:ext>
            </a:extLst>
          </p:cNvPr>
          <p:cNvSpPr txBox="1">
            <a:spLocks/>
          </p:cNvSpPr>
          <p:nvPr/>
        </p:nvSpPr>
        <p:spPr bwMode="auto">
          <a:xfrm>
            <a:off x="107024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63" name="Élőláb helye 4">
            <a:extLst>
              <a:ext uri="{FF2B5EF4-FFF2-40B4-BE49-F238E27FC236}">
                <a16:creationId xmlns:a16="http://schemas.microsoft.com/office/drawing/2014/main" id="{876B5A96-1DC2-4F4F-95DE-5215421D4448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64" name="Dia számának helye 5">
            <a:extLst>
              <a:ext uri="{FF2B5EF4-FFF2-40B4-BE49-F238E27FC236}">
                <a16:creationId xmlns:a16="http://schemas.microsoft.com/office/drawing/2014/main" id="{5AD0AF98-3F06-496A-AEB8-3DBA5C703DD3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65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41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53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32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32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0"/>
                                        <p:tgtEl>
                                          <p:spTgt spid="532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32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32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0"/>
                                        <p:tgtEl>
                                          <p:spTgt spid="53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32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32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2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2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2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32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0"/>
                                        <p:tgtEl>
                                          <p:spTgt spid="53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0"/>
                                        <p:tgtEl>
                                          <p:spTgt spid="53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0"/>
                                        <p:tgtEl>
                                          <p:spTgt spid="532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0"/>
                                        <p:tgtEl>
                                          <p:spTgt spid="53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0"/>
                                        <p:tgtEl>
                                          <p:spTgt spid="532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0"/>
                                        <p:tgtEl>
                                          <p:spTgt spid="53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3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3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32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32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3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3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0"/>
                                        <p:tgtEl>
                                          <p:spTgt spid="532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3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3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3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0"/>
                                        <p:tgtEl>
                                          <p:spTgt spid="53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3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3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0"/>
                                        <p:tgtEl>
                                          <p:spTgt spid="53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3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3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3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3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2" grpId="0" animBg="1"/>
      <p:bldP spid="532511" grpId="0"/>
      <p:bldP spid="532512" grpId="0"/>
      <p:bldP spid="532515" grpId="0"/>
      <p:bldP spid="532517" grpId="0" animBg="1"/>
      <p:bldP spid="532518" grpId="0" animBg="1"/>
      <p:bldP spid="532528" grpId="0"/>
      <p:bldP spid="532532" grpId="0"/>
      <p:bldP spid="532534" grpId="0"/>
      <p:bldP spid="53253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1093059"/>
              </p:ext>
            </p:extLst>
          </p:nvPr>
        </p:nvGraphicFramePr>
        <p:xfrm>
          <a:off x="4168775" y="3637143"/>
          <a:ext cx="4975225" cy="278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47" name="Microsoft Draw" r:id="rId4" imgW="4975200" imgH="2789280" progId="MSDraw">
                  <p:embed/>
                </p:oleObj>
              </mc:Choice>
              <mc:Fallback>
                <p:oleObj name="Microsoft Draw" r:id="rId4" imgW="4975200" imgH="2789280" progId="MSDraw">
                  <p:embed/>
                  <p:pic>
                    <p:nvPicPr>
                      <p:cNvPr id="133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775" y="3637143"/>
                        <a:ext cx="4975225" cy="27892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1" name="Rectangle 5"/>
          <p:cNvSpPr>
            <a:spLocks noChangeArrowheads="1"/>
          </p:cNvSpPr>
          <p:nvPr/>
        </p:nvSpPr>
        <p:spPr bwMode="auto">
          <a:xfrm>
            <a:off x="3236913" y="1312863"/>
            <a:ext cx="2670175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323" name="Picture 7" descr="pelton_geom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7422355" y="25401"/>
            <a:ext cx="1624013" cy="1716088"/>
          </a:xfrm>
          <a:noFill/>
        </p:spPr>
      </p:pic>
      <p:sp>
        <p:nvSpPr>
          <p:cNvPr id="13324" name="Rectangle 8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25" name="Rectangle 9"/>
          <p:cNvSpPr>
            <a:spLocks noChangeArrowheads="1"/>
          </p:cNvSpPr>
          <p:nvPr/>
        </p:nvSpPr>
        <p:spPr bwMode="auto">
          <a:xfrm>
            <a:off x="0" y="42195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26" name="Rectangle 10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27" name="Rectangle 11"/>
          <p:cNvSpPr>
            <a:spLocks noChangeArrowheads="1"/>
          </p:cNvSpPr>
          <p:nvPr/>
        </p:nvSpPr>
        <p:spPr bwMode="auto">
          <a:xfrm>
            <a:off x="0" y="3194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28" name="Rectangle 12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29" name="Rectangle 13"/>
          <p:cNvSpPr>
            <a:spLocks noChangeArrowheads="1"/>
          </p:cNvSpPr>
          <p:nvPr/>
        </p:nvSpPr>
        <p:spPr bwMode="auto">
          <a:xfrm>
            <a:off x="-2425700" y="41973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30" name="Rectangle 14"/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31" name="Rectangle 15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3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34" name="Rectangle 19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35" name="Rectangle 20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36" name="Rectangle 21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37" name="Rectangle 22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38" name="Rectangle 23"/>
          <p:cNvSpPr>
            <a:spLocks noChangeArrowheads="1"/>
          </p:cNvSpPr>
          <p:nvPr/>
        </p:nvSpPr>
        <p:spPr bwMode="auto">
          <a:xfrm>
            <a:off x="0" y="33480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39" name="Rectangle 2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40" name="Rectangle 25"/>
          <p:cNvSpPr>
            <a:spLocks noChangeArrowheads="1"/>
          </p:cNvSpPr>
          <p:nvPr/>
        </p:nvSpPr>
        <p:spPr bwMode="auto">
          <a:xfrm>
            <a:off x="0" y="23145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43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45" name="Rectangle 30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47" name="Rectangle 32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6611" name="Freeform 35"/>
          <p:cNvSpPr>
            <a:spLocks/>
          </p:cNvSpPr>
          <p:nvPr/>
        </p:nvSpPr>
        <p:spPr bwMode="auto">
          <a:xfrm flipH="1">
            <a:off x="5818629" y="3672757"/>
            <a:ext cx="42862" cy="2679700"/>
          </a:xfrm>
          <a:custGeom>
            <a:avLst/>
            <a:gdLst>
              <a:gd name="T0" fmla="*/ 0 w 8"/>
              <a:gd name="T1" fmla="*/ 0 h 1552"/>
              <a:gd name="T2" fmla="*/ 2147483647 w 8"/>
              <a:gd name="T3" fmla="*/ 2147483647 h 1552"/>
              <a:gd name="T4" fmla="*/ 0 60000 65536"/>
              <a:gd name="T5" fmla="*/ 0 60000 65536"/>
              <a:gd name="T6" fmla="*/ 0 w 8"/>
              <a:gd name="T7" fmla="*/ 0 h 1552"/>
              <a:gd name="T8" fmla="*/ 8 w 8"/>
              <a:gd name="T9" fmla="*/ 1552 h 15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" h="1552">
                <a:moveTo>
                  <a:pt x="0" y="0"/>
                </a:moveTo>
                <a:cubicBezTo>
                  <a:pt x="1" y="259"/>
                  <a:pt x="6" y="1229"/>
                  <a:pt x="8" y="1552"/>
                </a:cubicBezTo>
              </a:path>
            </a:pathLst>
          </a:custGeom>
          <a:noFill/>
          <a:ln w="38100">
            <a:solidFill>
              <a:srgbClr val="FF0066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6612" name="Freeform 36"/>
          <p:cNvSpPr>
            <a:spLocks/>
          </p:cNvSpPr>
          <p:nvPr/>
        </p:nvSpPr>
        <p:spPr bwMode="auto">
          <a:xfrm>
            <a:off x="5812379" y="6370023"/>
            <a:ext cx="2782888" cy="1588"/>
          </a:xfrm>
          <a:custGeom>
            <a:avLst/>
            <a:gdLst>
              <a:gd name="T0" fmla="*/ 2147483647 w 1753"/>
              <a:gd name="T1" fmla="*/ 0 h 1"/>
              <a:gd name="T2" fmla="*/ 0 w 1753"/>
              <a:gd name="T3" fmla="*/ 0 h 1"/>
              <a:gd name="T4" fmla="*/ 0 60000 65536"/>
              <a:gd name="T5" fmla="*/ 0 60000 65536"/>
              <a:gd name="T6" fmla="*/ 0 w 1753"/>
              <a:gd name="T7" fmla="*/ 0 h 1"/>
              <a:gd name="T8" fmla="*/ 1753 w 175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53" h="1">
                <a:moveTo>
                  <a:pt x="1753" y="0"/>
                </a:moveTo>
                <a:cubicBezTo>
                  <a:pt x="1461" y="0"/>
                  <a:pt x="365" y="0"/>
                  <a:pt x="0" y="0"/>
                </a:cubicBezTo>
              </a:path>
            </a:pathLst>
          </a:custGeom>
          <a:noFill/>
          <a:ln w="38100">
            <a:solidFill>
              <a:srgbClr val="FF0066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6613" name="Freeform 37"/>
          <p:cNvSpPr>
            <a:spLocks/>
          </p:cNvSpPr>
          <p:nvPr/>
        </p:nvSpPr>
        <p:spPr bwMode="auto">
          <a:xfrm flipH="1">
            <a:off x="8604448" y="3691911"/>
            <a:ext cx="42862" cy="2679700"/>
          </a:xfrm>
          <a:custGeom>
            <a:avLst/>
            <a:gdLst>
              <a:gd name="T0" fmla="*/ 0 w 8"/>
              <a:gd name="T1" fmla="*/ 0 h 1552"/>
              <a:gd name="T2" fmla="*/ 2147483647 w 8"/>
              <a:gd name="T3" fmla="*/ 2147483647 h 1552"/>
              <a:gd name="T4" fmla="*/ 0 60000 65536"/>
              <a:gd name="T5" fmla="*/ 0 60000 65536"/>
              <a:gd name="T6" fmla="*/ 0 w 8"/>
              <a:gd name="T7" fmla="*/ 0 h 1552"/>
              <a:gd name="T8" fmla="*/ 8 w 8"/>
              <a:gd name="T9" fmla="*/ 1552 h 15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" h="1552">
                <a:moveTo>
                  <a:pt x="0" y="0"/>
                </a:moveTo>
                <a:cubicBezTo>
                  <a:pt x="1" y="259"/>
                  <a:pt x="6" y="1229"/>
                  <a:pt x="8" y="1552"/>
                </a:cubicBezTo>
              </a:path>
            </a:pathLst>
          </a:custGeom>
          <a:noFill/>
          <a:ln w="38100">
            <a:solidFill>
              <a:srgbClr val="FF0066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6614" name="Freeform 38"/>
          <p:cNvSpPr>
            <a:spLocks/>
          </p:cNvSpPr>
          <p:nvPr/>
        </p:nvSpPr>
        <p:spPr bwMode="auto">
          <a:xfrm>
            <a:off x="5842991" y="3708353"/>
            <a:ext cx="2782888" cy="1588"/>
          </a:xfrm>
          <a:custGeom>
            <a:avLst/>
            <a:gdLst>
              <a:gd name="T0" fmla="*/ 2147483647 w 1753"/>
              <a:gd name="T1" fmla="*/ 0 h 1"/>
              <a:gd name="T2" fmla="*/ 0 w 1753"/>
              <a:gd name="T3" fmla="*/ 0 h 1"/>
              <a:gd name="T4" fmla="*/ 0 60000 65536"/>
              <a:gd name="T5" fmla="*/ 0 60000 65536"/>
              <a:gd name="T6" fmla="*/ 0 w 1753"/>
              <a:gd name="T7" fmla="*/ 0 h 1"/>
              <a:gd name="T8" fmla="*/ 1753 w 175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53" h="1">
                <a:moveTo>
                  <a:pt x="1753" y="0"/>
                </a:moveTo>
                <a:cubicBezTo>
                  <a:pt x="1461" y="0"/>
                  <a:pt x="365" y="0"/>
                  <a:pt x="0" y="0"/>
                </a:cubicBezTo>
              </a:path>
            </a:pathLst>
          </a:custGeom>
          <a:noFill/>
          <a:ln w="38100">
            <a:solidFill>
              <a:srgbClr val="FF0066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53" name="Rectangle 39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54" name="Rectangle 41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55" name="Rectangle 43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57" name="Rectangle 4"/>
          <p:cNvSpPr>
            <a:spLocks noChangeArrowheads="1"/>
          </p:cNvSpPr>
          <p:nvPr/>
        </p:nvSpPr>
        <p:spPr bwMode="auto">
          <a:xfrm>
            <a:off x="395536" y="97021"/>
            <a:ext cx="64960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kerékre ható erő </a:t>
            </a:r>
          </a:p>
        </p:txBody>
      </p:sp>
      <p:sp>
        <p:nvSpPr>
          <p:cNvPr id="49" name="Dátum helye 3">
            <a:extLst>
              <a:ext uri="{FF2B5EF4-FFF2-40B4-BE49-F238E27FC236}">
                <a16:creationId xmlns:a16="http://schemas.microsoft.com/office/drawing/2014/main" id="{87BB347E-352F-4640-923B-7A43A394C1C8}"/>
              </a:ext>
            </a:extLst>
          </p:cNvPr>
          <p:cNvSpPr txBox="1">
            <a:spLocks/>
          </p:cNvSpPr>
          <p:nvPr/>
        </p:nvSpPr>
        <p:spPr bwMode="auto">
          <a:xfrm>
            <a:off x="107024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50" name="Élőláb helye 4">
            <a:extLst>
              <a:ext uri="{FF2B5EF4-FFF2-40B4-BE49-F238E27FC236}">
                <a16:creationId xmlns:a16="http://schemas.microsoft.com/office/drawing/2014/main" id="{8B9FCF83-851D-4266-B43A-130F01DE0604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51" name="Dia számának helye 5">
            <a:extLst>
              <a:ext uri="{FF2B5EF4-FFF2-40B4-BE49-F238E27FC236}">
                <a16:creationId xmlns:a16="http://schemas.microsoft.com/office/drawing/2014/main" id="{30E63A46-EE6D-45BA-B590-085D40D30A99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66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52" name="Szövegdoboz 51">
            <a:extLst>
              <a:ext uri="{FF2B5EF4-FFF2-40B4-BE49-F238E27FC236}">
                <a16:creationId xmlns:a16="http://schemas.microsoft.com/office/drawing/2014/main" id="{13BD8290-AEA9-480D-B713-E28C28CF4DD3}"/>
              </a:ext>
            </a:extLst>
          </p:cNvPr>
          <p:cNvSpPr txBox="1"/>
          <p:nvPr/>
        </p:nvSpPr>
        <p:spPr>
          <a:xfrm>
            <a:off x="827584" y="736532"/>
            <a:ext cx="64960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 járókerékre ható átlagos erő kiszámításához az egész kereket foglaljuk be egy ellenőrző felületbe! Az ellenőrző felületbe nagy sebességgel belépő vízsugár sebessége, keresztmetszete ugyanakkora, mint az egy lapát számításánál használt adatok. A lapátokról lelépő vízsugár sebessége időben és térben kissé változik, attól függően, hogy a lapátot éppen milyen pozícióban hagyta el. </a:t>
            </a:r>
          </a:p>
        </p:txBody>
      </p:sp>
      <p:sp>
        <p:nvSpPr>
          <p:cNvPr id="47" name="Szövegdoboz 46">
            <a:extLst>
              <a:ext uri="{FF2B5EF4-FFF2-40B4-BE49-F238E27FC236}">
                <a16:creationId xmlns:a16="http://schemas.microsoft.com/office/drawing/2014/main" id="{DB5DC7FB-1470-485F-9764-A22F2F939234}"/>
              </a:ext>
            </a:extLst>
          </p:cNvPr>
          <p:cNvSpPr txBox="1"/>
          <p:nvPr/>
        </p:nvSpPr>
        <p:spPr>
          <a:xfrm>
            <a:off x="827584" y="2734604"/>
            <a:ext cx="458958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Az ingadozás a lápátok váltásának </a:t>
            </a:r>
            <a:r>
              <a:rPr lang="hu-HU" dirty="0" err="1"/>
              <a:t>idejével</a:t>
            </a:r>
            <a:r>
              <a:rPr lang="hu-HU" dirty="0"/>
              <a:t> periodikusan változik. Az  ábrába az ellenőrző felületből kilépő vízsugár átlagos „x” irányú sebességét és az ebből számítható átlagos impulzust rajzoltuk be. A kilépő vízsugár abszolút sebessége jóval kisebb, mint a belépő sebesség, így viszont a vízsugár keresztmetszete sokkal nagyobb a belépő keresztmetszetnél. (A gravitáció által okozott sugárelhajlástól eltekintettünk.)</a:t>
            </a:r>
          </a:p>
        </p:txBody>
      </p:sp>
    </p:spTree>
    <p:extLst>
      <p:ext uri="{BB962C8B-B14F-4D97-AF65-F5344CB8AC3E}">
        <p14:creationId xmlns:p14="http://schemas.microsoft.com/office/powerpoint/2010/main" val="278229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536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536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0"/>
                                        <p:tgtEl>
                                          <p:spTgt spid="536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0"/>
                                        <p:tgtEl>
                                          <p:spTgt spid="536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611" grpId="0" animBg="1"/>
      <p:bldP spid="536612" grpId="0" animBg="1"/>
      <p:bldP spid="536613" grpId="0" animBg="1"/>
      <p:bldP spid="53661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Rectangle 5"/>
          <p:cNvSpPr>
            <a:spLocks noChangeArrowheads="1"/>
          </p:cNvSpPr>
          <p:nvPr/>
        </p:nvSpPr>
        <p:spPr bwMode="auto">
          <a:xfrm>
            <a:off x="3236913" y="1312863"/>
            <a:ext cx="2670175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323" name="Picture 7" descr="pelton_geom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331075" y="342900"/>
            <a:ext cx="1624013" cy="1716088"/>
          </a:xfrm>
          <a:noFill/>
        </p:spPr>
      </p:pic>
      <p:sp>
        <p:nvSpPr>
          <p:cNvPr id="13324" name="Rectangle 8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25" name="Rectangle 9"/>
          <p:cNvSpPr>
            <a:spLocks noChangeArrowheads="1"/>
          </p:cNvSpPr>
          <p:nvPr/>
        </p:nvSpPr>
        <p:spPr bwMode="auto">
          <a:xfrm>
            <a:off x="0" y="42195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26" name="Rectangle 10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27" name="Rectangle 11"/>
          <p:cNvSpPr>
            <a:spLocks noChangeArrowheads="1"/>
          </p:cNvSpPr>
          <p:nvPr/>
        </p:nvSpPr>
        <p:spPr bwMode="auto">
          <a:xfrm>
            <a:off x="0" y="3194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28" name="Rectangle 12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29" name="Rectangle 13"/>
          <p:cNvSpPr>
            <a:spLocks noChangeArrowheads="1"/>
          </p:cNvSpPr>
          <p:nvPr/>
        </p:nvSpPr>
        <p:spPr bwMode="auto">
          <a:xfrm>
            <a:off x="-2425700" y="41973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30" name="Rectangle 14"/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31" name="Rectangle 15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3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34" name="Rectangle 19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35" name="Rectangle 20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36" name="Rectangle 21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37" name="Rectangle 22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38" name="Rectangle 23"/>
          <p:cNvSpPr>
            <a:spLocks noChangeArrowheads="1"/>
          </p:cNvSpPr>
          <p:nvPr/>
        </p:nvSpPr>
        <p:spPr bwMode="auto">
          <a:xfrm>
            <a:off x="0" y="33480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39" name="Rectangle 2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40" name="Rectangle 25"/>
          <p:cNvSpPr>
            <a:spLocks noChangeArrowheads="1"/>
          </p:cNvSpPr>
          <p:nvPr/>
        </p:nvSpPr>
        <p:spPr bwMode="auto">
          <a:xfrm>
            <a:off x="0" y="23145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6602" name="Text Box 26"/>
          <p:cNvSpPr txBox="1">
            <a:spLocks noChangeArrowheads="1"/>
          </p:cNvSpPr>
          <p:nvPr/>
        </p:nvSpPr>
        <p:spPr bwMode="auto">
          <a:xfrm>
            <a:off x="1552574" y="1426065"/>
            <a:ext cx="3459163" cy="3968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Használjuk az impulzus tételt</a:t>
            </a:r>
          </a:p>
        </p:txBody>
      </p:sp>
      <p:sp>
        <p:nvSpPr>
          <p:cNvPr id="536603" name="Text Box 27"/>
          <p:cNvSpPr txBox="1">
            <a:spLocks noChangeArrowheads="1"/>
          </p:cNvSpPr>
          <p:nvPr/>
        </p:nvSpPr>
        <p:spPr bwMode="auto">
          <a:xfrm>
            <a:off x="1254255" y="1946764"/>
            <a:ext cx="2330450" cy="3968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 ellenőrző felület</a:t>
            </a:r>
          </a:p>
        </p:txBody>
      </p:sp>
      <p:sp>
        <p:nvSpPr>
          <p:cNvPr id="13343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44" name="Rectangle 29"/>
          <p:cNvSpPr>
            <a:spLocks noChangeArrowheads="1"/>
          </p:cNvSpPr>
          <p:nvPr/>
        </p:nvSpPr>
        <p:spPr bwMode="auto">
          <a:xfrm>
            <a:off x="-190500" y="34147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45" name="Rectangle 30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6607" name="Text Box 31"/>
          <p:cNvSpPr txBox="1">
            <a:spLocks noChangeArrowheads="1"/>
          </p:cNvSpPr>
          <p:nvPr/>
        </p:nvSpPr>
        <p:spPr bwMode="auto">
          <a:xfrm>
            <a:off x="1446212" y="2527784"/>
            <a:ext cx="3770313" cy="3968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 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irányú komponens egyenlet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47" name="Rectangle 32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48" name="Rectangle 33"/>
          <p:cNvSpPr>
            <a:spLocks noChangeArrowheads="1"/>
          </p:cNvSpPr>
          <p:nvPr/>
        </p:nvSpPr>
        <p:spPr bwMode="auto">
          <a:xfrm>
            <a:off x="0" y="23955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3937000" y="2824163"/>
          <a:ext cx="4975225" cy="278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70" name="Microsoft Draw" r:id="rId5" imgW="4975200" imgH="2789280" progId="MSDraw">
                  <p:embed/>
                </p:oleObj>
              </mc:Choice>
              <mc:Fallback>
                <p:oleObj name="Microsoft Draw" r:id="rId5" imgW="4975200" imgH="2789280" progId="MSDraw">
                  <p:embed/>
                  <p:pic>
                    <p:nvPicPr>
                      <p:cNvPr id="133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0" y="2824163"/>
                        <a:ext cx="4975225" cy="27892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6611" name="Freeform 35"/>
          <p:cNvSpPr>
            <a:spLocks/>
          </p:cNvSpPr>
          <p:nvPr/>
        </p:nvSpPr>
        <p:spPr bwMode="auto">
          <a:xfrm flipH="1">
            <a:off x="5634038" y="2819400"/>
            <a:ext cx="42862" cy="2679700"/>
          </a:xfrm>
          <a:custGeom>
            <a:avLst/>
            <a:gdLst>
              <a:gd name="T0" fmla="*/ 0 w 8"/>
              <a:gd name="T1" fmla="*/ 0 h 1552"/>
              <a:gd name="T2" fmla="*/ 2147483647 w 8"/>
              <a:gd name="T3" fmla="*/ 2147483647 h 1552"/>
              <a:gd name="T4" fmla="*/ 0 60000 65536"/>
              <a:gd name="T5" fmla="*/ 0 60000 65536"/>
              <a:gd name="T6" fmla="*/ 0 w 8"/>
              <a:gd name="T7" fmla="*/ 0 h 1552"/>
              <a:gd name="T8" fmla="*/ 8 w 8"/>
              <a:gd name="T9" fmla="*/ 1552 h 15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" h="1552">
                <a:moveTo>
                  <a:pt x="0" y="0"/>
                </a:moveTo>
                <a:cubicBezTo>
                  <a:pt x="1" y="259"/>
                  <a:pt x="6" y="1229"/>
                  <a:pt x="8" y="1552"/>
                </a:cubicBezTo>
              </a:path>
            </a:pathLst>
          </a:custGeom>
          <a:noFill/>
          <a:ln w="38100">
            <a:solidFill>
              <a:srgbClr val="FF0066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6612" name="Freeform 36"/>
          <p:cNvSpPr>
            <a:spLocks/>
          </p:cNvSpPr>
          <p:nvPr/>
        </p:nvSpPr>
        <p:spPr bwMode="auto">
          <a:xfrm>
            <a:off x="5626100" y="5600700"/>
            <a:ext cx="2782888" cy="1588"/>
          </a:xfrm>
          <a:custGeom>
            <a:avLst/>
            <a:gdLst>
              <a:gd name="T0" fmla="*/ 2147483647 w 1753"/>
              <a:gd name="T1" fmla="*/ 0 h 1"/>
              <a:gd name="T2" fmla="*/ 0 w 1753"/>
              <a:gd name="T3" fmla="*/ 0 h 1"/>
              <a:gd name="T4" fmla="*/ 0 60000 65536"/>
              <a:gd name="T5" fmla="*/ 0 60000 65536"/>
              <a:gd name="T6" fmla="*/ 0 w 1753"/>
              <a:gd name="T7" fmla="*/ 0 h 1"/>
              <a:gd name="T8" fmla="*/ 1753 w 175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53" h="1">
                <a:moveTo>
                  <a:pt x="1753" y="0"/>
                </a:moveTo>
                <a:cubicBezTo>
                  <a:pt x="1461" y="0"/>
                  <a:pt x="365" y="0"/>
                  <a:pt x="0" y="0"/>
                </a:cubicBezTo>
              </a:path>
            </a:pathLst>
          </a:custGeom>
          <a:noFill/>
          <a:ln w="38100">
            <a:solidFill>
              <a:srgbClr val="FF0066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6613" name="Freeform 37"/>
          <p:cNvSpPr>
            <a:spLocks/>
          </p:cNvSpPr>
          <p:nvPr/>
        </p:nvSpPr>
        <p:spPr bwMode="auto">
          <a:xfrm flipH="1">
            <a:off x="8389938" y="2882900"/>
            <a:ext cx="42862" cy="2679700"/>
          </a:xfrm>
          <a:custGeom>
            <a:avLst/>
            <a:gdLst>
              <a:gd name="T0" fmla="*/ 0 w 8"/>
              <a:gd name="T1" fmla="*/ 0 h 1552"/>
              <a:gd name="T2" fmla="*/ 2147483647 w 8"/>
              <a:gd name="T3" fmla="*/ 2147483647 h 1552"/>
              <a:gd name="T4" fmla="*/ 0 60000 65536"/>
              <a:gd name="T5" fmla="*/ 0 60000 65536"/>
              <a:gd name="T6" fmla="*/ 0 w 8"/>
              <a:gd name="T7" fmla="*/ 0 h 1552"/>
              <a:gd name="T8" fmla="*/ 8 w 8"/>
              <a:gd name="T9" fmla="*/ 1552 h 15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" h="1552">
                <a:moveTo>
                  <a:pt x="0" y="0"/>
                </a:moveTo>
                <a:cubicBezTo>
                  <a:pt x="1" y="259"/>
                  <a:pt x="6" y="1229"/>
                  <a:pt x="8" y="1552"/>
                </a:cubicBezTo>
              </a:path>
            </a:pathLst>
          </a:custGeom>
          <a:noFill/>
          <a:ln w="38100">
            <a:solidFill>
              <a:srgbClr val="FF0066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6614" name="Freeform 38"/>
          <p:cNvSpPr>
            <a:spLocks/>
          </p:cNvSpPr>
          <p:nvPr/>
        </p:nvSpPr>
        <p:spPr bwMode="auto">
          <a:xfrm>
            <a:off x="5664200" y="2844800"/>
            <a:ext cx="2782888" cy="1588"/>
          </a:xfrm>
          <a:custGeom>
            <a:avLst/>
            <a:gdLst>
              <a:gd name="T0" fmla="*/ 2147483647 w 1753"/>
              <a:gd name="T1" fmla="*/ 0 h 1"/>
              <a:gd name="T2" fmla="*/ 0 w 1753"/>
              <a:gd name="T3" fmla="*/ 0 h 1"/>
              <a:gd name="T4" fmla="*/ 0 60000 65536"/>
              <a:gd name="T5" fmla="*/ 0 60000 65536"/>
              <a:gd name="T6" fmla="*/ 0 w 1753"/>
              <a:gd name="T7" fmla="*/ 0 h 1"/>
              <a:gd name="T8" fmla="*/ 1753 w 175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53" h="1">
                <a:moveTo>
                  <a:pt x="1753" y="0"/>
                </a:moveTo>
                <a:cubicBezTo>
                  <a:pt x="1461" y="0"/>
                  <a:pt x="365" y="0"/>
                  <a:pt x="0" y="0"/>
                </a:cubicBezTo>
              </a:path>
            </a:pathLst>
          </a:custGeom>
          <a:noFill/>
          <a:ln w="38100">
            <a:solidFill>
              <a:srgbClr val="FF0066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53" name="Rectangle 39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3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7714540"/>
              </p:ext>
            </p:extLst>
          </p:nvPr>
        </p:nvGraphicFramePr>
        <p:xfrm>
          <a:off x="1166812" y="3534879"/>
          <a:ext cx="2714625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71" name="Egyenlet" r:id="rId7" imgW="914400" imgH="203200" progId="Equation.3">
                  <p:embed/>
                </p:oleObj>
              </mc:Choice>
              <mc:Fallback>
                <p:oleObj name="Egyenlet" r:id="rId7" imgW="914400" imgH="203200" progId="Equation.3">
                  <p:embed/>
                  <p:pic>
                    <p:nvPicPr>
                      <p:cNvPr id="133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6812" y="3534879"/>
                        <a:ext cx="2714625" cy="593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54" name="Rectangle 41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3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3375733"/>
              </p:ext>
            </p:extLst>
          </p:nvPr>
        </p:nvGraphicFramePr>
        <p:xfrm>
          <a:off x="1286975" y="4501319"/>
          <a:ext cx="19208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72" name="Egyenlet" r:id="rId9" imgW="977476" imgH="253890" progId="Equation.3">
                  <p:embed/>
                </p:oleObj>
              </mc:Choice>
              <mc:Fallback>
                <p:oleObj name="Egyenlet" r:id="rId9" imgW="977476" imgH="253890" progId="Equation.3">
                  <p:embed/>
                  <p:pic>
                    <p:nvPicPr>
                      <p:cNvPr id="133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6975" y="4501319"/>
                        <a:ext cx="1920875" cy="5032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55" name="Rectangle 43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3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970755"/>
              </p:ext>
            </p:extLst>
          </p:nvPr>
        </p:nvGraphicFramePr>
        <p:xfrm>
          <a:off x="1146176" y="5334620"/>
          <a:ext cx="2297112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73" name="Egyenlet" r:id="rId11" imgW="1143000" imgH="279400" progId="Equation.3">
                  <p:embed/>
                </p:oleObj>
              </mc:Choice>
              <mc:Fallback>
                <p:oleObj name="Egyenlet" r:id="rId11" imgW="1143000" imgH="279400" progId="Equation.3">
                  <p:embed/>
                  <p:pic>
                    <p:nvPicPr>
                      <p:cNvPr id="133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6176" y="5334620"/>
                        <a:ext cx="2297112" cy="555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56" name="Rectangle 45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57" name="Rectangle 4"/>
          <p:cNvSpPr>
            <a:spLocks noChangeArrowheads="1"/>
          </p:cNvSpPr>
          <p:nvPr/>
        </p:nvSpPr>
        <p:spPr bwMode="auto">
          <a:xfrm>
            <a:off x="361950" y="387350"/>
            <a:ext cx="64960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kerékre ható erő </a:t>
            </a:r>
          </a:p>
        </p:txBody>
      </p:sp>
      <p:sp>
        <p:nvSpPr>
          <p:cNvPr id="49" name="Dátum helye 3">
            <a:extLst>
              <a:ext uri="{FF2B5EF4-FFF2-40B4-BE49-F238E27FC236}">
                <a16:creationId xmlns:a16="http://schemas.microsoft.com/office/drawing/2014/main" id="{87BB347E-352F-4640-923B-7A43A394C1C8}"/>
              </a:ext>
            </a:extLst>
          </p:cNvPr>
          <p:cNvSpPr txBox="1">
            <a:spLocks/>
          </p:cNvSpPr>
          <p:nvPr/>
        </p:nvSpPr>
        <p:spPr bwMode="auto">
          <a:xfrm>
            <a:off x="107024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50" name="Élőláb helye 4">
            <a:extLst>
              <a:ext uri="{FF2B5EF4-FFF2-40B4-BE49-F238E27FC236}">
                <a16:creationId xmlns:a16="http://schemas.microsoft.com/office/drawing/2014/main" id="{8B9FCF83-851D-4266-B43A-130F01DE0604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51" name="Dia számának helye 5">
            <a:extLst>
              <a:ext uri="{FF2B5EF4-FFF2-40B4-BE49-F238E27FC236}">
                <a16:creationId xmlns:a16="http://schemas.microsoft.com/office/drawing/2014/main" id="{30E63A46-EE6D-45BA-B590-085D40D30A99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67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3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6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6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6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6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6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6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0"/>
                                        <p:tgtEl>
                                          <p:spTgt spid="536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0"/>
                                        <p:tgtEl>
                                          <p:spTgt spid="536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0"/>
                                        <p:tgtEl>
                                          <p:spTgt spid="536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0"/>
                                        <p:tgtEl>
                                          <p:spTgt spid="536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602" grpId="0" animBg="1"/>
      <p:bldP spid="536603" grpId="0" animBg="1"/>
      <p:bldP spid="536607" grpId="0" animBg="1"/>
      <p:bldP spid="536611" grpId="0" animBg="1"/>
      <p:bldP spid="536612" grpId="0" animBg="1"/>
      <p:bldP spid="536613" grpId="0" animBg="1"/>
      <p:bldP spid="5366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6"/>
          <p:cNvSpPr>
            <a:spLocks noChangeArrowheads="1"/>
          </p:cNvSpPr>
          <p:nvPr/>
        </p:nvSpPr>
        <p:spPr bwMode="auto">
          <a:xfrm>
            <a:off x="3236913" y="1312863"/>
            <a:ext cx="2670175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4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349" name="Picture 8" descr="pelton_geom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380629" y="60570"/>
            <a:ext cx="1649413" cy="1743075"/>
          </a:xfrm>
          <a:noFill/>
        </p:spPr>
      </p:pic>
      <p:sp>
        <p:nvSpPr>
          <p:cNvPr id="14350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51" name="Rectangle 10"/>
          <p:cNvSpPr>
            <a:spLocks noChangeArrowheads="1"/>
          </p:cNvSpPr>
          <p:nvPr/>
        </p:nvSpPr>
        <p:spPr bwMode="auto">
          <a:xfrm>
            <a:off x="0" y="42195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52" name="Rectangle 1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53" name="Rectangle 12"/>
          <p:cNvSpPr>
            <a:spLocks noChangeArrowheads="1"/>
          </p:cNvSpPr>
          <p:nvPr/>
        </p:nvSpPr>
        <p:spPr bwMode="auto">
          <a:xfrm>
            <a:off x="0" y="3194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54" name="Rectangle 13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55" name="Rectangle 14"/>
          <p:cNvSpPr>
            <a:spLocks noChangeArrowheads="1"/>
          </p:cNvSpPr>
          <p:nvPr/>
        </p:nvSpPr>
        <p:spPr bwMode="auto">
          <a:xfrm>
            <a:off x="-2425700" y="41973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56" name="Rectangle 15"/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57" name="Rectangle 16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58" name="Rectangle 17"/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59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60" name="Rectangle 20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61" name="Rectangle 21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62" name="Rectangle 22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63" name="Rectangle 2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64" name="Rectangle 24"/>
          <p:cNvSpPr>
            <a:spLocks noChangeArrowheads="1"/>
          </p:cNvSpPr>
          <p:nvPr/>
        </p:nvSpPr>
        <p:spPr bwMode="auto">
          <a:xfrm>
            <a:off x="0" y="33480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65" name="Rectangle 25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66" name="Rectangle 26"/>
          <p:cNvSpPr>
            <a:spLocks noChangeArrowheads="1"/>
          </p:cNvSpPr>
          <p:nvPr/>
        </p:nvSpPr>
        <p:spPr bwMode="auto">
          <a:xfrm>
            <a:off x="0" y="23145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67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68" name="Rectangle 30"/>
          <p:cNvSpPr>
            <a:spLocks noChangeArrowheads="1"/>
          </p:cNvSpPr>
          <p:nvPr/>
        </p:nvSpPr>
        <p:spPr bwMode="auto">
          <a:xfrm>
            <a:off x="-190500" y="34147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69" name="Rectangle 31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70" name="Rectangle 33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71" name="Rectangle 34"/>
          <p:cNvSpPr>
            <a:spLocks noChangeArrowheads="1"/>
          </p:cNvSpPr>
          <p:nvPr/>
        </p:nvSpPr>
        <p:spPr bwMode="auto">
          <a:xfrm>
            <a:off x="0" y="23955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72" name="Rectangle 3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007947"/>
              </p:ext>
            </p:extLst>
          </p:nvPr>
        </p:nvGraphicFramePr>
        <p:xfrm>
          <a:off x="1509972" y="1007748"/>
          <a:ext cx="2346325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7" name="Egyenlet" r:id="rId5" imgW="914400" imgH="203200" progId="Equation.3">
                  <p:embed/>
                </p:oleObj>
              </mc:Choice>
              <mc:Fallback>
                <p:oleObj name="Egyenlet" r:id="rId5" imgW="914400" imgH="203200" progId="Equation.3">
                  <p:embed/>
                  <p:pic>
                    <p:nvPicPr>
                      <p:cNvPr id="1433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9972" y="1007748"/>
                        <a:ext cx="2346325" cy="5127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73" name="Rectangle 37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43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9958960"/>
              </p:ext>
            </p:extLst>
          </p:nvPr>
        </p:nvGraphicFramePr>
        <p:xfrm>
          <a:off x="1619672" y="1754490"/>
          <a:ext cx="19208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8" name="Egyenlet" r:id="rId7" imgW="977476" imgH="253890" progId="Equation.3">
                  <p:embed/>
                </p:oleObj>
              </mc:Choice>
              <mc:Fallback>
                <p:oleObj name="Egyenlet" r:id="rId7" imgW="977476" imgH="253890" progId="Equation.3">
                  <p:embed/>
                  <p:pic>
                    <p:nvPicPr>
                      <p:cNvPr id="1433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1754490"/>
                        <a:ext cx="1920875" cy="5032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74" name="Rectangle 39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4174458"/>
              </p:ext>
            </p:extLst>
          </p:nvPr>
        </p:nvGraphicFramePr>
        <p:xfrm>
          <a:off x="1431552" y="2623345"/>
          <a:ext cx="2297113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9" name="Egyenlet" r:id="rId9" imgW="1143000" imgH="279400" progId="Equation.3">
                  <p:embed/>
                </p:oleObj>
              </mc:Choice>
              <mc:Fallback>
                <p:oleObj name="Egyenlet" r:id="rId9" imgW="1143000" imgH="279400" progId="Equation.3">
                  <p:embed/>
                  <p:pic>
                    <p:nvPicPr>
                      <p:cNvPr id="1434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1552" y="2623345"/>
                        <a:ext cx="2297113" cy="555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75" name="Rectangle 41"/>
          <p:cNvSpPr>
            <a:spLocks noChangeArrowheads="1"/>
          </p:cNvSpPr>
          <p:nvPr/>
        </p:nvSpPr>
        <p:spPr bwMode="auto">
          <a:xfrm>
            <a:off x="0" y="35575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8667" name="Freeform 43"/>
          <p:cNvSpPr>
            <a:spLocks/>
          </p:cNvSpPr>
          <p:nvPr/>
        </p:nvSpPr>
        <p:spPr bwMode="auto">
          <a:xfrm>
            <a:off x="6031567" y="4333876"/>
            <a:ext cx="419100" cy="1588"/>
          </a:xfrm>
          <a:custGeom>
            <a:avLst/>
            <a:gdLst>
              <a:gd name="T0" fmla="*/ 0 w 264"/>
              <a:gd name="T1" fmla="*/ 0 h 1"/>
              <a:gd name="T2" fmla="*/ 2147483647 w 264"/>
              <a:gd name="T3" fmla="*/ 0 h 1"/>
              <a:gd name="T4" fmla="*/ 0 60000 65536"/>
              <a:gd name="T5" fmla="*/ 0 60000 65536"/>
              <a:gd name="T6" fmla="*/ 0 w 264"/>
              <a:gd name="T7" fmla="*/ 0 h 1"/>
              <a:gd name="T8" fmla="*/ 264 w 26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4" h="1">
                <a:moveTo>
                  <a:pt x="0" y="0"/>
                </a:moveTo>
                <a:cubicBezTo>
                  <a:pt x="44" y="0"/>
                  <a:pt x="209" y="0"/>
                  <a:pt x="264" y="0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8668" name="Text Box 44"/>
          <p:cNvSpPr txBox="1">
            <a:spLocks noChangeArrowheads="1"/>
          </p:cNvSpPr>
          <p:nvPr/>
        </p:nvSpPr>
        <p:spPr bwMode="auto">
          <a:xfrm>
            <a:off x="6071850" y="4256342"/>
            <a:ext cx="5095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sng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</a:t>
            </a:r>
            <a:r>
              <a:rPr kumimoji="0" lang="hu-H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2x</a:t>
            </a:r>
          </a:p>
        </p:txBody>
      </p:sp>
      <p:sp>
        <p:nvSpPr>
          <p:cNvPr id="14378" name="Rectangle 46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434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9516981"/>
              </p:ext>
            </p:extLst>
          </p:nvPr>
        </p:nvGraphicFramePr>
        <p:xfrm>
          <a:off x="958664" y="3554413"/>
          <a:ext cx="295275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0" name="Egyenlet" r:id="rId11" imgW="1676160" imgH="215640" progId="Equation.3">
                  <p:embed/>
                </p:oleObj>
              </mc:Choice>
              <mc:Fallback>
                <p:oleObj name="Egyenlet" r:id="rId11" imgW="1676160" imgH="215640" progId="Equation.3">
                  <p:embed/>
                  <p:pic>
                    <p:nvPicPr>
                      <p:cNvPr id="1434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8664" y="3554413"/>
                        <a:ext cx="2952750" cy="3825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3" name="Object 7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50222346"/>
              </p:ext>
            </p:extLst>
          </p:nvPr>
        </p:nvGraphicFramePr>
        <p:xfrm>
          <a:off x="3796349" y="1312082"/>
          <a:ext cx="5462716" cy="294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1" name="Microsoft Draw" r:id="rId13" imgW="2500200" imgH="1289160" progId="MSDraw">
                  <p:embed/>
                </p:oleObj>
              </mc:Choice>
              <mc:Fallback>
                <p:oleObj name="Microsoft Draw" r:id="rId13" imgW="2500200" imgH="1289160" progId="MSDraw">
                  <p:embed/>
                  <p:pic>
                    <p:nvPicPr>
                      <p:cNvPr id="1434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6349" y="1312082"/>
                        <a:ext cx="5462716" cy="294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79" name="Rectangle 4"/>
          <p:cNvSpPr>
            <a:spLocks noChangeArrowheads="1"/>
          </p:cNvSpPr>
          <p:nvPr/>
        </p:nvSpPr>
        <p:spPr bwMode="auto">
          <a:xfrm>
            <a:off x="559060" y="102510"/>
            <a:ext cx="64960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kerékre ható erő </a:t>
            </a:r>
          </a:p>
        </p:txBody>
      </p:sp>
      <p:sp>
        <p:nvSpPr>
          <p:cNvPr id="48" name="Dátum helye 3">
            <a:extLst>
              <a:ext uri="{FF2B5EF4-FFF2-40B4-BE49-F238E27FC236}">
                <a16:creationId xmlns:a16="http://schemas.microsoft.com/office/drawing/2014/main" id="{DDD08B8B-B77D-4F9B-80F2-26269B041B44}"/>
              </a:ext>
            </a:extLst>
          </p:cNvPr>
          <p:cNvSpPr txBox="1">
            <a:spLocks/>
          </p:cNvSpPr>
          <p:nvPr/>
        </p:nvSpPr>
        <p:spPr bwMode="auto">
          <a:xfrm>
            <a:off x="107024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49" name="Élőláb helye 4">
            <a:extLst>
              <a:ext uri="{FF2B5EF4-FFF2-40B4-BE49-F238E27FC236}">
                <a16:creationId xmlns:a16="http://schemas.microsoft.com/office/drawing/2014/main" id="{F23F8351-6735-4F26-B418-3F5680985AEE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50" name="Dia számának helye 5">
            <a:extLst>
              <a:ext uri="{FF2B5EF4-FFF2-40B4-BE49-F238E27FC236}">
                <a16:creationId xmlns:a16="http://schemas.microsoft.com/office/drawing/2014/main" id="{931D4CF3-A2B2-415D-B835-E746ED83FA2F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68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51" name="Szövegdoboz 50">
            <a:extLst>
              <a:ext uri="{FF2B5EF4-FFF2-40B4-BE49-F238E27FC236}">
                <a16:creationId xmlns:a16="http://schemas.microsoft.com/office/drawing/2014/main" id="{C3E03626-2256-41DB-8B27-6EA3D54FF43F}"/>
              </a:ext>
            </a:extLst>
          </p:cNvPr>
          <p:cNvSpPr txBox="1"/>
          <p:nvPr/>
        </p:nvSpPr>
        <p:spPr>
          <a:xfrm>
            <a:off x="980548" y="4750567"/>
            <a:ext cx="72247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(A levezetés további részletei megtalálhatók a Szlivka 2003-as szakirodalomban.) Feltételezzük, hogy az egy lapátról lelépő abszolút sebesség nem különbözik nagymértékben a kerékből kilépő átlagos abszolút sebesség „x” irányú komponensétől. Amennyiben a különbség számottevő, akkor egy csökkentő faktorral lehet ezt figyelembe venni az egyenletben. </a:t>
            </a:r>
          </a:p>
        </p:txBody>
      </p:sp>
    </p:spTree>
    <p:extLst>
      <p:ext uri="{BB962C8B-B14F-4D97-AF65-F5344CB8AC3E}">
        <p14:creationId xmlns:p14="http://schemas.microsoft.com/office/powerpoint/2010/main" val="428517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38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38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38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38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667" grpId="0" animBg="1"/>
      <p:bldP spid="53866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Rectangle 5"/>
          <p:cNvSpPr>
            <a:spLocks noChangeArrowheads="1"/>
          </p:cNvSpPr>
          <p:nvPr/>
        </p:nvSpPr>
        <p:spPr bwMode="auto">
          <a:xfrm>
            <a:off x="3236913" y="1312863"/>
            <a:ext cx="2670175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371" name="Picture 7" descr="pelton_geom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296150" y="382588"/>
            <a:ext cx="1593850" cy="1587500"/>
          </a:xfrm>
          <a:noFill/>
        </p:spPr>
      </p:pic>
      <p:graphicFrame>
        <p:nvGraphicFramePr>
          <p:cNvPr id="15362" name="Object 2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963739371"/>
              </p:ext>
            </p:extLst>
          </p:nvPr>
        </p:nvGraphicFramePr>
        <p:xfrm>
          <a:off x="4011360" y="2657477"/>
          <a:ext cx="3192463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03" name="Egyenlet" r:id="rId5" imgW="1765080" imgH="241200" progId="Equation.3">
                  <p:embed/>
                </p:oleObj>
              </mc:Choice>
              <mc:Fallback>
                <p:oleObj name="Egyenlet" r:id="rId5" imgW="1765080" imgH="241200" progId="Equation.3">
                  <p:embed/>
                  <p:pic>
                    <p:nvPicPr>
                      <p:cNvPr id="153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1360" y="2657477"/>
                        <a:ext cx="3192463" cy="4365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2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74" name="Rectangle 1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75" name="Rectangle 12"/>
          <p:cNvSpPr>
            <a:spLocks noChangeArrowheads="1"/>
          </p:cNvSpPr>
          <p:nvPr/>
        </p:nvSpPr>
        <p:spPr bwMode="auto">
          <a:xfrm>
            <a:off x="0" y="3194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76" name="Rectangle 13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77" name="Rectangle 14"/>
          <p:cNvSpPr>
            <a:spLocks noChangeArrowheads="1"/>
          </p:cNvSpPr>
          <p:nvPr/>
        </p:nvSpPr>
        <p:spPr bwMode="auto">
          <a:xfrm>
            <a:off x="-2159000" y="38036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78" name="Rectangle 15"/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79" name="Rectangle 16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80" name="Rectangle 17"/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81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82" name="Rectangle 20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83" name="Rectangle 21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84" name="Rectangle 22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85" name="Rectangle 2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86" name="Rectangle 24"/>
          <p:cNvSpPr>
            <a:spLocks noChangeArrowheads="1"/>
          </p:cNvSpPr>
          <p:nvPr/>
        </p:nvSpPr>
        <p:spPr bwMode="auto">
          <a:xfrm>
            <a:off x="0" y="33480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87" name="Rectangle 25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88" name="Rectangle 26"/>
          <p:cNvSpPr>
            <a:spLocks noChangeArrowheads="1"/>
          </p:cNvSpPr>
          <p:nvPr/>
        </p:nvSpPr>
        <p:spPr bwMode="auto">
          <a:xfrm>
            <a:off x="0" y="23145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89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90" name="Rectangle 28"/>
          <p:cNvSpPr>
            <a:spLocks noChangeArrowheads="1"/>
          </p:cNvSpPr>
          <p:nvPr/>
        </p:nvSpPr>
        <p:spPr bwMode="auto">
          <a:xfrm>
            <a:off x="-190500" y="34147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91" name="Rectangle 29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92" name="Rectangle 30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93" name="Rectangle 31"/>
          <p:cNvSpPr>
            <a:spLocks noChangeArrowheads="1"/>
          </p:cNvSpPr>
          <p:nvPr/>
        </p:nvSpPr>
        <p:spPr bwMode="auto">
          <a:xfrm>
            <a:off x="1181100" y="33480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94" name="Rectangle 32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305842"/>
              </p:ext>
            </p:extLst>
          </p:nvPr>
        </p:nvGraphicFramePr>
        <p:xfrm>
          <a:off x="1457072" y="1031192"/>
          <a:ext cx="2346325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04" name="Egyenlet" r:id="rId7" imgW="914400" imgH="203200" progId="Equation.3">
                  <p:embed/>
                </p:oleObj>
              </mc:Choice>
              <mc:Fallback>
                <p:oleObj name="Egyenlet" r:id="rId7" imgW="914400" imgH="203200" progId="Equation.3">
                  <p:embed/>
                  <p:pic>
                    <p:nvPicPr>
                      <p:cNvPr id="153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7072" y="1031192"/>
                        <a:ext cx="2346325" cy="5127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95" name="Rectangle 34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96" name="Rectangle 35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97" name="Rectangle 36"/>
          <p:cNvSpPr>
            <a:spLocks noChangeArrowheads="1"/>
          </p:cNvSpPr>
          <p:nvPr/>
        </p:nvSpPr>
        <p:spPr bwMode="auto">
          <a:xfrm>
            <a:off x="0" y="35575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98" name="Rectangle 38"/>
          <p:cNvSpPr>
            <a:spLocks noChangeArrowheads="1"/>
          </p:cNvSpPr>
          <p:nvPr/>
        </p:nvSpPr>
        <p:spPr bwMode="auto">
          <a:xfrm>
            <a:off x="0" y="32623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99" name="Rectangle 39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53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603851"/>
              </p:ext>
            </p:extLst>
          </p:nvPr>
        </p:nvGraphicFramePr>
        <p:xfrm>
          <a:off x="892952" y="1853406"/>
          <a:ext cx="6745287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05" name="Egyenlet" r:id="rId9" imgW="3454200" imgH="241200" progId="Equation.3">
                  <p:embed/>
                </p:oleObj>
              </mc:Choice>
              <mc:Fallback>
                <p:oleObj name="Egyenlet" r:id="rId9" imgW="3454200" imgH="241200" progId="Equation.3">
                  <p:embed/>
                  <p:pic>
                    <p:nvPicPr>
                      <p:cNvPr id="1536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2952" y="1853406"/>
                        <a:ext cx="6745287" cy="4619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0713" name="Text Box 41"/>
          <p:cNvSpPr txBox="1">
            <a:spLocks noChangeArrowheads="1"/>
          </p:cNvSpPr>
          <p:nvPr/>
        </p:nvSpPr>
        <p:spPr bwMode="auto">
          <a:xfrm>
            <a:off x="858336" y="2570163"/>
            <a:ext cx="2765425" cy="7016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 átlagos kerületi erő,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ami a kerékre hat: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01" name="Rectangle 4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02" name="Rectangle 43"/>
          <p:cNvSpPr>
            <a:spLocks noChangeArrowheads="1"/>
          </p:cNvSpPr>
          <p:nvPr/>
        </p:nvSpPr>
        <p:spPr bwMode="auto">
          <a:xfrm>
            <a:off x="174625" y="22701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03" name="Rectangle 4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04" name="Rectangle 47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05" name="Rectangle 4"/>
          <p:cNvSpPr>
            <a:spLocks noChangeArrowheads="1"/>
          </p:cNvSpPr>
          <p:nvPr/>
        </p:nvSpPr>
        <p:spPr bwMode="auto">
          <a:xfrm>
            <a:off x="437540" y="92248"/>
            <a:ext cx="64960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kerékre ható erő </a:t>
            </a:r>
          </a:p>
        </p:txBody>
      </p:sp>
      <p:sp>
        <p:nvSpPr>
          <p:cNvPr id="45" name="Dátum helye 3">
            <a:extLst>
              <a:ext uri="{FF2B5EF4-FFF2-40B4-BE49-F238E27FC236}">
                <a16:creationId xmlns:a16="http://schemas.microsoft.com/office/drawing/2014/main" id="{C0AD1E0A-3C99-4103-826D-E500E6EE39BF}"/>
              </a:ext>
            </a:extLst>
          </p:cNvPr>
          <p:cNvSpPr txBox="1">
            <a:spLocks/>
          </p:cNvSpPr>
          <p:nvPr/>
        </p:nvSpPr>
        <p:spPr bwMode="auto">
          <a:xfrm>
            <a:off x="107024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46" name="Élőláb helye 4">
            <a:extLst>
              <a:ext uri="{FF2B5EF4-FFF2-40B4-BE49-F238E27FC236}">
                <a16:creationId xmlns:a16="http://schemas.microsoft.com/office/drawing/2014/main" id="{7D379C7D-8C9F-496F-9F7F-1C0B978F0D5B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47" name="Dia számának helye 5">
            <a:extLst>
              <a:ext uri="{FF2B5EF4-FFF2-40B4-BE49-F238E27FC236}">
                <a16:creationId xmlns:a16="http://schemas.microsoft.com/office/drawing/2014/main" id="{9CCDAB53-AC69-4845-8A87-CD99403026F0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69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49" name="Szövegdoboz 48">
            <a:extLst>
              <a:ext uri="{FF2B5EF4-FFF2-40B4-BE49-F238E27FC236}">
                <a16:creationId xmlns:a16="http://schemas.microsoft.com/office/drawing/2014/main" id="{47552673-FC00-4579-B42E-22F598CF2709}"/>
              </a:ext>
            </a:extLst>
          </p:cNvPr>
          <p:cNvSpPr txBox="1"/>
          <p:nvPr/>
        </p:nvSpPr>
        <p:spPr>
          <a:xfrm>
            <a:off x="1087752" y="3723498"/>
            <a:ext cx="73177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dirty="0"/>
              <a:t>Érdekességként megemlítjük, hogy a kerékre ható átlagos erő nem egyezik meg az egy lapátra ható erővel, ugyanis a vízsugár egyidejűleg több lapátra is hathat. Az egy időben működő lapátok száma több mint egy. Ez azt jelenti például, hogy hol egy, hol két db lapátra hat erő. Azokban a pillanatokban, amikor egy újabb lapát bemetsz a vízsugárba, akkor a vízsugarat kettémetszi a lapát és a bemetsző lapát mögötti vízsugár-darabka is, és a fővízsugár is hat a kerékre, így a működő lapátok száma eggyel megnő 1-ről 2-re.</a:t>
            </a:r>
          </a:p>
        </p:txBody>
      </p:sp>
    </p:spTree>
    <p:extLst>
      <p:ext uri="{BB962C8B-B14F-4D97-AF65-F5344CB8AC3E}">
        <p14:creationId xmlns:p14="http://schemas.microsoft.com/office/powerpoint/2010/main" val="350180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0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0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7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1" name="Rectangle 3"/>
          <p:cNvSpPr>
            <a:spLocks noChangeArrowheads="1"/>
          </p:cNvSpPr>
          <p:nvPr/>
        </p:nvSpPr>
        <p:spPr bwMode="auto">
          <a:xfrm>
            <a:off x="0" y="2252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2" name="Rectangle 6"/>
          <p:cNvSpPr>
            <a:spLocks noChangeArrowheads="1"/>
          </p:cNvSpPr>
          <p:nvPr/>
        </p:nvSpPr>
        <p:spPr bwMode="auto">
          <a:xfrm>
            <a:off x="317500" y="214313"/>
            <a:ext cx="841851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Föld vízkészlete </a:t>
            </a:r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26" name="Object 383"/>
          <p:cNvGraphicFramePr>
            <a:graphicFrameLocks noChangeAspect="1"/>
          </p:cNvGraphicFramePr>
          <p:nvPr/>
        </p:nvGraphicFramePr>
        <p:xfrm>
          <a:off x="5557838" y="2076450"/>
          <a:ext cx="51435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3" name="Egyenlet" r:id="rId4" imgW="380835" imgH="266584" progId="Equation.3">
                  <p:embed/>
                </p:oleObj>
              </mc:Choice>
              <mc:Fallback>
                <p:oleObj name="Egyenlet" r:id="rId4" imgW="380835" imgH="266584" progId="Equation.3">
                  <p:embed/>
                  <p:pic>
                    <p:nvPicPr>
                      <p:cNvPr id="1026" name="Object 3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7838" y="2076450"/>
                        <a:ext cx="514350" cy="360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Rectangle 387"/>
          <p:cNvSpPr>
            <a:spLocks noChangeArrowheads="1"/>
          </p:cNvSpPr>
          <p:nvPr/>
        </p:nvSpPr>
        <p:spPr bwMode="auto">
          <a:xfrm>
            <a:off x="4868863" y="2101850"/>
            <a:ext cx="698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ezer </a:t>
            </a:r>
            <a:endParaRPr kumimoji="0" lang="hu-HU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034" name="Picture 5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6669" y="884118"/>
            <a:ext cx="7430131" cy="390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59099E60-9FB7-44C7-BC42-2106C327350F}"/>
              </a:ext>
            </a:extLst>
          </p:cNvPr>
          <p:cNvSpPr txBox="1"/>
          <p:nvPr/>
        </p:nvSpPr>
        <p:spPr>
          <a:xfrm>
            <a:off x="899591" y="4817195"/>
            <a:ext cx="813690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Földön a víz igen nagy mennyiségben van jelen. Ha egyenletesen volna elosztva, a Föld felszínén mintegy 2700 méter vastag burkot lehetne belőle képezni. A Föld vízkészletének jelentős része, mintegy 97%-a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tengerekben és óceánokban van jelen, amely magas sótartalma miatt közvetlenül nem alkalmas sem ivóvíz-, sem iparivíz-felhasználásra, még mezőgazdasági célokra sem. </a:t>
            </a:r>
          </a:p>
        </p:txBody>
      </p:sp>
      <p:sp>
        <p:nvSpPr>
          <p:cNvPr id="12" name="Dátum helye 3">
            <a:extLst>
              <a:ext uri="{FF2B5EF4-FFF2-40B4-BE49-F238E27FC236}">
                <a16:creationId xmlns:a16="http://schemas.microsoft.com/office/drawing/2014/main" id="{6940B63D-D866-434E-9BAB-AFB9896D42D4}"/>
              </a:ext>
            </a:extLst>
          </p:cNvPr>
          <p:cNvSpPr txBox="1">
            <a:spLocks/>
          </p:cNvSpPr>
          <p:nvPr/>
        </p:nvSpPr>
        <p:spPr bwMode="auto">
          <a:xfrm>
            <a:off x="1045969" y="641881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4" name="Élőláb helye 4">
            <a:extLst>
              <a:ext uri="{FF2B5EF4-FFF2-40B4-BE49-F238E27FC236}">
                <a16:creationId xmlns:a16="http://schemas.microsoft.com/office/drawing/2014/main" id="{CC077395-8A59-4A50-B403-39A0178650E0}"/>
              </a:ext>
            </a:extLst>
          </p:cNvPr>
          <p:cNvSpPr txBox="1">
            <a:spLocks/>
          </p:cNvSpPr>
          <p:nvPr/>
        </p:nvSpPr>
        <p:spPr bwMode="auto">
          <a:xfrm>
            <a:off x="2667583" y="6364816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5" name="Dia számának helye 5">
            <a:extLst>
              <a:ext uri="{FF2B5EF4-FFF2-40B4-BE49-F238E27FC236}">
                <a16:creationId xmlns:a16="http://schemas.microsoft.com/office/drawing/2014/main" id="{72D3CFCF-1C6E-499A-A45C-9D16677E9F34}"/>
              </a:ext>
            </a:extLst>
          </p:cNvPr>
          <p:cNvSpPr txBox="1">
            <a:spLocks/>
          </p:cNvSpPr>
          <p:nvPr/>
        </p:nvSpPr>
        <p:spPr bwMode="auto">
          <a:xfrm>
            <a:off x="6484007" y="631081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7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06458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3">
            <a:extLst>
              <a:ext uri="{FF2B5EF4-FFF2-40B4-BE49-F238E27FC236}">
                <a16:creationId xmlns:a16="http://schemas.microsoft.com/office/drawing/2014/main" id="{53A23439-475B-42B0-8E15-0B83AC517B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9700" y="387350"/>
            <a:ext cx="6056313" cy="3873500"/>
          </a:xfrm>
          <a:noFill/>
        </p:spPr>
      </p:pic>
      <p:sp>
        <p:nvSpPr>
          <p:cNvPr id="29702" name="Text Box 4">
            <a:extLst>
              <a:ext uri="{FF2B5EF4-FFF2-40B4-BE49-F238E27FC236}">
                <a16:creationId xmlns:a16="http://schemas.microsoft.com/office/drawing/2014/main" id="{C05571B2-BFB2-4862-BCBD-A916182E1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5925" y="847725"/>
            <a:ext cx="1306513" cy="182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Nyomócső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03" name="Text Box 5">
            <a:extLst>
              <a:ext uri="{FF2B5EF4-FFF2-40B4-BE49-F238E27FC236}">
                <a16:creationId xmlns:a16="http://schemas.microsoft.com/office/drawing/2014/main" id="{7946B50C-7F07-4285-A533-A51BBCCA3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25" y="1287463"/>
            <a:ext cx="884238" cy="1825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Járókerék</a:t>
            </a:r>
          </a:p>
        </p:txBody>
      </p:sp>
      <p:sp>
        <p:nvSpPr>
          <p:cNvPr id="29704" name="Text Box 6">
            <a:extLst>
              <a:ext uri="{FF2B5EF4-FFF2-40B4-BE49-F238E27FC236}">
                <a16:creationId xmlns:a16="http://schemas.microsoft.com/office/drawing/2014/main" id="{B7DAA891-1F66-4894-8763-C9C0DDB6C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0263" y="1057275"/>
            <a:ext cx="857250" cy="182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Turbin</a:t>
            </a: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ház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05" name="Text Box 7">
            <a:extLst>
              <a:ext uri="{FF2B5EF4-FFF2-40B4-BE49-F238E27FC236}">
                <a16:creationId xmlns:a16="http://schemas.microsoft.com/office/drawing/2014/main" id="{F528F6FA-998A-45DF-B332-6462C5B6F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50" y="1506538"/>
            <a:ext cx="1031875" cy="1825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Gyors lezáró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29706" name="Text Box 8">
            <a:extLst>
              <a:ext uri="{FF2B5EF4-FFF2-40B4-BE49-F238E27FC236}">
                <a16:creationId xmlns:a16="http://schemas.microsoft.com/office/drawing/2014/main" id="{926A076A-94C9-4769-BECA-C2CD8C625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338" y="1870075"/>
            <a:ext cx="842962" cy="182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Tolózárak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07" name="Text Box 9">
            <a:extLst>
              <a:ext uri="{FF2B5EF4-FFF2-40B4-BE49-F238E27FC236}">
                <a16:creationId xmlns:a16="http://schemas.microsoft.com/office/drawing/2014/main" id="{F3ED8DD8-98B1-4761-B478-E4CFCD656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7388" y="1993900"/>
            <a:ext cx="1001712" cy="182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Szabályzó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29708" name="Text Box 10">
            <a:extLst>
              <a:ext uri="{FF2B5EF4-FFF2-40B4-BE49-F238E27FC236}">
                <a16:creationId xmlns:a16="http://schemas.microsoft.com/office/drawing/2014/main" id="{972AA501-F4A0-4322-9CAB-29A788F21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1768475"/>
            <a:ext cx="609600" cy="182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</a:t>
            </a: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áz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09" name="Text Box 11">
            <a:extLst>
              <a:ext uri="{FF2B5EF4-FFF2-40B4-BE49-F238E27FC236}">
                <a16:creationId xmlns:a16="http://schemas.microsoft.com/office/drawing/2014/main" id="{0EA23EF5-7BD0-4A69-A974-1315C7E8E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9613" y="2890838"/>
            <a:ext cx="276225" cy="21272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elv.</a:t>
            </a:r>
          </a:p>
        </p:txBody>
      </p:sp>
      <p:sp>
        <p:nvSpPr>
          <p:cNvPr id="29710" name="Text Box 12">
            <a:extLst>
              <a:ext uri="{FF2B5EF4-FFF2-40B4-BE49-F238E27FC236}">
                <a16:creationId xmlns:a16="http://schemas.microsoft.com/office/drawing/2014/main" id="{7917B059-B20B-4AD2-87E9-28868855A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063" y="3487738"/>
            <a:ext cx="1314450" cy="212725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Alvíz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9711" name="Rectangle 13">
            <a:extLst>
              <a:ext uri="{FF2B5EF4-FFF2-40B4-BE49-F238E27FC236}">
                <a16:creationId xmlns:a16="http://schemas.microsoft.com/office/drawing/2014/main" id="{35287A1A-8B10-4E3A-AEDF-20593C5AE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713" y="534028"/>
            <a:ext cx="11366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bIns="7617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Adatok</a:t>
            </a:r>
            <a:r>
              <a:rPr kumimoji="0" lang="hu-HU" alt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Jester" charset="0"/>
                <a:cs typeface="Times New Roman" panose="02020603050405020304" pitchFamily="18" charset="0"/>
              </a:rPr>
              <a:t>:</a:t>
            </a:r>
            <a:r>
              <a:rPr kumimoji="0" lang="hu-HU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Jester" charset="0"/>
                <a:cs typeface="Times New Roman" panose="02020603050405020304" pitchFamily="18" charset="0"/>
              </a:rPr>
              <a:t> </a:t>
            </a:r>
            <a:endParaRPr kumimoji="0" lang="hu-HU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Jester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712" name="Object 14">
            <a:extLst>
              <a:ext uri="{FF2B5EF4-FFF2-40B4-BE49-F238E27FC236}">
                <a16:creationId xmlns:a16="http://schemas.microsoft.com/office/drawing/2014/main" id="{2C6D6D6D-70F1-43CF-B141-B90FD4E709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436471"/>
              </p:ext>
            </p:extLst>
          </p:nvPr>
        </p:nvGraphicFramePr>
        <p:xfrm>
          <a:off x="925512" y="1208503"/>
          <a:ext cx="1436688" cy="320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60" name="Equation" r:id="rId5" imgW="914400" imgH="203040" progId="Equation.DSMT4">
                  <p:embed/>
                </p:oleObj>
              </mc:Choice>
              <mc:Fallback>
                <p:oleObj name="Equation" r:id="rId5" imgW="914400" imgH="203040" progId="Equation.DSMT4">
                  <p:embed/>
                  <p:pic>
                    <p:nvPicPr>
                      <p:cNvPr id="29712" name="Object 14">
                        <a:extLst>
                          <a:ext uri="{FF2B5EF4-FFF2-40B4-BE49-F238E27FC236}">
                            <a16:creationId xmlns:a16="http://schemas.microsoft.com/office/drawing/2014/main" id="{2C6D6D6D-70F1-43CF-B141-B90FD4E709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512" y="1208503"/>
                        <a:ext cx="1436688" cy="32013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13" name="Object 15">
            <a:extLst>
              <a:ext uri="{FF2B5EF4-FFF2-40B4-BE49-F238E27FC236}">
                <a16:creationId xmlns:a16="http://schemas.microsoft.com/office/drawing/2014/main" id="{252B3D17-8E8A-41A3-BEEF-98B57AD503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7991704"/>
              </p:ext>
            </p:extLst>
          </p:nvPr>
        </p:nvGraphicFramePr>
        <p:xfrm>
          <a:off x="931739" y="1553321"/>
          <a:ext cx="1436688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61" name="Equation" r:id="rId7" imgW="774360" imgH="406080" progId="Equation.DSMT4">
                  <p:embed/>
                </p:oleObj>
              </mc:Choice>
              <mc:Fallback>
                <p:oleObj name="Equation" r:id="rId7" imgW="774360" imgH="406080" progId="Equation.DSMT4">
                  <p:embed/>
                  <p:pic>
                    <p:nvPicPr>
                      <p:cNvPr id="29713" name="Object 15">
                        <a:extLst>
                          <a:ext uri="{FF2B5EF4-FFF2-40B4-BE49-F238E27FC236}">
                            <a16:creationId xmlns:a16="http://schemas.microsoft.com/office/drawing/2014/main" id="{252B3D17-8E8A-41A3-BEEF-98B57AD503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1739" y="1553321"/>
                        <a:ext cx="1436688" cy="746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14" name="Object 16">
            <a:extLst>
              <a:ext uri="{FF2B5EF4-FFF2-40B4-BE49-F238E27FC236}">
                <a16:creationId xmlns:a16="http://schemas.microsoft.com/office/drawing/2014/main" id="{FEBF0C58-FBE7-4716-9294-7559C5D60A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0480350"/>
              </p:ext>
            </p:extLst>
          </p:nvPr>
        </p:nvGraphicFramePr>
        <p:xfrm>
          <a:off x="1098332" y="2534729"/>
          <a:ext cx="806078" cy="316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62" name="Equation" r:id="rId9" imgW="507960" imgH="203040" progId="Equation.DSMT4">
                  <p:embed/>
                </p:oleObj>
              </mc:Choice>
              <mc:Fallback>
                <p:oleObj name="Equation" r:id="rId9" imgW="507960" imgH="203040" progId="Equation.DSMT4">
                  <p:embed/>
                  <p:pic>
                    <p:nvPicPr>
                      <p:cNvPr id="29714" name="Object 16">
                        <a:extLst>
                          <a:ext uri="{FF2B5EF4-FFF2-40B4-BE49-F238E27FC236}">
                            <a16:creationId xmlns:a16="http://schemas.microsoft.com/office/drawing/2014/main" id="{FEBF0C58-FBE7-4716-9294-7559C5D60A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8332" y="2534729"/>
                        <a:ext cx="806078" cy="3164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15" name="Object 17">
            <a:extLst>
              <a:ext uri="{FF2B5EF4-FFF2-40B4-BE49-F238E27FC236}">
                <a16:creationId xmlns:a16="http://schemas.microsoft.com/office/drawing/2014/main" id="{93D049EA-4998-47EC-9952-AC92CB7555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7224193"/>
              </p:ext>
            </p:extLst>
          </p:nvPr>
        </p:nvGraphicFramePr>
        <p:xfrm>
          <a:off x="1000918" y="2948479"/>
          <a:ext cx="1285875" cy="687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63" name="Equation" r:id="rId11" imgW="749160" imgH="406080" progId="Equation.DSMT4">
                  <p:embed/>
                </p:oleObj>
              </mc:Choice>
              <mc:Fallback>
                <p:oleObj name="Equation" r:id="rId11" imgW="749160" imgH="406080" progId="Equation.DSMT4">
                  <p:embed/>
                  <p:pic>
                    <p:nvPicPr>
                      <p:cNvPr id="29715" name="Object 17">
                        <a:extLst>
                          <a:ext uri="{FF2B5EF4-FFF2-40B4-BE49-F238E27FC236}">
                            <a16:creationId xmlns:a16="http://schemas.microsoft.com/office/drawing/2014/main" id="{93D049EA-4998-47EC-9952-AC92CB7555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918" y="2948479"/>
                        <a:ext cx="1285875" cy="68748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16" name="Object 18">
            <a:extLst>
              <a:ext uri="{FF2B5EF4-FFF2-40B4-BE49-F238E27FC236}">
                <a16:creationId xmlns:a16="http://schemas.microsoft.com/office/drawing/2014/main" id="{29D93148-1C89-4E7B-A8CC-704A05AE7E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9447073"/>
              </p:ext>
            </p:extLst>
          </p:nvPr>
        </p:nvGraphicFramePr>
        <p:xfrm>
          <a:off x="1000918" y="3649080"/>
          <a:ext cx="14509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64" name="Equation" r:id="rId13" imgW="812520" imgH="241200" progId="Equation.DSMT4">
                  <p:embed/>
                </p:oleObj>
              </mc:Choice>
              <mc:Fallback>
                <p:oleObj name="Equation" r:id="rId13" imgW="812520" imgH="241200" progId="Equation.DSMT4">
                  <p:embed/>
                  <p:pic>
                    <p:nvPicPr>
                      <p:cNvPr id="29716" name="Object 18">
                        <a:extLst>
                          <a:ext uri="{FF2B5EF4-FFF2-40B4-BE49-F238E27FC236}">
                            <a16:creationId xmlns:a16="http://schemas.microsoft.com/office/drawing/2014/main" id="{29D93148-1C89-4E7B-A8CC-704A05AE7E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918" y="3649080"/>
                        <a:ext cx="1450975" cy="431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7" name="Rectangle 19">
            <a:extLst>
              <a:ext uri="{FF2B5EF4-FFF2-40B4-BE49-F238E27FC236}">
                <a16:creationId xmlns:a16="http://schemas.microsoft.com/office/drawing/2014/main" id="{1C1D828D-B7D4-4572-884C-D0F1555F1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21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bIns="7617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718" name="Text Box 20">
            <a:extLst>
              <a:ext uri="{FF2B5EF4-FFF2-40B4-BE49-F238E27FC236}">
                <a16:creationId xmlns:a16="http://schemas.microsoft.com/office/drawing/2014/main" id="{29A23825-C7D2-4068-94DD-27E005D30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758" y="4405313"/>
            <a:ext cx="8007350" cy="1495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Kérdések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a./ </a:t>
            </a:r>
            <a:r>
              <a:rPr kumimoji="0" lang="hu-HU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Számítsuk ki a turbina egy lapátjára ható erőt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!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b./ </a:t>
            </a:r>
            <a:r>
              <a:rPr kumimoji="0" lang="hu-HU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Számítsuk ki az egész kerékre ható átlagos erőt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!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c./ </a:t>
            </a:r>
            <a:r>
              <a:rPr kumimoji="0" lang="hu-HU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Számítsuk ki a turbina teljesítményét az adott üzemállapotban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d./ </a:t>
            </a:r>
            <a:r>
              <a:rPr kumimoji="0" lang="hu-HU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Számítsuk ki a teljesítmény változását a kerületi sebesség,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„u” </a:t>
            </a:r>
            <a:r>
              <a:rPr kumimoji="0" lang="hu-HU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függvényében!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Dátum helye 3">
            <a:extLst>
              <a:ext uri="{FF2B5EF4-FFF2-40B4-BE49-F238E27FC236}">
                <a16:creationId xmlns:a16="http://schemas.microsoft.com/office/drawing/2014/main" id="{45641166-B8E1-4AD9-A214-0686373B7DCD}"/>
              </a:ext>
            </a:extLst>
          </p:cNvPr>
          <p:cNvSpPr txBox="1">
            <a:spLocks/>
          </p:cNvSpPr>
          <p:nvPr/>
        </p:nvSpPr>
        <p:spPr bwMode="auto">
          <a:xfrm>
            <a:off x="107024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24" name="Élőláb helye 4">
            <a:extLst>
              <a:ext uri="{FF2B5EF4-FFF2-40B4-BE49-F238E27FC236}">
                <a16:creationId xmlns:a16="http://schemas.microsoft.com/office/drawing/2014/main" id="{0B9FB0AA-F89A-492D-823F-E5CCB1875D6B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25" name="Dia számának helye 5">
            <a:extLst>
              <a:ext uri="{FF2B5EF4-FFF2-40B4-BE49-F238E27FC236}">
                <a16:creationId xmlns:a16="http://schemas.microsoft.com/office/drawing/2014/main" id="{4877BF29-1259-4748-8224-042F2CBAE11A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70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304267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1" name="Rectangle 6">
            <a:extLst>
              <a:ext uri="{FF2B5EF4-FFF2-40B4-BE49-F238E27FC236}">
                <a16:creationId xmlns:a16="http://schemas.microsoft.com/office/drawing/2014/main" id="{C5B344E2-A2C0-4F8F-9145-FB0C8A8E2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02" name="Rectangle 7">
            <a:extLst>
              <a:ext uri="{FF2B5EF4-FFF2-40B4-BE49-F238E27FC236}">
                <a16:creationId xmlns:a16="http://schemas.microsoft.com/office/drawing/2014/main" id="{1258113F-90A1-4674-8DB4-392FDB4E6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03" name="Rectangle 8">
            <a:extLst>
              <a:ext uri="{FF2B5EF4-FFF2-40B4-BE49-F238E27FC236}">
                <a16:creationId xmlns:a16="http://schemas.microsoft.com/office/drawing/2014/main" id="{F79BBAB0-A6D7-4626-8D50-1857951A3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19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04" name="Rectangle 9">
            <a:extLst>
              <a:ext uri="{FF2B5EF4-FFF2-40B4-BE49-F238E27FC236}">
                <a16:creationId xmlns:a16="http://schemas.microsoft.com/office/drawing/2014/main" id="{AACCC5FB-B8D5-4998-BE7D-FB63AD37D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05" name="Rectangle 10">
            <a:extLst>
              <a:ext uri="{FF2B5EF4-FFF2-40B4-BE49-F238E27FC236}">
                <a16:creationId xmlns:a16="http://schemas.microsoft.com/office/drawing/2014/main" id="{50795B18-A090-4D50-A5A9-EA8D55FD3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94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06" name="Rectangle 11">
            <a:extLst>
              <a:ext uri="{FF2B5EF4-FFF2-40B4-BE49-F238E27FC236}">
                <a16:creationId xmlns:a16="http://schemas.microsoft.com/office/drawing/2014/main" id="{068CE1E9-D03D-444A-A892-DA5FD861B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07" name="Rectangle 12">
            <a:extLst>
              <a:ext uri="{FF2B5EF4-FFF2-40B4-BE49-F238E27FC236}">
                <a16:creationId xmlns:a16="http://schemas.microsoft.com/office/drawing/2014/main" id="{20BF4F64-95C7-4F98-9530-611D490D8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08" name="Rectangle 13">
            <a:extLst>
              <a:ext uri="{FF2B5EF4-FFF2-40B4-BE49-F238E27FC236}">
                <a16:creationId xmlns:a16="http://schemas.microsoft.com/office/drawing/2014/main" id="{DE10AC6A-F6AA-40A8-92FA-996CA2847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09" name="Rectangle 14">
            <a:extLst>
              <a:ext uri="{FF2B5EF4-FFF2-40B4-BE49-F238E27FC236}">
                <a16:creationId xmlns:a16="http://schemas.microsoft.com/office/drawing/2014/main" id="{952B168B-BEC9-488A-B9E7-489C96601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11" name="Rectangle 16">
            <a:extLst>
              <a:ext uri="{FF2B5EF4-FFF2-40B4-BE49-F238E27FC236}">
                <a16:creationId xmlns:a16="http://schemas.microsoft.com/office/drawing/2014/main" id="{1A4B082E-53FD-437C-89E3-0D01C4858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12" name="Rectangle 17">
            <a:extLst>
              <a:ext uri="{FF2B5EF4-FFF2-40B4-BE49-F238E27FC236}">
                <a16:creationId xmlns:a16="http://schemas.microsoft.com/office/drawing/2014/main" id="{B79F4ADD-CFDF-4231-8896-665CE509E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13" name="Rectangle 18">
            <a:extLst>
              <a:ext uri="{FF2B5EF4-FFF2-40B4-BE49-F238E27FC236}">
                <a16:creationId xmlns:a16="http://schemas.microsoft.com/office/drawing/2014/main" id="{2B549968-B0CD-4EC8-AC6F-165FDB0B3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14" name="Rectangle 19">
            <a:extLst>
              <a:ext uri="{FF2B5EF4-FFF2-40B4-BE49-F238E27FC236}">
                <a16:creationId xmlns:a16="http://schemas.microsoft.com/office/drawing/2014/main" id="{B2F060C7-7353-42B2-A432-FD00B29E9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15" name="Rectangle 20">
            <a:extLst>
              <a:ext uri="{FF2B5EF4-FFF2-40B4-BE49-F238E27FC236}">
                <a16:creationId xmlns:a16="http://schemas.microsoft.com/office/drawing/2014/main" id="{5803DCD2-9B7C-41CD-8F59-06A19198F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16" name="Rectangle 21">
            <a:extLst>
              <a:ext uri="{FF2B5EF4-FFF2-40B4-BE49-F238E27FC236}">
                <a16:creationId xmlns:a16="http://schemas.microsoft.com/office/drawing/2014/main" id="{52100AFE-D08C-43C4-A7F4-643BA015A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48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17" name="Rectangle 22">
            <a:extLst>
              <a:ext uri="{FF2B5EF4-FFF2-40B4-BE49-F238E27FC236}">
                <a16:creationId xmlns:a16="http://schemas.microsoft.com/office/drawing/2014/main" id="{B70F14DC-07B6-406E-ACBE-270101994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18" name="Rectangle 23">
            <a:extLst>
              <a:ext uri="{FF2B5EF4-FFF2-40B4-BE49-F238E27FC236}">
                <a16:creationId xmlns:a16="http://schemas.microsoft.com/office/drawing/2014/main" id="{AAA5986B-B269-4848-A52D-8A8A70FB4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14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19" name="Rectangle 24">
            <a:extLst>
              <a:ext uri="{FF2B5EF4-FFF2-40B4-BE49-F238E27FC236}">
                <a16:creationId xmlns:a16="http://schemas.microsoft.com/office/drawing/2014/main" id="{221E7B02-52DA-43A2-B0C4-5DCE0ABF0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20" name="Rectangle 25">
            <a:extLst>
              <a:ext uri="{FF2B5EF4-FFF2-40B4-BE49-F238E27FC236}">
                <a16:creationId xmlns:a16="http://schemas.microsoft.com/office/drawing/2014/main" id="{713C08CF-B2BA-40FD-B0FF-EB2B6B94E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623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3836" name="Group 28">
            <a:extLst>
              <a:ext uri="{FF2B5EF4-FFF2-40B4-BE49-F238E27FC236}">
                <a16:creationId xmlns:a16="http://schemas.microsoft.com/office/drawing/2014/main" id="{C1563B60-35A7-410B-93FE-B74E2ADF0FC0}"/>
              </a:ext>
            </a:extLst>
          </p:cNvPr>
          <p:cNvGrpSpPr>
            <a:grpSpLocks/>
          </p:cNvGrpSpPr>
          <p:nvPr/>
        </p:nvGrpSpPr>
        <p:grpSpPr bwMode="auto">
          <a:xfrm>
            <a:off x="4689853" y="2471736"/>
            <a:ext cx="4013952" cy="3340964"/>
            <a:chOff x="2480" y="1263"/>
            <a:chExt cx="2903" cy="2307"/>
          </a:xfrm>
        </p:grpSpPr>
        <p:sp>
          <p:nvSpPr>
            <p:cNvPr id="33837" name="Rectangle 29">
              <a:extLst>
                <a:ext uri="{FF2B5EF4-FFF2-40B4-BE49-F238E27FC236}">
                  <a16:creationId xmlns:a16="http://schemas.microsoft.com/office/drawing/2014/main" id="{580C6CC7-F0A4-4C95-BAB7-B05431925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3" y="2857"/>
              <a:ext cx="133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bIns="76176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0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aphicFrame>
          <p:nvGraphicFramePr>
            <p:cNvPr id="33838" name="Object 30">
              <a:extLst>
                <a:ext uri="{FF2B5EF4-FFF2-40B4-BE49-F238E27FC236}">
                  <a16:creationId xmlns:a16="http://schemas.microsoft.com/office/drawing/2014/main" id="{52E928EB-C164-406D-8485-616C45C07F5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287" y="1649"/>
            <a:ext cx="2096" cy="18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320" name="Microsoft Draw" r:id="rId4" imgW="1273175" imgH="1328738" progId="MSDraw">
                    <p:embed/>
                  </p:oleObj>
                </mc:Choice>
                <mc:Fallback>
                  <p:oleObj name="Microsoft Draw" r:id="rId4" imgW="1273175" imgH="1328738" progId="MSDraw">
                    <p:embed/>
                    <p:pic>
                      <p:nvPicPr>
                        <p:cNvPr id="33838" name="Object 30">
                          <a:extLst>
                            <a:ext uri="{FF2B5EF4-FFF2-40B4-BE49-F238E27FC236}">
                              <a16:creationId xmlns:a16="http://schemas.microsoft.com/office/drawing/2014/main" id="{52E928EB-C164-406D-8485-616C45C07F5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7" y="1649"/>
                          <a:ext cx="2096" cy="185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839" name="Text Box 31">
              <a:extLst>
                <a:ext uri="{FF2B5EF4-FFF2-40B4-BE49-F238E27FC236}">
                  <a16:creationId xmlns:a16="http://schemas.microsoft.com/office/drawing/2014/main" id="{DC3F487D-A523-4A69-A002-0A0D406B3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6" y="1782"/>
              <a:ext cx="416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w</a:t>
              </a:r>
              <a:r>
                <a:rPr kumimoji="0" lang="hu-HU" altLang="en-US" sz="2000" b="0" i="0" u="none" strike="noStrike" kern="1200" cap="none" spc="0" normalizeH="0" baseline="-2500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’’</a:t>
              </a:r>
              <a:endParaRPr kumimoji="0" lang="hu-HU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840" name="Text Box 32">
              <a:extLst>
                <a:ext uri="{FF2B5EF4-FFF2-40B4-BE49-F238E27FC236}">
                  <a16:creationId xmlns:a16="http://schemas.microsoft.com/office/drawing/2014/main" id="{148AE23B-2C87-4C24-B99B-FA7A69E54B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4" y="3134"/>
              <a:ext cx="37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w</a:t>
              </a:r>
              <a:r>
                <a:rPr kumimoji="0" lang="hu-HU" altLang="en-US" sz="2000" b="0" i="0" u="none" strike="noStrike" kern="1200" cap="none" spc="0" normalizeH="0" baseline="-2500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’</a:t>
              </a:r>
              <a:endParaRPr kumimoji="0" lang="hu-HU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841" name="Freeform 33">
              <a:extLst>
                <a:ext uri="{FF2B5EF4-FFF2-40B4-BE49-F238E27FC236}">
                  <a16:creationId xmlns:a16="http://schemas.microsoft.com/office/drawing/2014/main" id="{C5AEA15C-4DF3-46ED-87E0-1027A1519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8" y="2920"/>
              <a:ext cx="408" cy="160"/>
            </a:xfrm>
            <a:custGeom>
              <a:avLst/>
              <a:gdLst>
                <a:gd name="T0" fmla="*/ 0 w 408"/>
                <a:gd name="T1" fmla="*/ 160 h 160"/>
                <a:gd name="T2" fmla="*/ 408 w 408"/>
                <a:gd name="T3" fmla="*/ 0 h 160"/>
                <a:gd name="T4" fmla="*/ 0 60000 65536"/>
                <a:gd name="T5" fmla="*/ 0 60000 65536"/>
                <a:gd name="T6" fmla="*/ 0 w 408"/>
                <a:gd name="T7" fmla="*/ 0 h 160"/>
                <a:gd name="T8" fmla="*/ 408 w 408"/>
                <a:gd name="T9" fmla="*/ 160 h 16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8" h="160">
                  <a:moveTo>
                    <a:pt x="0" y="160"/>
                  </a:moveTo>
                  <a:cubicBezTo>
                    <a:pt x="68" y="132"/>
                    <a:pt x="323" y="33"/>
                    <a:pt x="408" y="0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 type="triangle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842" name="Freeform 34">
              <a:extLst>
                <a:ext uri="{FF2B5EF4-FFF2-40B4-BE49-F238E27FC236}">
                  <a16:creationId xmlns:a16="http://schemas.microsoft.com/office/drawing/2014/main" id="{0D55AA46-4EA9-481A-818B-17CB575DD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1" y="2478"/>
              <a:ext cx="455" cy="2"/>
            </a:xfrm>
            <a:custGeom>
              <a:avLst/>
              <a:gdLst>
                <a:gd name="T0" fmla="*/ 455 w 455"/>
                <a:gd name="T1" fmla="*/ 2 h 2"/>
                <a:gd name="T2" fmla="*/ 0 w 455"/>
                <a:gd name="T3" fmla="*/ 0 h 2"/>
                <a:gd name="T4" fmla="*/ 0 60000 65536"/>
                <a:gd name="T5" fmla="*/ 0 60000 65536"/>
                <a:gd name="T6" fmla="*/ 0 w 455"/>
                <a:gd name="T7" fmla="*/ 0 h 2"/>
                <a:gd name="T8" fmla="*/ 455 w 455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55" h="2">
                  <a:moveTo>
                    <a:pt x="455" y="2"/>
                  </a:moveTo>
                  <a:cubicBezTo>
                    <a:pt x="379" y="0"/>
                    <a:pt x="95" y="0"/>
                    <a:pt x="0" y="0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 type="triangle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843" name="Text Box 35">
              <a:extLst>
                <a:ext uri="{FF2B5EF4-FFF2-40B4-BE49-F238E27FC236}">
                  <a16:creationId xmlns:a16="http://schemas.microsoft.com/office/drawing/2014/main" id="{3095CA3B-A2C2-4F64-B218-0B1E4EE23D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8" y="2539"/>
              <a:ext cx="333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w</a:t>
              </a:r>
              <a:r>
                <a:rPr kumimoji="0" lang="hu-HU" altLang="en-US" sz="2000" b="0" i="0" u="none" strike="noStrike" kern="1200" cap="none" spc="0" normalizeH="0" baseline="-2500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3844" name="Freeform 36">
              <a:extLst>
                <a:ext uri="{FF2B5EF4-FFF2-40B4-BE49-F238E27FC236}">
                  <a16:creationId xmlns:a16="http://schemas.microsoft.com/office/drawing/2014/main" id="{143FBCA4-893B-4AC1-B783-85EE393950D9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3352" y="1664"/>
              <a:ext cx="400" cy="160"/>
            </a:xfrm>
            <a:custGeom>
              <a:avLst/>
              <a:gdLst>
                <a:gd name="T0" fmla="*/ 0 w 408"/>
                <a:gd name="T1" fmla="*/ 160 h 160"/>
                <a:gd name="T2" fmla="*/ 362 w 408"/>
                <a:gd name="T3" fmla="*/ 0 h 160"/>
                <a:gd name="T4" fmla="*/ 0 60000 65536"/>
                <a:gd name="T5" fmla="*/ 0 60000 65536"/>
                <a:gd name="T6" fmla="*/ 0 w 408"/>
                <a:gd name="T7" fmla="*/ 0 h 160"/>
                <a:gd name="T8" fmla="*/ 408 w 408"/>
                <a:gd name="T9" fmla="*/ 160 h 16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8" h="160">
                  <a:moveTo>
                    <a:pt x="0" y="160"/>
                  </a:moveTo>
                  <a:cubicBezTo>
                    <a:pt x="68" y="132"/>
                    <a:pt x="323" y="33"/>
                    <a:pt x="408" y="0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 type="triangle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845" name="Freeform 37">
              <a:extLst>
                <a:ext uri="{FF2B5EF4-FFF2-40B4-BE49-F238E27FC236}">
                  <a16:creationId xmlns:a16="http://schemas.microsoft.com/office/drawing/2014/main" id="{4667D584-B489-4F2C-9028-822881DED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" y="2016"/>
              <a:ext cx="16" cy="768"/>
            </a:xfrm>
            <a:custGeom>
              <a:avLst/>
              <a:gdLst>
                <a:gd name="T0" fmla="*/ 0 w 16"/>
                <a:gd name="T1" fmla="*/ 0 h 768"/>
                <a:gd name="T2" fmla="*/ 16 w 16"/>
                <a:gd name="T3" fmla="*/ 768 h 768"/>
                <a:gd name="T4" fmla="*/ 0 60000 65536"/>
                <a:gd name="T5" fmla="*/ 0 60000 65536"/>
                <a:gd name="T6" fmla="*/ 0 w 16"/>
                <a:gd name="T7" fmla="*/ 0 h 768"/>
                <a:gd name="T8" fmla="*/ 16 w 16"/>
                <a:gd name="T9" fmla="*/ 768 h 7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" h="768">
                  <a:moveTo>
                    <a:pt x="0" y="0"/>
                  </a:moveTo>
                  <a:cubicBezTo>
                    <a:pt x="1" y="128"/>
                    <a:pt x="13" y="608"/>
                    <a:pt x="16" y="768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846" name="Freeform 38">
              <a:extLst>
                <a:ext uri="{FF2B5EF4-FFF2-40B4-BE49-F238E27FC236}">
                  <a16:creationId xmlns:a16="http://schemas.microsoft.com/office/drawing/2014/main" id="{AA9D6076-E5DA-4844-BBA9-881362DEA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" y="2792"/>
              <a:ext cx="208" cy="360"/>
            </a:xfrm>
            <a:custGeom>
              <a:avLst/>
              <a:gdLst>
                <a:gd name="T0" fmla="*/ 208 w 208"/>
                <a:gd name="T1" fmla="*/ 360 h 360"/>
                <a:gd name="T2" fmla="*/ 0 w 208"/>
                <a:gd name="T3" fmla="*/ 0 h 360"/>
                <a:gd name="T4" fmla="*/ 0 60000 65536"/>
                <a:gd name="T5" fmla="*/ 0 60000 65536"/>
                <a:gd name="T6" fmla="*/ 0 w 208"/>
                <a:gd name="T7" fmla="*/ 0 h 360"/>
                <a:gd name="T8" fmla="*/ 208 w 208"/>
                <a:gd name="T9" fmla="*/ 360 h 36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08" h="360">
                  <a:moveTo>
                    <a:pt x="208" y="360"/>
                  </a:moveTo>
                  <a:cubicBezTo>
                    <a:pt x="173" y="299"/>
                    <a:pt x="43" y="75"/>
                    <a:pt x="0" y="0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847" name="Freeform 39">
              <a:extLst>
                <a:ext uri="{FF2B5EF4-FFF2-40B4-BE49-F238E27FC236}">
                  <a16:creationId xmlns:a16="http://schemas.microsoft.com/office/drawing/2014/main" id="{D5157023-DBF1-4622-83A1-12B394C86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" y="1632"/>
              <a:ext cx="8" cy="1552"/>
            </a:xfrm>
            <a:custGeom>
              <a:avLst/>
              <a:gdLst>
                <a:gd name="T0" fmla="*/ 0 w 8"/>
                <a:gd name="T1" fmla="*/ 0 h 1552"/>
                <a:gd name="T2" fmla="*/ 8 w 8"/>
                <a:gd name="T3" fmla="*/ 1552 h 1552"/>
                <a:gd name="T4" fmla="*/ 0 60000 65536"/>
                <a:gd name="T5" fmla="*/ 0 60000 65536"/>
                <a:gd name="T6" fmla="*/ 0 w 8"/>
                <a:gd name="T7" fmla="*/ 0 h 1552"/>
                <a:gd name="T8" fmla="*/ 8 w 8"/>
                <a:gd name="T9" fmla="*/ 1552 h 15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1552">
                  <a:moveTo>
                    <a:pt x="0" y="0"/>
                  </a:moveTo>
                  <a:cubicBezTo>
                    <a:pt x="1" y="259"/>
                    <a:pt x="6" y="1229"/>
                    <a:pt x="8" y="1552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848" name="Freeform 40">
              <a:extLst>
                <a:ext uri="{FF2B5EF4-FFF2-40B4-BE49-F238E27FC236}">
                  <a16:creationId xmlns:a16="http://schemas.microsoft.com/office/drawing/2014/main" id="{4DB7ADEF-298B-44B8-BDC7-B4EC8C6A7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" y="1584"/>
              <a:ext cx="184" cy="440"/>
            </a:xfrm>
            <a:custGeom>
              <a:avLst/>
              <a:gdLst>
                <a:gd name="T0" fmla="*/ 0 w 184"/>
                <a:gd name="T1" fmla="*/ 440 h 440"/>
                <a:gd name="T2" fmla="*/ 184 w 184"/>
                <a:gd name="T3" fmla="*/ 0 h 440"/>
                <a:gd name="T4" fmla="*/ 0 60000 65536"/>
                <a:gd name="T5" fmla="*/ 0 60000 65536"/>
                <a:gd name="T6" fmla="*/ 0 w 184"/>
                <a:gd name="T7" fmla="*/ 0 h 440"/>
                <a:gd name="T8" fmla="*/ 184 w 184"/>
                <a:gd name="T9" fmla="*/ 440 h 44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84" h="440">
                  <a:moveTo>
                    <a:pt x="0" y="440"/>
                  </a:moveTo>
                  <a:cubicBezTo>
                    <a:pt x="31" y="367"/>
                    <a:pt x="146" y="92"/>
                    <a:pt x="184" y="0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849" name="Freeform 41">
              <a:extLst>
                <a:ext uri="{FF2B5EF4-FFF2-40B4-BE49-F238E27FC236}">
                  <a16:creationId xmlns:a16="http://schemas.microsoft.com/office/drawing/2014/main" id="{A8D8BE58-2AA2-4E3A-95FB-584183B55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" y="1616"/>
              <a:ext cx="896" cy="24"/>
            </a:xfrm>
            <a:custGeom>
              <a:avLst/>
              <a:gdLst>
                <a:gd name="T0" fmla="*/ 0 w 896"/>
                <a:gd name="T1" fmla="*/ 0 h 24"/>
                <a:gd name="T2" fmla="*/ 896 w 896"/>
                <a:gd name="T3" fmla="*/ 24 h 24"/>
                <a:gd name="T4" fmla="*/ 0 60000 65536"/>
                <a:gd name="T5" fmla="*/ 0 60000 65536"/>
                <a:gd name="T6" fmla="*/ 0 w 896"/>
                <a:gd name="T7" fmla="*/ 0 h 24"/>
                <a:gd name="T8" fmla="*/ 896 w 896"/>
                <a:gd name="T9" fmla="*/ 24 h 2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96" h="24">
                  <a:moveTo>
                    <a:pt x="0" y="0"/>
                  </a:moveTo>
                  <a:cubicBezTo>
                    <a:pt x="149" y="4"/>
                    <a:pt x="709" y="19"/>
                    <a:pt x="896" y="24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850" name="Freeform 42">
              <a:extLst>
                <a:ext uri="{FF2B5EF4-FFF2-40B4-BE49-F238E27FC236}">
                  <a16:creationId xmlns:a16="http://schemas.microsoft.com/office/drawing/2014/main" id="{E57E5AE7-5468-4BBB-940B-7CD1F2721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" y="3176"/>
              <a:ext cx="856" cy="1"/>
            </a:xfrm>
            <a:custGeom>
              <a:avLst/>
              <a:gdLst>
                <a:gd name="T0" fmla="*/ 0 w 856"/>
                <a:gd name="T1" fmla="*/ 0 h 1"/>
                <a:gd name="T2" fmla="*/ 856 w 856"/>
                <a:gd name="T3" fmla="*/ 0 h 1"/>
                <a:gd name="T4" fmla="*/ 0 60000 65536"/>
                <a:gd name="T5" fmla="*/ 0 60000 65536"/>
                <a:gd name="T6" fmla="*/ 0 w 856"/>
                <a:gd name="T7" fmla="*/ 0 h 1"/>
                <a:gd name="T8" fmla="*/ 856 w 85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56" h="1">
                  <a:moveTo>
                    <a:pt x="0" y="0"/>
                  </a:moveTo>
                  <a:cubicBezTo>
                    <a:pt x="143" y="0"/>
                    <a:pt x="678" y="0"/>
                    <a:pt x="856" y="0"/>
                  </a:cubicBezTo>
                </a:path>
              </a:pathLst>
            </a:custGeom>
            <a:noFill/>
            <a:ln w="38100">
              <a:solidFill>
                <a:srgbClr val="FF0066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851" name="Freeform 43">
              <a:extLst>
                <a:ext uri="{FF2B5EF4-FFF2-40B4-BE49-F238E27FC236}">
                  <a16:creationId xmlns:a16="http://schemas.microsoft.com/office/drawing/2014/main" id="{F1DF10C0-0258-4DF6-84A5-EEDD18EBA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359"/>
              <a:ext cx="1160" cy="5"/>
            </a:xfrm>
            <a:custGeom>
              <a:avLst/>
              <a:gdLst>
                <a:gd name="T0" fmla="*/ 0 w 1160"/>
                <a:gd name="T1" fmla="*/ 1 h 5"/>
                <a:gd name="T2" fmla="*/ 1160 w 1160"/>
                <a:gd name="T3" fmla="*/ 5 h 5"/>
                <a:gd name="T4" fmla="*/ 0 60000 65536"/>
                <a:gd name="T5" fmla="*/ 0 60000 65536"/>
                <a:gd name="T6" fmla="*/ 0 w 1160"/>
                <a:gd name="T7" fmla="*/ 0 h 5"/>
                <a:gd name="T8" fmla="*/ 1160 w 1160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60" h="5">
                  <a:moveTo>
                    <a:pt x="0" y="1"/>
                  </a:moveTo>
                  <a:cubicBezTo>
                    <a:pt x="193" y="0"/>
                    <a:pt x="918" y="4"/>
                    <a:pt x="1160" y="5"/>
                  </a:cubicBezTo>
                </a:path>
              </a:pathLst>
            </a:custGeom>
            <a:noFill/>
            <a:ln w="76200">
              <a:solidFill>
                <a:srgbClr val="009900"/>
              </a:solidFill>
              <a:round/>
              <a:headEnd type="triangle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852" name="Text Box 44">
              <a:extLst>
                <a:ext uri="{FF2B5EF4-FFF2-40B4-BE49-F238E27FC236}">
                  <a16:creationId xmlns:a16="http://schemas.microsoft.com/office/drawing/2014/main" id="{0DB01432-B07B-443D-859E-EA43DDAF90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0" y="2078"/>
              <a:ext cx="301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</a:t>
              </a:r>
              <a:r>
                <a:rPr kumimoji="0" lang="hu-HU" altLang="en-US" sz="2000" b="1" i="0" u="none" strike="noStrike" kern="1200" cap="none" spc="0" normalizeH="0" baseline="-2500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’</a:t>
              </a:r>
              <a:endParaRPr kumimoji="0" lang="hu-HU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853" name="Freeform 45">
              <a:extLst>
                <a:ext uri="{FF2B5EF4-FFF2-40B4-BE49-F238E27FC236}">
                  <a16:creationId xmlns:a16="http://schemas.microsoft.com/office/drawing/2014/main" id="{578B8648-FF9D-46F9-AC31-62501BA63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" y="1592"/>
              <a:ext cx="648" cy="256"/>
            </a:xfrm>
            <a:custGeom>
              <a:avLst/>
              <a:gdLst>
                <a:gd name="T0" fmla="*/ 0 w 648"/>
                <a:gd name="T1" fmla="*/ 0 h 256"/>
                <a:gd name="T2" fmla="*/ 648 w 648"/>
                <a:gd name="T3" fmla="*/ 256 h 256"/>
                <a:gd name="T4" fmla="*/ 0 60000 65536"/>
                <a:gd name="T5" fmla="*/ 0 60000 65536"/>
                <a:gd name="T6" fmla="*/ 0 w 648"/>
                <a:gd name="T7" fmla="*/ 0 h 256"/>
                <a:gd name="T8" fmla="*/ 648 w 648"/>
                <a:gd name="T9" fmla="*/ 256 h 25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48" h="256">
                  <a:moveTo>
                    <a:pt x="0" y="0"/>
                  </a:moveTo>
                  <a:cubicBezTo>
                    <a:pt x="108" y="44"/>
                    <a:pt x="513" y="203"/>
                    <a:pt x="648" y="256"/>
                  </a:cubicBezTo>
                </a:path>
              </a:pathLst>
            </a:custGeom>
            <a:noFill/>
            <a:ln w="76200">
              <a:solidFill>
                <a:srgbClr val="009900"/>
              </a:solidFill>
              <a:round/>
              <a:headEnd type="triangle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854" name="Text Box 46">
              <a:extLst>
                <a:ext uri="{FF2B5EF4-FFF2-40B4-BE49-F238E27FC236}">
                  <a16:creationId xmlns:a16="http://schemas.microsoft.com/office/drawing/2014/main" id="{003F5226-E22A-4BC0-B21D-B6BAD31F28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3" y="1263"/>
              <a:ext cx="352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</a:t>
              </a:r>
              <a:r>
                <a:rPr kumimoji="0" lang="hu-HU" altLang="en-US" sz="2000" b="1" i="0" u="none" strike="noStrike" kern="1200" cap="none" spc="0" normalizeH="0" baseline="-2500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’’</a:t>
              </a:r>
              <a:endParaRPr kumimoji="0" lang="hu-HU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855" name="Freeform 47">
              <a:extLst>
                <a:ext uri="{FF2B5EF4-FFF2-40B4-BE49-F238E27FC236}">
                  <a16:creationId xmlns:a16="http://schemas.microsoft.com/office/drawing/2014/main" id="{11D5FED6-6A3B-43C1-A895-E0F06D7D0880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3080" y="2896"/>
              <a:ext cx="576" cy="240"/>
            </a:xfrm>
            <a:custGeom>
              <a:avLst/>
              <a:gdLst>
                <a:gd name="T0" fmla="*/ 0 w 648"/>
                <a:gd name="T1" fmla="*/ 0 h 256"/>
                <a:gd name="T2" fmla="*/ 319 w 648"/>
                <a:gd name="T3" fmla="*/ 174 h 256"/>
                <a:gd name="T4" fmla="*/ 0 60000 65536"/>
                <a:gd name="T5" fmla="*/ 0 60000 65536"/>
                <a:gd name="T6" fmla="*/ 0 w 648"/>
                <a:gd name="T7" fmla="*/ 0 h 256"/>
                <a:gd name="T8" fmla="*/ 648 w 648"/>
                <a:gd name="T9" fmla="*/ 256 h 25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48" h="256">
                  <a:moveTo>
                    <a:pt x="0" y="0"/>
                  </a:moveTo>
                  <a:cubicBezTo>
                    <a:pt x="108" y="44"/>
                    <a:pt x="513" y="203"/>
                    <a:pt x="648" y="256"/>
                  </a:cubicBezTo>
                </a:path>
              </a:pathLst>
            </a:custGeom>
            <a:noFill/>
            <a:ln w="76200">
              <a:solidFill>
                <a:srgbClr val="009900"/>
              </a:solidFill>
              <a:round/>
              <a:headEnd type="triangle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856" name="Text Box 48">
              <a:extLst>
                <a:ext uri="{FF2B5EF4-FFF2-40B4-BE49-F238E27FC236}">
                  <a16:creationId xmlns:a16="http://schemas.microsoft.com/office/drawing/2014/main" id="{EBB92426-123D-4AFE-BCF7-94DC243671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0" y="3295"/>
              <a:ext cx="301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</a:t>
              </a:r>
              <a:r>
                <a:rPr kumimoji="0" lang="hu-HU" altLang="en-US" sz="2000" b="1" i="0" u="none" strike="noStrike" kern="1200" cap="none" spc="0" normalizeH="0" baseline="-2500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’</a:t>
              </a:r>
              <a:endParaRPr kumimoji="0" lang="hu-HU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3822" name="Rectangle 49">
            <a:extLst>
              <a:ext uri="{FF2B5EF4-FFF2-40B4-BE49-F238E27FC236}">
                <a16:creationId xmlns:a16="http://schemas.microsoft.com/office/drawing/2014/main" id="{B4E26000-8828-4DF7-811B-CA35417D2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23" name="Rectangle 50">
            <a:extLst>
              <a:ext uri="{FF2B5EF4-FFF2-40B4-BE49-F238E27FC236}">
                <a16:creationId xmlns:a16="http://schemas.microsoft.com/office/drawing/2014/main" id="{CCBDCD45-B57C-4A2E-A88B-51E7AA6CA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24" name="Rectangle 51">
            <a:extLst>
              <a:ext uri="{FF2B5EF4-FFF2-40B4-BE49-F238E27FC236}">
                <a16:creationId xmlns:a16="http://schemas.microsoft.com/office/drawing/2014/main" id="{F667C231-0D42-48E1-9237-4A32D3E2A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3825" name="Object 52">
            <a:extLst>
              <a:ext uri="{FF2B5EF4-FFF2-40B4-BE49-F238E27FC236}">
                <a16:creationId xmlns:a16="http://schemas.microsoft.com/office/drawing/2014/main" id="{CCE5F210-153D-4D46-AE67-464A2EC261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460555"/>
              </p:ext>
            </p:extLst>
          </p:nvPr>
        </p:nvGraphicFramePr>
        <p:xfrm>
          <a:off x="1858329" y="1006228"/>
          <a:ext cx="19589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21" name="Egyenlet" r:id="rId6" imgW="1015559" imgH="253890" progId="Equation.3">
                  <p:embed/>
                </p:oleObj>
              </mc:Choice>
              <mc:Fallback>
                <p:oleObj name="Egyenlet" r:id="rId6" imgW="1015559" imgH="253890" progId="Equation.3">
                  <p:embed/>
                  <p:pic>
                    <p:nvPicPr>
                      <p:cNvPr id="33825" name="Object 52">
                        <a:extLst>
                          <a:ext uri="{FF2B5EF4-FFF2-40B4-BE49-F238E27FC236}">
                            <a16:creationId xmlns:a16="http://schemas.microsoft.com/office/drawing/2014/main" id="{CCE5F210-153D-4D46-AE67-464A2EC261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329" y="1006228"/>
                        <a:ext cx="1958975" cy="4937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26" name="Rectangle 53">
            <a:extLst>
              <a:ext uri="{FF2B5EF4-FFF2-40B4-BE49-F238E27FC236}">
                <a16:creationId xmlns:a16="http://schemas.microsoft.com/office/drawing/2014/main" id="{7FED3F23-2CB5-4F93-8DA9-7747D88E2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3827" name="Object 54">
            <a:extLst>
              <a:ext uri="{FF2B5EF4-FFF2-40B4-BE49-F238E27FC236}">
                <a16:creationId xmlns:a16="http://schemas.microsoft.com/office/drawing/2014/main" id="{6EECBD31-7D20-4B12-B69D-D4DEED2C2F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288663"/>
              </p:ext>
            </p:extLst>
          </p:nvPr>
        </p:nvGraphicFramePr>
        <p:xfrm>
          <a:off x="1415306" y="5202238"/>
          <a:ext cx="316706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22" name="Egyenlet" r:id="rId8" imgW="2362200" imgH="254000" progId="Equation.3">
                  <p:embed/>
                </p:oleObj>
              </mc:Choice>
              <mc:Fallback>
                <p:oleObj name="Egyenlet" r:id="rId8" imgW="2362200" imgH="254000" progId="Equation.3">
                  <p:embed/>
                  <p:pic>
                    <p:nvPicPr>
                      <p:cNvPr id="33827" name="Object 54">
                        <a:extLst>
                          <a:ext uri="{FF2B5EF4-FFF2-40B4-BE49-F238E27FC236}">
                            <a16:creationId xmlns:a16="http://schemas.microsoft.com/office/drawing/2014/main" id="{6EECBD31-7D20-4B12-B69D-D4DEED2C2F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306" y="5202238"/>
                        <a:ext cx="3167063" cy="342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4583" name="Freeform 55">
            <a:extLst>
              <a:ext uri="{FF2B5EF4-FFF2-40B4-BE49-F238E27FC236}">
                <a16:creationId xmlns:a16="http://schemas.microsoft.com/office/drawing/2014/main" id="{2BE82D35-159D-46A0-9961-E695FED12503}"/>
              </a:ext>
            </a:extLst>
          </p:cNvPr>
          <p:cNvSpPr>
            <a:spLocks/>
          </p:cNvSpPr>
          <p:nvPr/>
        </p:nvSpPr>
        <p:spPr bwMode="auto">
          <a:xfrm>
            <a:off x="7482796" y="3974069"/>
            <a:ext cx="901700" cy="6350"/>
          </a:xfrm>
          <a:custGeom>
            <a:avLst/>
            <a:gdLst>
              <a:gd name="T0" fmla="*/ 2147483646 w 568"/>
              <a:gd name="T1" fmla="*/ 2147483646 h 4"/>
              <a:gd name="T2" fmla="*/ 0 w 568"/>
              <a:gd name="T3" fmla="*/ 0 h 4"/>
              <a:gd name="T4" fmla="*/ 0 60000 65536"/>
              <a:gd name="T5" fmla="*/ 0 60000 65536"/>
              <a:gd name="T6" fmla="*/ 0 w 568"/>
              <a:gd name="T7" fmla="*/ 0 h 4"/>
              <a:gd name="T8" fmla="*/ 568 w 568"/>
              <a:gd name="T9" fmla="*/ 4 h 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68" h="4">
                <a:moveTo>
                  <a:pt x="568" y="4"/>
                </a:moveTo>
                <a:cubicBezTo>
                  <a:pt x="473" y="2"/>
                  <a:pt x="118" y="1"/>
                  <a:pt x="0" y="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4584" name="Text Box 56">
            <a:extLst>
              <a:ext uri="{FF2B5EF4-FFF2-40B4-BE49-F238E27FC236}">
                <a16:creationId xmlns:a16="http://schemas.microsoft.com/office/drawing/2014/main" id="{3436C9A5-85D5-4186-9B0F-982B5FBA4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7779" y="3424135"/>
            <a:ext cx="552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  <a:r>
              <a:rPr kumimoji="0" lang="hu-HU" altLang="en-US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1x</a:t>
            </a:r>
            <a:endParaRPr kumimoji="0" lang="hu-HU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3830" name="Picture 57" descr="pelton_geom">
            <a:extLst>
              <a:ext uri="{FF2B5EF4-FFF2-40B4-BE49-F238E27FC236}">
                <a16:creationId xmlns:a16="http://schemas.microsoft.com/office/drawing/2014/main" id="{DEBBE826-7B5C-4A5B-8921-AB382989AFC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4825" y="192088"/>
            <a:ext cx="2068513" cy="2185987"/>
          </a:xfrm>
          <a:noFill/>
        </p:spPr>
      </p:pic>
      <p:graphicFrame>
        <p:nvGraphicFramePr>
          <p:cNvPr id="33831" name="Object 58">
            <a:extLst>
              <a:ext uri="{FF2B5EF4-FFF2-40B4-BE49-F238E27FC236}">
                <a16:creationId xmlns:a16="http://schemas.microsoft.com/office/drawing/2014/main" id="{EF67E456-DC9D-4038-8468-1DF1809CCE82}"/>
              </a:ext>
            </a:extLst>
          </p:cNvPr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073709303"/>
              </p:ext>
            </p:extLst>
          </p:nvPr>
        </p:nvGraphicFramePr>
        <p:xfrm>
          <a:off x="1858329" y="2705101"/>
          <a:ext cx="3395662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23" name="Egyenlet" r:id="rId11" imgW="1916868" imgH="393529" progId="Equation.3">
                  <p:embed/>
                </p:oleObj>
              </mc:Choice>
              <mc:Fallback>
                <p:oleObj name="Egyenlet" r:id="rId11" imgW="1916868" imgH="393529" progId="Equation.3">
                  <p:embed/>
                  <p:pic>
                    <p:nvPicPr>
                      <p:cNvPr id="33831" name="Object 58">
                        <a:extLst>
                          <a:ext uri="{FF2B5EF4-FFF2-40B4-BE49-F238E27FC236}">
                            <a16:creationId xmlns:a16="http://schemas.microsoft.com/office/drawing/2014/main" id="{EF67E456-DC9D-4038-8468-1DF1809CCE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329" y="2705101"/>
                        <a:ext cx="3395662" cy="6969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32" name="Object 59">
            <a:extLst>
              <a:ext uri="{FF2B5EF4-FFF2-40B4-BE49-F238E27FC236}">
                <a16:creationId xmlns:a16="http://schemas.microsoft.com/office/drawing/2014/main" id="{EF0192E0-1DBF-42D2-A493-624F624F0691}"/>
              </a:ext>
            </a:extLst>
          </p:cNvPr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205227943"/>
              </p:ext>
            </p:extLst>
          </p:nvPr>
        </p:nvGraphicFramePr>
        <p:xfrm>
          <a:off x="1830945" y="1815852"/>
          <a:ext cx="1649413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24" name="Egyenlet" r:id="rId13" imgW="723586" imgH="215806" progId="Equation.3">
                  <p:embed/>
                </p:oleObj>
              </mc:Choice>
              <mc:Fallback>
                <p:oleObj name="Egyenlet" r:id="rId13" imgW="723586" imgH="215806" progId="Equation.3">
                  <p:embed/>
                  <p:pic>
                    <p:nvPicPr>
                      <p:cNvPr id="33832" name="Object 59">
                        <a:extLst>
                          <a:ext uri="{FF2B5EF4-FFF2-40B4-BE49-F238E27FC236}">
                            <a16:creationId xmlns:a16="http://schemas.microsoft.com/office/drawing/2014/main" id="{EF0192E0-1DBF-42D2-A493-624F624F06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945" y="1815852"/>
                        <a:ext cx="1649413" cy="492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4588" name="Text Box 60">
            <a:extLst>
              <a:ext uri="{FF2B5EF4-FFF2-40B4-BE49-F238E27FC236}">
                <a16:creationId xmlns:a16="http://schemas.microsoft.com/office/drawing/2014/main" id="{690067F9-14FE-44A6-8EA4-CF24AC087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352425"/>
            <a:ext cx="42545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a./ </a:t>
            </a:r>
            <a:r>
              <a:rPr kumimoji="0" lang="hu-HU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Egy lapátra ható erő </a:t>
            </a:r>
          </a:p>
        </p:txBody>
      </p:sp>
      <p:graphicFrame>
        <p:nvGraphicFramePr>
          <p:cNvPr id="33834" name="Object 61">
            <a:extLst>
              <a:ext uri="{FF2B5EF4-FFF2-40B4-BE49-F238E27FC236}">
                <a16:creationId xmlns:a16="http://schemas.microsoft.com/office/drawing/2014/main" id="{6A062E2B-0CB6-4671-BCFC-F3299B37DB6D}"/>
              </a:ext>
            </a:extLst>
          </p:cNvPr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861517854"/>
              </p:ext>
            </p:extLst>
          </p:nvPr>
        </p:nvGraphicFramePr>
        <p:xfrm>
          <a:off x="1542117" y="4141788"/>
          <a:ext cx="2282825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25" name="Equation" r:id="rId15" imgW="1473200" imgH="254000" progId="Equation.DSMT4">
                  <p:embed/>
                </p:oleObj>
              </mc:Choice>
              <mc:Fallback>
                <p:oleObj name="Equation" r:id="rId15" imgW="1473200" imgH="254000" progId="Equation.DSMT4">
                  <p:embed/>
                  <p:pic>
                    <p:nvPicPr>
                      <p:cNvPr id="33834" name="Object 61">
                        <a:extLst>
                          <a:ext uri="{FF2B5EF4-FFF2-40B4-BE49-F238E27FC236}">
                            <a16:creationId xmlns:a16="http://schemas.microsoft.com/office/drawing/2014/main" id="{6A062E2B-0CB6-4671-BCFC-F3299B37DB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2117" y="4141788"/>
                        <a:ext cx="2282825" cy="393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16">
            <a:extLst>
              <a:ext uri="{FF2B5EF4-FFF2-40B4-BE49-F238E27FC236}">
                <a16:creationId xmlns:a16="http://schemas.microsoft.com/office/drawing/2014/main" id="{BF5E68F6-49C0-410A-8228-A1DC7E821B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3970" y="5342008"/>
          <a:ext cx="949403" cy="37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26" name="Equation" r:id="rId17" imgW="507960" imgH="203040" progId="Equation.DSMT4">
                  <p:embed/>
                </p:oleObj>
              </mc:Choice>
              <mc:Fallback>
                <p:oleObj name="Equation" r:id="rId17" imgW="507960" imgH="203040" progId="Equation.DSMT4">
                  <p:embed/>
                  <p:pic>
                    <p:nvPicPr>
                      <p:cNvPr id="65" name="Object 16">
                        <a:extLst>
                          <a:ext uri="{FF2B5EF4-FFF2-40B4-BE49-F238E27FC236}">
                            <a16:creationId xmlns:a16="http://schemas.microsoft.com/office/drawing/2014/main" id="{BF5E68F6-49C0-410A-8228-A1DC7E821B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3970" y="5342008"/>
                        <a:ext cx="949403" cy="3726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Dátum helye 3">
            <a:extLst>
              <a:ext uri="{FF2B5EF4-FFF2-40B4-BE49-F238E27FC236}">
                <a16:creationId xmlns:a16="http://schemas.microsoft.com/office/drawing/2014/main" id="{538EA19B-FDB2-42A0-8DAE-C5015E26FE9C}"/>
              </a:ext>
            </a:extLst>
          </p:cNvPr>
          <p:cNvSpPr txBox="1">
            <a:spLocks/>
          </p:cNvSpPr>
          <p:nvPr/>
        </p:nvSpPr>
        <p:spPr bwMode="auto">
          <a:xfrm>
            <a:off x="107024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63" name="Élőláb helye 4">
            <a:extLst>
              <a:ext uri="{FF2B5EF4-FFF2-40B4-BE49-F238E27FC236}">
                <a16:creationId xmlns:a16="http://schemas.microsoft.com/office/drawing/2014/main" id="{8A26C547-DAE2-4E6E-90FF-60496051AA73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64" name="Dia számának helye 5">
            <a:extLst>
              <a:ext uri="{FF2B5EF4-FFF2-40B4-BE49-F238E27FC236}">
                <a16:creationId xmlns:a16="http://schemas.microsoft.com/office/drawing/2014/main" id="{2E0B5EDD-FB28-4513-927F-55F5EBA1603A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71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24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53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84" grpId="0"/>
      <p:bldP spid="53458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8" name="Rectangle 5">
            <a:extLst>
              <a:ext uri="{FF2B5EF4-FFF2-40B4-BE49-F238E27FC236}">
                <a16:creationId xmlns:a16="http://schemas.microsoft.com/office/drawing/2014/main" id="{DBE13CFB-3593-4B98-8079-733A75E46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6913" y="1312863"/>
            <a:ext cx="26701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49" name="Rectangle 6">
            <a:extLst>
              <a:ext uri="{FF2B5EF4-FFF2-40B4-BE49-F238E27FC236}">
                <a16:creationId xmlns:a16="http://schemas.microsoft.com/office/drawing/2014/main" id="{B682D3DF-F2E1-4AD7-BA32-CB5C3EFBA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5850" name="Picture 7" descr="pelton_geom">
            <a:extLst>
              <a:ext uri="{FF2B5EF4-FFF2-40B4-BE49-F238E27FC236}">
                <a16:creationId xmlns:a16="http://schemas.microsoft.com/office/drawing/2014/main" id="{8B030762-C982-49EE-92A9-4E33590007A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6788" y="279400"/>
            <a:ext cx="1624012" cy="1716088"/>
          </a:xfrm>
          <a:noFill/>
        </p:spPr>
      </p:pic>
      <p:sp>
        <p:nvSpPr>
          <p:cNvPr id="35851" name="Rectangle 8">
            <a:extLst>
              <a:ext uri="{FF2B5EF4-FFF2-40B4-BE49-F238E27FC236}">
                <a16:creationId xmlns:a16="http://schemas.microsoft.com/office/drawing/2014/main" id="{3022EC19-76CB-4F5A-B863-986EFE87D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52" name="Rectangle 9">
            <a:extLst>
              <a:ext uri="{FF2B5EF4-FFF2-40B4-BE49-F238E27FC236}">
                <a16:creationId xmlns:a16="http://schemas.microsoft.com/office/drawing/2014/main" id="{42DCB4DA-0017-4FA5-88EA-40003B107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19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53" name="Rectangle 10">
            <a:extLst>
              <a:ext uri="{FF2B5EF4-FFF2-40B4-BE49-F238E27FC236}">
                <a16:creationId xmlns:a16="http://schemas.microsoft.com/office/drawing/2014/main" id="{E5196853-7C0C-4571-BA50-ABE119027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54" name="Rectangle 11">
            <a:extLst>
              <a:ext uri="{FF2B5EF4-FFF2-40B4-BE49-F238E27FC236}">
                <a16:creationId xmlns:a16="http://schemas.microsoft.com/office/drawing/2014/main" id="{37590E01-92E1-470A-A405-7C2CC785C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94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55" name="Rectangle 12">
            <a:extLst>
              <a:ext uri="{FF2B5EF4-FFF2-40B4-BE49-F238E27FC236}">
                <a16:creationId xmlns:a16="http://schemas.microsoft.com/office/drawing/2014/main" id="{E9166E81-C0D5-4988-8975-4B8228D93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56" name="Rectangle 13">
            <a:extLst>
              <a:ext uri="{FF2B5EF4-FFF2-40B4-BE49-F238E27FC236}">
                <a16:creationId xmlns:a16="http://schemas.microsoft.com/office/drawing/2014/main" id="{3F829E37-6736-4A9F-AD5B-932D2E193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25700" y="4197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57" name="Rectangle 14">
            <a:extLst>
              <a:ext uri="{FF2B5EF4-FFF2-40B4-BE49-F238E27FC236}">
                <a16:creationId xmlns:a16="http://schemas.microsoft.com/office/drawing/2014/main" id="{D5F65F9C-58C7-4FD1-8E08-400F93D30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58" name="Rectangle 15">
            <a:extLst>
              <a:ext uri="{FF2B5EF4-FFF2-40B4-BE49-F238E27FC236}">
                <a16:creationId xmlns:a16="http://schemas.microsoft.com/office/drawing/2014/main" id="{10E95F6F-1EAB-40BF-A0A8-F152F52ED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59" name="Rectangle 16">
            <a:extLst>
              <a:ext uri="{FF2B5EF4-FFF2-40B4-BE49-F238E27FC236}">
                <a16:creationId xmlns:a16="http://schemas.microsoft.com/office/drawing/2014/main" id="{E0EEE8A5-ED8C-416E-A27E-C09F4E4F2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60" name="Rectangle 17">
            <a:extLst>
              <a:ext uri="{FF2B5EF4-FFF2-40B4-BE49-F238E27FC236}">
                <a16:creationId xmlns:a16="http://schemas.microsoft.com/office/drawing/2014/main" id="{688C1C4D-61CD-4299-AC4C-B558660EC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6594" name="Text Box 18">
            <a:extLst>
              <a:ext uri="{FF2B5EF4-FFF2-40B4-BE49-F238E27FC236}">
                <a16:creationId xmlns:a16="http://schemas.microsoft.com/office/drawing/2014/main" id="{2C84F05F-BC6E-490F-845D-F0C031288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8" y="381000"/>
            <a:ext cx="349567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 Az egész kerékre ható erő</a:t>
            </a:r>
          </a:p>
        </p:txBody>
      </p:sp>
      <p:sp>
        <p:nvSpPr>
          <p:cNvPr id="35862" name="Rectangle 19">
            <a:extLst>
              <a:ext uri="{FF2B5EF4-FFF2-40B4-BE49-F238E27FC236}">
                <a16:creationId xmlns:a16="http://schemas.microsoft.com/office/drawing/2014/main" id="{DDAE9615-C1A7-4869-967A-21A48F4B4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63" name="Rectangle 20">
            <a:extLst>
              <a:ext uri="{FF2B5EF4-FFF2-40B4-BE49-F238E27FC236}">
                <a16:creationId xmlns:a16="http://schemas.microsoft.com/office/drawing/2014/main" id="{07EFA885-84F3-4C1E-BB19-6A18E311E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64" name="Rectangle 21">
            <a:extLst>
              <a:ext uri="{FF2B5EF4-FFF2-40B4-BE49-F238E27FC236}">
                <a16:creationId xmlns:a16="http://schemas.microsoft.com/office/drawing/2014/main" id="{1C13553A-38D0-478E-AFA8-314DC27FE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65" name="Rectangle 22">
            <a:extLst>
              <a:ext uri="{FF2B5EF4-FFF2-40B4-BE49-F238E27FC236}">
                <a16:creationId xmlns:a16="http://schemas.microsoft.com/office/drawing/2014/main" id="{EDBB9DC3-8BCB-4FF6-A786-377ED1C33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66" name="Rectangle 23">
            <a:extLst>
              <a:ext uri="{FF2B5EF4-FFF2-40B4-BE49-F238E27FC236}">
                <a16:creationId xmlns:a16="http://schemas.microsoft.com/office/drawing/2014/main" id="{2333FEA1-F0D2-4EF1-B2BC-684B62405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48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67" name="Rectangle 24">
            <a:extLst>
              <a:ext uri="{FF2B5EF4-FFF2-40B4-BE49-F238E27FC236}">
                <a16:creationId xmlns:a16="http://schemas.microsoft.com/office/drawing/2014/main" id="{D966B579-F9BC-423C-9DDA-E07DA149E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68" name="Rectangle 25">
            <a:extLst>
              <a:ext uri="{FF2B5EF4-FFF2-40B4-BE49-F238E27FC236}">
                <a16:creationId xmlns:a16="http://schemas.microsoft.com/office/drawing/2014/main" id="{2E46E371-EFF1-4812-820C-9F4B02BD2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14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6602" name="Text Box 26">
            <a:extLst>
              <a:ext uri="{FF2B5EF4-FFF2-40B4-BE49-F238E27FC236}">
                <a16:creationId xmlns:a16="http://schemas.microsoft.com/office/drawing/2014/main" id="{D6D773AE-3EE8-489D-BDA7-B0AFC8953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7331" y="1235748"/>
            <a:ext cx="345916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Használjuk az impulzus tételt</a:t>
            </a:r>
          </a:p>
        </p:txBody>
      </p:sp>
      <p:sp>
        <p:nvSpPr>
          <p:cNvPr id="536603" name="Text Box 27">
            <a:extLst>
              <a:ext uri="{FF2B5EF4-FFF2-40B4-BE49-F238E27FC236}">
                <a16:creationId xmlns:a16="http://schemas.microsoft.com/office/drawing/2014/main" id="{6D03031E-087D-4870-8DA3-4150B1586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30401"/>
            <a:ext cx="23304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Az ellenőrző felület</a:t>
            </a:r>
          </a:p>
        </p:txBody>
      </p:sp>
      <p:sp>
        <p:nvSpPr>
          <p:cNvPr id="35871" name="Rectangle 28">
            <a:extLst>
              <a:ext uri="{FF2B5EF4-FFF2-40B4-BE49-F238E27FC236}">
                <a16:creationId xmlns:a16="http://schemas.microsoft.com/office/drawing/2014/main" id="{06ABCEDB-D096-498E-AEE4-C80A8585F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72" name="Rectangle 29">
            <a:extLst>
              <a:ext uri="{FF2B5EF4-FFF2-40B4-BE49-F238E27FC236}">
                <a16:creationId xmlns:a16="http://schemas.microsoft.com/office/drawing/2014/main" id="{8830CEAB-0A7C-4B68-9122-E9CC3EAF1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0500" y="3414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73" name="Rectangle 30">
            <a:extLst>
              <a:ext uri="{FF2B5EF4-FFF2-40B4-BE49-F238E27FC236}">
                <a16:creationId xmlns:a16="http://schemas.microsoft.com/office/drawing/2014/main" id="{D4C949A8-D38E-41B0-8680-8BE2852A6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6607" name="Text Box 31">
            <a:extLst>
              <a:ext uri="{FF2B5EF4-FFF2-40B4-BE49-F238E27FC236}">
                <a16:creationId xmlns:a16="http://schemas.microsoft.com/office/drawing/2014/main" id="{9942EAAD-6319-4690-B4EC-96B7E5568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043" y="2476500"/>
            <a:ext cx="37703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 </a:t>
            </a: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irányú komponens egyenlet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75" name="Rectangle 32">
            <a:extLst>
              <a:ext uri="{FF2B5EF4-FFF2-40B4-BE49-F238E27FC236}">
                <a16:creationId xmlns:a16="http://schemas.microsoft.com/office/drawing/2014/main" id="{0E775098-595E-45A0-AB9E-8792A5B3F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76" name="Rectangle 33">
            <a:extLst>
              <a:ext uri="{FF2B5EF4-FFF2-40B4-BE49-F238E27FC236}">
                <a16:creationId xmlns:a16="http://schemas.microsoft.com/office/drawing/2014/main" id="{8319F7EE-1A9F-43C7-BEA4-F09D00580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955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5877" name="Object 34">
            <a:extLst>
              <a:ext uri="{FF2B5EF4-FFF2-40B4-BE49-F238E27FC236}">
                <a16:creationId xmlns:a16="http://schemas.microsoft.com/office/drawing/2014/main" id="{80C8B090-9D23-4213-A146-CB09A62393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37000" y="2824163"/>
          <a:ext cx="4975225" cy="278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90" name="Microsoft Draw" r:id="rId5" imgW="4975225" imgH="2789238" progId="MSDraw">
                  <p:embed/>
                </p:oleObj>
              </mc:Choice>
              <mc:Fallback>
                <p:oleObj name="Microsoft Draw" r:id="rId5" imgW="4975225" imgH="2789238" progId="MSDraw">
                  <p:embed/>
                  <p:pic>
                    <p:nvPicPr>
                      <p:cNvPr id="35877" name="Object 34">
                        <a:extLst>
                          <a:ext uri="{FF2B5EF4-FFF2-40B4-BE49-F238E27FC236}">
                            <a16:creationId xmlns:a16="http://schemas.microsoft.com/office/drawing/2014/main" id="{80C8B090-9D23-4213-A146-CB09A62393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0" y="2824163"/>
                        <a:ext cx="4975225" cy="27892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6611" name="Freeform 35">
            <a:extLst>
              <a:ext uri="{FF2B5EF4-FFF2-40B4-BE49-F238E27FC236}">
                <a16:creationId xmlns:a16="http://schemas.microsoft.com/office/drawing/2014/main" id="{31B8F478-7CD1-4B63-8460-05F7D7484781}"/>
              </a:ext>
            </a:extLst>
          </p:cNvPr>
          <p:cNvSpPr>
            <a:spLocks/>
          </p:cNvSpPr>
          <p:nvPr/>
        </p:nvSpPr>
        <p:spPr bwMode="auto">
          <a:xfrm flipH="1">
            <a:off x="5634038" y="2819400"/>
            <a:ext cx="42862" cy="2679700"/>
          </a:xfrm>
          <a:custGeom>
            <a:avLst/>
            <a:gdLst>
              <a:gd name="T0" fmla="*/ 0 w 8"/>
              <a:gd name="T1" fmla="*/ 0 h 1552"/>
              <a:gd name="T2" fmla="*/ 2147483646 w 8"/>
              <a:gd name="T3" fmla="*/ 2147483646 h 1552"/>
              <a:gd name="T4" fmla="*/ 0 60000 65536"/>
              <a:gd name="T5" fmla="*/ 0 60000 65536"/>
              <a:gd name="T6" fmla="*/ 0 w 8"/>
              <a:gd name="T7" fmla="*/ 0 h 1552"/>
              <a:gd name="T8" fmla="*/ 8 w 8"/>
              <a:gd name="T9" fmla="*/ 1552 h 15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" h="1552">
                <a:moveTo>
                  <a:pt x="0" y="0"/>
                </a:moveTo>
                <a:cubicBezTo>
                  <a:pt x="1" y="259"/>
                  <a:pt x="6" y="1229"/>
                  <a:pt x="8" y="1552"/>
                </a:cubicBezTo>
              </a:path>
            </a:pathLst>
          </a:custGeom>
          <a:noFill/>
          <a:ln w="38100">
            <a:solidFill>
              <a:srgbClr val="FF0066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6612" name="Freeform 36">
            <a:extLst>
              <a:ext uri="{FF2B5EF4-FFF2-40B4-BE49-F238E27FC236}">
                <a16:creationId xmlns:a16="http://schemas.microsoft.com/office/drawing/2014/main" id="{15C10DD3-AE93-4888-88D3-ED9B51F17C1F}"/>
              </a:ext>
            </a:extLst>
          </p:cNvPr>
          <p:cNvSpPr>
            <a:spLocks/>
          </p:cNvSpPr>
          <p:nvPr/>
        </p:nvSpPr>
        <p:spPr bwMode="auto">
          <a:xfrm>
            <a:off x="5626100" y="5600700"/>
            <a:ext cx="2782888" cy="1588"/>
          </a:xfrm>
          <a:custGeom>
            <a:avLst/>
            <a:gdLst>
              <a:gd name="T0" fmla="*/ 2147483646 w 1753"/>
              <a:gd name="T1" fmla="*/ 0 h 1"/>
              <a:gd name="T2" fmla="*/ 0 w 1753"/>
              <a:gd name="T3" fmla="*/ 0 h 1"/>
              <a:gd name="T4" fmla="*/ 0 60000 65536"/>
              <a:gd name="T5" fmla="*/ 0 60000 65536"/>
              <a:gd name="T6" fmla="*/ 0 w 1753"/>
              <a:gd name="T7" fmla="*/ 0 h 1"/>
              <a:gd name="T8" fmla="*/ 1753 w 175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53" h="1">
                <a:moveTo>
                  <a:pt x="1753" y="0"/>
                </a:moveTo>
                <a:cubicBezTo>
                  <a:pt x="1461" y="0"/>
                  <a:pt x="365" y="0"/>
                  <a:pt x="0" y="0"/>
                </a:cubicBezTo>
              </a:path>
            </a:pathLst>
          </a:custGeom>
          <a:noFill/>
          <a:ln w="38100">
            <a:solidFill>
              <a:srgbClr val="FF0066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6613" name="Freeform 37">
            <a:extLst>
              <a:ext uri="{FF2B5EF4-FFF2-40B4-BE49-F238E27FC236}">
                <a16:creationId xmlns:a16="http://schemas.microsoft.com/office/drawing/2014/main" id="{F75C1D3A-67C7-4086-A355-DD93B2A09944}"/>
              </a:ext>
            </a:extLst>
          </p:cNvPr>
          <p:cNvSpPr>
            <a:spLocks/>
          </p:cNvSpPr>
          <p:nvPr/>
        </p:nvSpPr>
        <p:spPr bwMode="auto">
          <a:xfrm flipH="1">
            <a:off x="8389938" y="2882900"/>
            <a:ext cx="42862" cy="2679700"/>
          </a:xfrm>
          <a:custGeom>
            <a:avLst/>
            <a:gdLst>
              <a:gd name="T0" fmla="*/ 0 w 8"/>
              <a:gd name="T1" fmla="*/ 0 h 1552"/>
              <a:gd name="T2" fmla="*/ 2147483646 w 8"/>
              <a:gd name="T3" fmla="*/ 2147483646 h 1552"/>
              <a:gd name="T4" fmla="*/ 0 60000 65536"/>
              <a:gd name="T5" fmla="*/ 0 60000 65536"/>
              <a:gd name="T6" fmla="*/ 0 w 8"/>
              <a:gd name="T7" fmla="*/ 0 h 1552"/>
              <a:gd name="T8" fmla="*/ 8 w 8"/>
              <a:gd name="T9" fmla="*/ 1552 h 15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" h="1552">
                <a:moveTo>
                  <a:pt x="0" y="0"/>
                </a:moveTo>
                <a:cubicBezTo>
                  <a:pt x="1" y="259"/>
                  <a:pt x="6" y="1229"/>
                  <a:pt x="8" y="1552"/>
                </a:cubicBezTo>
              </a:path>
            </a:pathLst>
          </a:custGeom>
          <a:noFill/>
          <a:ln w="38100">
            <a:solidFill>
              <a:srgbClr val="FF0066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6614" name="Freeform 38">
            <a:extLst>
              <a:ext uri="{FF2B5EF4-FFF2-40B4-BE49-F238E27FC236}">
                <a16:creationId xmlns:a16="http://schemas.microsoft.com/office/drawing/2014/main" id="{A5F11A69-A5EB-4A1C-B4EF-419E69EE4D53}"/>
              </a:ext>
            </a:extLst>
          </p:cNvPr>
          <p:cNvSpPr>
            <a:spLocks/>
          </p:cNvSpPr>
          <p:nvPr/>
        </p:nvSpPr>
        <p:spPr bwMode="auto">
          <a:xfrm>
            <a:off x="5664200" y="2844800"/>
            <a:ext cx="2782888" cy="1588"/>
          </a:xfrm>
          <a:custGeom>
            <a:avLst/>
            <a:gdLst>
              <a:gd name="T0" fmla="*/ 2147483646 w 1753"/>
              <a:gd name="T1" fmla="*/ 0 h 1"/>
              <a:gd name="T2" fmla="*/ 0 w 1753"/>
              <a:gd name="T3" fmla="*/ 0 h 1"/>
              <a:gd name="T4" fmla="*/ 0 60000 65536"/>
              <a:gd name="T5" fmla="*/ 0 60000 65536"/>
              <a:gd name="T6" fmla="*/ 0 w 1753"/>
              <a:gd name="T7" fmla="*/ 0 h 1"/>
              <a:gd name="T8" fmla="*/ 1753 w 175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53" h="1">
                <a:moveTo>
                  <a:pt x="1753" y="0"/>
                </a:moveTo>
                <a:cubicBezTo>
                  <a:pt x="1461" y="0"/>
                  <a:pt x="365" y="0"/>
                  <a:pt x="0" y="0"/>
                </a:cubicBezTo>
              </a:path>
            </a:pathLst>
          </a:custGeom>
          <a:noFill/>
          <a:ln w="38100">
            <a:solidFill>
              <a:srgbClr val="FF0066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882" name="Rectangle 39">
            <a:extLst>
              <a:ext uri="{FF2B5EF4-FFF2-40B4-BE49-F238E27FC236}">
                <a16:creationId xmlns:a16="http://schemas.microsoft.com/office/drawing/2014/main" id="{E836A510-A935-4BA9-9B54-9A8B3030F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5883" name="Object 40">
            <a:extLst>
              <a:ext uri="{FF2B5EF4-FFF2-40B4-BE49-F238E27FC236}">
                <a16:creationId xmlns:a16="http://schemas.microsoft.com/office/drawing/2014/main" id="{AB6BC314-A054-4FDC-9FC8-B8E5145C9F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7852486"/>
              </p:ext>
            </p:extLst>
          </p:nvPr>
        </p:nvGraphicFramePr>
        <p:xfrm>
          <a:off x="990600" y="3436938"/>
          <a:ext cx="2714625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91" name="Egyenlet" r:id="rId7" imgW="914400" imgH="203200" progId="Equation.3">
                  <p:embed/>
                </p:oleObj>
              </mc:Choice>
              <mc:Fallback>
                <p:oleObj name="Egyenlet" r:id="rId7" imgW="914400" imgH="203200" progId="Equation.3">
                  <p:embed/>
                  <p:pic>
                    <p:nvPicPr>
                      <p:cNvPr id="35883" name="Object 40">
                        <a:extLst>
                          <a:ext uri="{FF2B5EF4-FFF2-40B4-BE49-F238E27FC236}">
                            <a16:creationId xmlns:a16="http://schemas.microsoft.com/office/drawing/2014/main" id="{AB6BC314-A054-4FDC-9FC8-B8E5145C9F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436938"/>
                        <a:ext cx="2714625" cy="593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84" name="Rectangle 41">
            <a:extLst>
              <a:ext uri="{FF2B5EF4-FFF2-40B4-BE49-F238E27FC236}">
                <a16:creationId xmlns:a16="http://schemas.microsoft.com/office/drawing/2014/main" id="{6E41F3F5-3977-4F66-9FB9-39FB7C601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5885" name="Object 42">
            <a:extLst>
              <a:ext uri="{FF2B5EF4-FFF2-40B4-BE49-F238E27FC236}">
                <a16:creationId xmlns:a16="http://schemas.microsoft.com/office/drawing/2014/main" id="{11047358-8465-4A28-B44A-F22B74599A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5195543"/>
              </p:ext>
            </p:extLst>
          </p:nvPr>
        </p:nvGraphicFramePr>
        <p:xfrm>
          <a:off x="1393086" y="4410076"/>
          <a:ext cx="19208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92" name="Egyenlet" r:id="rId9" imgW="977476" imgH="253890" progId="Equation.3">
                  <p:embed/>
                </p:oleObj>
              </mc:Choice>
              <mc:Fallback>
                <p:oleObj name="Egyenlet" r:id="rId9" imgW="977476" imgH="253890" progId="Equation.3">
                  <p:embed/>
                  <p:pic>
                    <p:nvPicPr>
                      <p:cNvPr id="35885" name="Object 42">
                        <a:extLst>
                          <a:ext uri="{FF2B5EF4-FFF2-40B4-BE49-F238E27FC236}">
                            <a16:creationId xmlns:a16="http://schemas.microsoft.com/office/drawing/2014/main" id="{11047358-8465-4A28-B44A-F22B74599A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3086" y="4410076"/>
                        <a:ext cx="1920875" cy="5032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86" name="Rectangle 43">
            <a:extLst>
              <a:ext uri="{FF2B5EF4-FFF2-40B4-BE49-F238E27FC236}">
                <a16:creationId xmlns:a16="http://schemas.microsoft.com/office/drawing/2014/main" id="{B3510442-947B-4D03-A8D5-FE356FE0E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5887" name="Object 44">
            <a:extLst>
              <a:ext uri="{FF2B5EF4-FFF2-40B4-BE49-F238E27FC236}">
                <a16:creationId xmlns:a16="http://schemas.microsoft.com/office/drawing/2014/main" id="{78BF3226-73AE-4F08-A8BF-676BBC9739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6905812"/>
              </p:ext>
            </p:extLst>
          </p:nvPr>
        </p:nvGraphicFramePr>
        <p:xfrm>
          <a:off x="1199356" y="5217196"/>
          <a:ext cx="2297112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93" name="Egyenlet" r:id="rId11" imgW="1143000" imgH="279400" progId="Equation.3">
                  <p:embed/>
                </p:oleObj>
              </mc:Choice>
              <mc:Fallback>
                <p:oleObj name="Egyenlet" r:id="rId11" imgW="1143000" imgH="279400" progId="Equation.3">
                  <p:embed/>
                  <p:pic>
                    <p:nvPicPr>
                      <p:cNvPr id="35887" name="Object 44">
                        <a:extLst>
                          <a:ext uri="{FF2B5EF4-FFF2-40B4-BE49-F238E27FC236}">
                            <a16:creationId xmlns:a16="http://schemas.microsoft.com/office/drawing/2014/main" id="{78BF3226-73AE-4F08-A8BF-676BBC9739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9356" y="5217196"/>
                        <a:ext cx="2297112" cy="555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88" name="Rectangle 45">
            <a:extLst>
              <a:ext uri="{FF2B5EF4-FFF2-40B4-BE49-F238E27FC236}">
                <a16:creationId xmlns:a16="http://schemas.microsoft.com/office/drawing/2014/main" id="{FF6DE05B-4055-4C4D-B717-394F5FD37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Dátum helye 3">
            <a:extLst>
              <a:ext uri="{FF2B5EF4-FFF2-40B4-BE49-F238E27FC236}">
                <a16:creationId xmlns:a16="http://schemas.microsoft.com/office/drawing/2014/main" id="{101707B8-A523-4973-8316-3E0DF9494965}"/>
              </a:ext>
            </a:extLst>
          </p:cNvPr>
          <p:cNvSpPr txBox="1">
            <a:spLocks/>
          </p:cNvSpPr>
          <p:nvPr/>
        </p:nvSpPr>
        <p:spPr bwMode="auto">
          <a:xfrm>
            <a:off x="107024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50" name="Élőláb helye 4">
            <a:extLst>
              <a:ext uri="{FF2B5EF4-FFF2-40B4-BE49-F238E27FC236}">
                <a16:creationId xmlns:a16="http://schemas.microsoft.com/office/drawing/2014/main" id="{40FC41F0-3852-404D-901B-799810D08735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51" name="Dia számának helye 5">
            <a:extLst>
              <a:ext uri="{FF2B5EF4-FFF2-40B4-BE49-F238E27FC236}">
                <a16:creationId xmlns:a16="http://schemas.microsoft.com/office/drawing/2014/main" id="{17631907-35CE-4B75-BAA0-F86A68F5F43C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72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0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6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6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6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6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6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6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6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6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0"/>
                                        <p:tgtEl>
                                          <p:spTgt spid="536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0"/>
                                        <p:tgtEl>
                                          <p:spTgt spid="536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0"/>
                                        <p:tgtEl>
                                          <p:spTgt spid="536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0"/>
                                        <p:tgtEl>
                                          <p:spTgt spid="536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594" grpId="0" animBg="1"/>
      <p:bldP spid="536602" grpId="0" animBg="1"/>
      <p:bldP spid="536603" grpId="0" animBg="1"/>
      <p:bldP spid="53660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átum helye 5">
            <a:extLst>
              <a:ext uri="{FF2B5EF4-FFF2-40B4-BE49-F238E27FC236}">
                <a16:creationId xmlns:a16="http://schemas.microsoft.com/office/drawing/2014/main" id="{12C80096-C81C-45A8-9873-48D21704A97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8AC422-24B5-4C74-9887-1E69B2E34902}" type="datetime1">
              <a:rPr kumimoji="0" lang="hu-H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891" name="Élőláb helye 6">
            <a:extLst>
              <a:ext uri="{FF2B5EF4-FFF2-40B4-BE49-F238E27FC236}">
                <a16:creationId xmlns:a16="http://schemas.microsoft.com/office/drawing/2014/main" id="{B3F9F2A3-3D53-475D-96E9-07E425069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Dr. Szlivka Ferenc:  Impulzus tétel</a:t>
            </a:r>
          </a:p>
        </p:txBody>
      </p:sp>
      <p:sp>
        <p:nvSpPr>
          <p:cNvPr id="37892" name="Dia számának helye 7">
            <a:extLst>
              <a:ext uri="{FF2B5EF4-FFF2-40B4-BE49-F238E27FC236}">
                <a16:creationId xmlns:a16="http://schemas.microsoft.com/office/drawing/2014/main" id="{251B983E-377A-43D6-9A72-73E7BB23D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76F05-4FD7-4666-9C2E-363F84297F89}" type="slidenum">
              <a: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893" name="AutoShape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2E00555-F3D5-4F4A-A6D2-5E053C8D0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6345238"/>
            <a:ext cx="360363" cy="360362"/>
          </a:xfrm>
          <a:prstGeom prst="actionButtonReturn">
            <a:avLst/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894" name="AutoShape 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7E71174-3601-48D9-9284-D4276FA87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7838" y="6345238"/>
            <a:ext cx="360362" cy="360362"/>
          </a:xfrm>
          <a:prstGeom prst="actionButtonBackPrevious">
            <a:avLst/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895" name="AutoShape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26F16F3-9E81-49A8-B461-95DE95E63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1238" y="6345238"/>
            <a:ext cx="360362" cy="360362"/>
          </a:xfrm>
          <a:prstGeom prst="actionButtonForwardNext">
            <a:avLst/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896" name="Rectangle 6">
            <a:extLst>
              <a:ext uri="{FF2B5EF4-FFF2-40B4-BE49-F238E27FC236}">
                <a16:creationId xmlns:a16="http://schemas.microsoft.com/office/drawing/2014/main" id="{C55D5DA5-8411-4FAF-97ED-A2DD238F3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6913" y="1312863"/>
            <a:ext cx="26701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897" name="Rectangle 7">
            <a:extLst>
              <a:ext uri="{FF2B5EF4-FFF2-40B4-BE49-F238E27FC236}">
                <a16:creationId xmlns:a16="http://schemas.microsoft.com/office/drawing/2014/main" id="{71A52372-1B46-492C-8DB7-90B5C9890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7898" name="Picture 8" descr="pelton_geom">
            <a:extLst>
              <a:ext uri="{FF2B5EF4-FFF2-40B4-BE49-F238E27FC236}">
                <a16:creationId xmlns:a16="http://schemas.microsoft.com/office/drawing/2014/main" id="{8836D339-7EB4-494E-A1A9-43A807F0378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94588" y="0"/>
            <a:ext cx="1649412" cy="1743075"/>
          </a:xfrm>
          <a:noFill/>
        </p:spPr>
      </p:pic>
      <p:sp>
        <p:nvSpPr>
          <p:cNvPr id="37899" name="Rectangle 9">
            <a:extLst>
              <a:ext uri="{FF2B5EF4-FFF2-40B4-BE49-F238E27FC236}">
                <a16:creationId xmlns:a16="http://schemas.microsoft.com/office/drawing/2014/main" id="{BF8240B3-B2F6-4667-A14C-6CEAA4821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900" name="Rectangle 10">
            <a:extLst>
              <a:ext uri="{FF2B5EF4-FFF2-40B4-BE49-F238E27FC236}">
                <a16:creationId xmlns:a16="http://schemas.microsoft.com/office/drawing/2014/main" id="{15B484DB-DB34-499B-A481-46210B7C2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19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901" name="Rectangle 11">
            <a:extLst>
              <a:ext uri="{FF2B5EF4-FFF2-40B4-BE49-F238E27FC236}">
                <a16:creationId xmlns:a16="http://schemas.microsoft.com/office/drawing/2014/main" id="{A1BC4D23-5104-4728-B296-977A492EA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902" name="Rectangle 12">
            <a:extLst>
              <a:ext uri="{FF2B5EF4-FFF2-40B4-BE49-F238E27FC236}">
                <a16:creationId xmlns:a16="http://schemas.microsoft.com/office/drawing/2014/main" id="{2660C32D-3287-4BA4-9B8C-04D5AB93B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94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903" name="Rectangle 13">
            <a:extLst>
              <a:ext uri="{FF2B5EF4-FFF2-40B4-BE49-F238E27FC236}">
                <a16:creationId xmlns:a16="http://schemas.microsoft.com/office/drawing/2014/main" id="{181A827B-75E1-4B96-A4B8-111BEBE1D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904" name="Rectangle 14">
            <a:extLst>
              <a:ext uri="{FF2B5EF4-FFF2-40B4-BE49-F238E27FC236}">
                <a16:creationId xmlns:a16="http://schemas.microsoft.com/office/drawing/2014/main" id="{54625644-6924-4FB1-9996-191CFD20C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25700" y="4197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905" name="Rectangle 15">
            <a:extLst>
              <a:ext uri="{FF2B5EF4-FFF2-40B4-BE49-F238E27FC236}">
                <a16:creationId xmlns:a16="http://schemas.microsoft.com/office/drawing/2014/main" id="{18B5E2CF-D979-49C6-BC8E-55C570BDE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906" name="Rectangle 16">
            <a:extLst>
              <a:ext uri="{FF2B5EF4-FFF2-40B4-BE49-F238E27FC236}">
                <a16:creationId xmlns:a16="http://schemas.microsoft.com/office/drawing/2014/main" id="{D494BC19-FAAB-4B79-A8C7-081B16C87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907" name="Rectangle 17">
            <a:extLst>
              <a:ext uri="{FF2B5EF4-FFF2-40B4-BE49-F238E27FC236}">
                <a16:creationId xmlns:a16="http://schemas.microsoft.com/office/drawing/2014/main" id="{15262F8B-DE47-41A7-844E-8F10C3CBD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908" name="Rectangle 18">
            <a:extLst>
              <a:ext uri="{FF2B5EF4-FFF2-40B4-BE49-F238E27FC236}">
                <a16:creationId xmlns:a16="http://schemas.microsoft.com/office/drawing/2014/main" id="{D15F9925-CCDC-463B-BE78-55E52C1C6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8643" name="Text Box 19">
            <a:extLst>
              <a:ext uri="{FF2B5EF4-FFF2-40B4-BE49-F238E27FC236}">
                <a16:creationId xmlns:a16="http://schemas.microsoft.com/office/drawing/2014/main" id="{26575F33-E2BC-4420-9265-6D8022554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138" y="236538"/>
            <a:ext cx="349567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 Az egész kerékre ható erő</a:t>
            </a:r>
          </a:p>
        </p:txBody>
      </p:sp>
      <p:sp>
        <p:nvSpPr>
          <p:cNvPr id="37910" name="Rectangle 20">
            <a:extLst>
              <a:ext uri="{FF2B5EF4-FFF2-40B4-BE49-F238E27FC236}">
                <a16:creationId xmlns:a16="http://schemas.microsoft.com/office/drawing/2014/main" id="{28A9240B-2C42-43F3-9FB2-534D3170F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911" name="Rectangle 21">
            <a:extLst>
              <a:ext uri="{FF2B5EF4-FFF2-40B4-BE49-F238E27FC236}">
                <a16:creationId xmlns:a16="http://schemas.microsoft.com/office/drawing/2014/main" id="{D3596733-047B-43A7-AA53-A33F73929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912" name="Rectangle 22">
            <a:extLst>
              <a:ext uri="{FF2B5EF4-FFF2-40B4-BE49-F238E27FC236}">
                <a16:creationId xmlns:a16="http://schemas.microsoft.com/office/drawing/2014/main" id="{A57C4A16-A90C-42F1-AD74-5416D220A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913" name="Rectangle 23">
            <a:extLst>
              <a:ext uri="{FF2B5EF4-FFF2-40B4-BE49-F238E27FC236}">
                <a16:creationId xmlns:a16="http://schemas.microsoft.com/office/drawing/2014/main" id="{79553C26-3464-4DCF-99D3-6C69B0F46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914" name="Rectangle 24">
            <a:extLst>
              <a:ext uri="{FF2B5EF4-FFF2-40B4-BE49-F238E27FC236}">
                <a16:creationId xmlns:a16="http://schemas.microsoft.com/office/drawing/2014/main" id="{4320FAF2-D6FF-42B3-BAB2-7637F84D0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48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915" name="Rectangle 25">
            <a:extLst>
              <a:ext uri="{FF2B5EF4-FFF2-40B4-BE49-F238E27FC236}">
                <a16:creationId xmlns:a16="http://schemas.microsoft.com/office/drawing/2014/main" id="{B920E76E-6011-48FA-AA78-F4BB271DA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916" name="Rectangle 26">
            <a:extLst>
              <a:ext uri="{FF2B5EF4-FFF2-40B4-BE49-F238E27FC236}">
                <a16:creationId xmlns:a16="http://schemas.microsoft.com/office/drawing/2014/main" id="{82709D28-DDE6-4BF2-B407-726F32C6F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14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917" name="Rectangle 29">
            <a:extLst>
              <a:ext uri="{FF2B5EF4-FFF2-40B4-BE49-F238E27FC236}">
                <a16:creationId xmlns:a16="http://schemas.microsoft.com/office/drawing/2014/main" id="{9EA88EC4-4535-48A5-80DC-D521E1783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918" name="Rectangle 30">
            <a:extLst>
              <a:ext uri="{FF2B5EF4-FFF2-40B4-BE49-F238E27FC236}">
                <a16:creationId xmlns:a16="http://schemas.microsoft.com/office/drawing/2014/main" id="{C8425258-AB59-48DD-AC2D-A2E5FBB1C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0500" y="3414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919" name="Rectangle 31">
            <a:extLst>
              <a:ext uri="{FF2B5EF4-FFF2-40B4-BE49-F238E27FC236}">
                <a16:creationId xmlns:a16="http://schemas.microsoft.com/office/drawing/2014/main" id="{AF200CCA-6BAA-41D7-920E-4AC9C46DB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920" name="Rectangle 33">
            <a:extLst>
              <a:ext uri="{FF2B5EF4-FFF2-40B4-BE49-F238E27FC236}">
                <a16:creationId xmlns:a16="http://schemas.microsoft.com/office/drawing/2014/main" id="{AB548767-D71A-4C59-901B-E5E697E0A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921" name="Rectangle 34">
            <a:extLst>
              <a:ext uri="{FF2B5EF4-FFF2-40B4-BE49-F238E27FC236}">
                <a16:creationId xmlns:a16="http://schemas.microsoft.com/office/drawing/2014/main" id="{EBF6359C-2952-4814-97AA-99C26C610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955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922" name="Rectangle 35">
            <a:extLst>
              <a:ext uri="{FF2B5EF4-FFF2-40B4-BE49-F238E27FC236}">
                <a16:creationId xmlns:a16="http://schemas.microsoft.com/office/drawing/2014/main" id="{FDBCF77E-436C-4E4B-8A20-D10BBBB35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7923" name="Object 36">
            <a:extLst>
              <a:ext uri="{FF2B5EF4-FFF2-40B4-BE49-F238E27FC236}">
                <a16:creationId xmlns:a16="http://schemas.microsoft.com/office/drawing/2014/main" id="{71C1B5DD-431D-46B7-8258-E20BB0FFD6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420831"/>
              </p:ext>
            </p:extLst>
          </p:nvPr>
        </p:nvGraphicFramePr>
        <p:xfrm>
          <a:off x="1621584" y="1054100"/>
          <a:ext cx="2346325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32" name="Egyenlet" r:id="rId6" imgW="914400" imgH="203200" progId="Equation.3">
                  <p:embed/>
                </p:oleObj>
              </mc:Choice>
              <mc:Fallback>
                <p:oleObj name="Egyenlet" r:id="rId6" imgW="914400" imgH="203200" progId="Equation.3">
                  <p:embed/>
                  <p:pic>
                    <p:nvPicPr>
                      <p:cNvPr id="37923" name="Object 36">
                        <a:extLst>
                          <a:ext uri="{FF2B5EF4-FFF2-40B4-BE49-F238E27FC236}">
                            <a16:creationId xmlns:a16="http://schemas.microsoft.com/office/drawing/2014/main" id="{71C1B5DD-431D-46B7-8258-E20BB0FFD6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584" y="1054100"/>
                        <a:ext cx="2346325" cy="5127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24" name="Rectangle 37">
            <a:extLst>
              <a:ext uri="{FF2B5EF4-FFF2-40B4-BE49-F238E27FC236}">
                <a16:creationId xmlns:a16="http://schemas.microsoft.com/office/drawing/2014/main" id="{4B215317-DBA1-4744-8393-A27524D15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7925" name="Object 38">
            <a:extLst>
              <a:ext uri="{FF2B5EF4-FFF2-40B4-BE49-F238E27FC236}">
                <a16:creationId xmlns:a16="http://schemas.microsoft.com/office/drawing/2014/main" id="{6AF92D1E-6A95-45CF-AEE7-7B13104FCB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410066"/>
              </p:ext>
            </p:extLst>
          </p:nvPr>
        </p:nvGraphicFramePr>
        <p:xfrm>
          <a:off x="1834308" y="1932942"/>
          <a:ext cx="19208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33" name="Egyenlet" r:id="rId8" imgW="977476" imgH="253890" progId="Equation.3">
                  <p:embed/>
                </p:oleObj>
              </mc:Choice>
              <mc:Fallback>
                <p:oleObj name="Egyenlet" r:id="rId8" imgW="977476" imgH="253890" progId="Equation.3">
                  <p:embed/>
                  <p:pic>
                    <p:nvPicPr>
                      <p:cNvPr id="37925" name="Object 38">
                        <a:extLst>
                          <a:ext uri="{FF2B5EF4-FFF2-40B4-BE49-F238E27FC236}">
                            <a16:creationId xmlns:a16="http://schemas.microsoft.com/office/drawing/2014/main" id="{6AF92D1E-6A95-45CF-AEE7-7B13104FCB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4308" y="1932942"/>
                        <a:ext cx="1920875" cy="5032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26" name="Rectangle 39">
            <a:extLst>
              <a:ext uri="{FF2B5EF4-FFF2-40B4-BE49-F238E27FC236}">
                <a16:creationId xmlns:a16="http://schemas.microsoft.com/office/drawing/2014/main" id="{62A56BF2-9DBE-4CA1-8095-21DB94D85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7927" name="Object 40">
            <a:extLst>
              <a:ext uri="{FF2B5EF4-FFF2-40B4-BE49-F238E27FC236}">
                <a16:creationId xmlns:a16="http://schemas.microsoft.com/office/drawing/2014/main" id="{27F95D42-00B7-473D-AED7-6BC1E6F8B7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571146"/>
              </p:ext>
            </p:extLst>
          </p:nvPr>
        </p:nvGraphicFramePr>
        <p:xfrm>
          <a:off x="1510215" y="2836864"/>
          <a:ext cx="2297113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34" name="Egyenlet" r:id="rId10" imgW="1143000" imgH="279400" progId="Equation.3">
                  <p:embed/>
                </p:oleObj>
              </mc:Choice>
              <mc:Fallback>
                <p:oleObj name="Egyenlet" r:id="rId10" imgW="1143000" imgH="279400" progId="Equation.3">
                  <p:embed/>
                  <p:pic>
                    <p:nvPicPr>
                      <p:cNvPr id="37927" name="Object 40">
                        <a:extLst>
                          <a:ext uri="{FF2B5EF4-FFF2-40B4-BE49-F238E27FC236}">
                            <a16:creationId xmlns:a16="http://schemas.microsoft.com/office/drawing/2014/main" id="{27F95D42-00B7-473D-AED7-6BC1E6F8B7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0215" y="2836864"/>
                        <a:ext cx="2297113" cy="555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28" name="Rectangle 41">
            <a:extLst>
              <a:ext uri="{FF2B5EF4-FFF2-40B4-BE49-F238E27FC236}">
                <a16:creationId xmlns:a16="http://schemas.microsoft.com/office/drawing/2014/main" id="{C194B7E3-276A-4208-B34A-F78AE0A4D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57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8667" name="Freeform 43">
            <a:extLst>
              <a:ext uri="{FF2B5EF4-FFF2-40B4-BE49-F238E27FC236}">
                <a16:creationId xmlns:a16="http://schemas.microsoft.com/office/drawing/2014/main" id="{BAAFD6A8-6943-4776-9D3F-2D91DFF058FF}"/>
              </a:ext>
            </a:extLst>
          </p:cNvPr>
          <p:cNvSpPr>
            <a:spLocks/>
          </p:cNvSpPr>
          <p:nvPr/>
        </p:nvSpPr>
        <p:spPr bwMode="auto">
          <a:xfrm flipV="1">
            <a:off x="5580112" y="4936175"/>
            <a:ext cx="576064" cy="45719"/>
          </a:xfrm>
          <a:custGeom>
            <a:avLst/>
            <a:gdLst>
              <a:gd name="T0" fmla="*/ 0 w 264"/>
              <a:gd name="T1" fmla="*/ 0 h 1"/>
              <a:gd name="T2" fmla="*/ 2147483646 w 264"/>
              <a:gd name="T3" fmla="*/ 0 h 1"/>
              <a:gd name="T4" fmla="*/ 0 60000 65536"/>
              <a:gd name="T5" fmla="*/ 0 60000 65536"/>
              <a:gd name="T6" fmla="*/ 0 w 264"/>
              <a:gd name="T7" fmla="*/ 0 h 1"/>
              <a:gd name="T8" fmla="*/ 264 w 26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4" h="1">
                <a:moveTo>
                  <a:pt x="0" y="0"/>
                </a:moveTo>
                <a:cubicBezTo>
                  <a:pt x="44" y="0"/>
                  <a:pt x="209" y="0"/>
                  <a:pt x="264" y="0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8668" name="Text Box 44">
            <a:extLst>
              <a:ext uri="{FF2B5EF4-FFF2-40B4-BE49-F238E27FC236}">
                <a16:creationId xmlns:a16="http://schemas.microsoft.com/office/drawing/2014/main" id="{914589C4-AADE-4EC4-BDBE-568C6D67C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41" y="5064120"/>
            <a:ext cx="509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</a:t>
            </a:r>
            <a:r>
              <a:rPr kumimoji="0" lang="hu-HU" alt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2x</a:t>
            </a:r>
          </a:p>
        </p:txBody>
      </p:sp>
      <p:sp>
        <p:nvSpPr>
          <p:cNvPr id="37931" name="Rectangle 46">
            <a:extLst>
              <a:ext uri="{FF2B5EF4-FFF2-40B4-BE49-F238E27FC236}">
                <a16:creationId xmlns:a16="http://schemas.microsoft.com/office/drawing/2014/main" id="{918B09A3-FC4D-4621-94B6-E7F751576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7932" name="Object 47">
            <a:extLst>
              <a:ext uri="{FF2B5EF4-FFF2-40B4-BE49-F238E27FC236}">
                <a16:creationId xmlns:a16="http://schemas.microsoft.com/office/drawing/2014/main" id="{636D1706-FC32-41E5-A19D-16F5A1F04A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567248"/>
              </p:ext>
            </p:extLst>
          </p:nvPr>
        </p:nvGraphicFramePr>
        <p:xfrm>
          <a:off x="797440" y="4067176"/>
          <a:ext cx="2952750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35" name="Egyenlet" r:id="rId12" imgW="1675673" imgH="215806" progId="Equation.3">
                  <p:embed/>
                </p:oleObj>
              </mc:Choice>
              <mc:Fallback>
                <p:oleObj name="Egyenlet" r:id="rId12" imgW="1675673" imgH="215806" progId="Equation.3">
                  <p:embed/>
                  <p:pic>
                    <p:nvPicPr>
                      <p:cNvPr id="37932" name="Object 47">
                        <a:extLst>
                          <a:ext uri="{FF2B5EF4-FFF2-40B4-BE49-F238E27FC236}">
                            <a16:creationId xmlns:a16="http://schemas.microsoft.com/office/drawing/2014/main" id="{636D1706-FC32-41E5-A19D-16F5A1F04A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440" y="4067176"/>
                        <a:ext cx="2952750" cy="3825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33" name="Object 51">
            <a:extLst>
              <a:ext uri="{FF2B5EF4-FFF2-40B4-BE49-F238E27FC236}">
                <a16:creationId xmlns:a16="http://schemas.microsoft.com/office/drawing/2014/main" id="{ECD1A70D-EF15-465B-B61F-EB69F3BF998B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3433763" y="1992313"/>
          <a:ext cx="5705475" cy="294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36" name="Microsoft Draw" r:id="rId14" imgW="2500313" imgH="1289050" progId="MSDraw">
                  <p:embed/>
                </p:oleObj>
              </mc:Choice>
              <mc:Fallback>
                <p:oleObj name="Microsoft Draw" r:id="rId14" imgW="2500313" imgH="1289050" progId="MSDraw">
                  <p:embed/>
                  <p:pic>
                    <p:nvPicPr>
                      <p:cNvPr id="37933" name="Object 51">
                        <a:extLst>
                          <a:ext uri="{FF2B5EF4-FFF2-40B4-BE49-F238E27FC236}">
                            <a16:creationId xmlns:a16="http://schemas.microsoft.com/office/drawing/2014/main" id="{ECD1A70D-EF15-465B-B61F-EB69F3BF99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3763" y="1992313"/>
                        <a:ext cx="5705475" cy="294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195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451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38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38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38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38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66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4" name="Rectangle 5">
            <a:extLst>
              <a:ext uri="{FF2B5EF4-FFF2-40B4-BE49-F238E27FC236}">
                <a16:creationId xmlns:a16="http://schemas.microsoft.com/office/drawing/2014/main" id="{D6F2BCB1-AD5D-4FF3-86DA-9910EC3B3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6913" y="1312863"/>
            <a:ext cx="26701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45" name="Rectangle 6">
            <a:extLst>
              <a:ext uri="{FF2B5EF4-FFF2-40B4-BE49-F238E27FC236}">
                <a16:creationId xmlns:a16="http://schemas.microsoft.com/office/drawing/2014/main" id="{DE0C8D8D-F2E4-4BDD-B95B-917118D82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9946" name="Picture 7" descr="pelton_geom">
            <a:extLst>
              <a:ext uri="{FF2B5EF4-FFF2-40B4-BE49-F238E27FC236}">
                <a16:creationId xmlns:a16="http://schemas.microsoft.com/office/drawing/2014/main" id="{CB6E9B9A-9575-4890-A77B-75EF92F2A11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2513" y="382588"/>
            <a:ext cx="1487487" cy="1482725"/>
          </a:xfrm>
          <a:noFill/>
        </p:spPr>
      </p:pic>
      <p:graphicFrame>
        <p:nvGraphicFramePr>
          <p:cNvPr id="39947" name="Object 8">
            <a:extLst>
              <a:ext uri="{FF2B5EF4-FFF2-40B4-BE49-F238E27FC236}">
                <a16:creationId xmlns:a16="http://schemas.microsoft.com/office/drawing/2014/main" id="{2D078D08-D591-4A27-A5E4-4AABAE5176BE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4560888" y="3009900"/>
          <a:ext cx="3192462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56" name="Egyenlet" r:id="rId5" imgW="1765300" imgH="241300" progId="Equation.3">
                  <p:embed/>
                </p:oleObj>
              </mc:Choice>
              <mc:Fallback>
                <p:oleObj name="Egyenlet" r:id="rId5" imgW="1765300" imgH="241300" progId="Equation.3">
                  <p:embed/>
                  <p:pic>
                    <p:nvPicPr>
                      <p:cNvPr id="39947" name="Object 8">
                        <a:extLst>
                          <a:ext uri="{FF2B5EF4-FFF2-40B4-BE49-F238E27FC236}">
                            <a16:creationId xmlns:a16="http://schemas.microsoft.com/office/drawing/2014/main" id="{2D078D08-D591-4A27-A5E4-4AABAE5176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0888" y="3009900"/>
                        <a:ext cx="3192462" cy="4365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8" name="Rectangle 9">
            <a:extLst>
              <a:ext uri="{FF2B5EF4-FFF2-40B4-BE49-F238E27FC236}">
                <a16:creationId xmlns:a16="http://schemas.microsoft.com/office/drawing/2014/main" id="{CFBC11A4-C878-4651-A1D9-89D8E7CC5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49" name="Rectangle 10">
            <a:extLst>
              <a:ext uri="{FF2B5EF4-FFF2-40B4-BE49-F238E27FC236}">
                <a16:creationId xmlns:a16="http://schemas.microsoft.com/office/drawing/2014/main" id="{96BCBC01-7CE3-47C6-9A23-EDCD15207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19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50" name="Rectangle 11">
            <a:extLst>
              <a:ext uri="{FF2B5EF4-FFF2-40B4-BE49-F238E27FC236}">
                <a16:creationId xmlns:a16="http://schemas.microsoft.com/office/drawing/2014/main" id="{2EF696B4-C1DE-4978-AC8F-5D6089A9B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51" name="Rectangle 12">
            <a:extLst>
              <a:ext uri="{FF2B5EF4-FFF2-40B4-BE49-F238E27FC236}">
                <a16:creationId xmlns:a16="http://schemas.microsoft.com/office/drawing/2014/main" id="{12F3F5AB-25D4-41F0-9649-F4DBDB7D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94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52" name="Rectangle 13">
            <a:extLst>
              <a:ext uri="{FF2B5EF4-FFF2-40B4-BE49-F238E27FC236}">
                <a16:creationId xmlns:a16="http://schemas.microsoft.com/office/drawing/2014/main" id="{8BE8B50D-FC82-46C7-AF6E-9CEDB6007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53" name="Rectangle 14">
            <a:extLst>
              <a:ext uri="{FF2B5EF4-FFF2-40B4-BE49-F238E27FC236}">
                <a16:creationId xmlns:a16="http://schemas.microsoft.com/office/drawing/2014/main" id="{374EFF90-CA4F-4244-830C-B9850A31B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59000" y="3803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54" name="Rectangle 15">
            <a:extLst>
              <a:ext uri="{FF2B5EF4-FFF2-40B4-BE49-F238E27FC236}">
                <a16:creationId xmlns:a16="http://schemas.microsoft.com/office/drawing/2014/main" id="{6A182E95-757E-484F-A264-C0736CF4A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55" name="Rectangle 16">
            <a:extLst>
              <a:ext uri="{FF2B5EF4-FFF2-40B4-BE49-F238E27FC236}">
                <a16:creationId xmlns:a16="http://schemas.microsoft.com/office/drawing/2014/main" id="{942A804E-AC7F-491C-8D9A-D233DE806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56" name="Rectangle 17">
            <a:extLst>
              <a:ext uri="{FF2B5EF4-FFF2-40B4-BE49-F238E27FC236}">
                <a16:creationId xmlns:a16="http://schemas.microsoft.com/office/drawing/2014/main" id="{4AF3E1E8-3C91-4F72-B7E4-F1689C211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57" name="Rectangle 18">
            <a:extLst>
              <a:ext uri="{FF2B5EF4-FFF2-40B4-BE49-F238E27FC236}">
                <a16:creationId xmlns:a16="http://schemas.microsoft.com/office/drawing/2014/main" id="{FA688C82-05BD-423C-B4C8-9AA62FC7E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58" name="Rectangle 20">
            <a:extLst>
              <a:ext uri="{FF2B5EF4-FFF2-40B4-BE49-F238E27FC236}">
                <a16:creationId xmlns:a16="http://schemas.microsoft.com/office/drawing/2014/main" id="{477AB5CE-CC15-46B5-865A-5EED17D76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59" name="Rectangle 21">
            <a:extLst>
              <a:ext uri="{FF2B5EF4-FFF2-40B4-BE49-F238E27FC236}">
                <a16:creationId xmlns:a16="http://schemas.microsoft.com/office/drawing/2014/main" id="{65990E53-0922-4BA3-A5D9-A0BD03D3D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60" name="Rectangle 22">
            <a:extLst>
              <a:ext uri="{FF2B5EF4-FFF2-40B4-BE49-F238E27FC236}">
                <a16:creationId xmlns:a16="http://schemas.microsoft.com/office/drawing/2014/main" id="{5874180B-108B-405E-8517-F1A5F0F85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61" name="Rectangle 23">
            <a:extLst>
              <a:ext uri="{FF2B5EF4-FFF2-40B4-BE49-F238E27FC236}">
                <a16:creationId xmlns:a16="http://schemas.microsoft.com/office/drawing/2014/main" id="{23880E6B-35B7-43AE-B25E-840D12CAE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62" name="Rectangle 24">
            <a:extLst>
              <a:ext uri="{FF2B5EF4-FFF2-40B4-BE49-F238E27FC236}">
                <a16:creationId xmlns:a16="http://schemas.microsoft.com/office/drawing/2014/main" id="{B98B0612-2472-49EE-98E3-267BCDB9F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48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63" name="Rectangle 25">
            <a:extLst>
              <a:ext uri="{FF2B5EF4-FFF2-40B4-BE49-F238E27FC236}">
                <a16:creationId xmlns:a16="http://schemas.microsoft.com/office/drawing/2014/main" id="{1F29D24A-20DD-47CA-990A-8FE15A607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64" name="Rectangle 26">
            <a:extLst>
              <a:ext uri="{FF2B5EF4-FFF2-40B4-BE49-F238E27FC236}">
                <a16:creationId xmlns:a16="http://schemas.microsoft.com/office/drawing/2014/main" id="{18579B89-F7BB-4079-BEBA-EEB07DA4E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14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65" name="Rectangle 27">
            <a:extLst>
              <a:ext uri="{FF2B5EF4-FFF2-40B4-BE49-F238E27FC236}">
                <a16:creationId xmlns:a16="http://schemas.microsoft.com/office/drawing/2014/main" id="{B6F511CC-705D-44FC-A9B2-A58F662B3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66" name="Rectangle 28">
            <a:extLst>
              <a:ext uri="{FF2B5EF4-FFF2-40B4-BE49-F238E27FC236}">
                <a16:creationId xmlns:a16="http://schemas.microsoft.com/office/drawing/2014/main" id="{66799B4B-F4F5-44FD-AF2A-CEE15EB7A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0500" y="3414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67" name="Rectangle 29">
            <a:extLst>
              <a:ext uri="{FF2B5EF4-FFF2-40B4-BE49-F238E27FC236}">
                <a16:creationId xmlns:a16="http://schemas.microsoft.com/office/drawing/2014/main" id="{910382C1-DF70-44E8-B71C-52A0E9EA8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68" name="Rectangle 30">
            <a:extLst>
              <a:ext uri="{FF2B5EF4-FFF2-40B4-BE49-F238E27FC236}">
                <a16:creationId xmlns:a16="http://schemas.microsoft.com/office/drawing/2014/main" id="{4BC92E17-4573-4ED5-96F8-8DECE212E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69" name="Rectangle 31">
            <a:extLst>
              <a:ext uri="{FF2B5EF4-FFF2-40B4-BE49-F238E27FC236}">
                <a16:creationId xmlns:a16="http://schemas.microsoft.com/office/drawing/2014/main" id="{32F6F474-8086-4835-A677-26B1796BB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100" y="3348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70" name="Rectangle 32">
            <a:extLst>
              <a:ext uri="{FF2B5EF4-FFF2-40B4-BE49-F238E27FC236}">
                <a16:creationId xmlns:a16="http://schemas.microsoft.com/office/drawing/2014/main" id="{5F637A1F-EADC-4FD7-95E3-7313C5C09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9971" name="Object 33">
            <a:extLst>
              <a:ext uri="{FF2B5EF4-FFF2-40B4-BE49-F238E27FC236}">
                <a16:creationId xmlns:a16="http://schemas.microsoft.com/office/drawing/2014/main" id="{54FF91FB-359F-4CFC-A561-2010CC79ED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388096"/>
              </p:ext>
            </p:extLst>
          </p:nvPr>
        </p:nvGraphicFramePr>
        <p:xfrm>
          <a:off x="1230448" y="1157289"/>
          <a:ext cx="2346325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57" name="Egyenlet" r:id="rId7" imgW="914400" imgH="203200" progId="Equation.3">
                  <p:embed/>
                </p:oleObj>
              </mc:Choice>
              <mc:Fallback>
                <p:oleObj name="Egyenlet" r:id="rId7" imgW="914400" imgH="203200" progId="Equation.3">
                  <p:embed/>
                  <p:pic>
                    <p:nvPicPr>
                      <p:cNvPr id="39971" name="Object 33">
                        <a:extLst>
                          <a:ext uri="{FF2B5EF4-FFF2-40B4-BE49-F238E27FC236}">
                            <a16:creationId xmlns:a16="http://schemas.microsoft.com/office/drawing/2014/main" id="{54FF91FB-359F-4CFC-A561-2010CC79ED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0448" y="1157289"/>
                        <a:ext cx="2346325" cy="5127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72" name="Rectangle 34">
            <a:extLst>
              <a:ext uri="{FF2B5EF4-FFF2-40B4-BE49-F238E27FC236}">
                <a16:creationId xmlns:a16="http://schemas.microsoft.com/office/drawing/2014/main" id="{D463F1AA-E142-4933-A948-061A550F7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73" name="Rectangle 35">
            <a:extLst>
              <a:ext uri="{FF2B5EF4-FFF2-40B4-BE49-F238E27FC236}">
                <a16:creationId xmlns:a16="http://schemas.microsoft.com/office/drawing/2014/main" id="{B668367A-164F-4133-AA47-ACC46DD8E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74" name="Rectangle 36">
            <a:extLst>
              <a:ext uri="{FF2B5EF4-FFF2-40B4-BE49-F238E27FC236}">
                <a16:creationId xmlns:a16="http://schemas.microsoft.com/office/drawing/2014/main" id="{29D46EDC-654D-4890-A0D7-C3272FEA5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57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75" name="Rectangle 38">
            <a:extLst>
              <a:ext uri="{FF2B5EF4-FFF2-40B4-BE49-F238E27FC236}">
                <a16:creationId xmlns:a16="http://schemas.microsoft.com/office/drawing/2014/main" id="{3E720795-66B9-4671-862A-603737AF8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623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76" name="Rectangle 39">
            <a:extLst>
              <a:ext uri="{FF2B5EF4-FFF2-40B4-BE49-F238E27FC236}">
                <a16:creationId xmlns:a16="http://schemas.microsoft.com/office/drawing/2014/main" id="{01E812D5-4B78-4692-B84D-62733330A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9977" name="Object 40">
            <a:extLst>
              <a:ext uri="{FF2B5EF4-FFF2-40B4-BE49-F238E27FC236}">
                <a16:creationId xmlns:a16="http://schemas.microsoft.com/office/drawing/2014/main" id="{B8F19EE9-D038-4110-9544-123A16E789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219018"/>
              </p:ext>
            </p:extLst>
          </p:nvPr>
        </p:nvGraphicFramePr>
        <p:xfrm>
          <a:off x="1147762" y="2128044"/>
          <a:ext cx="6745287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58" name="Egyenlet" r:id="rId9" imgW="3454400" imgH="241300" progId="Equation.3">
                  <p:embed/>
                </p:oleObj>
              </mc:Choice>
              <mc:Fallback>
                <p:oleObj name="Egyenlet" r:id="rId9" imgW="3454400" imgH="241300" progId="Equation.3">
                  <p:embed/>
                  <p:pic>
                    <p:nvPicPr>
                      <p:cNvPr id="39977" name="Object 40">
                        <a:extLst>
                          <a:ext uri="{FF2B5EF4-FFF2-40B4-BE49-F238E27FC236}">
                            <a16:creationId xmlns:a16="http://schemas.microsoft.com/office/drawing/2014/main" id="{B8F19EE9-D038-4110-9544-123A16E789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7762" y="2128044"/>
                        <a:ext cx="6745287" cy="4619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0713" name="Text Box 41">
            <a:extLst>
              <a:ext uri="{FF2B5EF4-FFF2-40B4-BE49-F238E27FC236}">
                <a16:creationId xmlns:a16="http://schemas.microsoft.com/office/drawing/2014/main" id="{FEAFE32D-3F04-4DA1-9F53-82CACC29E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2854325"/>
            <a:ext cx="2765425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Az átlagos kerületi erő,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ami a kerékre hat: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79" name="Rectangle 42">
            <a:extLst>
              <a:ext uri="{FF2B5EF4-FFF2-40B4-BE49-F238E27FC236}">
                <a16:creationId xmlns:a16="http://schemas.microsoft.com/office/drawing/2014/main" id="{962D4232-5718-455E-8B39-E329A8A82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80" name="Rectangle 43">
            <a:extLst>
              <a:ext uri="{FF2B5EF4-FFF2-40B4-BE49-F238E27FC236}">
                <a16:creationId xmlns:a16="http://schemas.microsoft.com/office/drawing/2014/main" id="{F70DA8FC-8143-4AF2-A511-D5578651B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2701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81" name="Rectangle 44">
            <a:extLst>
              <a:ext uri="{FF2B5EF4-FFF2-40B4-BE49-F238E27FC236}">
                <a16:creationId xmlns:a16="http://schemas.microsoft.com/office/drawing/2014/main" id="{FD9108D1-E3D4-4759-8043-109197560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9982" name="Object 45">
            <a:extLst>
              <a:ext uri="{FF2B5EF4-FFF2-40B4-BE49-F238E27FC236}">
                <a16:creationId xmlns:a16="http://schemas.microsoft.com/office/drawing/2014/main" id="{15C066CE-117B-4CD7-80BC-61B04750B8F0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4611688" y="4389438"/>
          <a:ext cx="3213100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59" name="Egyenlet" r:id="rId11" imgW="1790700" imgH="215900" progId="Equation.3">
                  <p:embed/>
                </p:oleObj>
              </mc:Choice>
              <mc:Fallback>
                <p:oleObj name="Egyenlet" r:id="rId11" imgW="1790700" imgH="215900" progId="Equation.3">
                  <p:embed/>
                  <p:pic>
                    <p:nvPicPr>
                      <p:cNvPr id="39982" name="Object 45">
                        <a:extLst>
                          <a:ext uri="{FF2B5EF4-FFF2-40B4-BE49-F238E27FC236}">
                            <a16:creationId xmlns:a16="http://schemas.microsoft.com/office/drawing/2014/main" id="{15C066CE-117B-4CD7-80BC-61B04750B8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1688" y="4389438"/>
                        <a:ext cx="3213100" cy="3873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0718" name="Text Box 46">
            <a:extLst>
              <a:ext uri="{FF2B5EF4-FFF2-40B4-BE49-F238E27FC236}">
                <a16:creationId xmlns:a16="http://schemas.microsoft.com/office/drawing/2014/main" id="{5B0B5FDC-1AFE-480A-9E72-D1EA31EC9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478" y="4349751"/>
            <a:ext cx="29464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Az egy lapátra ható erő :</a:t>
            </a:r>
          </a:p>
        </p:txBody>
      </p:sp>
      <p:sp>
        <p:nvSpPr>
          <p:cNvPr id="39984" name="Rectangle 47">
            <a:extLst>
              <a:ext uri="{FF2B5EF4-FFF2-40B4-BE49-F238E27FC236}">
                <a16:creationId xmlns:a16="http://schemas.microsoft.com/office/drawing/2014/main" id="{3C6726B7-6BE4-4B8D-A038-51AAA730C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9985" name="Object 48">
            <a:extLst>
              <a:ext uri="{FF2B5EF4-FFF2-40B4-BE49-F238E27FC236}">
                <a16:creationId xmlns:a16="http://schemas.microsoft.com/office/drawing/2014/main" id="{1211344C-B373-4FBD-8561-1E6666B58F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975757"/>
              </p:ext>
            </p:extLst>
          </p:nvPr>
        </p:nvGraphicFramePr>
        <p:xfrm>
          <a:off x="922337" y="5304630"/>
          <a:ext cx="1660525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60" name="Egyenlet" r:id="rId13" imgW="660113" imgH="215806" progId="Equation.3">
                  <p:embed/>
                </p:oleObj>
              </mc:Choice>
              <mc:Fallback>
                <p:oleObj name="Egyenlet" r:id="rId13" imgW="660113" imgH="215806" progId="Equation.3">
                  <p:embed/>
                  <p:pic>
                    <p:nvPicPr>
                      <p:cNvPr id="39985" name="Object 48">
                        <a:extLst>
                          <a:ext uri="{FF2B5EF4-FFF2-40B4-BE49-F238E27FC236}">
                            <a16:creationId xmlns:a16="http://schemas.microsoft.com/office/drawing/2014/main" id="{1211344C-B373-4FBD-8561-1E6666B58F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337" y="5304630"/>
                        <a:ext cx="1660525" cy="5540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86" name="Rectangle 49">
            <a:extLst>
              <a:ext uri="{FF2B5EF4-FFF2-40B4-BE49-F238E27FC236}">
                <a16:creationId xmlns:a16="http://schemas.microsoft.com/office/drawing/2014/main" id="{88503978-678C-4E7D-BDCF-DE302E77F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6" y="5078352"/>
            <a:ext cx="4176712" cy="863600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Az átlagos erő nagyobb, mint a az egy lapátra ható erő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hu-HU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 sugár több lapátra is hathat egyidejüleg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540722" name="Text Box 50">
            <a:extLst>
              <a:ext uri="{FF2B5EF4-FFF2-40B4-BE49-F238E27FC236}">
                <a16:creationId xmlns:a16="http://schemas.microsoft.com/office/drawing/2014/main" id="{C0747613-6AB8-4673-B34F-FFE626AD3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025" y="266700"/>
            <a:ext cx="349567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b./ Az egész kerékre ható erő</a:t>
            </a:r>
          </a:p>
        </p:txBody>
      </p:sp>
      <p:sp>
        <p:nvSpPr>
          <p:cNvPr id="52" name="Dátum helye 3">
            <a:extLst>
              <a:ext uri="{FF2B5EF4-FFF2-40B4-BE49-F238E27FC236}">
                <a16:creationId xmlns:a16="http://schemas.microsoft.com/office/drawing/2014/main" id="{E375C1D2-F868-4690-A0FC-A410A737BACA}"/>
              </a:ext>
            </a:extLst>
          </p:cNvPr>
          <p:cNvSpPr txBox="1">
            <a:spLocks/>
          </p:cNvSpPr>
          <p:nvPr/>
        </p:nvSpPr>
        <p:spPr bwMode="auto">
          <a:xfrm>
            <a:off x="107024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53" name="Élőláb helye 4">
            <a:extLst>
              <a:ext uri="{FF2B5EF4-FFF2-40B4-BE49-F238E27FC236}">
                <a16:creationId xmlns:a16="http://schemas.microsoft.com/office/drawing/2014/main" id="{A58D5805-816C-42DC-83E3-9347B7E5B76B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54" name="Dia számának helye 5">
            <a:extLst>
              <a:ext uri="{FF2B5EF4-FFF2-40B4-BE49-F238E27FC236}">
                <a16:creationId xmlns:a16="http://schemas.microsoft.com/office/drawing/2014/main" id="{B9B58FA0-45CB-42F8-BC38-CA004988A7C0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74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7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0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0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0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0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713" grpId="0" animBg="1"/>
      <p:bldP spid="540718" grpId="0" animBg="1"/>
      <p:bldP spid="54072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Rectangle 5">
            <a:extLst>
              <a:ext uri="{FF2B5EF4-FFF2-40B4-BE49-F238E27FC236}">
                <a16:creationId xmlns:a16="http://schemas.microsoft.com/office/drawing/2014/main" id="{36C3CA89-A43B-43AD-8F5B-7C8B1F957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6913" y="1312863"/>
            <a:ext cx="26701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993" name="Rectangle 6">
            <a:extLst>
              <a:ext uri="{FF2B5EF4-FFF2-40B4-BE49-F238E27FC236}">
                <a16:creationId xmlns:a16="http://schemas.microsoft.com/office/drawing/2014/main" id="{DC067CD1-4C37-4389-8DD3-7884957DF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994" name="Picture 7" descr="pelton_geom">
            <a:extLst>
              <a:ext uri="{FF2B5EF4-FFF2-40B4-BE49-F238E27FC236}">
                <a16:creationId xmlns:a16="http://schemas.microsoft.com/office/drawing/2014/main" id="{4225F1E5-B386-4FBC-9D3A-B6641C6B9E4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1550" y="407988"/>
            <a:ext cx="1657350" cy="1611312"/>
          </a:xfrm>
          <a:noFill/>
        </p:spPr>
      </p:pic>
      <p:graphicFrame>
        <p:nvGraphicFramePr>
          <p:cNvPr id="41995" name="Object 8">
            <a:extLst>
              <a:ext uri="{FF2B5EF4-FFF2-40B4-BE49-F238E27FC236}">
                <a16:creationId xmlns:a16="http://schemas.microsoft.com/office/drawing/2014/main" id="{A5F50162-B39C-409F-A3AE-3BAA49E24BEE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2378075" y="2779713"/>
          <a:ext cx="4067175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44" name="Egyenlet" r:id="rId5" imgW="1828800" imgH="241300" progId="Equation.3">
                  <p:embed/>
                </p:oleObj>
              </mc:Choice>
              <mc:Fallback>
                <p:oleObj name="Egyenlet" r:id="rId5" imgW="1828800" imgH="241300" progId="Equation.3">
                  <p:embed/>
                  <p:pic>
                    <p:nvPicPr>
                      <p:cNvPr id="41995" name="Object 8">
                        <a:extLst>
                          <a:ext uri="{FF2B5EF4-FFF2-40B4-BE49-F238E27FC236}">
                            <a16:creationId xmlns:a16="http://schemas.microsoft.com/office/drawing/2014/main" id="{A5F50162-B39C-409F-A3AE-3BAA49E24B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8075" y="2779713"/>
                        <a:ext cx="4067175" cy="536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6" name="Rectangle 9">
            <a:extLst>
              <a:ext uri="{FF2B5EF4-FFF2-40B4-BE49-F238E27FC236}">
                <a16:creationId xmlns:a16="http://schemas.microsoft.com/office/drawing/2014/main" id="{B3112905-F7CB-4225-8B55-DFEEB5F4A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997" name="Rectangle 10">
            <a:extLst>
              <a:ext uri="{FF2B5EF4-FFF2-40B4-BE49-F238E27FC236}">
                <a16:creationId xmlns:a16="http://schemas.microsoft.com/office/drawing/2014/main" id="{D4EB6B02-C89E-49BA-9500-C9F817209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19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998" name="Rectangle 11">
            <a:extLst>
              <a:ext uri="{FF2B5EF4-FFF2-40B4-BE49-F238E27FC236}">
                <a16:creationId xmlns:a16="http://schemas.microsoft.com/office/drawing/2014/main" id="{B6E3B0E9-748D-406F-B660-60D497650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999" name="Rectangle 12">
            <a:extLst>
              <a:ext uri="{FF2B5EF4-FFF2-40B4-BE49-F238E27FC236}">
                <a16:creationId xmlns:a16="http://schemas.microsoft.com/office/drawing/2014/main" id="{5BEA644C-D5D2-4548-AE9F-4C5336EFB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94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000" name="Rectangle 13">
            <a:extLst>
              <a:ext uri="{FF2B5EF4-FFF2-40B4-BE49-F238E27FC236}">
                <a16:creationId xmlns:a16="http://schemas.microsoft.com/office/drawing/2014/main" id="{66DA1C3B-496A-436C-8F5C-770C16415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001" name="Rectangle 14">
            <a:extLst>
              <a:ext uri="{FF2B5EF4-FFF2-40B4-BE49-F238E27FC236}">
                <a16:creationId xmlns:a16="http://schemas.microsoft.com/office/drawing/2014/main" id="{2AF2A2C9-81EA-44C7-AFBC-E0470A09C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25700" y="4197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002" name="Rectangle 15">
            <a:extLst>
              <a:ext uri="{FF2B5EF4-FFF2-40B4-BE49-F238E27FC236}">
                <a16:creationId xmlns:a16="http://schemas.microsoft.com/office/drawing/2014/main" id="{D0F05214-7B5A-4649-8BE9-4F4097EBC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003" name="Rectangle 16">
            <a:extLst>
              <a:ext uri="{FF2B5EF4-FFF2-40B4-BE49-F238E27FC236}">
                <a16:creationId xmlns:a16="http://schemas.microsoft.com/office/drawing/2014/main" id="{F1670934-2F75-415E-BED8-D75BA934C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004" name="Rectangle 17">
            <a:extLst>
              <a:ext uri="{FF2B5EF4-FFF2-40B4-BE49-F238E27FC236}">
                <a16:creationId xmlns:a16="http://schemas.microsoft.com/office/drawing/2014/main" id="{3A79CC13-44A5-4D3B-BF70-DF21F3421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005" name="Rectangle 18">
            <a:extLst>
              <a:ext uri="{FF2B5EF4-FFF2-40B4-BE49-F238E27FC236}">
                <a16:creationId xmlns:a16="http://schemas.microsoft.com/office/drawing/2014/main" id="{B6D15876-847C-4621-B658-F596DAD00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2739" name="Text Box 19">
            <a:extLst>
              <a:ext uri="{FF2B5EF4-FFF2-40B4-BE49-F238E27FC236}">
                <a16:creationId xmlns:a16="http://schemas.microsoft.com/office/drawing/2014/main" id="{BE6804BA-C29D-4BE5-9EEB-AEB9A1512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38" y="382588"/>
            <a:ext cx="541337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b./ a kerékre ható erőt nagysága számszerűen</a:t>
            </a:r>
          </a:p>
        </p:txBody>
      </p:sp>
      <p:sp>
        <p:nvSpPr>
          <p:cNvPr id="42007" name="Rectangle 20">
            <a:extLst>
              <a:ext uri="{FF2B5EF4-FFF2-40B4-BE49-F238E27FC236}">
                <a16:creationId xmlns:a16="http://schemas.microsoft.com/office/drawing/2014/main" id="{6BCECC07-67D9-43FC-86BB-D353F604B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008" name="Rectangle 21">
            <a:extLst>
              <a:ext uri="{FF2B5EF4-FFF2-40B4-BE49-F238E27FC236}">
                <a16:creationId xmlns:a16="http://schemas.microsoft.com/office/drawing/2014/main" id="{3667D5C1-8C45-4AAD-B379-AB4A20121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009" name="Rectangle 22">
            <a:extLst>
              <a:ext uri="{FF2B5EF4-FFF2-40B4-BE49-F238E27FC236}">
                <a16:creationId xmlns:a16="http://schemas.microsoft.com/office/drawing/2014/main" id="{E37F500B-4D39-47C0-AD3D-38B319B6F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010" name="Rectangle 23">
            <a:extLst>
              <a:ext uri="{FF2B5EF4-FFF2-40B4-BE49-F238E27FC236}">
                <a16:creationId xmlns:a16="http://schemas.microsoft.com/office/drawing/2014/main" id="{D2E8BACE-F733-4231-BE38-BBBE6EAC8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011" name="Rectangle 24">
            <a:extLst>
              <a:ext uri="{FF2B5EF4-FFF2-40B4-BE49-F238E27FC236}">
                <a16:creationId xmlns:a16="http://schemas.microsoft.com/office/drawing/2014/main" id="{3EF962A5-6306-4878-8D82-18B3DF7BC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48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012" name="Rectangle 25">
            <a:extLst>
              <a:ext uri="{FF2B5EF4-FFF2-40B4-BE49-F238E27FC236}">
                <a16:creationId xmlns:a16="http://schemas.microsoft.com/office/drawing/2014/main" id="{555FB78C-BD50-4282-B6F9-D9052885B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013" name="Rectangle 26">
            <a:extLst>
              <a:ext uri="{FF2B5EF4-FFF2-40B4-BE49-F238E27FC236}">
                <a16:creationId xmlns:a16="http://schemas.microsoft.com/office/drawing/2014/main" id="{83FC0ACE-18FA-465C-81BD-61FA6DBC3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14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014" name="Rectangle 27">
            <a:extLst>
              <a:ext uri="{FF2B5EF4-FFF2-40B4-BE49-F238E27FC236}">
                <a16:creationId xmlns:a16="http://schemas.microsoft.com/office/drawing/2014/main" id="{2EB34BF8-4E61-4823-9647-BAC25B615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015" name="Rectangle 28">
            <a:extLst>
              <a:ext uri="{FF2B5EF4-FFF2-40B4-BE49-F238E27FC236}">
                <a16:creationId xmlns:a16="http://schemas.microsoft.com/office/drawing/2014/main" id="{BBE898E2-A1BC-4BA3-8137-10A024CA6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0500" y="3414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016" name="Rectangle 29">
            <a:extLst>
              <a:ext uri="{FF2B5EF4-FFF2-40B4-BE49-F238E27FC236}">
                <a16:creationId xmlns:a16="http://schemas.microsoft.com/office/drawing/2014/main" id="{68D389E2-F58E-4480-AA1A-706B98CEB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017" name="Rectangle 30">
            <a:extLst>
              <a:ext uri="{FF2B5EF4-FFF2-40B4-BE49-F238E27FC236}">
                <a16:creationId xmlns:a16="http://schemas.microsoft.com/office/drawing/2014/main" id="{9F96E36F-8615-4745-B0A7-A58F629AE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018" name="Rectangle 31">
            <a:extLst>
              <a:ext uri="{FF2B5EF4-FFF2-40B4-BE49-F238E27FC236}">
                <a16:creationId xmlns:a16="http://schemas.microsoft.com/office/drawing/2014/main" id="{2937AD4B-B6F9-41D5-9809-95C0546F4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955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019" name="Rectangle 32">
            <a:extLst>
              <a:ext uri="{FF2B5EF4-FFF2-40B4-BE49-F238E27FC236}">
                <a16:creationId xmlns:a16="http://schemas.microsoft.com/office/drawing/2014/main" id="{6062E639-8AC5-4097-B273-7A12D59B9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020" name="Rectangle 33">
            <a:extLst>
              <a:ext uri="{FF2B5EF4-FFF2-40B4-BE49-F238E27FC236}">
                <a16:creationId xmlns:a16="http://schemas.microsoft.com/office/drawing/2014/main" id="{AA9A258A-1597-46BB-A0DE-64CE5D017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021" name="Rectangle 34">
            <a:extLst>
              <a:ext uri="{FF2B5EF4-FFF2-40B4-BE49-F238E27FC236}">
                <a16:creationId xmlns:a16="http://schemas.microsoft.com/office/drawing/2014/main" id="{31A934BA-8DD0-4C45-BC3F-55885D616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022" name="Rectangle 35">
            <a:extLst>
              <a:ext uri="{FF2B5EF4-FFF2-40B4-BE49-F238E27FC236}">
                <a16:creationId xmlns:a16="http://schemas.microsoft.com/office/drawing/2014/main" id="{F131D039-B74B-4C7F-9A27-460280ED9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57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023" name="Rectangle 37">
            <a:extLst>
              <a:ext uri="{FF2B5EF4-FFF2-40B4-BE49-F238E27FC236}">
                <a16:creationId xmlns:a16="http://schemas.microsoft.com/office/drawing/2014/main" id="{FB1676FA-FAE0-45F4-AD2F-3350E453A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623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024" name="Rectangle 38">
            <a:extLst>
              <a:ext uri="{FF2B5EF4-FFF2-40B4-BE49-F238E27FC236}">
                <a16:creationId xmlns:a16="http://schemas.microsoft.com/office/drawing/2014/main" id="{D8DEBB70-72D1-4772-B3D2-90FA7B0C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2759" name="Text Box 39">
            <a:extLst>
              <a:ext uri="{FF2B5EF4-FFF2-40B4-BE49-F238E27FC236}">
                <a16:creationId xmlns:a16="http://schemas.microsoft.com/office/drawing/2014/main" id="{C7F487A1-1439-462C-A16C-4110F359E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671" y="1849504"/>
            <a:ext cx="2470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kerületi sebesség:</a:t>
            </a:r>
          </a:p>
        </p:txBody>
      </p:sp>
      <p:sp>
        <p:nvSpPr>
          <p:cNvPr id="42026" name="Rectangle 40">
            <a:extLst>
              <a:ext uri="{FF2B5EF4-FFF2-40B4-BE49-F238E27FC236}">
                <a16:creationId xmlns:a16="http://schemas.microsoft.com/office/drawing/2014/main" id="{B3ED4385-16C1-44E7-B960-6E7C03B23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2027" name="Object 41">
            <a:extLst>
              <a:ext uri="{FF2B5EF4-FFF2-40B4-BE49-F238E27FC236}">
                <a16:creationId xmlns:a16="http://schemas.microsoft.com/office/drawing/2014/main" id="{53B4CE0F-F49A-4C22-8B14-8085F9CA66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831288"/>
              </p:ext>
            </p:extLst>
          </p:nvPr>
        </p:nvGraphicFramePr>
        <p:xfrm>
          <a:off x="3402821" y="1719265"/>
          <a:ext cx="3806825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45" name="Equation" r:id="rId7" imgW="2057400" imgH="406080" progId="Equation.DSMT4">
                  <p:embed/>
                </p:oleObj>
              </mc:Choice>
              <mc:Fallback>
                <p:oleObj name="Equation" r:id="rId7" imgW="2057400" imgH="406080" progId="Equation.DSMT4">
                  <p:embed/>
                  <p:pic>
                    <p:nvPicPr>
                      <p:cNvPr id="42027" name="Object 41">
                        <a:extLst>
                          <a:ext uri="{FF2B5EF4-FFF2-40B4-BE49-F238E27FC236}">
                            <a16:creationId xmlns:a16="http://schemas.microsoft.com/office/drawing/2014/main" id="{53B4CE0F-F49A-4C22-8B14-8085F9CA66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2821" y="1719265"/>
                        <a:ext cx="3806825" cy="7413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028" name="Rectangle 42">
            <a:extLst>
              <a:ext uri="{FF2B5EF4-FFF2-40B4-BE49-F238E27FC236}">
                <a16:creationId xmlns:a16="http://schemas.microsoft.com/office/drawing/2014/main" id="{2BD10FC4-FB1B-4B6A-B971-36F27B0CA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029" name="Rectangle 43">
            <a:extLst>
              <a:ext uri="{FF2B5EF4-FFF2-40B4-BE49-F238E27FC236}">
                <a16:creationId xmlns:a16="http://schemas.microsoft.com/office/drawing/2014/main" id="{8759433A-BBD7-442C-88B7-3C75C10E9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623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2030" name="Object 44">
            <a:extLst>
              <a:ext uri="{FF2B5EF4-FFF2-40B4-BE49-F238E27FC236}">
                <a16:creationId xmlns:a16="http://schemas.microsoft.com/office/drawing/2014/main" id="{09A93F38-99B8-4F52-91FB-54D9E8F49D7E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2270125" y="3727450"/>
          <a:ext cx="5054600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46" name="Egyenlet" r:id="rId9" imgW="2705100" imgH="254000" progId="Equation.3">
                  <p:embed/>
                </p:oleObj>
              </mc:Choice>
              <mc:Fallback>
                <p:oleObj name="Egyenlet" r:id="rId9" imgW="2705100" imgH="254000" progId="Equation.3">
                  <p:embed/>
                  <p:pic>
                    <p:nvPicPr>
                      <p:cNvPr id="42030" name="Object 44">
                        <a:extLst>
                          <a:ext uri="{FF2B5EF4-FFF2-40B4-BE49-F238E27FC236}">
                            <a16:creationId xmlns:a16="http://schemas.microsoft.com/office/drawing/2014/main" id="{09A93F38-99B8-4F52-91FB-54D9E8F49D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0125" y="3727450"/>
                        <a:ext cx="5054600" cy="4746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 cap="flat" cmpd="sng" algn="ctr">
                        <a:solidFill>
                          <a:srgbClr val="FF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Dátum helye 3">
            <a:extLst>
              <a:ext uri="{FF2B5EF4-FFF2-40B4-BE49-F238E27FC236}">
                <a16:creationId xmlns:a16="http://schemas.microsoft.com/office/drawing/2014/main" id="{ECAA121E-48CA-4DA4-AB1C-5917AE0F3A2D}"/>
              </a:ext>
            </a:extLst>
          </p:cNvPr>
          <p:cNvSpPr txBox="1">
            <a:spLocks/>
          </p:cNvSpPr>
          <p:nvPr/>
        </p:nvSpPr>
        <p:spPr bwMode="auto">
          <a:xfrm>
            <a:off x="107024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48" name="Élőláb helye 4">
            <a:extLst>
              <a:ext uri="{FF2B5EF4-FFF2-40B4-BE49-F238E27FC236}">
                <a16:creationId xmlns:a16="http://schemas.microsoft.com/office/drawing/2014/main" id="{7CD16845-316A-4BC7-94C9-C0AE54903F9C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49" name="Dia számának helye 5">
            <a:extLst>
              <a:ext uri="{FF2B5EF4-FFF2-40B4-BE49-F238E27FC236}">
                <a16:creationId xmlns:a16="http://schemas.microsoft.com/office/drawing/2014/main" id="{96679706-27C8-443D-BEA9-B891F1FEB5A5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75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78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9" grpId="0" animBg="1"/>
      <p:bldP spid="54275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8" name="Rectangle 5">
            <a:extLst>
              <a:ext uri="{FF2B5EF4-FFF2-40B4-BE49-F238E27FC236}">
                <a16:creationId xmlns:a16="http://schemas.microsoft.com/office/drawing/2014/main" id="{1916FBE0-23C8-4CC1-B2BC-82F4DF613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6913" y="1312863"/>
            <a:ext cx="26701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089" name="Rectangle 6">
            <a:extLst>
              <a:ext uri="{FF2B5EF4-FFF2-40B4-BE49-F238E27FC236}">
                <a16:creationId xmlns:a16="http://schemas.microsoft.com/office/drawing/2014/main" id="{4A072CF6-8046-496E-8BAB-10EC54142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090" name="Rectangle 7">
            <a:extLst>
              <a:ext uri="{FF2B5EF4-FFF2-40B4-BE49-F238E27FC236}">
                <a16:creationId xmlns:a16="http://schemas.microsoft.com/office/drawing/2014/main" id="{EAF2A2AF-0D82-41A4-A154-2E757C2CDD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624" y="259129"/>
            <a:ext cx="5905500" cy="787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just" eaLnBrk="1" hangingPunct="1"/>
            <a:r>
              <a:rPr lang="hu-HU" altLang="en-US" sz="2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c./ A teljesítmény a megadott adatokkal (</a:t>
            </a:r>
            <a:r>
              <a:rPr lang="hu-HU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P</a:t>
            </a:r>
            <a:r>
              <a:rPr lang="hu-HU" altLang="en-US" sz="2400" b="1" baseline="-250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e</a:t>
            </a:r>
            <a:r>
              <a:rPr lang="hu-HU" altLang="en-US" sz="2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) és a  maximális teljesítmény (</a:t>
            </a:r>
            <a:r>
              <a:rPr lang="hu-HU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P</a:t>
            </a:r>
            <a:r>
              <a:rPr lang="hu-HU" altLang="en-US" sz="2400" b="1" baseline="-250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max</a:t>
            </a:r>
            <a:r>
              <a:rPr lang="hu-HU" altLang="en-US" sz="2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46091" name="Picture 8" descr="pelton_geom">
            <a:extLst>
              <a:ext uri="{FF2B5EF4-FFF2-40B4-BE49-F238E27FC236}">
                <a16:creationId xmlns:a16="http://schemas.microsoft.com/office/drawing/2014/main" id="{0B2849C3-1568-4084-8445-41BD8A16324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23100" y="344488"/>
            <a:ext cx="1689100" cy="1657350"/>
          </a:xfrm>
          <a:noFill/>
        </p:spPr>
      </p:pic>
      <p:graphicFrame>
        <p:nvGraphicFramePr>
          <p:cNvPr id="46092" name="Object 9">
            <a:extLst>
              <a:ext uri="{FF2B5EF4-FFF2-40B4-BE49-F238E27FC236}">
                <a16:creationId xmlns:a16="http://schemas.microsoft.com/office/drawing/2014/main" id="{7B4826AC-5D61-497B-A5A7-D3E4FCD31313}"/>
              </a:ext>
            </a:extLst>
          </p:cNvPr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002295998"/>
              </p:ext>
            </p:extLst>
          </p:nvPr>
        </p:nvGraphicFramePr>
        <p:xfrm>
          <a:off x="1152525" y="2201863"/>
          <a:ext cx="755967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04" name="Egyenlet" r:id="rId5" imgW="3924300" imgH="215900" progId="Equation.3">
                  <p:embed/>
                </p:oleObj>
              </mc:Choice>
              <mc:Fallback>
                <p:oleObj name="Egyenlet" r:id="rId5" imgW="3924300" imgH="215900" progId="Equation.3">
                  <p:embed/>
                  <p:pic>
                    <p:nvPicPr>
                      <p:cNvPr id="46092" name="Object 9">
                        <a:extLst>
                          <a:ext uri="{FF2B5EF4-FFF2-40B4-BE49-F238E27FC236}">
                            <a16:creationId xmlns:a16="http://schemas.microsoft.com/office/drawing/2014/main" id="{7B4826AC-5D61-497B-A5A7-D3E4FCD313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2525" y="2201863"/>
                        <a:ext cx="7559675" cy="4159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3" name="Rectangle 10">
            <a:extLst>
              <a:ext uri="{FF2B5EF4-FFF2-40B4-BE49-F238E27FC236}">
                <a16:creationId xmlns:a16="http://schemas.microsoft.com/office/drawing/2014/main" id="{2B5461F0-2238-4E36-9B9D-952E48C48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094" name="Rectangle 11">
            <a:extLst>
              <a:ext uri="{FF2B5EF4-FFF2-40B4-BE49-F238E27FC236}">
                <a16:creationId xmlns:a16="http://schemas.microsoft.com/office/drawing/2014/main" id="{9DED9194-3A4D-49C8-9704-FAEE5A50E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19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095" name="Rectangle 12">
            <a:extLst>
              <a:ext uri="{FF2B5EF4-FFF2-40B4-BE49-F238E27FC236}">
                <a16:creationId xmlns:a16="http://schemas.microsoft.com/office/drawing/2014/main" id="{30E8A8DC-2644-44DC-AAE2-2D3EF00F4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096" name="Rectangle 13">
            <a:extLst>
              <a:ext uri="{FF2B5EF4-FFF2-40B4-BE49-F238E27FC236}">
                <a16:creationId xmlns:a16="http://schemas.microsoft.com/office/drawing/2014/main" id="{5CD3F010-4328-4E47-A784-AF85E1440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94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097" name="Rectangle 14">
            <a:extLst>
              <a:ext uri="{FF2B5EF4-FFF2-40B4-BE49-F238E27FC236}">
                <a16:creationId xmlns:a16="http://schemas.microsoft.com/office/drawing/2014/main" id="{1B708CD0-86BD-4172-82E6-38336767A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098" name="Rectangle 15">
            <a:extLst>
              <a:ext uri="{FF2B5EF4-FFF2-40B4-BE49-F238E27FC236}">
                <a16:creationId xmlns:a16="http://schemas.microsoft.com/office/drawing/2014/main" id="{D1DD1044-8440-45D7-89D2-11211132F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25700" y="4197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099" name="Rectangle 16">
            <a:extLst>
              <a:ext uri="{FF2B5EF4-FFF2-40B4-BE49-F238E27FC236}">
                <a16:creationId xmlns:a16="http://schemas.microsoft.com/office/drawing/2014/main" id="{29A15E4C-3B64-4AE7-826D-BA1BB3D42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00" name="Rectangle 17">
            <a:extLst>
              <a:ext uri="{FF2B5EF4-FFF2-40B4-BE49-F238E27FC236}">
                <a16:creationId xmlns:a16="http://schemas.microsoft.com/office/drawing/2014/main" id="{F3A4D6E4-0E14-4506-938B-C32DF08A4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01" name="Rectangle 18">
            <a:extLst>
              <a:ext uri="{FF2B5EF4-FFF2-40B4-BE49-F238E27FC236}">
                <a16:creationId xmlns:a16="http://schemas.microsoft.com/office/drawing/2014/main" id="{3C227030-4392-4553-BFD1-84585CA40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02" name="Rectangle 19">
            <a:extLst>
              <a:ext uri="{FF2B5EF4-FFF2-40B4-BE49-F238E27FC236}">
                <a16:creationId xmlns:a16="http://schemas.microsoft.com/office/drawing/2014/main" id="{E9C9B3D2-FE29-413D-A77C-D732F30DA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03" name="Rectangle 20">
            <a:extLst>
              <a:ext uri="{FF2B5EF4-FFF2-40B4-BE49-F238E27FC236}">
                <a16:creationId xmlns:a16="http://schemas.microsoft.com/office/drawing/2014/main" id="{FB641FB7-7223-4DBB-816D-C668A41DF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04" name="Rectangle 21">
            <a:extLst>
              <a:ext uri="{FF2B5EF4-FFF2-40B4-BE49-F238E27FC236}">
                <a16:creationId xmlns:a16="http://schemas.microsoft.com/office/drawing/2014/main" id="{D372C4C1-EB92-4226-B94C-438CF4D24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05" name="Rectangle 22">
            <a:extLst>
              <a:ext uri="{FF2B5EF4-FFF2-40B4-BE49-F238E27FC236}">
                <a16:creationId xmlns:a16="http://schemas.microsoft.com/office/drawing/2014/main" id="{3F5DA2CE-1695-4462-844E-0EC5FA6B9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06" name="Rectangle 23">
            <a:extLst>
              <a:ext uri="{FF2B5EF4-FFF2-40B4-BE49-F238E27FC236}">
                <a16:creationId xmlns:a16="http://schemas.microsoft.com/office/drawing/2014/main" id="{5EF1FAF4-05BD-49FF-9861-9C58B9C99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07" name="Rectangle 24">
            <a:extLst>
              <a:ext uri="{FF2B5EF4-FFF2-40B4-BE49-F238E27FC236}">
                <a16:creationId xmlns:a16="http://schemas.microsoft.com/office/drawing/2014/main" id="{755D15A3-496F-4AE6-A7AA-37FE29258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48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08" name="Rectangle 25">
            <a:extLst>
              <a:ext uri="{FF2B5EF4-FFF2-40B4-BE49-F238E27FC236}">
                <a16:creationId xmlns:a16="http://schemas.microsoft.com/office/drawing/2014/main" id="{88214F5E-86E2-476B-A2A9-A479C9B08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09" name="Rectangle 26">
            <a:extLst>
              <a:ext uri="{FF2B5EF4-FFF2-40B4-BE49-F238E27FC236}">
                <a16:creationId xmlns:a16="http://schemas.microsoft.com/office/drawing/2014/main" id="{F81C241A-EC12-4BE5-B9C7-8791E41DD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6700" y="2581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10" name="Rectangle 27">
            <a:extLst>
              <a:ext uri="{FF2B5EF4-FFF2-40B4-BE49-F238E27FC236}">
                <a16:creationId xmlns:a16="http://schemas.microsoft.com/office/drawing/2014/main" id="{AB0DB365-97B6-4D20-AF30-030F5A1EB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11" name="Rectangle 28">
            <a:extLst>
              <a:ext uri="{FF2B5EF4-FFF2-40B4-BE49-F238E27FC236}">
                <a16:creationId xmlns:a16="http://schemas.microsoft.com/office/drawing/2014/main" id="{B64F0136-C207-4C20-8E9D-49354E2BF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40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12" name="Rectangle 29">
            <a:extLst>
              <a:ext uri="{FF2B5EF4-FFF2-40B4-BE49-F238E27FC236}">
                <a16:creationId xmlns:a16="http://schemas.microsoft.com/office/drawing/2014/main" id="{62EB96A0-7E51-4314-8A15-D0AD92B48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13" name="Rectangle 30">
            <a:extLst>
              <a:ext uri="{FF2B5EF4-FFF2-40B4-BE49-F238E27FC236}">
                <a16:creationId xmlns:a16="http://schemas.microsoft.com/office/drawing/2014/main" id="{67C4E362-F88C-4B61-9534-61BB7E42E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14" name="Rectangle 31">
            <a:extLst>
              <a:ext uri="{FF2B5EF4-FFF2-40B4-BE49-F238E27FC236}">
                <a16:creationId xmlns:a16="http://schemas.microsoft.com/office/drawing/2014/main" id="{56FC831F-F001-4737-878A-E11929F30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300" y="2484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15" name="Rectangle 32">
            <a:extLst>
              <a:ext uri="{FF2B5EF4-FFF2-40B4-BE49-F238E27FC236}">
                <a16:creationId xmlns:a16="http://schemas.microsoft.com/office/drawing/2014/main" id="{AD46FE5E-C24C-452B-87CF-3FE9CE94E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16" name="Rectangle 33">
            <a:extLst>
              <a:ext uri="{FF2B5EF4-FFF2-40B4-BE49-F238E27FC236}">
                <a16:creationId xmlns:a16="http://schemas.microsoft.com/office/drawing/2014/main" id="{70B82119-70B7-4D9A-8C25-11639D124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17" name="Rectangle 34">
            <a:extLst>
              <a:ext uri="{FF2B5EF4-FFF2-40B4-BE49-F238E27FC236}">
                <a16:creationId xmlns:a16="http://schemas.microsoft.com/office/drawing/2014/main" id="{C3109FD2-0F46-4871-B66D-07EB2996C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18" name="Rectangle 35">
            <a:extLst>
              <a:ext uri="{FF2B5EF4-FFF2-40B4-BE49-F238E27FC236}">
                <a16:creationId xmlns:a16="http://schemas.microsoft.com/office/drawing/2014/main" id="{63CE6BB6-1289-4998-927B-2F0C42329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57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19" name="Rectangle 37">
            <a:extLst>
              <a:ext uri="{FF2B5EF4-FFF2-40B4-BE49-F238E27FC236}">
                <a16:creationId xmlns:a16="http://schemas.microsoft.com/office/drawing/2014/main" id="{DB733546-021B-4D3C-94EE-FB4F692CC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623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20" name="Rectangle 38">
            <a:extLst>
              <a:ext uri="{FF2B5EF4-FFF2-40B4-BE49-F238E27FC236}">
                <a16:creationId xmlns:a16="http://schemas.microsoft.com/office/drawing/2014/main" id="{83397CED-3D9E-4B68-8746-8919BA4EA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21" name="Rectangle 39">
            <a:extLst>
              <a:ext uri="{FF2B5EF4-FFF2-40B4-BE49-F238E27FC236}">
                <a16:creationId xmlns:a16="http://schemas.microsoft.com/office/drawing/2014/main" id="{9E886CA7-205D-4A6E-B4A6-D2023E77E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22" name="Rectangle 40">
            <a:extLst>
              <a:ext uri="{FF2B5EF4-FFF2-40B4-BE49-F238E27FC236}">
                <a16:creationId xmlns:a16="http://schemas.microsoft.com/office/drawing/2014/main" id="{4BF1C87F-B005-4C54-B19F-4105036B6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23" name="Rectangle 41">
            <a:extLst>
              <a:ext uri="{FF2B5EF4-FFF2-40B4-BE49-F238E27FC236}">
                <a16:creationId xmlns:a16="http://schemas.microsoft.com/office/drawing/2014/main" id="{71C43CFD-CC74-4B39-9703-2C54E7466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623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24" name="Rectangle 42">
            <a:extLst>
              <a:ext uri="{FF2B5EF4-FFF2-40B4-BE49-F238E27FC236}">
                <a16:creationId xmlns:a16="http://schemas.microsoft.com/office/drawing/2014/main" id="{5D1A5DEE-CD29-4BBA-9676-676AA6CC2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6125" name="Object 43">
            <a:extLst>
              <a:ext uri="{FF2B5EF4-FFF2-40B4-BE49-F238E27FC236}">
                <a16:creationId xmlns:a16="http://schemas.microsoft.com/office/drawing/2014/main" id="{D5597450-20CC-487E-97B5-46AC5E3B53A6}"/>
              </a:ext>
            </a:extLst>
          </p:cNvPr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052600727"/>
              </p:ext>
            </p:extLst>
          </p:nvPr>
        </p:nvGraphicFramePr>
        <p:xfrm>
          <a:off x="1182593" y="1298577"/>
          <a:ext cx="29718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05" name="Egyenlet" r:id="rId7" imgW="1916868" imgH="393529" progId="Equation.3">
                  <p:embed/>
                </p:oleObj>
              </mc:Choice>
              <mc:Fallback>
                <p:oleObj name="Egyenlet" r:id="rId7" imgW="1916868" imgH="393529" progId="Equation.3">
                  <p:embed/>
                  <p:pic>
                    <p:nvPicPr>
                      <p:cNvPr id="46125" name="Object 43">
                        <a:extLst>
                          <a:ext uri="{FF2B5EF4-FFF2-40B4-BE49-F238E27FC236}">
                            <a16:creationId xmlns:a16="http://schemas.microsoft.com/office/drawing/2014/main" id="{D5597450-20CC-487E-97B5-46AC5E3B53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593" y="1298577"/>
                        <a:ext cx="2971800" cy="609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26" name="Rectangle 44">
            <a:extLst>
              <a:ext uri="{FF2B5EF4-FFF2-40B4-BE49-F238E27FC236}">
                <a16:creationId xmlns:a16="http://schemas.microsoft.com/office/drawing/2014/main" id="{8FAB6743-6E4F-45E3-A9A9-D7E493ACA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6127" name="Object 45">
            <a:extLst>
              <a:ext uri="{FF2B5EF4-FFF2-40B4-BE49-F238E27FC236}">
                <a16:creationId xmlns:a16="http://schemas.microsoft.com/office/drawing/2014/main" id="{A5831253-645C-4675-A969-76D91F6D0E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936949"/>
              </p:ext>
            </p:extLst>
          </p:nvPr>
        </p:nvGraphicFramePr>
        <p:xfrm>
          <a:off x="3878263" y="2714624"/>
          <a:ext cx="981075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06" name="Egyenlet" r:id="rId9" imgW="368140" imgH="317362" progId="Equation.3">
                  <p:embed/>
                </p:oleObj>
              </mc:Choice>
              <mc:Fallback>
                <p:oleObj name="Egyenlet" r:id="rId9" imgW="368140" imgH="317362" progId="Equation.3">
                  <p:embed/>
                  <p:pic>
                    <p:nvPicPr>
                      <p:cNvPr id="46127" name="Object 45">
                        <a:extLst>
                          <a:ext uri="{FF2B5EF4-FFF2-40B4-BE49-F238E27FC236}">
                            <a16:creationId xmlns:a16="http://schemas.microsoft.com/office/drawing/2014/main" id="{A5831253-645C-4675-A969-76D91F6D0E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8263" y="2714624"/>
                        <a:ext cx="981075" cy="8302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28" name="Rectangle 46">
            <a:extLst>
              <a:ext uri="{FF2B5EF4-FFF2-40B4-BE49-F238E27FC236}">
                <a16:creationId xmlns:a16="http://schemas.microsoft.com/office/drawing/2014/main" id="{DD1AC6DC-519D-4184-845B-091882347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300" y="2919904"/>
            <a:ext cx="2662238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maxim</a:t>
            </a:r>
            <a:r>
              <a:rPr kumimoji="0" lang="hu-HU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ális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teljesítmény </a:t>
            </a:r>
          </a:p>
        </p:txBody>
      </p:sp>
      <p:sp>
        <p:nvSpPr>
          <p:cNvPr id="46129" name="Rectangle 47">
            <a:extLst>
              <a:ext uri="{FF2B5EF4-FFF2-40B4-BE49-F238E27FC236}">
                <a16:creationId xmlns:a16="http://schemas.microsoft.com/office/drawing/2014/main" id="{64EEF2B9-BB8B-432A-B4B1-D5FC3D72C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5" y="2987675"/>
            <a:ext cx="273685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Ekkor a kerületi sebesség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6130" name="Rectangle 48">
            <a:extLst>
              <a:ext uri="{FF2B5EF4-FFF2-40B4-BE49-F238E27FC236}">
                <a16:creationId xmlns:a16="http://schemas.microsoft.com/office/drawing/2014/main" id="{047B240D-E09A-4E3D-A4C2-F30361F00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6131" name="Object 49">
            <a:extLst>
              <a:ext uri="{FF2B5EF4-FFF2-40B4-BE49-F238E27FC236}">
                <a16:creationId xmlns:a16="http://schemas.microsoft.com/office/drawing/2014/main" id="{8AD2703B-388D-4D17-8BDA-FB2DF45D5A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98588" y="3754438"/>
          <a:ext cx="634047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07" name="Egyenlet" r:id="rId11" imgW="3276600" imgH="393700" progId="Equation.3">
                  <p:embed/>
                </p:oleObj>
              </mc:Choice>
              <mc:Fallback>
                <p:oleObj name="Egyenlet" r:id="rId11" imgW="3276600" imgH="393700" progId="Equation.3">
                  <p:embed/>
                  <p:pic>
                    <p:nvPicPr>
                      <p:cNvPr id="46131" name="Object 49">
                        <a:extLst>
                          <a:ext uri="{FF2B5EF4-FFF2-40B4-BE49-F238E27FC236}">
                            <a16:creationId xmlns:a16="http://schemas.microsoft.com/office/drawing/2014/main" id="{8AD2703B-388D-4D17-8BDA-FB2DF45D5A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8588" y="3754438"/>
                        <a:ext cx="6340475" cy="771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32" name="Rectangle 50">
            <a:extLst>
              <a:ext uri="{FF2B5EF4-FFF2-40B4-BE49-F238E27FC236}">
                <a16:creationId xmlns:a16="http://schemas.microsoft.com/office/drawing/2014/main" id="{474DE31F-924E-4D14-AFCD-04FA4271E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6133" name="Object 51">
            <a:extLst>
              <a:ext uri="{FF2B5EF4-FFF2-40B4-BE49-F238E27FC236}">
                <a16:creationId xmlns:a16="http://schemas.microsoft.com/office/drawing/2014/main" id="{2407CD38-2D81-4B1B-8251-58C51F0129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51163" y="4672013"/>
          <a:ext cx="2779712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408" name="Egyenlet" r:id="rId13" imgW="1333500" imgH="431800" progId="Equation.3">
                  <p:embed/>
                </p:oleObj>
              </mc:Choice>
              <mc:Fallback>
                <p:oleObj name="Egyenlet" r:id="rId13" imgW="1333500" imgH="431800" progId="Equation.3">
                  <p:embed/>
                  <p:pic>
                    <p:nvPicPr>
                      <p:cNvPr id="46133" name="Object 51">
                        <a:extLst>
                          <a:ext uri="{FF2B5EF4-FFF2-40B4-BE49-F238E27FC236}">
                            <a16:creationId xmlns:a16="http://schemas.microsoft.com/office/drawing/2014/main" id="{2407CD38-2D81-4B1B-8251-58C51F0129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1163" y="4672013"/>
                        <a:ext cx="2779712" cy="8969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Dátum helye 3">
            <a:extLst>
              <a:ext uri="{FF2B5EF4-FFF2-40B4-BE49-F238E27FC236}">
                <a16:creationId xmlns:a16="http://schemas.microsoft.com/office/drawing/2014/main" id="{E871C8A4-DF9B-4531-AD61-35DF96C143EE}"/>
              </a:ext>
            </a:extLst>
          </p:cNvPr>
          <p:cNvSpPr txBox="1">
            <a:spLocks/>
          </p:cNvSpPr>
          <p:nvPr/>
        </p:nvSpPr>
        <p:spPr bwMode="auto">
          <a:xfrm>
            <a:off x="1067518" y="6493974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55" name="Élőláb helye 4">
            <a:extLst>
              <a:ext uri="{FF2B5EF4-FFF2-40B4-BE49-F238E27FC236}">
                <a16:creationId xmlns:a16="http://schemas.microsoft.com/office/drawing/2014/main" id="{E94AAEDD-F952-4BE9-819D-42BF93FCEEDA}"/>
              </a:ext>
            </a:extLst>
          </p:cNvPr>
          <p:cNvSpPr txBox="1">
            <a:spLocks/>
          </p:cNvSpPr>
          <p:nvPr/>
        </p:nvSpPr>
        <p:spPr bwMode="auto">
          <a:xfrm>
            <a:off x="2627505" y="6513512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56" name="Dia számának helye 5">
            <a:extLst>
              <a:ext uri="{FF2B5EF4-FFF2-40B4-BE49-F238E27FC236}">
                <a16:creationId xmlns:a16="http://schemas.microsoft.com/office/drawing/2014/main" id="{F9835FB4-A992-4F04-ADBC-CD14AA1F0873}"/>
              </a:ext>
            </a:extLst>
          </p:cNvPr>
          <p:cNvSpPr txBox="1">
            <a:spLocks/>
          </p:cNvSpPr>
          <p:nvPr/>
        </p:nvSpPr>
        <p:spPr bwMode="auto">
          <a:xfrm>
            <a:off x="6586538" y="647443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76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240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0" name="Rectangle 5">
            <a:extLst>
              <a:ext uri="{FF2B5EF4-FFF2-40B4-BE49-F238E27FC236}">
                <a16:creationId xmlns:a16="http://schemas.microsoft.com/office/drawing/2014/main" id="{0DE7AE1B-486E-442F-8364-1323645B7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6913" y="1312863"/>
            <a:ext cx="26701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41" name="Rectangle 6">
            <a:extLst>
              <a:ext uri="{FF2B5EF4-FFF2-40B4-BE49-F238E27FC236}">
                <a16:creationId xmlns:a16="http://schemas.microsoft.com/office/drawing/2014/main" id="{1E44CD41-CB70-4F03-9BAD-B85A54BFA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42" name="Rectangle 7">
            <a:extLst>
              <a:ext uri="{FF2B5EF4-FFF2-40B4-BE49-F238E27FC236}">
                <a16:creationId xmlns:a16="http://schemas.microsoft.com/office/drawing/2014/main" id="{4934DFF8-7987-4A1B-8A28-93D5DCAD929A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330325" y="133283"/>
            <a:ext cx="5910263" cy="8382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just" eaLnBrk="1" hangingPunct="1"/>
            <a:r>
              <a:rPr lang="hu-HU" altLang="en-US" sz="2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c./ A teljesítmény változása az</a:t>
            </a:r>
            <a:r>
              <a:rPr lang="en-US" altLang="en-US" sz="2400" b="1" dirty="0">
                <a:solidFill>
                  <a:srgbClr val="FF0066"/>
                </a:solidFill>
              </a:rPr>
              <a:t> „u” </a:t>
            </a:r>
            <a:r>
              <a:rPr lang="hu-HU" altLang="en-US" sz="2400" b="1" dirty="0">
                <a:solidFill>
                  <a:srgbClr val="FF0066"/>
                </a:solidFill>
              </a:rPr>
              <a:t>kerületi sebesség függvényében.</a:t>
            </a:r>
            <a:r>
              <a:rPr lang="hu-HU" altLang="en-US" sz="4000" dirty="0"/>
              <a:t> </a:t>
            </a:r>
          </a:p>
        </p:txBody>
      </p:sp>
      <p:pic>
        <p:nvPicPr>
          <p:cNvPr id="44043" name="Picture 8" descr="pelton_geom">
            <a:extLst>
              <a:ext uri="{FF2B5EF4-FFF2-40B4-BE49-F238E27FC236}">
                <a16:creationId xmlns:a16="http://schemas.microsoft.com/office/drawing/2014/main" id="{39E9474C-7C02-4715-AD7E-1C26B63054FE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81850" y="387350"/>
            <a:ext cx="1725613" cy="1760538"/>
          </a:xfrm>
          <a:noFill/>
        </p:spPr>
      </p:pic>
      <p:graphicFrame>
        <p:nvGraphicFramePr>
          <p:cNvPr id="44044" name="Object 9">
            <a:extLst>
              <a:ext uri="{FF2B5EF4-FFF2-40B4-BE49-F238E27FC236}">
                <a16:creationId xmlns:a16="http://schemas.microsoft.com/office/drawing/2014/main" id="{193334D4-C20D-4541-B5D8-6C6D65CDD69C}"/>
              </a:ext>
            </a:extLst>
          </p:cNvPr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447264674"/>
              </p:ext>
            </p:extLst>
          </p:nvPr>
        </p:nvGraphicFramePr>
        <p:xfrm>
          <a:off x="1891507" y="1355339"/>
          <a:ext cx="2601912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92" name="Egyenlet" r:id="rId5" imgW="1765300" imgH="241300" progId="Equation.3">
                  <p:embed/>
                </p:oleObj>
              </mc:Choice>
              <mc:Fallback>
                <p:oleObj name="Egyenlet" r:id="rId5" imgW="1765300" imgH="241300" progId="Equation.3">
                  <p:embed/>
                  <p:pic>
                    <p:nvPicPr>
                      <p:cNvPr id="44044" name="Object 9">
                        <a:extLst>
                          <a:ext uri="{FF2B5EF4-FFF2-40B4-BE49-F238E27FC236}">
                            <a16:creationId xmlns:a16="http://schemas.microsoft.com/office/drawing/2014/main" id="{193334D4-C20D-4541-B5D8-6C6D65CDD6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1507" y="1355339"/>
                        <a:ext cx="2601912" cy="355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45" name="Object 10">
            <a:extLst>
              <a:ext uri="{FF2B5EF4-FFF2-40B4-BE49-F238E27FC236}">
                <a16:creationId xmlns:a16="http://schemas.microsoft.com/office/drawing/2014/main" id="{C001CD8D-4ABE-4087-A9DE-4BA32DAF5139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787400" y="2482850"/>
          <a:ext cx="737870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93" name="Egyenlet" r:id="rId7" imgW="4216400" imgH="228600" progId="Equation.3">
                  <p:embed/>
                </p:oleObj>
              </mc:Choice>
              <mc:Fallback>
                <p:oleObj name="Egyenlet" r:id="rId7" imgW="4216400" imgH="228600" progId="Equation.3">
                  <p:embed/>
                  <p:pic>
                    <p:nvPicPr>
                      <p:cNvPr id="44045" name="Object 10">
                        <a:extLst>
                          <a:ext uri="{FF2B5EF4-FFF2-40B4-BE49-F238E27FC236}">
                            <a16:creationId xmlns:a16="http://schemas.microsoft.com/office/drawing/2014/main" id="{C001CD8D-4ABE-4087-A9DE-4BA32DAF51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400" y="2482850"/>
                        <a:ext cx="7378700" cy="4000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6" name="Rectangle 11">
            <a:extLst>
              <a:ext uri="{FF2B5EF4-FFF2-40B4-BE49-F238E27FC236}">
                <a16:creationId xmlns:a16="http://schemas.microsoft.com/office/drawing/2014/main" id="{8E4B850B-D0DC-41A5-BE6F-09D86C9D0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47" name="Rectangle 12">
            <a:extLst>
              <a:ext uri="{FF2B5EF4-FFF2-40B4-BE49-F238E27FC236}">
                <a16:creationId xmlns:a16="http://schemas.microsoft.com/office/drawing/2014/main" id="{8678AB5F-AA9F-4A58-B4C4-2EE079001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19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48" name="Rectangle 13">
            <a:extLst>
              <a:ext uri="{FF2B5EF4-FFF2-40B4-BE49-F238E27FC236}">
                <a16:creationId xmlns:a16="http://schemas.microsoft.com/office/drawing/2014/main" id="{BDF8DF56-1655-49F5-B572-00BA45F19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49" name="Rectangle 14">
            <a:extLst>
              <a:ext uri="{FF2B5EF4-FFF2-40B4-BE49-F238E27FC236}">
                <a16:creationId xmlns:a16="http://schemas.microsoft.com/office/drawing/2014/main" id="{2A4F2DF5-8FCC-4EB1-9184-933C34AFC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94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50" name="Rectangle 15">
            <a:extLst>
              <a:ext uri="{FF2B5EF4-FFF2-40B4-BE49-F238E27FC236}">
                <a16:creationId xmlns:a16="http://schemas.microsoft.com/office/drawing/2014/main" id="{855794D4-A1E8-48EB-926A-7C6A07EFD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51" name="Rectangle 16">
            <a:extLst>
              <a:ext uri="{FF2B5EF4-FFF2-40B4-BE49-F238E27FC236}">
                <a16:creationId xmlns:a16="http://schemas.microsoft.com/office/drawing/2014/main" id="{4EB15472-4480-4CA6-97CF-34BD5038B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25700" y="4197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52" name="Rectangle 17">
            <a:extLst>
              <a:ext uri="{FF2B5EF4-FFF2-40B4-BE49-F238E27FC236}">
                <a16:creationId xmlns:a16="http://schemas.microsoft.com/office/drawing/2014/main" id="{949A8141-8DF6-4DA9-A9DC-10CCFD4FF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53" name="Rectangle 18">
            <a:extLst>
              <a:ext uri="{FF2B5EF4-FFF2-40B4-BE49-F238E27FC236}">
                <a16:creationId xmlns:a16="http://schemas.microsoft.com/office/drawing/2014/main" id="{E5A98550-E915-4B15-B898-DAD119FD8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54" name="Rectangle 19">
            <a:extLst>
              <a:ext uri="{FF2B5EF4-FFF2-40B4-BE49-F238E27FC236}">
                <a16:creationId xmlns:a16="http://schemas.microsoft.com/office/drawing/2014/main" id="{0862BEED-F41D-46FA-9DCD-8B9450630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55" name="Rectangle 20">
            <a:extLst>
              <a:ext uri="{FF2B5EF4-FFF2-40B4-BE49-F238E27FC236}">
                <a16:creationId xmlns:a16="http://schemas.microsoft.com/office/drawing/2014/main" id="{F52696CE-6D7D-453B-90D0-0E16C2773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56" name="Rectangle 21">
            <a:extLst>
              <a:ext uri="{FF2B5EF4-FFF2-40B4-BE49-F238E27FC236}">
                <a16:creationId xmlns:a16="http://schemas.microsoft.com/office/drawing/2014/main" id="{303BBCE1-A7F1-4116-B31D-3D5F92BB6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57" name="Rectangle 22">
            <a:extLst>
              <a:ext uri="{FF2B5EF4-FFF2-40B4-BE49-F238E27FC236}">
                <a16:creationId xmlns:a16="http://schemas.microsoft.com/office/drawing/2014/main" id="{9EF86CE5-CB07-4982-A31C-6902445CE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58" name="Rectangle 23">
            <a:extLst>
              <a:ext uri="{FF2B5EF4-FFF2-40B4-BE49-F238E27FC236}">
                <a16:creationId xmlns:a16="http://schemas.microsoft.com/office/drawing/2014/main" id="{EB5B76D0-3252-4E91-B163-EE321D16A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59" name="Rectangle 24">
            <a:extLst>
              <a:ext uri="{FF2B5EF4-FFF2-40B4-BE49-F238E27FC236}">
                <a16:creationId xmlns:a16="http://schemas.microsoft.com/office/drawing/2014/main" id="{3ED2557D-BBF5-4EAC-B241-FC93A7D41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60" name="Rectangle 25">
            <a:extLst>
              <a:ext uri="{FF2B5EF4-FFF2-40B4-BE49-F238E27FC236}">
                <a16:creationId xmlns:a16="http://schemas.microsoft.com/office/drawing/2014/main" id="{1DFF2FC7-F61D-4BDD-B703-E40CBEF71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48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61" name="Rectangle 26">
            <a:extLst>
              <a:ext uri="{FF2B5EF4-FFF2-40B4-BE49-F238E27FC236}">
                <a16:creationId xmlns:a16="http://schemas.microsoft.com/office/drawing/2014/main" id="{B31A3697-5600-40E0-A5BA-A691F294E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62" name="Rectangle 27">
            <a:extLst>
              <a:ext uri="{FF2B5EF4-FFF2-40B4-BE49-F238E27FC236}">
                <a16:creationId xmlns:a16="http://schemas.microsoft.com/office/drawing/2014/main" id="{889A5A61-18DD-48B1-AAD7-967BD3F85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14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63" name="Rectangle 28">
            <a:extLst>
              <a:ext uri="{FF2B5EF4-FFF2-40B4-BE49-F238E27FC236}">
                <a16:creationId xmlns:a16="http://schemas.microsoft.com/office/drawing/2014/main" id="{C32B4EAC-B683-47DA-A148-C181A2934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64" name="Rectangle 29">
            <a:extLst>
              <a:ext uri="{FF2B5EF4-FFF2-40B4-BE49-F238E27FC236}">
                <a16:creationId xmlns:a16="http://schemas.microsoft.com/office/drawing/2014/main" id="{2E983F16-1417-4E7F-AD69-F507E8F49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40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65" name="Rectangle 30">
            <a:extLst>
              <a:ext uri="{FF2B5EF4-FFF2-40B4-BE49-F238E27FC236}">
                <a16:creationId xmlns:a16="http://schemas.microsoft.com/office/drawing/2014/main" id="{9295FE96-AC13-445C-AD46-127C64A07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66" name="Rectangle 31">
            <a:extLst>
              <a:ext uri="{FF2B5EF4-FFF2-40B4-BE49-F238E27FC236}">
                <a16:creationId xmlns:a16="http://schemas.microsoft.com/office/drawing/2014/main" id="{A3AC02BA-C2D6-4A57-A313-1B526C5AA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67" name="Rectangle 32">
            <a:extLst>
              <a:ext uri="{FF2B5EF4-FFF2-40B4-BE49-F238E27FC236}">
                <a16:creationId xmlns:a16="http://schemas.microsoft.com/office/drawing/2014/main" id="{748C8F84-500B-4EC0-866E-DEAF8A92B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955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68" name="Rectangle 33">
            <a:extLst>
              <a:ext uri="{FF2B5EF4-FFF2-40B4-BE49-F238E27FC236}">
                <a16:creationId xmlns:a16="http://schemas.microsoft.com/office/drawing/2014/main" id="{149FFD2E-E4F4-4FEB-B529-E118CA733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69" name="Rectangle 34">
            <a:extLst>
              <a:ext uri="{FF2B5EF4-FFF2-40B4-BE49-F238E27FC236}">
                <a16:creationId xmlns:a16="http://schemas.microsoft.com/office/drawing/2014/main" id="{EDDC463D-1FD6-4ADC-9D26-C73BA58BA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70" name="Rectangle 35">
            <a:extLst>
              <a:ext uri="{FF2B5EF4-FFF2-40B4-BE49-F238E27FC236}">
                <a16:creationId xmlns:a16="http://schemas.microsoft.com/office/drawing/2014/main" id="{0A2F4226-FD95-449E-AD4B-48212621C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71" name="Rectangle 36">
            <a:extLst>
              <a:ext uri="{FF2B5EF4-FFF2-40B4-BE49-F238E27FC236}">
                <a16:creationId xmlns:a16="http://schemas.microsoft.com/office/drawing/2014/main" id="{6CD3C515-66AD-45C6-8E39-5D3E9642E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57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72" name="Rectangle 38">
            <a:extLst>
              <a:ext uri="{FF2B5EF4-FFF2-40B4-BE49-F238E27FC236}">
                <a16:creationId xmlns:a16="http://schemas.microsoft.com/office/drawing/2014/main" id="{ED9171A5-C71B-433F-80F2-83EE81567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623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73" name="Rectangle 39">
            <a:extLst>
              <a:ext uri="{FF2B5EF4-FFF2-40B4-BE49-F238E27FC236}">
                <a16:creationId xmlns:a16="http://schemas.microsoft.com/office/drawing/2014/main" id="{197C242C-7DA1-4F99-B8AE-94BD619E6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74" name="Rectangle 40">
            <a:extLst>
              <a:ext uri="{FF2B5EF4-FFF2-40B4-BE49-F238E27FC236}">
                <a16:creationId xmlns:a16="http://schemas.microsoft.com/office/drawing/2014/main" id="{FF09DB06-96D3-4D94-A136-9380D13BF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75" name="Rectangle 41">
            <a:extLst>
              <a:ext uri="{FF2B5EF4-FFF2-40B4-BE49-F238E27FC236}">
                <a16:creationId xmlns:a16="http://schemas.microsoft.com/office/drawing/2014/main" id="{DCABD5D5-8E12-479E-B0A0-EC79DDE01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76" name="Rectangle 42">
            <a:extLst>
              <a:ext uri="{FF2B5EF4-FFF2-40B4-BE49-F238E27FC236}">
                <a16:creationId xmlns:a16="http://schemas.microsoft.com/office/drawing/2014/main" id="{E122D692-D46C-4D43-ABE0-78584A4F9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623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77" name="Rectangle 43">
            <a:extLst>
              <a:ext uri="{FF2B5EF4-FFF2-40B4-BE49-F238E27FC236}">
                <a16:creationId xmlns:a16="http://schemas.microsoft.com/office/drawing/2014/main" id="{8503B024-4B1C-46E6-974D-83F39823A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4078" name="Object 44">
            <a:extLst>
              <a:ext uri="{FF2B5EF4-FFF2-40B4-BE49-F238E27FC236}">
                <a16:creationId xmlns:a16="http://schemas.microsoft.com/office/drawing/2014/main" id="{D00FE10B-8039-4350-9377-599E082EA5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9625" y="1851025"/>
          <a:ext cx="473075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94" name="Egyenlet" r:id="rId9" imgW="2374900" imgH="228600" progId="Equation.3">
                  <p:embed/>
                </p:oleObj>
              </mc:Choice>
              <mc:Fallback>
                <p:oleObj name="Egyenlet" r:id="rId9" imgW="2374900" imgH="228600" progId="Equation.3">
                  <p:embed/>
                  <p:pic>
                    <p:nvPicPr>
                      <p:cNvPr id="44078" name="Object 44">
                        <a:extLst>
                          <a:ext uri="{FF2B5EF4-FFF2-40B4-BE49-F238E27FC236}">
                            <a16:creationId xmlns:a16="http://schemas.microsoft.com/office/drawing/2014/main" id="{D00FE10B-8039-4350-9377-599E082EA5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1851025"/>
                        <a:ext cx="4730750" cy="4603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079" name="Group 45">
            <a:extLst>
              <a:ext uri="{FF2B5EF4-FFF2-40B4-BE49-F238E27FC236}">
                <a16:creationId xmlns:a16="http://schemas.microsoft.com/office/drawing/2014/main" id="{7AC12E57-FFC1-42C1-9426-22A16EED42AF}"/>
              </a:ext>
            </a:extLst>
          </p:cNvPr>
          <p:cNvGrpSpPr>
            <a:grpSpLocks/>
          </p:cNvGrpSpPr>
          <p:nvPr/>
        </p:nvGrpSpPr>
        <p:grpSpPr bwMode="auto">
          <a:xfrm>
            <a:off x="1458913" y="3062288"/>
            <a:ext cx="5868987" cy="3184525"/>
            <a:chOff x="1047" y="2057"/>
            <a:chExt cx="3697" cy="2006"/>
          </a:xfrm>
        </p:grpSpPr>
        <p:sp>
          <p:nvSpPr>
            <p:cNvPr id="44082" name="AutoShape 46">
              <a:extLst>
                <a:ext uri="{FF2B5EF4-FFF2-40B4-BE49-F238E27FC236}">
                  <a16:creationId xmlns:a16="http://schemas.microsoft.com/office/drawing/2014/main" id="{DED7CE3B-8F68-4992-907E-286B37B9E0A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35" y="2089"/>
              <a:ext cx="3081" cy="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83" name="Rectangle 47">
              <a:extLst>
                <a:ext uri="{FF2B5EF4-FFF2-40B4-BE49-F238E27FC236}">
                  <a16:creationId xmlns:a16="http://schemas.microsoft.com/office/drawing/2014/main" id="{92FCFBC6-0FEE-4EA4-AFB6-14BDDF196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7" y="2057"/>
              <a:ext cx="3697" cy="2006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084" name="Line 48">
              <a:extLst>
                <a:ext uri="{FF2B5EF4-FFF2-40B4-BE49-F238E27FC236}">
                  <a16:creationId xmlns:a16="http://schemas.microsoft.com/office/drawing/2014/main" id="{FE304620-0222-4AA3-AC1A-EAA4130EF5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3" y="3561"/>
              <a:ext cx="250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85" name="Line 49">
              <a:extLst>
                <a:ext uri="{FF2B5EF4-FFF2-40B4-BE49-F238E27FC236}">
                  <a16:creationId xmlns:a16="http://schemas.microsoft.com/office/drawing/2014/main" id="{B6540579-DFA1-4C54-8C0C-EEB4DCA0C1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3" y="3426"/>
              <a:ext cx="250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86" name="Line 50">
              <a:extLst>
                <a:ext uri="{FF2B5EF4-FFF2-40B4-BE49-F238E27FC236}">
                  <a16:creationId xmlns:a16="http://schemas.microsoft.com/office/drawing/2014/main" id="{0AED7A99-F874-4C36-BCC8-A46F49515B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3" y="3283"/>
              <a:ext cx="250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87" name="Line 51">
              <a:extLst>
                <a:ext uri="{FF2B5EF4-FFF2-40B4-BE49-F238E27FC236}">
                  <a16:creationId xmlns:a16="http://schemas.microsoft.com/office/drawing/2014/main" id="{B1A6C39E-63F8-4813-98D5-92C7BCE67A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3" y="3139"/>
              <a:ext cx="250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88" name="Line 52">
              <a:extLst>
                <a:ext uri="{FF2B5EF4-FFF2-40B4-BE49-F238E27FC236}">
                  <a16:creationId xmlns:a16="http://schemas.microsoft.com/office/drawing/2014/main" id="{00BB394F-4306-46CE-94F8-8210EAF2AB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3" y="3004"/>
              <a:ext cx="250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89" name="Line 53">
              <a:extLst>
                <a:ext uri="{FF2B5EF4-FFF2-40B4-BE49-F238E27FC236}">
                  <a16:creationId xmlns:a16="http://schemas.microsoft.com/office/drawing/2014/main" id="{5C99F508-4687-45EC-BFE3-C34A198B7E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3" y="2861"/>
              <a:ext cx="250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90" name="Line 54">
              <a:extLst>
                <a:ext uri="{FF2B5EF4-FFF2-40B4-BE49-F238E27FC236}">
                  <a16:creationId xmlns:a16="http://schemas.microsoft.com/office/drawing/2014/main" id="{79CBF487-4E56-4C61-A0A5-31B1EAA791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3" y="2718"/>
              <a:ext cx="250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91" name="Line 55">
              <a:extLst>
                <a:ext uri="{FF2B5EF4-FFF2-40B4-BE49-F238E27FC236}">
                  <a16:creationId xmlns:a16="http://schemas.microsoft.com/office/drawing/2014/main" id="{9B4817EC-2E69-4944-8C53-94856A189E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3" y="2574"/>
              <a:ext cx="250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92" name="Line 56">
              <a:extLst>
                <a:ext uri="{FF2B5EF4-FFF2-40B4-BE49-F238E27FC236}">
                  <a16:creationId xmlns:a16="http://schemas.microsoft.com/office/drawing/2014/main" id="{4D5205A0-083E-404A-9339-6F3F876155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3" y="2439"/>
              <a:ext cx="250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93" name="Line 57">
              <a:extLst>
                <a:ext uri="{FF2B5EF4-FFF2-40B4-BE49-F238E27FC236}">
                  <a16:creationId xmlns:a16="http://schemas.microsoft.com/office/drawing/2014/main" id="{D0C1CB56-A58C-4E0C-9F43-FB392BCFCA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3" y="2296"/>
              <a:ext cx="250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94" name="Line 58">
              <a:extLst>
                <a:ext uri="{FF2B5EF4-FFF2-40B4-BE49-F238E27FC236}">
                  <a16:creationId xmlns:a16="http://schemas.microsoft.com/office/drawing/2014/main" id="{08443AB4-C3BA-4F85-9351-EB912F2BA0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5" y="2296"/>
              <a:ext cx="1" cy="140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95" name="Line 59">
              <a:extLst>
                <a:ext uri="{FF2B5EF4-FFF2-40B4-BE49-F238E27FC236}">
                  <a16:creationId xmlns:a16="http://schemas.microsoft.com/office/drawing/2014/main" id="{B2EBC4C5-689A-46A9-AB2A-A41BD26C1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9" y="2296"/>
              <a:ext cx="1" cy="140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96" name="Line 60">
              <a:extLst>
                <a:ext uri="{FF2B5EF4-FFF2-40B4-BE49-F238E27FC236}">
                  <a16:creationId xmlns:a16="http://schemas.microsoft.com/office/drawing/2014/main" id="{21722150-28AF-46D8-A39F-10A0CF5FF2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1" y="2296"/>
              <a:ext cx="1" cy="140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97" name="Line 61">
              <a:extLst>
                <a:ext uri="{FF2B5EF4-FFF2-40B4-BE49-F238E27FC236}">
                  <a16:creationId xmlns:a16="http://schemas.microsoft.com/office/drawing/2014/main" id="{1E09C4F3-90B2-46B4-A926-95875E97D6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5" y="2296"/>
              <a:ext cx="1" cy="140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98" name="Line 62">
              <a:extLst>
                <a:ext uri="{FF2B5EF4-FFF2-40B4-BE49-F238E27FC236}">
                  <a16:creationId xmlns:a16="http://schemas.microsoft.com/office/drawing/2014/main" id="{A4A41E80-A550-44D7-B0AD-35A1FB7A5E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7" y="2296"/>
              <a:ext cx="1" cy="140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99" name="Line 63">
              <a:extLst>
                <a:ext uri="{FF2B5EF4-FFF2-40B4-BE49-F238E27FC236}">
                  <a16:creationId xmlns:a16="http://schemas.microsoft.com/office/drawing/2014/main" id="{387B3B18-B81E-45B8-A47F-4997C647B7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1" y="2296"/>
              <a:ext cx="1" cy="140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00" name="Rectangle 64">
              <a:extLst>
                <a:ext uri="{FF2B5EF4-FFF2-40B4-BE49-F238E27FC236}">
                  <a16:creationId xmlns:a16="http://schemas.microsoft.com/office/drawing/2014/main" id="{4B0491D7-CE27-4B9A-BC3D-2FE0A12D5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3" y="2296"/>
              <a:ext cx="2508" cy="1408"/>
            </a:xfrm>
            <a:prstGeom prst="rect">
              <a:avLst/>
            </a:prstGeom>
            <a:noFill/>
            <a:ln w="1270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101" name="Line 65">
              <a:extLst>
                <a:ext uri="{FF2B5EF4-FFF2-40B4-BE49-F238E27FC236}">
                  <a16:creationId xmlns:a16="http://schemas.microsoft.com/office/drawing/2014/main" id="{666DDD49-7609-4A57-9E06-67B5C66E3D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3" y="2296"/>
              <a:ext cx="1" cy="140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02" name="Line 66">
              <a:extLst>
                <a:ext uri="{FF2B5EF4-FFF2-40B4-BE49-F238E27FC236}">
                  <a16:creationId xmlns:a16="http://schemas.microsoft.com/office/drawing/2014/main" id="{C6183922-5B8D-46DE-BCF0-0BE047FEA1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1" y="3704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03" name="Line 67">
              <a:extLst>
                <a:ext uri="{FF2B5EF4-FFF2-40B4-BE49-F238E27FC236}">
                  <a16:creationId xmlns:a16="http://schemas.microsoft.com/office/drawing/2014/main" id="{D74556F4-24EA-46B4-9874-274718719C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1" y="3561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04" name="Line 68">
              <a:extLst>
                <a:ext uri="{FF2B5EF4-FFF2-40B4-BE49-F238E27FC236}">
                  <a16:creationId xmlns:a16="http://schemas.microsoft.com/office/drawing/2014/main" id="{CE2F668C-92E7-4F51-BDD3-02922E4038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1" y="3426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05" name="Line 69">
              <a:extLst>
                <a:ext uri="{FF2B5EF4-FFF2-40B4-BE49-F238E27FC236}">
                  <a16:creationId xmlns:a16="http://schemas.microsoft.com/office/drawing/2014/main" id="{D9C9552B-C5E7-4D0A-9202-76F49E3D6C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1" y="3283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06" name="Line 70">
              <a:extLst>
                <a:ext uri="{FF2B5EF4-FFF2-40B4-BE49-F238E27FC236}">
                  <a16:creationId xmlns:a16="http://schemas.microsoft.com/office/drawing/2014/main" id="{DD179887-0C3E-4ADE-AF0D-608DE904DC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1" y="3139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07" name="Line 71">
              <a:extLst>
                <a:ext uri="{FF2B5EF4-FFF2-40B4-BE49-F238E27FC236}">
                  <a16:creationId xmlns:a16="http://schemas.microsoft.com/office/drawing/2014/main" id="{EB92BB02-2020-4F24-AF51-6844B00DE2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1" y="3004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08" name="Line 72">
              <a:extLst>
                <a:ext uri="{FF2B5EF4-FFF2-40B4-BE49-F238E27FC236}">
                  <a16:creationId xmlns:a16="http://schemas.microsoft.com/office/drawing/2014/main" id="{70EBF812-BDD2-4A23-9F38-2F3579E7FD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1" y="2861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09" name="Line 73">
              <a:extLst>
                <a:ext uri="{FF2B5EF4-FFF2-40B4-BE49-F238E27FC236}">
                  <a16:creationId xmlns:a16="http://schemas.microsoft.com/office/drawing/2014/main" id="{AF5DD594-3719-42F3-B227-ECC9E75539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1" y="2718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10" name="Line 74">
              <a:extLst>
                <a:ext uri="{FF2B5EF4-FFF2-40B4-BE49-F238E27FC236}">
                  <a16:creationId xmlns:a16="http://schemas.microsoft.com/office/drawing/2014/main" id="{22A7AEB6-017C-494A-B268-3BDA8A1CD6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1" y="2574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11" name="Line 75">
              <a:extLst>
                <a:ext uri="{FF2B5EF4-FFF2-40B4-BE49-F238E27FC236}">
                  <a16:creationId xmlns:a16="http://schemas.microsoft.com/office/drawing/2014/main" id="{DF47079A-FF24-46BE-B9C2-1A676C1C88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1" y="2439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12" name="Line 76">
              <a:extLst>
                <a:ext uri="{FF2B5EF4-FFF2-40B4-BE49-F238E27FC236}">
                  <a16:creationId xmlns:a16="http://schemas.microsoft.com/office/drawing/2014/main" id="{1CD313ED-7466-4DA5-AC90-F20716D1B7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1" y="2296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13" name="Line 77">
              <a:extLst>
                <a:ext uri="{FF2B5EF4-FFF2-40B4-BE49-F238E27FC236}">
                  <a16:creationId xmlns:a16="http://schemas.microsoft.com/office/drawing/2014/main" id="{642EC4E8-6590-4F57-BC9F-671878B4D9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3" y="3704"/>
              <a:ext cx="250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14" name="Line 78">
              <a:extLst>
                <a:ext uri="{FF2B5EF4-FFF2-40B4-BE49-F238E27FC236}">
                  <a16:creationId xmlns:a16="http://schemas.microsoft.com/office/drawing/2014/main" id="{7A37D57A-B33A-4EAD-93BA-454C4072C4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3" y="3704"/>
              <a:ext cx="1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15" name="Line 79">
              <a:extLst>
                <a:ext uri="{FF2B5EF4-FFF2-40B4-BE49-F238E27FC236}">
                  <a16:creationId xmlns:a16="http://schemas.microsoft.com/office/drawing/2014/main" id="{1DE2EE71-BD5C-44EF-A110-4DFFC8BB1D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5" y="3704"/>
              <a:ext cx="1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16" name="Line 80">
              <a:extLst>
                <a:ext uri="{FF2B5EF4-FFF2-40B4-BE49-F238E27FC236}">
                  <a16:creationId xmlns:a16="http://schemas.microsoft.com/office/drawing/2014/main" id="{19BFC566-C153-4FF2-A02B-449773092D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09" y="3704"/>
              <a:ext cx="1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17" name="Line 81">
              <a:extLst>
                <a:ext uri="{FF2B5EF4-FFF2-40B4-BE49-F238E27FC236}">
                  <a16:creationId xmlns:a16="http://schemas.microsoft.com/office/drawing/2014/main" id="{424E2D60-84C2-408A-81A2-B65D9609CE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31" y="3704"/>
              <a:ext cx="1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18" name="Line 82">
              <a:extLst>
                <a:ext uri="{FF2B5EF4-FFF2-40B4-BE49-F238E27FC236}">
                  <a16:creationId xmlns:a16="http://schemas.microsoft.com/office/drawing/2014/main" id="{9947E9DA-08CF-4082-B5B4-2D611DB507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5" y="3704"/>
              <a:ext cx="1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19" name="Line 83">
              <a:extLst>
                <a:ext uri="{FF2B5EF4-FFF2-40B4-BE49-F238E27FC236}">
                  <a16:creationId xmlns:a16="http://schemas.microsoft.com/office/drawing/2014/main" id="{D542D4D4-C2AD-4307-A7B6-3BD1555343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67" y="3704"/>
              <a:ext cx="1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20" name="Line 84">
              <a:extLst>
                <a:ext uri="{FF2B5EF4-FFF2-40B4-BE49-F238E27FC236}">
                  <a16:creationId xmlns:a16="http://schemas.microsoft.com/office/drawing/2014/main" id="{182E6FE5-A00D-41B1-B3F0-B9F7D07B30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81" y="3704"/>
              <a:ext cx="1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21" name="Freeform 85">
              <a:extLst>
                <a:ext uri="{FF2B5EF4-FFF2-40B4-BE49-F238E27FC236}">
                  <a16:creationId xmlns:a16="http://schemas.microsoft.com/office/drawing/2014/main" id="{B29178F1-122D-4E9B-BC73-D9ED0E847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3680"/>
              <a:ext cx="48" cy="48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48"/>
                <a:gd name="T17" fmla="*/ 48 w 48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22" name="Freeform 86">
              <a:extLst>
                <a:ext uri="{FF2B5EF4-FFF2-40B4-BE49-F238E27FC236}">
                  <a16:creationId xmlns:a16="http://schemas.microsoft.com/office/drawing/2014/main" id="{174A555E-7F2C-4675-BCE2-42386CFCA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6" y="3314"/>
              <a:ext cx="48" cy="48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48"/>
                <a:gd name="T17" fmla="*/ 48 w 48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23" name="Freeform 87">
              <a:extLst>
                <a:ext uri="{FF2B5EF4-FFF2-40B4-BE49-F238E27FC236}">
                  <a16:creationId xmlns:a16="http://schemas.microsoft.com/office/drawing/2014/main" id="{64D47A52-66E8-4F62-92FC-80657A494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1" y="3012"/>
              <a:ext cx="48" cy="48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48"/>
                <a:gd name="T17" fmla="*/ 48 w 48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24" name="Freeform 88">
              <a:extLst>
                <a:ext uri="{FF2B5EF4-FFF2-40B4-BE49-F238E27FC236}">
                  <a16:creationId xmlns:a16="http://schemas.microsoft.com/office/drawing/2014/main" id="{8BA35B11-4176-495D-94B9-B81B51571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8" y="2773"/>
              <a:ext cx="48" cy="48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48"/>
                <a:gd name="T17" fmla="*/ 48 w 48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25" name="Freeform 89">
              <a:extLst>
                <a:ext uri="{FF2B5EF4-FFF2-40B4-BE49-F238E27FC236}">
                  <a16:creationId xmlns:a16="http://schemas.microsoft.com/office/drawing/2014/main" id="{22506C04-AE75-4919-A17F-BEB4C8941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5" y="2606"/>
              <a:ext cx="48" cy="48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48"/>
                <a:gd name="T17" fmla="*/ 48 w 48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26" name="Freeform 90">
              <a:extLst>
                <a:ext uri="{FF2B5EF4-FFF2-40B4-BE49-F238E27FC236}">
                  <a16:creationId xmlns:a16="http://schemas.microsoft.com/office/drawing/2014/main" id="{3BE0AFD6-B21D-4041-BFE5-096830FE4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" y="2503"/>
              <a:ext cx="48" cy="48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48"/>
                <a:gd name="T17" fmla="*/ 48 w 48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27" name="Freeform 91">
              <a:extLst>
                <a:ext uri="{FF2B5EF4-FFF2-40B4-BE49-F238E27FC236}">
                  <a16:creationId xmlns:a16="http://schemas.microsoft.com/office/drawing/2014/main" id="{E9A2D7D6-A93D-4B2B-941D-067A6DB70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7" y="2471"/>
              <a:ext cx="48" cy="48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48"/>
                <a:gd name="T17" fmla="*/ 48 w 48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28" name="Freeform 92">
              <a:extLst>
                <a:ext uri="{FF2B5EF4-FFF2-40B4-BE49-F238E27FC236}">
                  <a16:creationId xmlns:a16="http://schemas.microsoft.com/office/drawing/2014/main" id="{EA48FBB8-A26D-43A1-A392-272EEA16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4" y="2503"/>
              <a:ext cx="48" cy="48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48"/>
                <a:gd name="T17" fmla="*/ 48 w 48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29" name="Freeform 93">
              <a:extLst>
                <a:ext uri="{FF2B5EF4-FFF2-40B4-BE49-F238E27FC236}">
                  <a16:creationId xmlns:a16="http://schemas.microsoft.com/office/drawing/2014/main" id="{51228FB7-B396-4E02-891F-9EF140C69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1" y="2606"/>
              <a:ext cx="48" cy="48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48"/>
                <a:gd name="T17" fmla="*/ 48 w 48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30" name="Freeform 94">
              <a:extLst>
                <a:ext uri="{FF2B5EF4-FFF2-40B4-BE49-F238E27FC236}">
                  <a16:creationId xmlns:a16="http://schemas.microsoft.com/office/drawing/2014/main" id="{EA9ACDCE-8361-45CF-B651-A5A7B0FD5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" y="2773"/>
              <a:ext cx="48" cy="48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48"/>
                <a:gd name="T17" fmla="*/ 48 w 48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31" name="Freeform 95">
              <a:extLst>
                <a:ext uri="{FF2B5EF4-FFF2-40B4-BE49-F238E27FC236}">
                  <a16:creationId xmlns:a16="http://schemas.microsoft.com/office/drawing/2014/main" id="{8130DEE6-CA05-4AD3-B528-F14F433EB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3" y="3012"/>
              <a:ext cx="48" cy="48"/>
            </a:xfrm>
            <a:custGeom>
              <a:avLst/>
              <a:gdLst>
                <a:gd name="T0" fmla="*/ 24 w 48"/>
                <a:gd name="T1" fmla="*/ 0 h 48"/>
                <a:gd name="T2" fmla="*/ 48 w 48"/>
                <a:gd name="T3" fmla="*/ 24 h 48"/>
                <a:gd name="T4" fmla="*/ 24 w 48"/>
                <a:gd name="T5" fmla="*/ 48 h 48"/>
                <a:gd name="T6" fmla="*/ 0 w 48"/>
                <a:gd name="T7" fmla="*/ 24 h 48"/>
                <a:gd name="T8" fmla="*/ 24 w 48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48"/>
                <a:gd name="T17" fmla="*/ 48 w 48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48">
                  <a:moveTo>
                    <a:pt x="24" y="0"/>
                  </a:moveTo>
                  <a:lnTo>
                    <a:pt x="48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32" name="Freeform 96">
              <a:extLst>
                <a:ext uri="{FF2B5EF4-FFF2-40B4-BE49-F238E27FC236}">
                  <a16:creationId xmlns:a16="http://schemas.microsoft.com/office/drawing/2014/main" id="{9B56029C-25F0-4A16-A63B-D50853501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0" y="3314"/>
              <a:ext cx="47" cy="48"/>
            </a:xfrm>
            <a:custGeom>
              <a:avLst/>
              <a:gdLst>
                <a:gd name="T0" fmla="*/ 24 w 47"/>
                <a:gd name="T1" fmla="*/ 0 h 48"/>
                <a:gd name="T2" fmla="*/ 47 w 47"/>
                <a:gd name="T3" fmla="*/ 24 h 48"/>
                <a:gd name="T4" fmla="*/ 24 w 47"/>
                <a:gd name="T5" fmla="*/ 48 h 48"/>
                <a:gd name="T6" fmla="*/ 0 w 47"/>
                <a:gd name="T7" fmla="*/ 24 h 48"/>
                <a:gd name="T8" fmla="*/ 24 w 47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48"/>
                <a:gd name="T17" fmla="*/ 47 w 47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48">
                  <a:moveTo>
                    <a:pt x="24" y="0"/>
                  </a:moveTo>
                  <a:lnTo>
                    <a:pt x="47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33" name="Freeform 97">
              <a:extLst>
                <a:ext uri="{FF2B5EF4-FFF2-40B4-BE49-F238E27FC236}">
                  <a16:creationId xmlns:a16="http://schemas.microsoft.com/office/drawing/2014/main" id="{DC039740-7789-4DAB-B78B-932F35385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" y="3680"/>
              <a:ext cx="47" cy="48"/>
            </a:xfrm>
            <a:custGeom>
              <a:avLst/>
              <a:gdLst>
                <a:gd name="T0" fmla="*/ 24 w 47"/>
                <a:gd name="T1" fmla="*/ 0 h 48"/>
                <a:gd name="T2" fmla="*/ 47 w 47"/>
                <a:gd name="T3" fmla="*/ 24 h 48"/>
                <a:gd name="T4" fmla="*/ 24 w 47"/>
                <a:gd name="T5" fmla="*/ 48 h 48"/>
                <a:gd name="T6" fmla="*/ 0 w 47"/>
                <a:gd name="T7" fmla="*/ 24 h 48"/>
                <a:gd name="T8" fmla="*/ 24 w 47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48"/>
                <a:gd name="T17" fmla="*/ 47 w 47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48">
                  <a:moveTo>
                    <a:pt x="24" y="0"/>
                  </a:moveTo>
                  <a:lnTo>
                    <a:pt x="47" y="24"/>
                  </a:lnTo>
                  <a:lnTo>
                    <a:pt x="24" y="48"/>
                  </a:ln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34" name="Freeform 98">
              <a:extLst>
                <a:ext uri="{FF2B5EF4-FFF2-40B4-BE49-F238E27FC236}">
                  <a16:creationId xmlns:a16="http://schemas.microsoft.com/office/drawing/2014/main" id="{4613C4EC-68EB-4968-A4EC-3CD4D5739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3" y="2495"/>
              <a:ext cx="2508" cy="1209"/>
            </a:xfrm>
            <a:custGeom>
              <a:avLst/>
              <a:gdLst>
                <a:gd name="T0" fmla="*/ 1024602 w 315"/>
                <a:gd name="T1" fmla="*/ 36450920 h 152"/>
                <a:gd name="T2" fmla="*/ 3327129 w 315"/>
                <a:gd name="T3" fmla="*/ 32408144 h 152"/>
                <a:gd name="T4" fmla="*/ 5344508 w 315"/>
                <a:gd name="T5" fmla="*/ 28874149 h 152"/>
                <a:gd name="T6" fmla="*/ 7647537 w 315"/>
                <a:gd name="T7" fmla="*/ 25307886 h 152"/>
                <a:gd name="T8" fmla="*/ 9692624 w 315"/>
                <a:gd name="T9" fmla="*/ 22029984 h 152"/>
                <a:gd name="T10" fmla="*/ 11967444 w 315"/>
                <a:gd name="T11" fmla="*/ 19007675 h 152"/>
                <a:gd name="T12" fmla="*/ 14012530 w 315"/>
                <a:gd name="T13" fmla="*/ 16206351 h 152"/>
                <a:gd name="T14" fmla="*/ 16319110 w 315"/>
                <a:gd name="T15" fmla="*/ 13688775 h 152"/>
                <a:gd name="T16" fmla="*/ 18332437 w 315"/>
                <a:gd name="T17" fmla="*/ 11399200 h 152"/>
                <a:gd name="T18" fmla="*/ 20635020 w 315"/>
                <a:gd name="T19" fmla="*/ 9105584 h 152"/>
                <a:gd name="T20" fmla="*/ 22684677 w 315"/>
                <a:gd name="T21" fmla="*/ 7352374 h 152"/>
                <a:gd name="T22" fmla="*/ 24954863 w 315"/>
                <a:gd name="T23" fmla="*/ 5571517 h 152"/>
                <a:gd name="T24" fmla="*/ 27004583 w 315"/>
                <a:gd name="T25" fmla="*/ 4042276 h 152"/>
                <a:gd name="T26" fmla="*/ 29307103 w 315"/>
                <a:gd name="T27" fmla="*/ 2769692 h 152"/>
                <a:gd name="T28" fmla="*/ 31324490 w 315"/>
                <a:gd name="T29" fmla="*/ 1781358 h 152"/>
                <a:gd name="T30" fmla="*/ 33627009 w 315"/>
                <a:gd name="T31" fmla="*/ 1020531 h 152"/>
                <a:gd name="T32" fmla="*/ 35676658 w 315"/>
                <a:gd name="T33" fmla="*/ 508210 h 152"/>
                <a:gd name="T34" fmla="*/ 37946916 w 315"/>
                <a:gd name="T35" fmla="*/ 256165 h 152"/>
                <a:gd name="T36" fmla="*/ 40249435 w 315"/>
                <a:gd name="T37" fmla="*/ 0 h 152"/>
                <a:gd name="T38" fmla="*/ 42299084 w 315"/>
                <a:gd name="T39" fmla="*/ 256165 h 152"/>
                <a:gd name="T40" fmla="*/ 44569342 w 315"/>
                <a:gd name="T41" fmla="*/ 508210 h 152"/>
                <a:gd name="T42" fmla="*/ 46615002 w 315"/>
                <a:gd name="T43" fmla="*/ 1020531 h 152"/>
                <a:gd name="T44" fmla="*/ 48921581 w 315"/>
                <a:gd name="T45" fmla="*/ 1781358 h 152"/>
                <a:gd name="T46" fmla="*/ 50934908 w 315"/>
                <a:gd name="T47" fmla="*/ 2769692 h 152"/>
                <a:gd name="T48" fmla="*/ 53241424 w 315"/>
                <a:gd name="T49" fmla="*/ 4042276 h 152"/>
                <a:gd name="T50" fmla="*/ 55287077 w 315"/>
                <a:gd name="T51" fmla="*/ 5571517 h 152"/>
                <a:gd name="T52" fmla="*/ 57557334 w 315"/>
                <a:gd name="T53" fmla="*/ 7352374 h 152"/>
                <a:gd name="T54" fmla="*/ 59606983 w 315"/>
                <a:gd name="T55" fmla="*/ 9105584 h 152"/>
                <a:gd name="T56" fmla="*/ 61909510 w 315"/>
                <a:gd name="T57" fmla="*/ 11399200 h 152"/>
                <a:gd name="T58" fmla="*/ 63926890 w 315"/>
                <a:gd name="T59" fmla="*/ 13688775 h 152"/>
                <a:gd name="T60" fmla="*/ 66229417 w 315"/>
                <a:gd name="T61" fmla="*/ 16206351 h 152"/>
                <a:gd name="T62" fmla="*/ 68279066 w 315"/>
                <a:gd name="T63" fmla="*/ 19007675 h 152"/>
                <a:gd name="T64" fmla="*/ 70549323 w 315"/>
                <a:gd name="T65" fmla="*/ 22029984 h 152"/>
                <a:gd name="T66" fmla="*/ 72598972 w 315"/>
                <a:gd name="T67" fmla="*/ 25307886 h 152"/>
                <a:gd name="T68" fmla="*/ 74901555 w 315"/>
                <a:gd name="T69" fmla="*/ 28874149 h 152"/>
                <a:gd name="T70" fmla="*/ 76914882 w 315"/>
                <a:gd name="T71" fmla="*/ 32408144 h 152"/>
                <a:gd name="T72" fmla="*/ 79221462 w 315"/>
                <a:gd name="T73" fmla="*/ 36450920 h 1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15"/>
                <a:gd name="T112" fmla="*/ 0 h 152"/>
                <a:gd name="T113" fmla="*/ 315 w 315"/>
                <a:gd name="T114" fmla="*/ 152 h 15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15" h="152">
                  <a:moveTo>
                    <a:pt x="0" y="152"/>
                  </a:moveTo>
                  <a:lnTo>
                    <a:pt x="4" y="144"/>
                  </a:lnTo>
                  <a:lnTo>
                    <a:pt x="9" y="136"/>
                  </a:lnTo>
                  <a:lnTo>
                    <a:pt x="13" y="128"/>
                  </a:lnTo>
                  <a:lnTo>
                    <a:pt x="17" y="121"/>
                  </a:lnTo>
                  <a:lnTo>
                    <a:pt x="21" y="114"/>
                  </a:lnTo>
                  <a:lnTo>
                    <a:pt x="26" y="107"/>
                  </a:lnTo>
                  <a:lnTo>
                    <a:pt x="30" y="100"/>
                  </a:lnTo>
                  <a:lnTo>
                    <a:pt x="34" y="93"/>
                  </a:lnTo>
                  <a:lnTo>
                    <a:pt x="38" y="87"/>
                  </a:lnTo>
                  <a:lnTo>
                    <a:pt x="43" y="81"/>
                  </a:lnTo>
                  <a:lnTo>
                    <a:pt x="47" y="75"/>
                  </a:lnTo>
                  <a:lnTo>
                    <a:pt x="51" y="70"/>
                  </a:lnTo>
                  <a:lnTo>
                    <a:pt x="55" y="64"/>
                  </a:lnTo>
                  <a:lnTo>
                    <a:pt x="60" y="59"/>
                  </a:lnTo>
                  <a:lnTo>
                    <a:pt x="64" y="54"/>
                  </a:lnTo>
                  <a:lnTo>
                    <a:pt x="68" y="49"/>
                  </a:lnTo>
                  <a:lnTo>
                    <a:pt x="72" y="45"/>
                  </a:lnTo>
                  <a:lnTo>
                    <a:pt x="77" y="40"/>
                  </a:lnTo>
                  <a:lnTo>
                    <a:pt x="81" y="36"/>
                  </a:lnTo>
                  <a:lnTo>
                    <a:pt x="85" y="32"/>
                  </a:lnTo>
                  <a:lnTo>
                    <a:pt x="89" y="29"/>
                  </a:lnTo>
                  <a:lnTo>
                    <a:pt x="94" y="25"/>
                  </a:lnTo>
                  <a:lnTo>
                    <a:pt x="98" y="22"/>
                  </a:lnTo>
                  <a:lnTo>
                    <a:pt x="102" y="19"/>
                  </a:lnTo>
                  <a:lnTo>
                    <a:pt x="106" y="16"/>
                  </a:lnTo>
                  <a:lnTo>
                    <a:pt x="111" y="14"/>
                  </a:lnTo>
                  <a:lnTo>
                    <a:pt x="115" y="11"/>
                  </a:lnTo>
                  <a:lnTo>
                    <a:pt x="119" y="9"/>
                  </a:lnTo>
                  <a:lnTo>
                    <a:pt x="123" y="7"/>
                  </a:lnTo>
                  <a:lnTo>
                    <a:pt x="128" y="6"/>
                  </a:lnTo>
                  <a:lnTo>
                    <a:pt x="132" y="4"/>
                  </a:lnTo>
                  <a:lnTo>
                    <a:pt x="136" y="3"/>
                  </a:lnTo>
                  <a:lnTo>
                    <a:pt x="140" y="2"/>
                  </a:lnTo>
                  <a:lnTo>
                    <a:pt x="145" y="1"/>
                  </a:lnTo>
                  <a:lnTo>
                    <a:pt x="149" y="1"/>
                  </a:lnTo>
                  <a:lnTo>
                    <a:pt x="153" y="0"/>
                  </a:lnTo>
                  <a:lnTo>
                    <a:pt x="158" y="0"/>
                  </a:lnTo>
                  <a:lnTo>
                    <a:pt x="162" y="0"/>
                  </a:lnTo>
                  <a:lnTo>
                    <a:pt x="166" y="1"/>
                  </a:lnTo>
                  <a:lnTo>
                    <a:pt x="170" y="1"/>
                  </a:lnTo>
                  <a:lnTo>
                    <a:pt x="175" y="2"/>
                  </a:lnTo>
                  <a:lnTo>
                    <a:pt x="179" y="3"/>
                  </a:lnTo>
                  <a:lnTo>
                    <a:pt x="183" y="4"/>
                  </a:lnTo>
                  <a:lnTo>
                    <a:pt x="187" y="6"/>
                  </a:lnTo>
                  <a:lnTo>
                    <a:pt x="192" y="7"/>
                  </a:lnTo>
                  <a:lnTo>
                    <a:pt x="196" y="9"/>
                  </a:lnTo>
                  <a:lnTo>
                    <a:pt x="200" y="11"/>
                  </a:lnTo>
                  <a:lnTo>
                    <a:pt x="204" y="14"/>
                  </a:lnTo>
                  <a:lnTo>
                    <a:pt x="209" y="16"/>
                  </a:lnTo>
                  <a:lnTo>
                    <a:pt x="213" y="19"/>
                  </a:lnTo>
                  <a:lnTo>
                    <a:pt x="217" y="22"/>
                  </a:lnTo>
                  <a:lnTo>
                    <a:pt x="221" y="25"/>
                  </a:lnTo>
                  <a:lnTo>
                    <a:pt x="226" y="29"/>
                  </a:lnTo>
                  <a:lnTo>
                    <a:pt x="230" y="32"/>
                  </a:lnTo>
                  <a:lnTo>
                    <a:pt x="234" y="36"/>
                  </a:lnTo>
                  <a:lnTo>
                    <a:pt x="238" y="40"/>
                  </a:lnTo>
                  <a:lnTo>
                    <a:pt x="243" y="45"/>
                  </a:lnTo>
                  <a:lnTo>
                    <a:pt x="247" y="49"/>
                  </a:lnTo>
                  <a:lnTo>
                    <a:pt x="251" y="54"/>
                  </a:lnTo>
                  <a:lnTo>
                    <a:pt x="255" y="59"/>
                  </a:lnTo>
                  <a:lnTo>
                    <a:pt x="260" y="64"/>
                  </a:lnTo>
                  <a:lnTo>
                    <a:pt x="264" y="70"/>
                  </a:lnTo>
                  <a:lnTo>
                    <a:pt x="268" y="75"/>
                  </a:lnTo>
                  <a:lnTo>
                    <a:pt x="272" y="81"/>
                  </a:lnTo>
                  <a:lnTo>
                    <a:pt x="277" y="87"/>
                  </a:lnTo>
                  <a:lnTo>
                    <a:pt x="281" y="93"/>
                  </a:lnTo>
                  <a:lnTo>
                    <a:pt x="285" y="100"/>
                  </a:lnTo>
                  <a:lnTo>
                    <a:pt x="289" y="107"/>
                  </a:lnTo>
                  <a:lnTo>
                    <a:pt x="294" y="114"/>
                  </a:lnTo>
                  <a:lnTo>
                    <a:pt x="298" y="121"/>
                  </a:lnTo>
                  <a:lnTo>
                    <a:pt x="302" y="128"/>
                  </a:lnTo>
                  <a:lnTo>
                    <a:pt x="306" y="136"/>
                  </a:lnTo>
                  <a:lnTo>
                    <a:pt x="311" y="144"/>
                  </a:lnTo>
                  <a:lnTo>
                    <a:pt x="315" y="152"/>
                  </a:lnTo>
                </a:path>
              </a:pathLst>
            </a:custGeom>
            <a:noFill/>
            <a:ln w="3810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35" name="Rectangle 99">
              <a:extLst>
                <a:ext uri="{FF2B5EF4-FFF2-40B4-BE49-F238E27FC236}">
                  <a16:creationId xmlns:a16="http://schemas.microsoft.com/office/drawing/2014/main" id="{A61D43AD-F562-4277-A433-EEAC7AE03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8" y="3641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hu-H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136" name="Rectangle 100">
              <a:extLst>
                <a:ext uri="{FF2B5EF4-FFF2-40B4-BE49-F238E27FC236}">
                  <a16:creationId xmlns:a16="http://schemas.microsoft.com/office/drawing/2014/main" id="{7378EF5C-1DBF-45C2-9474-B3502C52F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6" y="3497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100</a:t>
              </a:r>
              <a:endParaRPr kumimoji="0" lang="hu-H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137" name="Rectangle 101">
              <a:extLst>
                <a:ext uri="{FF2B5EF4-FFF2-40B4-BE49-F238E27FC236}">
                  <a16:creationId xmlns:a16="http://schemas.microsoft.com/office/drawing/2014/main" id="{61B878FF-9307-4FF9-9934-4D6AE4F3F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6" y="3362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200</a:t>
              </a:r>
              <a:endParaRPr kumimoji="0" lang="hu-H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138" name="Rectangle 102">
              <a:extLst>
                <a:ext uri="{FF2B5EF4-FFF2-40B4-BE49-F238E27FC236}">
                  <a16:creationId xmlns:a16="http://schemas.microsoft.com/office/drawing/2014/main" id="{37327B85-1E7A-4877-848E-9A704BDE4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6" y="3219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300</a:t>
              </a:r>
              <a:endParaRPr kumimoji="0" lang="hu-H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139" name="Rectangle 103">
              <a:extLst>
                <a:ext uri="{FF2B5EF4-FFF2-40B4-BE49-F238E27FC236}">
                  <a16:creationId xmlns:a16="http://schemas.microsoft.com/office/drawing/2014/main" id="{A2BD9B16-A6EF-4740-A9FE-5A0D8E21C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6" y="3076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400</a:t>
              </a:r>
              <a:endParaRPr kumimoji="0" lang="hu-H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140" name="Rectangle 104">
              <a:extLst>
                <a:ext uri="{FF2B5EF4-FFF2-40B4-BE49-F238E27FC236}">
                  <a16:creationId xmlns:a16="http://schemas.microsoft.com/office/drawing/2014/main" id="{63BA31BE-F643-4596-B868-1F810C1E2E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6" y="2940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500</a:t>
              </a:r>
              <a:endParaRPr kumimoji="0" lang="hu-HU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141" name="Rectangle 105">
              <a:extLst>
                <a:ext uri="{FF2B5EF4-FFF2-40B4-BE49-F238E27FC236}">
                  <a16:creationId xmlns:a16="http://schemas.microsoft.com/office/drawing/2014/main" id="{E6B77A41-BC95-449E-B51A-4F8B89238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6" y="2797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600</a:t>
              </a:r>
              <a:endParaRPr kumimoji="0" lang="hu-H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142" name="Rectangle 106">
              <a:extLst>
                <a:ext uri="{FF2B5EF4-FFF2-40B4-BE49-F238E27FC236}">
                  <a16:creationId xmlns:a16="http://schemas.microsoft.com/office/drawing/2014/main" id="{378F6A03-4238-4C99-AC33-089F87A22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6" y="2654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700</a:t>
              </a:r>
              <a:endParaRPr kumimoji="0" lang="hu-H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143" name="Rectangle 107">
              <a:extLst>
                <a:ext uri="{FF2B5EF4-FFF2-40B4-BE49-F238E27FC236}">
                  <a16:creationId xmlns:a16="http://schemas.microsoft.com/office/drawing/2014/main" id="{0497981C-A2D2-40A2-8AE6-365EF7E79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6" y="2511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800</a:t>
              </a:r>
              <a:endParaRPr kumimoji="0" lang="hu-H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144" name="Rectangle 108">
              <a:extLst>
                <a:ext uri="{FF2B5EF4-FFF2-40B4-BE49-F238E27FC236}">
                  <a16:creationId xmlns:a16="http://schemas.microsoft.com/office/drawing/2014/main" id="{3D23278E-5106-4063-BBEC-CC4CD22EA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6" y="2375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900</a:t>
              </a:r>
              <a:endParaRPr kumimoji="0" lang="hu-H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145" name="Rectangle 109">
              <a:extLst>
                <a:ext uri="{FF2B5EF4-FFF2-40B4-BE49-F238E27FC236}">
                  <a16:creationId xmlns:a16="http://schemas.microsoft.com/office/drawing/2014/main" id="{15069C68-16A8-4D92-A357-070C69FCA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0" y="2232"/>
              <a:ext cx="21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1000</a:t>
              </a:r>
              <a:endParaRPr kumimoji="0" lang="hu-HU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146" name="Rectangle 110">
              <a:extLst>
                <a:ext uri="{FF2B5EF4-FFF2-40B4-BE49-F238E27FC236}">
                  <a16:creationId xmlns:a16="http://schemas.microsoft.com/office/drawing/2014/main" id="{18092356-F0B4-405B-B9F9-AED3B7B779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9" y="3792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hu-H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147" name="Rectangle 111">
              <a:extLst>
                <a:ext uri="{FF2B5EF4-FFF2-40B4-BE49-F238E27FC236}">
                  <a16:creationId xmlns:a16="http://schemas.microsoft.com/office/drawing/2014/main" id="{BE2F93B1-2624-4841-B696-AFA36221F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9" y="3792"/>
              <a:ext cx="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</a:t>
              </a:r>
              <a:endParaRPr kumimoji="0" lang="hu-H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148" name="Rectangle 112">
              <a:extLst>
                <a:ext uri="{FF2B5EF4-FFF2-40B4-BE49-F238E27FC236}">
                  <a16:creationId xmlns:a16="http://schemas.microsoft.com/office/drawing/2014/main" id="{2AD875FB-9B5A-4989-93B6-5CEE721A9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3" y="3792"/>
              <a:ext cx="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40</a:t>
              </a:r>
              <a:endParaRPr kumimoji="0" lang="hu-H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149" name="Rectangle 113">
              <a:extLst>
                <a:ext uri="{FF2B5EF4-FFF2-40B4-BE49-F238E27FC236}">
                  <a16:creationId xmlns:a16="http://schemas.microsoft.com/office/drawing/2014/main" id="{4C809913-A5FB-423A-BE32-DA9651AA2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5" y="3792"/>
              <a:ext cx="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60</a:t>
              </a:r>
              <a:endParaRPr kumimoji="0" lang="hu-HU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150" name="Rectangle 114">
              <a:extLst>
                <a:ext uri="{FF2B5EF4-FFF2-40B4-BE49-F238E27FC236}">
                  <a16:creationId xmlns:a16="http://schemas.microsoft.com/office/drawing/2014/main" id="{F72FC037-7CD8-4CCA-8939-42661484B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9" y="3792"/>
              <a:ext cx="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80</a:t>
              </a:r>
              <a:endParaRPr kumimoji="0" lang="hu-H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151" name="Rectangle 115">
              <a:extLst>
                <a:ext uri="{FF2B5EF4-FFF2-40B4-BE49-F238E27FC236}">
                  <a16:creationId xmlns:a16="http://schemas.microsoft.com/office/drawing/2014/main" id="{92233AF9-5DC5-40AF-87D6-8B2D5D519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3792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100</a:t>
              </a:r>
              <a:endParaRPr kumimoji="0" lang="hu-HU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152" name="Rectangle 116">
              <a:extLst>
                <a:ext uri="{FF2B5EF4-FFF2-40B4-BE49-F238E27FC236}">
                  <a16:creationId xmlns:a16="http://schemas.microsoft.com/office/drawing/2014/main" id="{0A275624-F1CD-4EC1-8003-F579FEF30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1" y="3792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120</a:t>
              </a:r>
              <a:endParaRPr kumimoji="0" lang="hu-HU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4080" name="Text Box 117">
            <a:extLst>
              <a:ext uri="{FF2B5EF4-FFF2-40B4-BE49-F238E27FC236}">
                <a16:creationId xmlns:a16="http://schemas.microsoft.com/office/drawing/2014/main" id="{4EE8AD0A-E629-4AF9-922D-D0133A93B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6525" y="5889625"/>
            <a:ext cx="852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[m</a:t>
            </a:r>
            <a:r>
              <a:rPr kumimoji="0" lang="hu-HU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s]</a:t>
            </a:r>
            <a:endParaRPr kumimoji="0" lang="hu-HU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081" name="Text Box 118">
            <a:extLst>
              <a:ext uri="{FF2B5EF4-FFF2-40B4-BE49-F238E27FC236}">
                <a16:creationId xmlns:a16="http://schemas.microsoft.com/office/drawing/2014/main" id="{DA6DE805-096E-4944-94D8-81C33008A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3057525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r>
              <a:rPr kumimoji="0" lang="hu-HU" altLang="en-US" sz="16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hu-HU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[</a:t>
            </a:r>
            <a:r>
              <a:rPr kumimoji="0" lang="hu-HU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kW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]</a:t>
            </a:r>
            <a:endParaRPr kumimoji="0" lang="hu-HU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1" name="Freeform 37">
            <a:extLst>
              <a:ext uri="{FF2B5EF4-FFF2-40B4-BE49-F238E27FC236}">
                <a16:creationId xmlns:a16="http://schemas.microsoft.com/office/drawing/2014/main" id="{9C737002-8D0A-4DC2-8B49-E2D468BD4868}"/>
              </a:ext>
            </a:extLst>
          </p:cNvPr>
          <p:cNvSpPr>
            <a:spLocks/>
          </p:cNvSpPr>
          <p:nvPr/>
        </p:nvSpPr>
        <p:spPr bwMode="auto">
          <a:xfrm rot="157256">
            <a:off x="4015428" y="3933114"/>
            <a:ext cx="76407" cy="1765508"/>
          </a:xfrm>
          <a:custGeom>
            <a:avLst/>
            <a:gdLst>
              <a:gd name="T0" fmla="*/ 20161250 w 8"/>
              <a:gd name="T1" fmla="*/ 2147483647 h 1484"/>
              <a:gd name="T2" fmla="*/ 0 w 8"/>
              <a:gd name="T3" fmla="*/ 0 h 148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" h="1484">
                <a:moveTo>
                  <a:pt x="8" y="1484"/>
                </a:moveTo>
                <a:cubicBezTo>
                  <a:pt x="5" y="1237"/>
                  <a:pt x="2" y="309"/>
                  <a:pt x="0" y="0"/>
                </a:cubicBezTo>
              </a:path>
            </a:pathLst>
          </a:custGeom>
          <a:noFill/>
          <a:ln w="25400" cap="flat" cmpd="sng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Freeform 38">
            <a:extLst>
              <a:ext uri="{FF2B5EF4-FFF2-40B4-BE49-F238E27FC236}">
                <a16:creationId xmlns:a16="http://schemas.microsoft.com/office/drawing/2014/main" id="{6E07677E-6394-46EA-9288-28E240277351}"/>
              </a:ext>
            </a:extLst>
          </p:cNvPr>
          <p:cNvSpPr>
            <a:spLocks/>
          </p:cNvSpPr>
          <p:nvPr/>
        </p:nvSpPr>
        <p:spPr bwMode="auto">
          <a:xfrm rot="211328">
            <a:off x="2592656" y="3879790"/>
            <a:ext cx="1478954" cy="105914"/>
          </a:xfrm>
          <a:custGeom>
            <a:avLst/>
            <a:gdLst>
              <a:gd name="T0" fmla="*/ 927417500 w 368"/>
              <a:gd name="T1" fmla="*/ 0 h 4"/>
              <a:gd name="T2" fmla="*/ 0 w 368"/>
              <a:gd name="T3" fmla="*/ 10080625 h 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8" h="4">
                <a:moveTo>
                  <a:pt x="368" y="0"/>
                </a:moveTo>
                <a:cubicBezTo>
                  <a:pt x="307" y="0"/>
                  <a:pt x="77" y="3"/>
                  <a:pt x="0" y="4"/>
                </a:cubicBezTo>
              </a:path>
            </a:pathLst>
          </a:custGeom>
          <a:noFill/>
          <a:ln w="25400" cap="flat" cmpd="sng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Text Box 46">
            <a:extLst>
              <a:ext uri="{FF2B5EF4-FFF2-40B4-BE49-F238E27FC236}">
                <a16:creationId xmlns:a16="http://schemas.microsoft.com/office/drawing/2014/main" id="{46480532-1C1E-44D0-956B-BF7D73B4C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286" y="3807231"/>
            <a:ext cx="5677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796,2</a:t>
            </a:r>
            <a:endParaRPr kumimoji="0" lang="hu-HU" alt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5" name="Text Box 46">
            <a:extLst>
              <a:ext uri="{FF2B5EF4-FFF2-40B4-BE49-F238E27FC236}">
                <a16:creationId xmlns:a16="http://schemas.microsoft.com/office/drawing/2014/main" id="{E7B53D44-FAEF-4DC4-B8FC-30FB85924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405" y="5727701"/>
            <a:ext cx="4828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43,2</a:t>
            </a:r>
            <a:endParaRPr kumimoji="0" lang="hu-HU" alt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6" name="Dátum helye 3">
            <a:extLst>
              <a:ext uri="{FF2B5EF4-FFF2-40B4-BE49-F238E27FC236}">
                <a16:creationId xmlns:a16="http://schemas.microsoft.com/office/drawing/2014/main" id="{EFA050A2-CFF7-4D4A-A829-349B25A863F5}"/>
              </a:ext>
            </a:extLst>
          </p:cNvPr>
          <p:cNvSpPr txBox="1">
            <a:spLocks/>
          </p:cNvSpPr>
          <p:nvPr/>
        </p:nvSpPr>
        <p:spPr bwMode="auto">
          <a:xfrm>
            <a:off x="107024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27" name="Élőláb helye 4">
            <a:extLst>
              <a:ext uri="{FF2B5EF4-FFF2-40B4-BE49-F238E27FC236}">
                <a16:creationId xmlns:a16="http://schemas.microsoft.com/office/drawing/2014/main" id="{AE81768C-EE83-4E45-9D11-07590772AAAF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28" name="Dia számának helye 5">
            <a:extLst>
              <a:ext uri="{FF2B5EF4-FFF2-40B4-BE49-F238E27FC236}">
                <a16:creationId xmlns:a16="http://schemas.microsoft.com/office/drawing/2014/main" id="{B40F998E-D263-4662-A0BA-6BCDE99AC7F9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77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2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Rectangle 5"/>
          <p:cNvSpPr>
            <a:spLocks noChangeArrowheads="1"/>
          </p:cNvSpPr>
          <p:nvPr/>
        </p:nvSpPr>
        <p:spPr bwMode="auto">
          <a:xfrm>
            <a:off x="3236913" y="1312863"/>
            <a:ext cx="2670175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9" name="Picture 8" descr="pelton_geom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258844" y="880112"/>
            <a:ext cx="1725613" cy="1760538"/>
          </a:xfrm>
          <a:noFill/>
        </p:spPr>
      </p:pic>
      <p:sp>
        <p:nvSpPr>
          <p:cNvPr id="17420" name="Rectangle 11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21" name="Rectangle 12"/>
          <p:cNvSpPr>
            <a:spLocks noChangeArrowheads="1"/>
          </p:cNvSpPr>
          <p:nvPr/>
        </p:nvSpPr>
        <p:spPr bwMode="auto">
          <a:xfrm>
            <a:off x="0" y="42195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22" name="Rectangle 13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23" name="Rectangle 14"/>
          <p:cNvSpPr>
            <a:spLocks noChangeArrowheads="1"/>
          </p:cNvSpPr>
          <p:nvPr/>
        </p:nvSpPr>
        <p:spPr bwMode="auto">
          <a:xfrm>
            <a:off x="0" y="3194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24" name="Rectangle 15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25" name="Rectangle 16"/>
          <p:cNvSpPr>
            <a:spLocks noChangeArrowheads="1"/>
          </p:cNvSpPr>
          <p:nvPr/>
        </p:nvSpPr>
        <p:spPr bwMode="auto">
          <a:xfrm>
            <a:off x="-2425700" y="41973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26" name="Rectangle 17"/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27" name="Rectangle 18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28" name="Rectangle 19"/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29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30" name="Rectangle 21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31" name="Rectangle 22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32" name="Rectangle 2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33" name="Rectangle 2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34" name="Rectangle 25"/>
          <p:cNvSpPr>
            <a:spLocks noChangeArrowheads="1"/>
          </p:cNvSpPr>
          <p:nvPr/>
        </p:nvSpPr>
        <p:spPr bwMode="auto">
          <a:xfrm>
            <a:off x="0" y="33480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35" name="Rectangle 26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36" name="Rectangle 27"/>
          <p:cNvSpPr>
            <a:spLocks noChangeArrowheads="1"/>
          </p:cNvSpPr>
          <p:nvPr/>
        </p:nvSpPr>
        <p:spPr bwMode="auto">
          <a:xfrm>
            <a:off x="0" y="23145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37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38" name="Rectangle 29"/>
          <p:cNvSpPr>
            <a:spLocks noChangeArrowheads="1"/>
          </p:cNvSpPr>
          <p:nvPr/>
        </p:nvSpPr>
        <p:spPr bwMode="auto">
          <a:xfrm>
            <a:off x="0" y="34401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39" name="Rectangle 30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40" name="Rectangle 31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41" name="Rectangle 32"/>
          <p:cNvSpPr>
            <a:spLocks noChangeArrowheads="1"/>
          </p:cNvSpPr>
          <p:nvPr/>
        </p:nvSpPr>
        <p:spPr bwMode="auto">
          <a:xfrm>
            <a:off x="0" y="23955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42" name="Rectangle 33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43" name="Rectangle 34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44" name="Rectangle 35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45" name="Rectangle 36"/>
          <p:cNvSpPr>
            <a:spLocks noChangeArrowheads="1"/>
          </p:cNvSpPr>
          <p:nvPr/>
        </p:nvSpPr>
        <p:spPr bwMode="auto">
          <a:xfrm>
            <a:off x="0" y="35575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46" name="Rectangle 38"/>
          <p:cNvSpPr>
            <a:spLocks noChangeArrowheads="1"/>
          </p:cNvSpPr>
          <p:nvPr/>
        </p:nvSpPr>
        <p:spPr bwMode="auto">
          <a:xfrm>
            <a:off x="0" y="32623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47" name="Rectangle 39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48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49" name="Rectangle 41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50" name="Rectangle 42"/>
          <p:cNvSpPr>
            <a:spLocks noChangeArrowheads="1"/>
          </p:cNvSpPr>
          <p:nvPr/>
        </p:nvSpPr>
        <p:spPr bwMode="auto">
          <a:xfrm>
            <a:off x="0" y="32623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51" name="Rectangle 43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52" name="Rectangle 4"/>
          <p:cNvSpPr>
            <a:spLocks noChangeArrowheads="1"/>
          </p:cNvSpPr>
          <p:nvPr/>
        </p:nvSpPr>
        <p:spPr bwMode="auto">
          <a:xfrm>
            <a:off x="-12848" y="-44450"/>
            <a:ext cx="9337376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kerék maximális teljesítménye </a:t>
            </a:r>
          </a:p>
        </p:txBody>
      </p:sp>
      <p:graphicFrame>
        <p:nvGraphicFramePr>
          <p:cNvPr id="17410" name="Object 5"/>
          <p:cNvGraphicFramePr>
            <a:graphicFrameLocks noChangeAspect="1"/>
          </p:cNvGraphicFramePr>
          <p:nvPr/>
        </p:nvGraphicFramePr>
        <p:xfrm>
          <a:off x="3570288" y="1503363"/>
          <a:ext cx="981075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4" name="Egyenlet" r:id="rId5" imgW="368140" imgH="317362" progId="Equation.3">
                  <p:embed/>
                </p:oleObj>
              </mc:Choice>
              <mc:Fallback>
                <p:oleObj name="Egyenlet" r:id="rId5" imgW="368140" imgH="317362" progId="Equation.3">
                  <p:embed/>
                  <p:pic>
                    <p:nvPicPr>
                      <p:cNvPr id="1741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0288" y="1503363"/>
                        <a:ext cx="981075" cy="8302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53" name="Rectangle 46"/>
          <p:cNvSpPr>
            <a:spLocks noChangeArrowheads="1"/>
          </p:cNvSpPr>
          <p:nvPr/>
        </p:nvSpPr>
        <p:spPr bwMode="auto">
          <a:xfrm>
            <a:off x="1141338" y="1758158"/>
            <a:ext cx="2662238" cy="3365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maxim</a:t>
            </a:r>
            <a:r>
              <a:rPr kumimoji="0" 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ális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teljesítmény </a:t>
            </a:r>
          </a:p>
        </p:txBody>
      </p:sp>
      <p:graphicFrame>
        <p:nvGraphicFramePr>
          <p:cNvPr id="17411" name="Object 6"/>
          <p:cNvGraphicFramePr>
            <a:graphicFrameLocks noChangeAspect="1"/>
          </p:cNvGraphicFramePr>
          <p:nvPr/>
        </p:nvGraphicFramePr>
        <p:xfrm>
          <a:off x="973138" y="2351088"/>
          <a:ext cx="634047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5" name="Egyenlet" r:id="rId7" imgW="3276360" imgH="393480" progId="Equation.3">
                  <p:embed/>
                </p:oleObj>
              </mc:Choice>
              <mc:Fallback>
                <p:oleObj name="Egyenlet" r:id="rId7" imgW="3276360" imgH="393480" progId="Equation.3">
                  <p:embed/>
                  <p:pic>
                    <p:nvPicPr>
                      <p:cNvPr id="1741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3138" y="2351088"/>
                        <a:ext cx="6340475" cy="771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7"/>
          <p:cNvGraphicFramePr>
            <a:graphicFrameLocks noChangeAspect="1"/>
          </p:cNvGraphicFramePr>
          <p:nvPr/>
        </p:nvGraphicFramePr>
        <p:xfrm>
          <a:off x="2635250" y="3127375"/>
          <a:ext cx="2779713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6" name="Egyenlet" r:id="rId9" imgW="1333440" imgH="431640" progId="Equation.3">
                  <p:embed/>
                </p:oleObj>
              </mc:Choice>
              <mc:Fallback>
                <p:oleObj name="Egyenlet" r:id="rId9" imgW="1333440" imgH="431640" progId="Equation.3">
                  <p:embed/>
                  <p:pic>
                    <p:nvPicPr>
                      <p:cNvPr id="1741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0" y="3127375"/>
                        <a:ext cx="2779713" cy="8969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6514057"/>
              </p:ext>
            </p:extLst>
          </p:nvPr>
        </p:nvGraphicFramePr>
        <p:xfrm>
          <a:off x="1227683" y="4870953"/>
          <a:ext cx="7466013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7" name="Egyenlet" r:id="rId11" imgW="3581280" imgH="431640" progId="Equation.3">
                  <p:embed/>
                </p:oleObj>
              </mc:Choice>
              <mc:Fallback>
                <p:oleObj name="Egyenlet" r:id="rId11" imgW="3581280" imgH="431640" progId="Equation.3">
                  <p:embed/>
                  <p:pic>
                    <p:nvPicPr>
                      <p:cNvPr id="1741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7683" y="4870953"/>
                        <a:ext cx="7466013" cy="8969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54" name="Rectangle 46"/>
          <p:cNvSpPr>
            <a:spLocks noChangeArrowheads="1"/>
          </p:cNvSpPr>
          <p:nvPr/>
        </p:nvSpPr>
        <p:spPr bwMode="auto">
          <a:xfrm>
            <a:off x="911225" y="4214813"/>
            <a:ext cx="2435225" cy="33813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</a:t>
            </a:r>
            <a:r>
              <a:rPr kumimoji="0" lang="hu-HU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egadott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hu-HU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datokkal: </a:t>
            </a:r>
          </a:p>
        </p:txBody>
      </p:sp>
      <p:sp>
        <p:nvSpPr>
          <p:cNvPr id="47" name="Dátum helye 3">
            <a:extLst>
              <a:ext uri="{FF2B5EF4-FFF2-40B4-BE49-F238E27FC236}">
                <a16:creationId xmlns:a16="http://schemas.microsoft.com/office/drawing/2014/main" id="{EFE3AFD2-7716-4679-88E7-12F23BC3AAA5}"/>
              </a:ext>
            </a:extLst>
          </p:cNvPr>
          <p:cNvSpPr txBox="1">
            <a:spLocks/>
          </p:cNvSpPr>
          <p:nvPr/>
        </p:nvSpPr>
        <p:spPr bwMode="auto">
          <a:xfrm>
            <a:off x="107024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48" name="Élőláb helye 4">
            <a:extLst>
              <a:ext uri="{FF2B5EF4-FFF2-40B4-BE49-F238E27FC236}">
                <a16:creationId xmlns:a16="http://schemas.microsoft.com/office/drawing/2014/main" id="{443BD8FD-C4CA-4F4F-937C-2ACA3917660F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49" name="Dia számának helye 5">
            <a:extLst>
              <a:ext uri="{FF2B5EF4-FFF2-40B4-BE49-F238E27FC236}">
                <a16:creationId xmlns:a16="http://schemas.microsoft.com/office/drawing/2014/main" id="{BE206FD9-9557-4F7A-A7AD-418F41EF8E5B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78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102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421" name="Rectangle 3"/>
          <p:cNvSpPr>
            <a:spLocks noChangeArrowheads="1"/>
          </p:cNvSpPr>
          <p:nvPr/>
        </p:nvSpPr>
        <p:spPr bwMode="auto">
          <a:xfrm>
            <a:off x="0" y="2252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422" name="Rectangle 4"/>
          <p:cNvSpPr>
            <a:spLocks noChangeArrowheads="1"/>
          </p:cNvSpPr>
          <p:nvPr/>
        </p:nvSpPr>
        <p:spPr bwMode="auto">
          <a:xfrm>
            <a:off x="108744" y="378802"/>
            <a:ext cx="80597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Hatsugaras </a:t>
            </a:r>
            <a:r>
              <a:rPr kumimoji="0" lang="hu-HU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Pelton</a:t>
            </a: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-turbina  </a:t>
            </a:r>
          </a:p>
        </p:txBody>
      </p:sp>
      <p:sp>
        <p:nvSpPr>
          <p:cNvPr id="60423" name="Rectangle 5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424" name="Rectangle 6"/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425" name="Rectangle 7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426" name="Rectangle 9"/>
          <p:cNvSpPr>
            <a:spLocks noChangeArrowheads="1"/>
          </p:cNvSpPr>
          <p:nvPr/>
        </p:nvSpPr>
        <p:spPr bwMode="auto">
          <a:xfrm>
            <a:off x="0" y="2871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0427" name="Picture 8" descr="pelton_geo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181850" y="387350"/>
            <a:ext cx="1725613" cy="1760538"/>
          </a:xfrm>
          <a:noFill/>
        </p:spPr>
      </p:pic>
      <p:pic>
        <p:nvPicPr>
          <p:cNvPr id="60428" name="Kép 15" descr="R:\Projektek\MÜTF_2010_elearning\Munkaanyagok\Tananyag\10_Viz_es_Szelenergia\docbook\images\T10_M2_L1_T2_005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1403648" y="1170964"/>
            <a:ext cx="5156200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480C6CEF-AE27-458A-BDD5-E7A61CFF7F15}"/>
              </a:ext>
            </a:extLst>
          </p:cNvPr>
          <p:cNvSpPr txBox="1"/>
          <p:nvPr/>
        </p:nvSpPr>
        <p:spPr>
          <a:xfrm>
            <a:off x="6559848" y="2445361"/>
            <a:ext cx="23042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 </a:t>
            </a:r>
            <a:r>
              <a:rPr lang="hu-HU" dirty="0" err="1"/>
              <a:t>Pelton</a:t>
            </a:r>
            <a:r>
              <a:rPr lang="hu-HU" dirty="0"/>
              <a:t>-turbináknál több vízsugarat is szoktak használni járókerekenként, hogy a fajlagos fordulatszám növelhető legyen, és a forgórészre ható impulzuserőket ki lehessen egyenlíteni.</a:t>
            </a:r>
          </a:p>
        </p:txBody>
      </p:sp>
      <p:sp>
        <p:nvSpPr>
          <p:cNvPr id="15" name="Dátum helye 3">
            <a:extLst>
              <a:ext uri="{FF2B5EF4-FFF2-40B4-BE49-F238E27FC236}">
                <a16:creationId xmlns:a16="http://schemas.microsoft.com/office/drawing/2014/main" id="{447EDD00-A27C-4E29-A78F-B1804B2B4C1E}"/>
              </a:ext>
            </a:extLst>
          </p:cNvPr>
          <p:cNvSpPr txBox="1">
            <a:spLocks/>
          </p:cNvSpPr>
          <p:nvPr/>
        </p:nvSpPr>
        <p:spPr bwMode="auto">
          <a:xfrm>
            <a:off x="107024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6" name="Élőláb helye 4">
            <a:extLst>
              <a:ext uri="{FF2B5EF4-FFF2-40B4-BE49-F238E27FC236}">
                <a16:creationId xmlns:a16="http://schemas.microsoft.com/office/drawing/2014/main" id="{B41ADA89-DB50-445D-B5E6-F29A5BCD13F7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7" name="Dia számának helye 5">
            <a:extLst>
              <a:ext uri="{FF2B5EF4-FFF2-40B4-BE49-F238E27FC236}">
                <a16:creationId xmlns:a16="http://schemas.microsoft.com/office/drawing/2014/main" id="{69A90FA2-68DD-4014-9869-33EA1BE02B13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79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02728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2" name="Rectangle 3"/>
          <p:cNvSpPr>
            <a:spLocks noChangeArrowheads="1"/>
          </p:cNvSpPr>
          <p:nvPr/>
        </p:nvSpPr>
        <p:spPr bwMode="auto">
          <a:xfrm>
            <a:off x="0" y="2252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3" name="Rectangle 6"/>
          <p:cNvSpPr>
            <a:spLocks noChangeArrowheads="1"/>
          </p:cNvSpPr>
          <p:nvPr/>
        </p:nvSpPr>
        <p:spPr bwMode="auto">
          <a:xfrm>
            <a:off x="323528" y="7937"/>
            <a:ext cx="841851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Föld vízkészlete 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82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637180"/>
            <a:ext cx="6696744" cy="44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38ED00C9-37C1-4284-AA1E-A262D7FDD067}"/>
              </a:ext>
            </a:extLst>
          </p:cNvPr>
          <p:cNvSpPr txBox="1"/>
          <p:nvPr/>
        </p:nvSpPr>
        <p:spPr>
          <a:xfrm>
            <a:off x="825352" y="5056487"/>
            <a:ext cx="83529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fennmaradó 2−3% ugyan édesvíz, amelynek azonban nagy része jég formájában található meg. Közvetlen ivóvíz-kitermelésre a Földön föllelhető összes víznek alig 0,307%-a alkalmas, és ebben a mennyiségben már benne vannak a kitermelhető felszíni vizek, a folyók, a tavak édesvizei, de még a felső rétegvizek is.</a:t>
            </a:r>
          </a:p>
        </p:txBody>
      </p:sp>
      <p:sp>
        <p:nvSpPr>
          <p:cNvPr id="11" name="Dátum helye 3">
            <a:extLst>
              <a:ext uri="{FF2B5EF4-FFF2-40B4-BE49-F238E27FC236}">
                <a16:creationId xmlns:a16="http://schemas.microsoft.com/office/drawing/2014/main" id="{E6C3198B-063C-44D5-97CE-706DE8CB6A3B}"/>
              </a:ext>
            </a:extLst>
          </p:cNvPr>
          <p:cNvSpPr txBox="1">
            <a:spLocks/>
          </p:cNvSpPr>
          <p:nvPr/>
        </p:nvSpPr>
        <p:spPr bwMode="auto">
          <a:xfrm>
            <a:off x="1045969" y="641881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2" name="Élőláb helye 4">
            <a:extLst>
              <a:ext uri="{FF2B5EF4-FFF2-40B4-BE49-F238E27FC236}">
                <a16:creationId xmlns:a16="http://schemas.microsoft.com/office/drawing/2014/main" id="{F2C240D0-EED0-4BD1-9713-32DF0A89D917}"/>
              </a:ext>
            </a:extLst>
          </p:cNvPr>
          <p:cNvSpPr txBox="1">
            <a:spLocks/>
          </p:cNvSpPr>
          <p:nvPr/>
        </p:nvSpPr>
        <p:spPr bwMode="auto">
          <a:xfrm>
            <a:off x="2648534" y="6361604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3" name="Dia számának helye 5">
            <a:extLst>
              <a:ext uri="{FF2B5EF4-FFF2-40B4-BE49-F238E27FC236}">
                <a16:creationId xmlns:a16="http://schemas.microsoft.com/office/drawing/2014/main" id="{73B0BDEA-DFB8-453A-B6E4-78237B9162FF}"/>
              </a:ext>
            </a:extLst>
          </p:cNvPr>
          <p:cNvSpPr txBox="1">
            <a:spLocks/>
          </p:cNvSpPr>
          <p:nvPr/>
        </p:nvSpPr>
        <p:spPr bwMode="auto">
          <a:xfrm>
            <a:off x="6484007" y="631081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409920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Rectangle 6"/>
          <p:cNvSpPr>
            <a:spLocks noChangeArrowheads="1"/>
          </p:cNvSpPr>
          <p:nvPr/>
        </p:nvSpPr>
        <p:spPr bwMode="auto">
          <a:xfrm>
            <a:off x="1647825" y="752475"/>
            <a:ext cx="58483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446" name="Rectangle 19"/>
          <p:cNvSpPr>
            <a:spLocks noChangeArrowheads="1"/>
          </p:cNvSpPr>
          <p:nvPr/>
        </p:nvSpPr>
        <p:spPr bwMode="auto">
          <a:xfrm>
            <a:off x="524935" y="-111938"/>
            <a:ext cx="564038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Francis-turbina 1.</a:t>
            </a:r>
          </a:p>
        </p:txBody>
      </p:sp>
      <p:pic>
        <p:nvPicPr>
          <p:cNvPr id="61448" name="Kép 9" descr="R:\Projektek\MÜTF_2010_elearning\Munkaanyagok\Tananyag\10_Viz_es_Szelenergia\docbook\images\T10_M2_L2_T1_002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5364088" y="588664"/>
            <a:ext cx="3006725" cy="3464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átum helye 3">
            <a:extLst>
              <a:ext uri="{FF2B5EF4-FFF2-40B4-BE49-F238E27FC236}">
                <a16:creationId xmlns:a16="http://schemas.microsoft.com/office/drawing/2014/main" id="{FD80F0A9-76B8-40A8-99D8-F32C849648DE}"/>
              </a:ext>
            </a:extLst>
          </p:cNvPr>
          <p:cNvSpPr txBox="1">
            <a:spLocks/>
          </p:cNvSpPr>
          <p:nvPr/>
        </p:nvSpPr>
        <p:spPr bwMode="auto">
          <a:xfrm>
            <a:off x="107024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0" name="Élőláb helye 4">
            <a:extLst>
              <a:ext uri="{FF2B5EF4-FFF2-40B4-BE49-F238E27FC236}">
                <a16:creationId xmlns:a16="http://schemas.microsoft.com/office/drawing/2014/main" id="{258D6EAA-E735-4599-A0DE-140D2458DEE6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1" name="Dia számának helye 5">
            <a:extLst>
              <a:ext uri="{FF2B5EF4-FFF2-40B4-BE49-F238E27FC236}">
                <a16:creationId xmlns:a16="http://schemas.microsoft.com/office/drawing/2014/main" id="{F45B7522-C765-4404-9EC9-11C76BB8813C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80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A394CF3D-BD7C-4CE5-B7BF-C93AF33F2EB7}"/>
              </a:ext>
            </a:extLst>
          </p:cNvPr>
          <p:cNvSpPr txBox="1"/>
          <p:nvPr/>
        </p:nvSpPr>
        <p:spPr>
          <a:xfrm>
            <a:off x="821668" y="4204465"/>
            <a:ext cx="83291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dirty="0"/>
              <a:t>A kisebb esések hasznosítására a reakciós vagy réstúlnyomásos turbinák alkalmasak. Ezek egyik csoportja a Francis-turbina, amely többféle kialakítású lehet: lassú, normál és gyors járású. Az előző</a:t>
            </a:r>
            <a:r>
              <a:rPr lang="hu-HU" i="1" dirty="0"/>
              <a:t> dia </a:t>
            </a:r>
            <a:r>
              <a:rPr lang="hu-HU" dirty="0"/>
              <a:t>mutatja az egyes típusok közötti alapvető különbséget. A víz rávezetése a járókerékre más és más. Míg a lassú járású Francis-turbinánál a víz tiszta radiális irányú belépésű, addig, ahogy növekszik a kerék jellemző fordulatszáma, úgy egyre </a:t>
            </a:r>
            <a:r>
              <a:rPr lang="hu-HU" sz="1600" dirty="0"/>
              <a:t>inkább axiális irányban hajlik el a víz belépésének iránya is. A Francis-turbina szerkezetileg </a:t>
            </a:r>
            <a:r>
              <a:rPr lang="hu-HU" dirty="0"/>
              <a:t>úgy van kialakítva, hogy a lapátokból kialakított lapátrácsot zárt kerékben fog­ták össze. </a:t>
            </a:r>
          </a:p>
        </p:txBody>
      </p:sp>
      <p:pic>
        <p:nvPicPr>
          <p:cNvPr id="14" name="Kép 8" descr="R:\Projektek\MÜTF_2010_elearning\Munkaanyagok\Tananyag\10_Viz_es_Szelenergia\docbook\images\T10_M2_L2_T1_001.jpg">
            <a:extLst>
              <a:ext uri="{FF2B5EF4-FFF2-40B4-BE49-F238E27FC236}">
                <a16:creationId xmlns:a16="http://schemas.microsoft.com/office/drawing/2014/main" id="{9694DF6E-C02B-43E6-9F9A-9E069B6B5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1547664" y="877438"/>
            <a:ext cx="2858145" cy="302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9685987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Rectangle 6"/>
          <p:cNvSpPr>
            <a:spLocks noChangeArrowheads="1"/>
          </p:cNvSpPr>
          <p:nvPr/>
        </p:nvSpPr>
        <p:spPr bwMode="auto">
          <a:xfrm>
            <a:off x="1647825" y="752475"/>
            <a:ext cx="58483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446" name="Rectangle 19"/>
          <p:cNvSpPr>
            <a:spLocks noChangeArrowheads="1"/>
          </p:cNvSpPr>
          <p:nvPr/>
        </p:nvSpPr>
        <p:spPr bwMode="auto">
          <a:xfrm>
            <a:off x="223838" y="261938"/>
            <a:ext cx="564038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Francis-turbina 1.</a:t>
            </a:r>
          </a:p>
        </p:txBody>
      </p:sp>
      <p:pic>
        <p:nvPicPr>
          <p:cNvPr id="61447" name="Kép 8" descr="R:\Projektek\MÜTF_2010_elearning\Munkaanyagok\Tananyag\10_Viz_es_Szelenergia\docbook\images\T10_M2_L2_T1_001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993774" y="1173955"/>
            <a:ext cx="4770609" cy="5049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Kép 9" descr="R:\Projektek\MÜTF_2010_elearning\Munkaanyagok\Tananyag\10_Viz_es_Szelenergia\docbook\images\T10_M2_L2_T1_002.jpg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5716143" y="1131094"/>
            <a:ext cx="3334750" cy="504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átum helye 3">
            <a:extLst>
              <a:ext uri="{FF2B5EF4-FFF2-40B4-BE49-F238E27FC236}">
                <a16:creationId xmlns:a16="http://schemas.microsoft.com/office/drawing/2014/main" id="{FD80F0A9-76B8-40A8-99D8-F32C849648DE}"/>
              </a:ext>
            </a:extLst>
          </p:cNvPr>
          <p:cNvSpPr txBox="1">
            <a:spLocks/>
          </p:cNvSpPr>
          <p:nvPr/>
        </p:nvSpPr>
        <p:spPr bwMode="auto">
          <a:xfrm>
            <a:off x="107024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0" name="Élőláb helye 4">
            <a:extLst>
              <a:ext uri="{FF2B5EF4-FFF2-40B4-BE49-F238E27FC236}">
                <a16:creationId xmlns:a16="http://schemas.microsoft.com/office/drawing/2014/main" id="{258D6EAA-E735-4599-A0DE-140D2458DEE6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1" name="Dia számának helye 5">
            <a:extLst>
              <a:ext uri="{FF2B5EF4-FFF2-40B4-BE49-F238E27FC236}">
                <a16:creationId xmlns:a16="http://schemas.microsoft.com/office/drawing/2014/main" id="{F45B7522-C765-4404-9EC9-11C76BB8813C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81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76340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6"/>
          <p:cNvSpPr>
            <a:spLocks noChangeArrowheads="1"/>
          </p:cNvSpPr>
          <p:nvPr/>
        </p:nvSpPr>
        <p:spPr bwMode="auto">
          <a:xfrm>
            <a:off x="1647825" y="752475"/>
            <a:ext cx="58483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470" name="Rectangle 19"/>
          <p:cNvSpPr>
            <a:spLocks noChangeArrowheads="1"/>
          </p:cNvSpPr>
          <p:nvPr/>
        </p:nvSpPr>
        <p:spPr bwMode="auto">
          <a:xfrm>
            <a:off x="1647825" y="-52500"/>
            <a:ext cx="564038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Francis-turbina 2. </a:t>
            </a:r>
          </a:p>
        </p:txBody>
      </p:sp>
      <p:pic>
        <p:nvPicPr>
          <p:cNvPr id="62471" name="Kép 10" descr="R:\Projektek\MÜTF_2010_elearning\Munkaanyagok\Tananyag\10_Viz_es_Szelenergia\docbook\images\T10_M2_L2_T1_003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755576" y="527765"/>
            <a:ext cx="4104456" cy="4081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Kép 11" descr="R:\Projektek\MÜTF_2010_elearning\Munkaanyagok\Tananyag\10_Viz_es_Szelenergia\docbook\images\T10_M2_L2_T1_004.jpg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4943475" y="537843"/>
            <a:ext cx="42005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320CFBA0-7118-4825-A561-B025465CE4D8}"/>
              </a:ext>
            </a:extLst>
          </p:cNvPr>
          <p:cNvSpPr txBox="1"/>
          <p:nvPr/>
        </p:nvSpPr>
        <p:spPr>
          <a:xfrm>
            <a:off x="755576" y="4530529"/>
            <a:ext cx="82089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 lapátok hajlásszöge tehát nem ál­lítható. A kedvezőbb hatásfok elérésére lassan, közepesen és gyorsan futó turbinatípusokat fejlesztettek ki. A járókerekek kialakítása a tiszta radiális kerék irányából fokozatosan átmegy a félaxiális kialakításba, ugyanúgy, ahogy az örvényszivattyúk esetében ezt láttuk. Ezzel a megoldással jobban lehet alkalmazkodni a vízerőtelep eséséhez. A Francis-turbinát közepes esésű, </a:t>
            </a:r>
            <a:r>
              <a:rPr lang="hu-HU" dirty="0" err="1"/>
              <a:t>ki­egyenlítettebb</a:t>
            </a:r>
            <a:r>
              <a:rPr lang="hu-HU" dirty="0"/>
              <a:t> vízjárású vízfolyásokon építik.</a:t>
            </a:r>
          </a:p>
        </p:txBody>
      </p:sp>
      <p:sp>
        <p:nvSpPr>
          <p:cNvPr id="11" name="Dátum helye 3">
            <a:extLst>
              <a:ext uri="{FF2B5EF4-FFF2-40B4-BE49-F238E27FC236}">
                <a16:creationId xmlns:a16="http://schemas.microsoft.com/office/drawing/2014/main" id="{28DF95AE-0E54-4309-86CC-86AC8EEF9B1F}"/>
              </a:ext>
            </a:extLst>
          </p:cNvPr>
          <p:cNvSpPr txBox="1">
            <a:spLocks/>
          </p:cNvSpPr>
          <p:nvPr/>
        </p:nvSpPr>
        <p:spPr bwMode="auto">
          <a:xfrm>
            <a:off x="107024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2" name="Élőláb helye 4">
            <a:extLst>
              <a:ext uri="{FF2B5EF4-FFF2-40B4-BE49-F238E27FC236}">
                <a16:creationId xmlns:a16="http://schemas.microsoft.com/office/drawing/2014/main" id="{3F240C3F-295E-4A52-A526-FE7D7BAE4F2E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3" name="Dia számának helye 5">
            <a:extLst>
              <a:ext uri="{FF2B5EF4-FFF2-40B4-BE49-F238E27FC236}">
                <a16:creationId xmlns:a16="http://schemas.microsoft.com/office/drawing/2014/main" id="{4EBAC577-5402-4985-9E0E-E489070E6587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82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72769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6" descr="turbine_09-b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3351309" y="2899938"/>
            <a:ext cx="4327797" cy="3544466"/>
          </a:xfrm>
          <a:noFill/>
        </p:spPr>
      </p:pic>
      <p:sp>
        <p:nvSpPr>
          <p:cNvPr id="63494" name="Rectangle 2"/>
          <p:cNvSpPr>
            <a:spLocks noChangeArrowheads="1"/>
          </p:cNvSpPr>
          <p:nvPr/>
        </p:nvSpPr>
        <p:spPr bwMode="auto">
          <a:xfrm>
            <a:off x="1647825" y="752475"/>
            <a:ext cx="58483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495" name="Rectangle 5"/>
          <p:cNvSpPr>
            <a:spLocks noChangeArrowheads="1"/>
          </p:cNvSpPr>
          <p:nvPr/>
        </p:nvSpPr>
        <p:spPr bwMode="auto">
          <a:xfrm>
            <a:off x="252413" y="212725"/>
            <a:ext cx="78041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Francis-turbina járókereke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97AC90E6-97DE-4E7E-9E98-D64AEDF4E2A1}"/>
              </a:ext>
            </a:extLst>
          </p:cNvPr>
          <p:cNvSpPr txBox="1"/>
          <p:nvPr/>
        </p:nvSpPr>
        <p:spPr>
          <a:xfrm>
            <a:off x="1018012" y="947558"/>
            <a:ext cx="770485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Az ábrán láthatjuk a járókerék kialakítása teljesen hasonló, mint egy radiális szivattyúé. A különbség az áramlás irányában és az energia átalakításban van. Míg a szivattyút hajtjuk, és az energiát közöl a vízzel, addig a turbina energiát nyer a vízből. A szivattyú járókerékbe tengely irányban lép be a víz és közel sugár irányban távozik, a Francis-turbina kerékbe, pedig kerületen közel sugár irány lép be a víz és középen tengely irányban távozik.</a:t>
            </a:r>
          </a:p>
        </p:txBody>
      </p:sp>
      <p:sp>
        <p:nvSpPr>
          <p:cNvPr id="10" name="Dátum helye 3">
            <a:extLst>
              <a:ext uri="{FF2B5EF4-FFF2-40B4-BE49-F238E27FC236}">
                <a16:creationId xmlns:a16="http://schemas.microsoft.com/office/drawing/2014/main" id="{2525756E-8531-4AB2-8828-155348BD5330}"/>
              </a:ext>
            </a:extLst>
          </p:cNvPr>
          <p:cNvSpPr txBox="1">
            <a:spLocks/>
          </p:cNvSpPr>
          <p:nvPr/>
        </p:nvSpPr>
        <p:spPr bwMode="auto">
          <a:xfrm>
            <a:off x="107024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1" name="Élőláb helye 4">
            <a:extLst>
              <a:ext uri="{FF2B5EF4-FFF2-40B4-BE49-F238E27FC236}">
                <a16:creationId xmlns:a16="http://schemas.microsoft.com/office/drawing/2014/main" id="{017C933F-8D9E-4B9A-BC8C-236FF3A7EC9A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2" name="Dia számának helye 5">
            <a:extLst>
              <a:ext uri="{FF2B5EF4-FFF2-40B4-BE49-F238E27FC236}">
                <a16:creationId xmlns:a16="http://schemas.microsoft.com/office/drawing/2014/main" id="{97FFEF54-B658-4244-A84D-0B574D3391DB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83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448069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6" descr="turbine_09-b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633135" y="1051792"/>
            <a:ext cx="6350000" cy="5200650"/>
          </a:xfrm>
          <a:noFill/>
        </p:spPr>
      </p:pic>
      <p:sp>
        <p:nvSpPr>
          <p:cNvPr id="63494" name="Rectangle 2"/>
          <p:cNvSpPr>
            <a:spLocks noChangeArrowheads="1"/>
          </p:cNvSpPr>
          <p:nvPr/>
        </p:nvSpPr>
        <p:spPr bwMode="auto">
          <a:xfrm>
            <a:off x="1647825" y="752475"/>
            <a:ext cx="58483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495" name="Rectangle 5"/>
          <p:cNvSpPr>
            <a:spLocks noChangeArrowheads="1"/>
          </p:cNvSpPr>
          <p:nvPr/>
        </p:nvSpPr>
        <p:spPr bwMode="auto">
          <a:xfrm>
            <a:off x="252413" y="212725"/>
            <a:ext cx="78041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Francis-turbina járókereke</a:t>
            </a:r>
          </a:p>
        </p:txBody>
      </p:sp>
      <p:sp>
        <p:nvSpPr>
          <p:cNvPr id="10" name="Dátum helye 3">
            <a:extLst>
              <a:ext uri="{FF2B5EF4-FFF2-40B4-BE49-F238E27FC236}">
                <a16:creationId xmlns:a16="http://schemas.microsoft.com/office/drawing/2014/main" id="{2525756E-8531-4AB2-8828-155348BD5330}"/>
              </a:ext>
            </a:extLst>
          </p:cNvPr>
          <p:cNvSpPr txBox="1">
            <a:spLocks/>
          </p:cNvSpPr>
          <p:nvPr/>
        </p:nvSpPr>
        <p:spPr bwMode="auto">
          <a:xfrm>
            <a:off x="107024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1" name="Élőláb helye 4">
            <a:extLst>
              <a:ext uri="{FF2B5EF4-FFF2-40B4-BE49-F238E27FC236}">
                <a16:creationId xmlns:a16="http://schemas.microsoft.com/office/drawing/2014/main" id="{017C933F-8D9E-4B9A-BC8C-236FF3A7EC9A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2" name="Dia számának helye 5">
            <a:extLst>
              <a:ext uri="{FF2B5EF4-FFF2-40B4-BE49-F238E27FC236}">
                <a16:creationId xmlns:a16="http://schemas.microsoft.com/office/drawing/2014/main" id="{97FFEF54-B658-4244-A84D-0B574D3391DB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84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3858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8" name="Kép 6" descr="R:\Projektek\MÜTF_2010_elearning\Munkaanyagok\Tananyag\10_Viz_es_Szelenergia\docbook\images\T10_M2_L2_T2_001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827584" y="1007612"/>
            <a:ext cx="4691836" cy="515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2538413" y="261938"/>
            <a:ext cx="42037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Kaplan-turbina</a:t>
            </a:r>
          </a:p>
        </p:txBody>
      </p:sp>
      <p:pic>
        <p:nvPicPr>
          <p:cNvPr id="64514" name="Picture 5" descr="m_kaplan"/>
          <p:cNvPicPr>
            <a:picLocks noGrp="1" noChangeAspect="1" noChangeArrowheads="1"/>
          </p:cNvPicPr>
          <p:nvPr>
            <p:ph/>
          </p:nvPr>
        </p:nvPicPr>
        <p:blipFill>
          <a:blip r:embed="rId5"/>
          <a:srcRect/>
          <a:stretch>
            <a:fillRect/>
          </a:stretch>
        </p:blipFill>
        <p:spPr>
          <a:xfrm>
            <a:off x="5220072" y="1120529"/>
            <a:ext cx="3849688" cy="3849688"/>
          </a:xfrm>
          <a:noFill/>
        </p:spPr>
      </p:pic>
      <p:sp>
        <p:nvSpPr>
          <p:cNvPr id="10" name="Dátum helye 3">
            <a:extLst>
              <a:ext uri="{FF2B5EF4-FFF2-40B4-BE49-F238E27FC236}">
                <a16:creationId xmlns:a16="http://schemas.microsoft.com/office/drawing/2014/main" id="{FC975264-BFF2-4924-ADAD-AB9C456B44F9}"/>
              </a:ext>
            </a:extLst>
          </p:cNvPr>
          <p:cNvSpPr txBox="1">
            <a:spLocks/>
          </p:cNvSpPr>
          <p:nvPr/>
        </p:nvSpPr>
        <p:spPr bwMode="auto">
          <a:xfrm>
            <a:off x="107024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1" name="Élőláb helye 4">
            <a:extLst>
              <a:ext uri="{FF2B5EF4-FFF2-40B4-BE49-F238E27FC236}">
                <a16:creationId xmlns:a16="http://schemas.microsoft.com/office/drawing/2014/main" id="{6714A192-CC3E-4372-B2E3-547A7756FC4D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2" name="Dia számának helye 5">
            <a:extLst>
              <a:ext uri="{FF2B5EF4-FFF2-40B4-BE49-F238E27FC236}">
                <a16:creationId xmlns:a16="http://schemas.microsoft.com/office/drawing/2014/main" id="{0AA0BD92-D3CE-4B0C-9ADE-312F6754A1B2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85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23521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m_kaplan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5617840" y="980728"/>
            <a:ext cx="3526160" cy="3526160"/>
          </a:xfrm>
          <a:noFill/>
        </p:spPr>
      </p:pic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5279070" y="-47070"/>
            <a:ext cx="42037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Kaplan-turbina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BD9467F-A873-45E6-A296-69B5E52C0E2E}"/>
              </a:ext>
            </a:extLst>
          </p:cNvPr>
          <p:cNvSpPr txBox="1"/>
          <p:nvPr/>
        </p:nvSpPr>
        <p:spPr>
          <a:xfrm>
            <a:off x="827584" y="0"/>
            <a:ext cx="4790256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dirty="0"/>
              <a:t>A </a:t>
            </a:r>
            <a:r>
              <a:rPr lang="hu-HU" u="sng" dirty="0"/>
              <a:t>Kaplan-turbina</a:t>
            </a:r>
            <a:r>
              <a:rPr lang="hu-HU" dirty="0"/>
              <a:t> a változó esésű és vízhoza­mú vízfolyásokon épült vízerőtelepeknél előnyösen használ­ható. A </a:t>
            </a:r>
            <a:r>
              <a:rPr lang="hu-HU" dirty="0" err="1"/>
              <a:t>Tiszalöki</a:t>
            </a:r>
            <a:r>
              <a:rPr lang="hu-HU" dirty="0"/>
              <a:t> vízlépcsőbe ilyen turbinákat építettek be. A sugárirányban érkező vizet a vezetőlapátok (9) terelik a turbina (10) felé. A turbina töltését az állítható vezetőlapá­tokkal lehet szabályozni. A vezetőlapátokat rendszerint közös szabályozógyűrűbe (7) fogják, és a gyűrűhöz kapcsolt hid­raulikus mozgató berendezéssel szabályozzák. A víz ezután a járókerék lapátjaira (10) áramlik, amelyek a turbinaagyba vannak fogva. A szárnylapátok vagy járókerék-lapátok, vagy mindkettő állíthatók. A járókerék-lapátok és a vezetőlapátok megfelelő állításával lehet alkalmazkodni mind a vízhozam, mind az esés változásaihoz, így a turbinák mindig optimális hatásfokkal működhetnek. A </a:t>
            </a:r>
            <a:r>
              <a:rPr lang="hu-HU" dirty="0" err="1"/>
              <a:t>Tiszalöki</a:t>
            </a:r>
            <a:r>
              <a:rPr lang="hu-HU" dirty="0"/>
              <a:t> erőműben ilyen turbinákat építettek be. Ott még a hozzáfolyást biztosító csigaház és az elfolyást biztosító szívócső is fel van tüntetve. </a:t>
            </a:r>
          </a:p>
        </p:txBody>
      </p:sp>
      <p:sp>
        <p:nvSpPr>
          <p:cNvPr id="10" name="Dátum helye 3">
            <a:extLst>
              <a:ext uri="{FF2B5EF4-FFF2-40B4-BE49-F238E27FC236}">
                <a16:creationId xmlns:a16="http://schemas.microsoft.com/office/drawing/2014/main" id="{2C31361B-2F30-4189-9E5C-E974988DBB0C}"/>
              </a:ext>
            </a:extLst>
          </p:cNvPr>
          <p:cNvSpPr txBox="1">
            <a:spLocks/>
          </p:cNvSpPr>
          <p:nvPr/>
        </p:nvSpPr>
        <p:spPr bwMode="auto">
          <a:xfrm>
            <a:off x="1070248" y="65030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1" name="Élőláb helye 4">
            <a:extLst>
              <a:ext uri="{FF2B5EF4-FFF2-40B4-BE49-F238E27FC236}">
                <a16:creationId xmlns:a16="http://schemas.microsoft.com/office/drawing/2014/main" id="{4E0B4C78-DDDB-4248-9B0A-920ADC41BC8B}"/>
              </a:ext>
            </a:extLst>
          </p:cNvPr>
          <p:cNvSpPr txBox="1">
            <a:spLocks/>
          </p:cNvSpPr>
          <p:nvPr/>
        </p:nvSpPr>
        <p:spPr bwMode="auto">
          <a:xfrm>
            <a:off x="2630235" y="6522558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2" name="Dia számának helye 5">
            <a:extLst>
              <a:ext uri="{FF2B5EF4-FFF2-40B4-BE49-F238E27FC236}">
                <a16:creationId xmlns:a16="http://schemas.microsoft.com/office/drawing/2014/main" id="{4ABCBBAD-FD9A-4700-BE7B-DA0DE12BCE3C}"/>
              </a:ext>
            </a:extLst>
          </p:cNvPr>
          <p:cNvSpPr txBox="1">
            <a:spLocks/>
          </p:cNvSpPr>
          <p:nvPr/>
        </p:nvSpPr>
        <p:spPr bwMode="auto">
          <a:xfrm>
            <a:off x="6589268" y="648348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86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843035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Rectangle 7"/>
          <p:cNvSpPr>
            <a:spLocks noChangeArrowheads="1"/>
          </p:cNvSpPr>
          <p:nvPr/>
        </p:nvSpPr>
        <p:spPr bwMode="auto">
          <a:xfrm>
            <a:off x="812006" y="5671"/>
            <a:ext cx="71421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Kiskörei cső-turbina</a:t>
            </a:r>
          </a:p>
        </p:txBody>
      </p:sp>
      <p:pic>
        <p:nvPicPr>
          <p:cNvPr id="66566" name="Kép 6" descr="R:\Projektek\MÜTF_2010_elearning\Munkaanyagok\Tananyag\10_Viz_es_Szelenergia\docbook\images\T10_M2_L2_T2_003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1547664" y="2512130"/>
            <a:ext cx="6336704" cy="433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122C033E-1293-4EFD-BED1-01E0D25D9EF2}"/>
              </a:ext>
            </a:extLst>
          </p:cNvPr>
          <p:cNvSpPr txBox="1"/>
          <p:nvPr/>
        </p:nvSpPr>
        <p:spPr>
          <a:xfrm>
            <a:off x="1134096" y="652556"/>
            <a:ext cx="79024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dirty="0"/>
              <a:t>Körte vagy csőturbina olyan konstrukciójú, hogy a turbina a szívócsőben helyezkedik el. Egy nagy körte alakú házban kap helyet a generátor, a terelőlapátok és a forgórész is. A csőturbinák teljesen axiális kivitelűek. Készítenek körteturbinákat mechanikus hajtóművel is. Ezeknél a generátor és a körte alakú ház lényegesen kisebb lehet. Itt problémát jelenthet, hogy a feszültség alatt lévő generátor a víz alatt helyezkedik el. Megfelelő szigeteléséről gondoskodni kell!</a:t>
            </a:r>
          </a:p>
        </p:txBody>
      </p:sp>
      <p:sp>
        <p:nvSpPr>
          <p:cNvPr id="9" name="Dátum helye 3">
            <a:extLst>
              <a:ext uri="{FF2B5EF4-FFF2-40B4-BE49-F238E27FC236}">
                <a16:creationId xmlns:a16="http://schemas.microsoft.com/office/drawing/2014/main" id="{61BE8A45-EF58-4496-97CA-300AE322B4C8}"/>
              </a:ext>
            </a:extLst>
          </p:cNvPr>
          <p:cNvSpPr txBox="1">
            <a:spLocks/>
          </p:cNvSpPr>
          <p:nvPr/>
        </p:nvSpPr>
        <p:spPr bwMode="auto">
          <a:xfrm>
            <a:off x="1115616" y="6357937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0" name="Élőláb helye 4">
            <a:extLst>
              <a:ext uri="{FF2B5EF4-FFF2-40B4-BE49-F238E27FC236}">
                <a16:creationId xmlns:a16="http://schemas.microsoft.com/office/drawing/2014/main" id="{7B6274E2-535E-490E-8F1D-3FFC36805AB2}"/>
              </a:ext>
            </a:extLst>
          </p:cNvPr>
          <p:cNvSpPr txBox="1">
            <a:spLocks/>
          </p:cNvSpPr>
          <p:nvPr/>
        </p:nvSpPr>
        <p:spPr bwMode="auto">
          <a:xfrm>
            <a:off x="2675603" y="6377475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1" name="Dia számának helye 5">
            <a:extLst>
              <a:ext uri="{FF2B5EF4-FFF2-40B4-BE49-F238E27FC236}">
                <a16:creationId xmlns:a16="http://schemas.microsoft.com/office/drawing/2014/main" id="{FFC94EB5-11B2-461E-A13C-889CCA062A13}"/>
              </a:ext>
            </a:extLst>
          </p:cNvPr>
          <p:cNvSpPr txBox="1">
            <a:spLocks/>
          </p:cNvSpPr>
          <p:nvPr/>
        </p:nvSpPr>
        <p:spPr bwMode="auto">
          <a:xfrm>
            <a:off x="6634636" y="633839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87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940300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7"/>
          <p:cNvSpPr>
            <a:spLocks noChangeArrowheads="1"/>
          </p:cNvSpPr>
          <p:nvPr/>
        </p:nvSpPr>
        <p:spPr bwMode="auto">
          <a:xfrm>
            <a:off x="683568" y="143430"/>
            <a:ext cx="735712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Cső-turbina  vagy Z turbina</a:t>
            </a:r>
          </a:p>
        </p:txBody>
      </p:sp>
      <p:pic>
        <p:nvPicPr>
          <p:cNvPr id="65542" name="Kép 8" descr="R:\Projektek\MÜTF_2010_elearning\Munkaanyagok\Tananyag\10_Viz_es_Szelenergia\docbook\images\T10_M2_L2_T2_002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992981" y="1617418"/>
            <a:ext cx="7158038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átum helye 3">
            <a:extLst>
              <a:ext uri="{FF2B5EF4-FFF2-40B4-BE49-F238E27FC236}">
                <a16:creationId xmlns:a16="http://schemas.microsoft.com/office/drawing/2014/main" id="{99F3A8DA-9FBF-4509-84D3-ED9830C072DB}"/>
              </a:ext>
            </a:extLst>
          </p:cNvPr>
          <p:cNvSpPr txBox="1">
            <a:spLocks/>
          </p:cNvSpPr>
          <p:nvPr/>
        </p:nvSpPr>
        <p:spPr bwMode="auto">
          <a:xfrm>
            <a:off x="1115616" y="6357937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0" name="Élőláb helye 4">
            <a:extLst>
              <a:ext uri="{FF2B5EF4-FFF2-40B4-BE49-F238E27FC236}">
                <a16:creationId xmlns:a16="http://schemas.microsoft.com/office/drawing/2014/main" id="{0E9BA779-58E0-42B8-9AB4-4778DA636C43}"/>
              </a:ext>
            </a:extLst>
          </p:cNvPr>
          <p:cNvSpPr txBox="1">
            <a:spLocks/>
          </p:cNvSpPr>
          <p:nvPr/>
        </p:nvSpPr>
        <p:spPr bwMode="auto">
          <a:xfrm>
            <a:off x="2675603" y="6377475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1" name="Dia számának helye 5">
            <a:extLst>
              <a:ext uri="{FF2B5EF4-FFF2-40B4-BE49-F238E27FC236}">
                <a16:creationId xmlns:a16="http://schemas.microsoft.com/office/drawing/2014/main" id="{CB41D2F8-8691-419E-AD49-2E471BD268A1}"/>
              </a:ext>
            </a:extLst>
          </p:cNvPr>
          <p:cNvSpPr txBox="1">
            <a:spLocks/>
          </p:cNvSpPr>
          <p:nvPr/>
        </p:nvSpPr>
        <p:spPr bwMode="auto">
          <a:xfrm>
            <a:off x="6634636" y="633839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88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38CA923E-5EF8-4D2E-8BE2-03C00862E1AF}"/>
              </a:ext>
            </a:extLst>
          </p:cNvPr>
          <p:cNvSpPr txBox="1"/>
          <p:nvPr/>
        </p:nvSpPr>
        <p:spPr>
          <a:xfrm>
            <a:off x="1115616" y="967972"/>
            <a:ext cx="75608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 z turbina előnye a csőturbinával szemben, hogy  a feszültség alatt lévő generátor nincsen víz alatt. Szerelése  szigetelése egyszerűbb. Viszont helyigénye nagyobb.</a:t>
            </a:r>
          </a:p>
        </p:txBody>
      </p:sp>
    </p:spTree>
    <p:extLst>
      <p:ext uri="{BB962C8B-B14F-4D97-AF65-F5344CB8AC3E}">
        <p14:creationId xmlns:p14="http://schemas.microsoft.com/office/powerpoint/2010/main" val="2234087334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CE207-241C-451E-B7A9-07ABEBE0B48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513138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34EDE-D623-43DF-B962-D5013C920E0D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589" name="Rectangle 7"/>
          <p:cNvSpPr>
            <a:spLocks noChangeArrowheads="1"/>
          </p:cNvSpPr>
          <p:nvPr/>
        </p:nvSpPr>
        <p:spPr bwMode="auto">
          <a:xfrm>
            <a:off x="361950" y="719138"/>
            <a:ext cx="79629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vízturbinák üzemi jellemzői</a:t>
            </a:r>
          </a:p>
        </p:txBody>
      </p:sp>
      <p:sp>
        <p:nvSpPr>
          <p:cNvPr id="67590" name="Téglalap 6"/>
          <p:cNvSpPr>
            <a:spLocks noChangeArrowheads="1"/>
          </p:cNvSpPr>
          <p:nvPr/>
        </p:nvSpPr>
        <p:spPr bwMode="auto">
          <a:xfrm>
            <a:off x="914400" y="2492896"/>
            <a:ext cx="82296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Egy adott feladatra alkalmas turbina kiválasztása főképpen a rendelkezésre álló „H” </a:t>
            </a:r>
            <a:r>
              <a:rPr kumimoji="0" lang="hu-H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esése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alapján történik meg. A vízmennyiség is fontos, de kevésbé határozza meg a turbina típusát. Ha túl nagy a vízmennyiség, akkor több turbinát építenek be párhuzamosan.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Pelton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-turbinákat nagy esésre, a reakciós turbinákat pedig kisebb esésre használják. A Kaplan- és a Francis-turbinák a vízmennyiség és esés széles tartományában használhatók.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következő dián a szokásos használati tartományokat látjuk:	</a:t>
            </a:r>
          </a:p>
        </p:txBody>
      </p:sp>
    </p:spTree>
    <p:extLst>
      <p:ext uri="{BB962C8B-B14F-4D97-AF65-F5344CB8AC3E}">
        <p14:creationId xmlns:p14="http://schemas.microsoft.com/office/powerpoint/2010/main" val="82868004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846" name="Rectangle 3"/>
          <p:cNvSpPr>
            <a:spLocks noChangeArrowheads="1"/>
          </p:cNvSpPr>
          <p:nvPr/>
        </p:nvSpPr>
        <p:spPr bwMode="auto">
          <a:xfrm>
            <a:off x="0" y="2252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848" name="Kép 9" descr="R:\Projektek\MÜTF_2010_elearning\Munkaanyagok\Tananyag\10_Viz_es_Szelenergia\docbook\images\T10_M1_L2_T2_001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1044788" y="155663"/>
            <a:ext cx="7054423" cy="3734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átum helye 3">
            <a:extLst>
              <a:ext uri="{FF2B5EF4-FFF2-40B4-BE49-F238E27FC236}">
                <a16:creationId xmlns:a16="http://schemas.microsoft.com/office/drawing/2014/main" id="{B5A0C5E9-835A-46FF-A234-06798F819700}"/>
              </a:ext>
            </a:extLst>
          </p:cNvPr>
          <p:cNvSpPr txBox="1">
            <a:spLocks/>
          </p:cNvSpPr>
          <p:nvPr/>
        </p:nvSpPr>
        <p:spPr bwMode="auto">
          <a:xfrm>
            <a:off x="1045969" y="641881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8134EB9-7721-497D-8C24-BCDA61351E27}" type="datetime1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2026. 03. 12.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2" name="Élőláb helye 4">
            <a:extLst>
              <a:ext uri="{FF2B5EF4-FFF2-40B4-BE49-F238E27FC236}">
                <a16:creationId xmlns:a16="http://schemas.microsoft.com/office/drawing/2014/main" id="{CC472189-7FA1-4853-A996-AE16A75D6374}"/>
              </a:ext>
            </a:extLst>
          </p:cNvPr>
          <p:cNvSpPr txBox="1">
            <a:spLocks/>
          </p:cNvSpPr>
          <p:nvPr/>
        </p:nvSpPr>
        <p:spPr bwMode="auto">
          <a:xfrm>
            <a:off x="2648534" y="6361604"/>
            <a:ext cx="4573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ct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>
                <a:solidFill>
                  <a:srgbClr val="000000"/>
                </a:solidFill>
              </a:rPr>
              <a:t>Dr. Szlivka Ferenc:  Vízenergia hasznosítás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,</a:t>
            </a:r>
          </a:p>
        </p:txBody>
      </p:sp>
      <p:sp>
        <p:nvSpPr>
          <p:cNvPr id="13" name="Dia számának helye 5">
            <a:extLst>
              <a:ext uri="{FF2B5EF4-FFF2-40B4-BE49-F238E27FC236}">
                <a16:creationId xmlns:a16="http://schemas.microsoft.com/office/drawing/2014/main" id="{5849402B-663E-4A74-8578-B513F407A58A}"/>
              </a:ext>
            </a:extLst>
          </p:cNvPr>
          <p:cNvSpPr txBox="1">
            <a:spLocks/>
          </p:cNvSpPr>
          <p:nvPr/>
        </p:nvSpPr>
        <p:spPr bwMode="auto">
          <a:xfrm>
            <a:off x="6484007" y="631081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BAD4462-B89F-4B4A-BC7D-233CCBC21447}" type="slidenum">
              <a:rPr lang="hu-HU" altLang="hu-HU" sz="1400" b="1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9</a:t>
            </a:fld>
            <a:endParaRPr lang="hu-HU" altLang="hu-HU" sz="1400" b="1" dirty="0">
              <a:solidFill>
                <a:srgbClr val="000000"/>
              </a:solidFill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2A03866-214A-4F41-8D64-C7F613168741}"/>
              </a:ext>
            </a:extLst>
          </p:cNvPr>
          <p:cNvSpPr txBox="1"/>
          <p:nvPr/>
        </p:nvSpPr>
        <p:spPr>
          <a:xfrm>
            <a:off x="938276" y="3868312"/>
            <a:ext cx="799410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Föld felszínéről elpárolgó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 helyzeti energiát nyer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Amikor kicsapódik és csapadék formájában a Föld felszínére visszahullik, a helyzeti energiájának nagy részét elveszti. A megmaradó energia nagysága attól függ, hogy a csapadék milyen tengerszint feletti magasságban ér földet.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Ez a helyzeti energia a mederhez súrlódás és a víz belső súrlódása következtében hőenergiává alakul át.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Hozzávetőleges számítások alapján a Napból a Földre jutó energiamennyiségnek körülbelül 23%-a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víz körforgásának fenntartására fordítódik. Ennek az energiának mintegy 99%-a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párolgásra fordítódik, amely számunkra kihasználhatatlan.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megmaradó töredék a földfelszínen mozgó víz helyzeti és mozgási energiája.</a:t>
            </a:r>
          </a:p>
        </p:txBody>
      </p:sp>
      <p:sp>
        <p:nvSpPr>
          <p:cNvPr id="35847" name="Rectangle 4"/>
          <p:cNvSpPr>
            <a:spLocks noChangeArrowheads="1"/>
          </p:cNvSpPr>
          <p:nvPr/>
        </p:nvSpPr>
        <p:spPr bwMode="auto">
          <a:xfrm>
            <a:off x="323528" y="-240418"/>
            <a:ext cx="841851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víz körforgása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564965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CE207-241C-451E-B7A9-07ABEBE0B48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71850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4BC275-4666-4DDB-9C76-514C3CB2A7AC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13" name="Rectangle 7"/>
          <p:cNvSpPr>
            <a:spLocks noChangeArrowheads="1"/>
          </p:cNvSpPr>
          <p:nvPr/>
        </p:nvSpPr>
        <p:spPr bwMode="auto">
          <a:xfrm>
            <a:off x="827584" y="168573"/>
            <a:ext cx="846613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vízturbinák felhasználási területe</a:t>
            </a:r>
          </a:p>
        </p:txBody>
      </p:sp>
      <p:pic>
        <p:nvPicPr>
          <p:cNvPr id="68614" name="Kép 7" descr="R:\Projektek\MÜTF_2010_elearning\Munkaanyagok\Tananyag\10_Viz_es_Szelenergia\docbook\images\T10_M2_L3_T1_001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1112837" y="1556792"/>
            <a:ext cx="7394575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5556042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CE207-241C-451E-B7A9-07ABEBE0B48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560763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CB0D1-24FE-4797-8317-9D0B51F48CA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37" name="Rectangle 7"/>
          <p:cNvSpPr>
            <a:spLocks noChangeArrowheads="1"/>
          </p:cNvSpPr>
          <p:nvPr/>
        </p:nvSpPr>
        <p:spPr bwMode="auto">
          <a:xfrm>
            <a:off x="687653" y="361157"/>
            <a:ext cx="846613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Propeller és Kaplan-turbinák üzemi jellemzői</a:t>
            </a:r>
          </a:p>
        </p:txBody>
      </p:sp>
      <p:pic>
        <p:nvPicPr>
          <p:cNvPr id="696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0700" y="1098550"/>
            <a:ext cx="55626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9" name="Téglalap 17"/>
          <p:cNvSpPr>
            <a:spLocks noChangeArrowheads="1"/>
          </p:cNvSpPr>
          <p:nvPr/>
        </p:nvSpPr>
        <p:spPr bwMode="auto">
          <a:xfrm>
            <a:off x="3343275" y="1084263"/>
            <a:ext cx="2022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Kagylógörbék </a:t>
            </a: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468493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Kép 7" descr="R:\Projektek\MÜTF_2010_elearning\Munkaanyagok\Tananyag\10_Viz_es_Szelenergia\docbook\images\T10_M2_L3_T2_002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1034256" y="1748280"/>
            <a:ext cx="7597775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CE207-241C-451E-B7A9-07ABEBE0B48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17888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86BB1-1805-4B15-A125-6C417A87E63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62" name="Rectangle 7"/>
          <p:cNvSpPr>
            <a:spLocks noChangeArrowheads="1"/>
          </p:cNvSpPr>
          <p:nvPr/>
        </p:nvSpPr>
        <p:spPr bwMode="auto">
          <a:xfrm>
            <a:off x="421804" y="271463"/>
            <a:ext cx="91440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Propeller és Kaplan-turbinák hatások változása </a:t>
            </a:r>
          </a:p>
        </p:txBody>
      </p:sp>
      <p:sp>
        <p:nvSpPr>
          <p:cNvPr id="70663" name="Téglalap 17"/>
          <p:cNvSpPr>
            <a:spLocks noChangeArrowheads="1"/>
          </p:cNvSpPr>
          <p:nvPr/>
        </p:nvSpPr>
        <p:spPr bwMode="auto">
          <a:xfrm>
            <a:off x="3406775" y="1857375"/>
            <a:ext cx="29162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Fordulatszám állandó </a:t>
            </a: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977358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CE207-241C-451E-B7A9-07ABEBE0B48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622675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48B56-CD1A-4616-BB80-54D6912B392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685" name="Rectangle 7"/>
          <p:cNvSpPr>
            <a:spLocks noChangeArrowheads="1"/>
          </p:cNvSpPr>
          <p:nvPr/>
        </p:nvSpPr>
        <p:spPr bwMode="auto">
          <a:xfrm>
            <a:off x="0" y="261938"/>
            <a:ext cx="9144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Különböző turbinák hatásfoka </a:t>
            </a:r>
          </a:p>
        </p:txBody>
      </p:sp>
      <p:sp>
        <p:nvSpPr>
          <p:cNvPr id="71686" name="Téglalap 17"/>
          <p:cNvSpPr>
            <a:spLocks noChangeArrowheads="1"/>
          </p:cNvSpPr>
          <p:nvPr/>
        </p:nvSpPr>
        <p:spPr bwMode="auto">
          <a:xfrm>
            <a:off x="3406775" y="1857375"/>
            <a:ext cx="29162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Fordulatszám állandó </a:t>
            </a: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687" name="Kép 9" descr="R:\Projektek\MÜTF_2010_elearning\Munkaanyagok\Tananyag\10_Viz_es_Szelenergia\docbook\images\T10_M2_L3_T2_003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1592263" y="1198563"/>
            <a:ext cx="558165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0621104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CE207-241C-451E-B7A9-07ABEBE0B48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228975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DE61D3-2CB7-4EA4-BE7D-96CB7480FF8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709" name="Rectangle 7"/>
          <p:cNvSpPr>
            <a:spLocks noChangeArrowheads="1"/>
          </p:cNvSpPr>
          <p:nvPr/>
        </p:nvSpPr>
        <p:spPr bwMode="auto">
          <a:xfrm>
            <a:off x="0" y="261938"/>
            <a:ext cx="9144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Dériaz turbina 1. </a:t>
            </a:r>
          </a:p>
        </p:txBody>
      </p:sp>
      <p:pic>
        <p:nvPicPr>
          <p:cNvPr id="72710" name="Kép 7" descr="R:\Projektek\MÜTF_2010_elearning\Munkaanyagok\Tananyag\10_Viz_es_Szelenergia\docbook\images\T10_M2_L3_T2_004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1043608" y="1666875"/>
            <a:ext cx="5194300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1" name="Kép 10" descr="R:\Projektek\MÜTF_2010_elearning\Munkaanyagok\Tananyag\10_Viz_es_Szelenergia\docbook\images\T10_M2_L3_T2_005.jpg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6084168" y="1666875"/>
            <a:ext cx="2957512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3424311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CE207-241C-451E-B7A9-07ABEBE0B48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65513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CC559-4845-4D4F-8470-CDA7888A409C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733" name="Rectangle 7"/>
          <p:cNvSpPr>
            <a:spLocks noChangeArrowheads="1"/>
          </p:cNvSpPr>
          <p:nvPr/>
        </p:nvSpPr>
        <p:spPr bwMode="auto">
          <a:xfrm>
            <a:off x="0" y="261938"/>
            <a:ext cx="9144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Dériaz turbina 2. </a:t>
            </a:r>
          </a:p>
        </p:txBody>
      </p:sp>
      <p:pic>
        <p:nvPicPr>
          <p:cNvPr id="73734" name="Kép 8" descr="R:\Projektek\MÜTF_2010_elearning\Munkaanyagok\Tananyag\10_Viz_es_Szelenergia\docbook\images\T10_M2_L3_T2_006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1435100" y="1150938"/>
            <a:ext cx="6542088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9736900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CE207-241C-451E-B7A9-07ABEBE0B48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49638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7D0E-4C7F-4286-866B-E4274F82C69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757" name="Rectangle 7"/>
          <p:cNvSpPr>
            <a:spLocks noChangeArrowheads="1"/>
          </p:cNvSpPr>
          <p:nvPr/>
        </p:nvSpPr>
        <p:spPr bwMode="auto">
          <a:xfrm>
            <a:off x="0" y="261938"/>
            <a:ext cx="9144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Változtatható fordulatszám </a:t>
            </a:r>
          </a:p>
        </p:txBody>
      </p:sp>
      <p:pic>
        <p:nvPicPr>
          <p:cNvPr id="74758" name="Kép 6" descr="R:\Projektek\MÜTF_2010_elearning\Munkaanyagok\Tananyag\10_Viz_es_Szelenergia\docbook\images\T10_M2_L3_T3_F1_001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2281238" y="1323975"/>
            <a:ext cx="4624387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935885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CE207-241C-451E-B7A9-07ABEBE0B48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544888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67824F-428F-4D93-A877-5C4B62A1DE0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781" name="Rectangle 7"/>
          <p:cNvSpPr>
            <a:spLocks noChangeArrowheads="1"/>
          </p:cNvSpPr>
          <p:nvPr/>
        </p:nvSpPr>
        <p:spPr bwMode="auto">
          <a:xfrm>
            <a:off x="0" y="261938"/>
            <a:ext cx="9144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turbina jelleggörbéi</a:t>
            </a:r>
          </a:p>
        </p:txBody>
      </p:sp>
      <p:pic>
        <p:nvPicPr>
          <p:cNvPr id="75782" name="Kép 7" descr="R:\Projektek\MÜTF_2010_elearning\Munkaanyagok\Tananyag\10_Viz_es_Szelenergia\docbook\images\T10_M2_L3_T3_F1_003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788988" y="1497013"/>
            <a:ext cx="7440612" cy="44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5148794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CE207-241C-451E-B7A9-07ABEBE0B48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65513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EBAAF-AD86-42AD-AB40-316A3941475E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05" name="Rectangle 7"/>
          <p:cNvSpPr>
            <a:spLocks noChangeArrowheads="1"/>
          </p:cNvSpPr>
          <p:nvPr/>
        </p:nvSpPr>
        <p:spPr bwMode="auto">
          <a:xfrm>
            <a:off x="0" y="261938"/>
            <a:ext cx="9144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VLH turbina </a:t>
            </a:r>
          </a:p>
        </p:txBody>
      </p:sp>
      <p:sp>
        <p:nvSpPr>
          <p:cNvPr id="76806" name="Téglalap 6"/>
          <p:cNvSpPr>
            <a:spLocks noChangeArrowheads="1"/>
          </p:cNvSpPr>
          <p:nvPr/>
        </p:nvSpPr>
        <p:spPr bwMode="auto">
          <a:xfrm>
            <a:off x="836612" y="1113631"/>
            <a:ext cx="80406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fordulatszám-változtatást és a „hagyományos” szabályozást: az állítható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vezetőlapátozást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és az állítható járókerék-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lapátozást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megvalósították együttesen a VLH (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Low Head, Nagyon Kis Esés) turbináknál .</a:t>
            </a:r>
          </a:p>
        </p:txBody>
      </p:sp>
      <p:pic>
        <p:nvPicPr>
          <p:cNvPr id="76807" name="Kép 8" descr="R:\Projektek\MÜTF_2010_elearning\Munkaanyagok\Tananyag\10_Viz_es_Szelenergia\docbook\images\T10_M2_L3_T3_F2_001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1970088" y="2119313"/>
            <a:ext cx="4903787" cy="38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0049902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CE207-241C-451E-B7A9-07ABEBE0B487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2026. 03. 12.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544888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Szlivka Ferenc: Vízenergia hasznosítás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9EB55-7BC6-4E20-85C7-062983CA9BF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829" name="Rectangle 7"/>
          <p:cNvSpPr>
            <a:spLocks noChangeArrowheads="1"/>
          </p:cNvSpPr>
          <p:nvPr/>
        </p:nvSpPr>
        <p:spPr bwMode="auto">
          <a:xfrm>
            <a:off x="251520" y="620688"/>
            <a:ext cx="9144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hazai vízenergia-hasznosítás és jövője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830" name="Téglalap 7"/>
          <p:cNvSpPr>
            <a:spLocks noChangeArrowheads="1"/>
          </p:cNvSpPr>
          <p:nvPr/>
        </p:nvSpPr>
        <p:spPr bwMode="auto">
          <a:xfrm>
            <a:off x="866775" y="2579688"/>
            <a:ext cx="71104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hazai vízenergia-hasznosítás az 1900-as évek elején Bánki Donát idejében fejlődött első alkalommal. Az 1950-es és 1970-es években szintén volt egy fejlődési szakasza. Azután a 70-es és 80-as években inkább visszafejlődött, az olaj és a földgáz visszaszorította. A régebbi kis vízerőművekből nagyon sok tönkrement, elhasználódott, gépészeti berendezéseit széthordták. A vízerő-hasznosítás nagy lépése lett volna a bős−nagymarosi vízlépcsőrendszer, amelyet el is kezdtek építeni, magyar−cseh államközi egyezmény alapján. De a „zöld” mozgalmak hatására hazánk a szerződéstől visszalépett. A félig elkészült nagymarosi gátat visszatemették. A gát alapja a mai napig megvan a Duna medre alatt. </a:t>
            </a:r>
          </a:p>
        </p:txBody>
      </p:sp>
    </p:spTree>
    <p:extLst>
      <p:ext uri="{BB962C8B-B14F-4D97-AF65-F5344CB8AC3E}">
        <p14:creationId xmlns:p14="http://schemas.microsoft.com/office/powerpoint/2010/main" val="254071229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ánki_dia_sablon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1624</TotalTime>
  <Words>21130</Words>
  <Application>Microsoft Office PowerPoint</Application>
  <PresentationFormat>Diavetítés a képernyőre (4:3 oldalarány)</PresentationFormat>
  <Paragraphs>1459</Paragraphs>
  <Slides>140</Slides>
  <Notes>138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6</vt:i4>
      </vt:variant>
      <vt:variant>
        <vt:lpstr>Diacímek</vt:lpstr>
      </vt:variant>
      <vt:variant>
        <vt:i4>140</vt:i4>
      </vt:variant>
    </vt:vector>
  </HeadingPairs>
  <TitlesOfParts>
    <vt:vector size="155" baseType="lpstr">
      <vt:lpstr>Arial</vt:lpstr>
      <vt:lpstr>Arial</vt:lpstr>
      <vt:lpstr>Calibri</vt:lpstr>
      <vt:lpstr>Google Sans</vt:lpstr>
      <vt:lpstr>Helvetica Neue</vt:lpstr>
      <vt:lpstr>Tahoma</vt:lpstr>
      <vt:lpstr>Times New Roman</vt:lpstr>
      <vt:lpstr>titillium-regular</vt:lpstr>
      <vt:lpstr>Bánki_dia_sablon</vt:lpstr>
      <vt:lpstr>Egyenlet</vt:lpstr>
      <vt:lpstr>Equation</vt:lpstr>
      <vt:lpstr>Microsoft Drawing</vt:lpstr>
      <vt:lpstr>Photo Editor fénykép</vt:lpstr>
      <vt:lpstr>Microsoft Draw</vt:lpstr>
      <vt:lpstr>MathType 6.0 Equation</vt:lpstr>
      <vt:lpstr>Vízenergia hasznosítás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Megoldás: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c./ A teljesítmény a megadott adatokkal (Pe) és a  maximális teljesítmény (Pmax)</vt:lpstr>
      <vt:lpstr>c./ A teljesítmény változása az „u” kerületi sebesség függvényében.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Dunaújvárosi Főiskola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Feri</dc:creator>
  <cp:lastModifiedBy>Prof. Dr. Szlivka Ferenc</cp:lastModifiedBy>
  <cp:revision>129</cp:revision>
  <dcterms:created xsi:type="dcterms:W3CDTF">2013-05-02T08:06:13Z</dcterms:created>
  <dcterms:modified xsi:type="dcterms:W3CDTF">2026-03-12T19:01:06Z</dcterms:modified>
</cp:coreProperties>
</file>