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14"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CA01A-B4C1-4242-BFE0-37ABF50E4E9C}" type="datetimeFigureOut">
              <a:rPr lang="hu-HU" smtClean="0"/>
              <a:t>2026. 01. 22.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B5FD4-F789-415E-A2A9-5EDDC31B9561}"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a:ln/>
        </p:spPr>
      </p:sp>
      <p:sp>
        <p:nvSpPr>
          <p:cNvPr id="94211" name="Jegyzetek helye 2"/>
          <p:cNvSpPr>
            <a:spLocks noGrp="1"/>
          </p:cNvSpPr>
          <p:nvPr>
            <p:ph type="body" idx="1"/>
          </p:nvPr>
        </p:nvSpPr>
        <p:spPr>
          <a:noFill/>
          <a:ln/>
        </p:spPr>
        <p:txBody>
          <a:bodyPr/>
          <a:lstStyle/>
          <a:p>
            <a:pPr algn="just" eaLnBrk="1" hangingPunct="1"/>
            <a:r>
              <a:rPr lang="hu-HU"/>
              <a:t>A víz az élet elengedhetetlen feltétele, emellett az ipari és a mezőgazdasági termelésnek, a közlekedésnek, lakossági ellátásnak stb. is elengedhetetlen eleme. Az ipari jellegű hasznosítás egyik módja a vízerő-hasznosítás, ami az energiatermelés során a vizet felhasználja, de el nem fogyasztja, és a minőségét sem változtatja meg.</a:t>
            </a:r>
          </a:p>
          <a:p>
            <a:pPr algn="just" eaLnBrk="1" hangingPunct="1"/>
            <a:endParaRPr lang="hu-HU"/>
          </a:p>
        </p:txBody>
      </p:sp>
      <p:sp>
        <p:nvSpPr>
          <p:cNvPr id="94212" name="Dia számának helye 3"/>
          <p:cNvSpPr>
            <a:spLocks noGrp="1"/>
          </p:cNvSpPr>
          <p:nvPr>
            <p:ph type="sldNum" sz="quarter" idx="5"/>
          </p:nvPr>
        </p:nvSpPr>
        <p:spPr>
          <a:noFill/>
        </p:spPr>
        <p:txBody>
          <a:bodyPr/>
          <a:lstStyle/>
          <a:p>
            <a:fld id="{3FE77354-4861-4B5A-82E2-92646C29275F}"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a:ln/>
        </p:spPr>
      </p:sp>
      <p:sp>
        <p:nvSpPr>
          <p:cNvPr id="103427" name="Jegyzetek helye 2"/>
          <p:cNvSpPr>
            <a:spLocks noGrp="1"/>
          </p:cNvSpPr>
          <p:nvPr>
            <p:ph type="body" idx="1"/>
          </p:nvPr>
        </p:nvSpPr>
        <p:spPr>
          <a:noFill/>
          <a:ln/>
        </p:spPr>
        <p:txBody>
          <a:bodyPr/>
          <a:lstStyle/>
          <a:p>
            <a:pPr algn="just"/>
            <a:r>
              <a:rPr lang="hu-HU"/>
              <a:t>Úgy tekintjük a szélkereket, mint a körtárcsát. A szélkerékhez a hozzááramló és azt elhagyó levegő közelítéssel, súrlódásmentesnek tekinthető áramlással folyamatosan lassul, valamint elhanyagoljuk a rotor utáni forgást az áramlásban.</a:t>
            </a:r>
          </a:p>
        </p:txBody>
      </p:sp>
      <p:sp>
        <p:nvSpPr>
          <p:cNvPr id="103428" name="Dia számának helye 3"/>
          <p:cNvSpPr>
            <a:spLocks noGrp="1"/>
          </p:cNvSpPr>
          <p:nvPr>
            <p:ph type="sldNum" sz="quarter" idx="5"/>
          </p:nvPr>
        </p:nvSpPr>
        <p:spPr>
          <a:noFill/>
        </p:spPr>
        <p:txBody>
          <a:bodyPr/>
          <a:lstStyle/>
          <a:p>
            <a:fld id="{7B25A512-C77B-403D-8254-18C2B1275E4F}"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a:ln/>
        </p:spPr>
      </p:sp>
      <p:sp>
        <p:nvSpPr>
          <p:cNvPr id="104451" name="Jegyzetek helye 2"/>
          <p:cNvSpPr>
            <a:spLocks noGrp="1"/>
          </p:cNvSpPr>
          <p:nvPr>
            <p:ph type="body" idx="1"/>
          </p:nvPr>
        </p:nvSpPr>
        <p:spPr>
          <a:noFill/>
          <a:ln/>
        </p:spPr>
        <p:txBody>
          <a:bodyPr/>
          <a:lstStyle/>
          <a:p>
            <a:pPr algn="just"/>
            <a:r>
              <a:rPr lang="hu-HU"/>
              <a:t>Úgy tekintjük a szélkereket, mint a körtárcsát. A szélkerékhez a hozzááramló és azt elhagyó levegő közelítéssel, súrlódásmentesnek tekinthető áramlással folyamatosan lassul, valamint elhanyagoljuk a rotor utáni forgást az áramlásban. Amelyből a szélkerékre ható erő meghatározható, ha a nyomáskülönbséget megszorozzuk a szélkerék felületével:</a:t>
            </a:r>
          </a:p>
          <a:p>
            <a:pPr algn="just"/>
            <a:endParaRPr lang="hu-HU"/>
          </a:p>
        </p:txBody>
      </p:sp>
      <p:sp>
        <p:nvSpPr>
          <p:cNvPr id="104452" name="Dia számának helye 3"/>
          <p:cNvSpPr>
            <a:spLocks noGrp="1"/>
          </p:cNvSpPr>
          <p:nvPr>
            <p:ph type="sldNum" sz="quarter" idx="5"/>
          </p:nvPr>
        </p:nvSpPr>
        <p:spPr>
          <a:noFill/>
        </p:spPr>
        <p:txBody>
          <a:bodyPr/>
          <a:lstStyle/>
          <a:p>
            <a:fld id="{CF390798-E0EE-48C6-B931-05EDFA14F6A1}"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kép helye 1"/>
          <p:cNvSpPr>
            <a:spLocks noGrp="1" noRot="1" noChangeAspect="1" noTextEdit="1"/>
          </p:cNvSpPr>
          <p:nvPr>
            <p:ph type="sldImg"/>
          </p:nvPr>
        </p:nvSpPr>
        <p:spPr>
          <a:ln/>
        </p:spPr>
      </p:sp>
      <p:sp>
        <p:nvSpPr>
          <p:cNvPr id="105475" name="Jegyzetek helye 2"/>
          <p:cNvSpPr>
            <a:spLocks noGrp="1"/>
          </p:cNvSpPr>
          <p:nvPr>
            <p:ph type="body" idx="1"/>
          </p:nvPr>
        </p:nvSpPr>
        <p:spPr>
          <a:noFill/>
          <a:ln/>
        </p:spPr>
        <p:txBody>
          <a:bodyPr/>
          <a:lstStyle/>
          <a:p>
            <a:pPr algn="just"/>
            <a:r>
              <a:rPr lang="hu-HU"/>
              <a:t>Határozzuk meg a szélkerékre ható erőt egy másik áramlástani elven is, mégpedig az impulzustétel segítségével (Szlivka; 2001)! Válasszuk az ellenőrző felületet egy olyan nagyméretű hengernek, amely mentén a nyomás már állandónak tekinthető. </a:t>
            </a:r>
          </a:p>
          <a:p>
            <a:pPr algn="just"/>
            <a:endParaRPr lang="hu-HU"/>
          </a:p>
        </p:txBody>
      </p:sp>
      <p:sp>
        <p:nvSpPr>
          <p:cNvPr id="105476" name="Dia számának helye 3"/>
          <p:cNvSpPr>
            <a:spLocks noGrp="1"/>
          </p:cNvSpPr>
          <p:nvPr>
            <p:ph type="sldNum" sz="quarter" idx="5"/>
          </p:nvPr>
        </p:nvSpPr>
        <p:spPr>
          <a:noFill/>
        </p:spPr>
        <p:txBody>
          <a:bodyPr/>
          <a:lstStyle/>
          <a:p>
            <a:fld id="{BCA95609-B48D-4AA3-97D6-B0C3571C9442}"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a:ln/>
        </p:spPr>
      </p:sp>
      <p:sp>
        <p:nvSpPr>
          <p:cNvPr id="106499" name="Jegyzetek helye 2"/>
          <p:cNvSpPr>
            <a:spLocks noGrp="1"/>
          </p:cNvSpPr>
          <p:nvPr>
            <p:ph type="body" idx="1"/>
          </p:nvPr>
        </p:nvSpPr>
        <p:spPr>
          <a:noFill/>
          <a:ln/>
        </p:spPr>
        <p:txBody>
          <a:bodyPr/>
          <a:lstStyle/>
          <a:p>
            <a:pPr algn="just"/>
            <a:r>
              <a:rPr lang="hu-HU"/>
              <a:t>Az ábrán megrajzoltuk annak az áramcsőnek a meridián metszetét, amelyben a szélkerék forog. Ebben az áramcsőben a levegő „v</a:t>
            </a:r>
            <a:r>
              <a:rPr lang="hu-HU" baseline="-25000"/>
              <a:t>1</a:t>
            </a:r>
            <a:r>
              <a:rPr lang="hu-HU"/>
              <a:t>” sebességről „v</a:t>
            </a:r>
            <a:r>
              <a:rPr lang="hu-HU" baseline="-25000"/>
              <a:t>2</a:t>
            </a:r>
            <a:r>
              <a:rPr lang="hu-HU"/>
              <a:t>” sebességre lassul, és „A</a:t>
            </a:r>
            <a:r>
              <a:rPr lang="hu-HU" baseline="-25000"/>
              <a:t>s</a:t>
            </a:r>
            <a:r>
              <a:rPr lang="hu-HU"/>
              <a:t>” sugárkeresztmetszetben hagyja el az ellenőrző felületet. A kontinuitás szerint az ellenőrző felületen be- és kiáramló tömegáramok összege zérus, ezért a paláston kiáramló tömeg a fenti összefüggéssel számítható. </a:t>
            </a:r>
          </a:p>
        </p:txBody>
      </p:sp>
      <p:sp>
        <p:nvSpPr>
          <p:cNvPr id="106500" name="Dia számának helye 3"/>
          <p:cNvSpPr>
            <a:spLocks noGrp="1"/>
          </p:cNvSpPr>
          <p:nvPr>
            <p:ph type="sldNum" sz="quarter" idx="5"/>
          </p:nvPr>
        </p:nvSpPr>
        <p:spPr>
          <a:noFill/>
        </p:spPr>
        <p:txBody>
          <a:bodyPr/>
          <a:lstStyle/>
          <a:p>
            <a:fld id="{067F0A4C-D78B-4EEA-BC5B-3CA7E85AF5F9}" type="slidenum">
              <a:rPr lang="hu-HU" smtClean="0"/>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kép helye 1"/>
          <p:cNvSpPr>
            <a:spLocks noGrp="1" noRot="1" noChangeAspect="1" noTextEdit="1"/>
          </p:cNvSpPr>
          <p:nvPr>
            <p:ph type="sldImg"/>
          </p:nvPr>
        </p:nvSpPr>
        <p:spPr>
          <a:ln/>
        </p:spPr>
      </p:sp>
      <p:sp>
        <p:nvSpPr>
          <p:cNvPr id="107523" name="Jegyzetek helye 2"/>
          <p:cNvSpPr>
            <a:spLocks noGrp="1"/>
          </p:cNvSpPr>
          <p:nvPr>
            <p:ph type="body" idx="1"/>
          </p:nvPr>
        </p:nvSpPr>
        <p:spPr>
          <a:noFill/>
          <a:ln/>
        </p:spPr>
        <p:txBody>
          <a:bodyPr/>
          <a:lstStyle/>
          <a:p>
            <a:pPr algn="just"/>
            <a:endParaRPr lang="hu-HU"/>
          </a:p>
        </p:txBody>
      </p:sp>
      <p:sp>
        <p:nvSpPr>
          <p:cNvPr id="107524" name="Dia számának helye 3"/>
          <p:cNvSpPr>
            <a:spLocks noGrp="1"/>
          </p:cNvSpPr>
          <p:nvPr>
            <p:ph type="sldNum" sz="quarter" idx="5"/>
          </p:nvPr>
        </p:nvSpPr>
        <p:spPr>
          <a:noFill/>
        </p:spPr>
        <p:txBody>
          <a:bodyPr/>
          <a:lstStyle/>
          <a:p>
            <a:fld id="{A46AE0BB-22BB-420E-9468-7CF94971C149}" type="slidenum">
              <a:rPr lang="hu-HU" smtClean="0"/>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kép helye 1"/>
          <p:cNvSpPr>
            <a:spLocks noGrp="1" noRot="1" noChangeAspect="1" noTextEdit="1"/>
          </p:cNvSpPr>
          <p:nvPr>
            <p:ph type="sldImg"/>
          </p:nvPr>
        </p:nvSpPr>
        <p:spPr>
          <a:ln/>
        </p:spPr>
      </p:sp>
      <p:sp>
        <p:nvSpPr>
          <p:cNvPr id="108547" name="Jegyzetek helye 2"/>
          <p:cNvSpPr>
            <a:spLocks noGrp="1"/>
          </p:cNvSpPr>
          <p:nvPr>
            <p:ph type="body" idx="1"/>
          </p:nvPr>
        </p:nvSpPr>
        <p:spPr>
          <a:noFill/>
          <a:ln/>
        </p:spPr>
        <p:txBody>
          <a:bodyPr/>
          <a:lstStyle/>
          <a:p>
            <a:r>
              <a:rPr lang="hu-HU"/>
              <a:t>A szélkeréken való átáramlás átlagsebessége egyenlő a sugárban messze a szélkerék előtt és messze a szélkerék mögött uralkodó sebességek számtani közepével.</a:t>
            </a:r>
          </a:p>
        </p:txBody>
      </p:sp>
      <p:sp>
        <p:nvSpPr>
          <p:cNvPr id="108548" name="Dia számának helye 3"/>
          <p:cNvSpPr>
            <a:spLocks noGrp="1"/>
          </p:cNvSpPr>
          <p:nvPr>
            <p:ph type="sldNum" sz="quarter" idx="5"/>
          </p:nvPr>
        </p:nvSpPr>
        <p:spPr>
          <a:noFill/>
        </p:spPr>
        <p:txBody>
          <a:bodyPr/>
          <a:lstStyle/>
          <a:p>
            <a:fld id="{BF27E869-A5CB-47B4-925E-CDCD8B47AA61}" type="slidenum">
              <a:rPr lang="hu-HU" smtClean="0"/>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kép helye 1"/>
          <p:cNvSpPr>
            <a:spLocks noGrp="1" noRot="1" noChangeAspect="1" noTextEdit="1"/>
          </p:cNvSpPr>
          <p:nvPr>
            <p:ph type="sldImg"/>
          </p:nvPr>
        </p:nvSpPr>
        <p:spPr>
          <a:ln/>
        </p:spPr>
      </p:sp>
      <p:sp>
        <p:nvSpPr>
          <p:cNvPr id="109571" name="Jegyzetek helye 2"/>
          <p:cNvSpPr>
            <a:spLocks noGrp="1"/>
          </p:cNvSpPr>
          <p:nvPr>
            <p:ph type="body" idx="1"/>
          </p:nvPr>
        </p:nvSpPr>
        <p:spPr>
          <a:noFill/>
          <a:ln/>
        </p:spPr>
        <p:txBody>
          <a:bodyPr/>
          <a:lstStyle/>
          <a:p>
            <a:r>
              <a:rPr lang="hu-HU"/>
              <a:t>A szélkeréken való átáramlás átlagsebessége egyenlő a sugárban messze a szélkerék előtt és messze a szélkerék mögött uralkodó sebességek számtani közepével.</a:t>
            </a:r>
          </a:p>
        </p:txBody>
      </p:sp>
      <p:sp>
        <p:nvSpPr>
          <p:cNvPr id="109572" name="Dia számának helye 3"/>
          <p:cNvSpPr>
            <a:spLocks noGrp="1"/>
          </p:cNvSpPr>
          <p:nvPr>
            <p:ph type="sldNum" sz="quarter" idx="5"/>
          </p:nvPr>
        </p:nvSpPr>
        <p:spPr>
          <a:noFill/>
        </p:spPr>
        <p:txBody>
          <a:bodyPr/>
          <a:lstStyle/>
          <a:p>
            <a:fld id="{7B49A2FB-52F9-4046-AE37-5B2E476CA9BA}"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iakép helye 1"/>
          <p:cNvSpPr>
            <a:spLocks noGrp="1" noRot="1" noChangeAspect="1" noTextEdit="1"/>
          </p:cNvSpPr>
          <p:nvPr>
            <p:ph type="sldImg"/>
          </p:nvPr>
        </p:nvSpPr>
        <p:spPr>
          <a:ln/>
        </p:spPr>
      </p:sp>
      <p:sp>
        <p:nvSpPr>
          <p:cNvPr id="110595" name="Jegyzetek helye 2"/>
          <p:cNvSpPr>
            <a:spLocks noGrp="1"/>
          </p:cNvSpPr>
          <p:nvPr>
            <p:ph type="body" idx="1"/>
          </p:nvPr>
        </p:nvSpPr>
        <p:spPr>
          <a:noFill/>
          <a:ln/>
        </p:spPr>
        <p:txBody>
          <a:bodyPr/>
          <a:lstStyle/>
          <a:p>
            <a:r>
              <a:rPr lang="hu-HU"/>
              <a:t>A szélkeréken való átáramlás átlagsebessége egyenlő a sugárban messze a szélkerék előtt és messze a szélkerék mögött uralkodó sebességek számtani közepével.</a:t>
            </a:r>
          </a:p>
        </p:txBody>
      </p:sp>
      <p:sp>
        <p:nvSpPr>
          <p:cNvPr id="110596" name="Dia számának helye 3"/>
          <p:cNvSpPr>
            <a:spLocks noGrp="1"/>
          </p:cNvSpPr>
          <p:nvPr>
            <p:ph type="sldNum" sz="quarter" idx="5"/>
          </p:nvPr>
        </p:nvSpPr>
        <p:spPr>
          <a:noFill/>
        </p:spPr>
        <p:txBody>
          <a:bodyPr/>
          <a:lstStyle/>
          <a:p>
            <a:fld id="{32C44701-B875-4033-B451-30CFEBB51D35}" type="slidenum">
              <a:rPr lang="hu-HU" smtClean="0"/>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iakép helye 1"/>
          <p:cNvSpPr>
            <a:spLocks noGrp="1" noRot="1" noChangeAspect="1" noTextEdit="1"/>
          </p:cNvSpPr>
          <p:nvPr>
            <p:ph type="sldImg"/>
          </p:nvPr>
        </p:nvSpPr>
        <p:spPr>
          <a:ln/>
        </p:spPr>
      </p:sp>
      <p:sp>
        <p:nvSpPr>
          <p:cNvPr id="111619" name="Jegyzetek helye 2"/>
          <p:cNvSpPr>
            <a:spLocks noGrp="1"/>
          </p:cNvSpPr>
          <p:nvPr>
            <p:ph type="body" idx="1"/>
          </p:nvPr>
        </p:nvSpPr>
        <p:spPr>
          <a:noFill/>
          <a:ln/>
        </p:spPr>
        <p:txBody>
          <a:bodyPr/>
          <a:lstStyle/>
          <a:p>
            <a:r>
              <a:rPr lang="hu-HU"/>
              <a:t>Ezt a képletet Betz-féle formulának nevezik. A kifejezés szerint az adott keresztmetszeten átáramló szélteljesítménynek ideális esetben is csak a  16/27-ed részét tudjuk hasznosítani. A szélkerék által leadott ideális teljesítmény változását ábrázolhatjuk is a kilépő szélsebességarány függvényében. A következő ábrán szintén látható a Betz-féle maximum. A valóságos szélgenerátor a különböző veszteségek miatt ennek a teljesítménynek mintegy 70−80 </a:t>
            </a:r>
            <a:r>
              <a:rPr lang="en-US"/>
              <a:t>% </a:t>
            </a:r>
            <a:r>
              <a:rPr lang="hu-HU"/>
              <a:t>-át szolgáltatja. </a:t>
            </a:r>
          </a:p>
          <a:p>
            <a:endParaRPr lang="hu-HU"/>
          </a:p>
        </p:txBody>
      </p:sp>
      <p:sp>
        <p:nvSpPr>
          <p:cNvPr id="111620" name="Dia számának helye 3"/>
          <p:cNvSpPr>
            <a:spLocks noGrp="1"/>
          </p:cNvSpPr>
          <p:nvPr>
            <p:ph type="sldNum" sz="quarter" idx="5"/>
          </p:nvPr>
        </p:nvSpPr>
        <p:spPr>
          <a:noFill/>
        </p:spPr>
        <p:txBody>
          <a:bodyPr/>
          <a:lstStyle/>
          <a:p>
            <a:fld id="{10E48701-EFEC-437A-AA53-F91477AC45FF}"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kép helye 1"/>
          <p:cNvSpPr>
            <a:spLocks noGrp="1" noRot="1" noChangeAspect="1" noTextEdit="1"/>
          </p:cNvSpPr>
          <p:nvPr>
            <p:ph type="sldImg"/>
          </p:nvPr>
        </p:nvSpPr>
        <p:spPr>
          <a:ln/>
        </p:spPr>
      </p:sp>
      <p:sp>
        <p:nvSpPr>
          <p:cNvPr id="112643" name="Jegyzetek helye 2"/>
          <p:cNvSpPr>
            <a:spLocks noGrp="1"/>
          </p:cNvSpPr>
          <p:nvPr>
            <p:ph type="body" idx="1"/>
          </p:nvPr>
        </p:nvSpPr>
        <p:spPr>
          <a:noFill/>
          <a:ln/>
        </p:spPr>
        <p:txBody>
          <a:bodyPr/>
          <a:lstStyle/>
          <a:p>
            <a:r>
              <a:rPr lang="hu-HU"/>
              <a:t>Tehát ebből következik, hogy a rotor előtt ugyanannyit lassul a levegő, mint a rotor után.</a:t>
            </a:r>
          </a:p>
        </p:txBody>
      </p:sp>
      <p:sp>
        <p:nvSpPr>
          <p:cNvPr id="112644" name="Dia számának helye 3"/>
          <p:cNvSpPr>
            <a:spLocks noGrp="1"/>
          </p:cNvSpPr>
          <p:nvPr>
            <p:ph type="sldNum" sz="quarter" idx="5"/>
          </p:nvPr>
        </p:nvSpPr>
        <p:spPr>
          <a:noFill/>
        </p:spPr>
        <p:txBody>
          <a:bodyPr/>
          <a:lstStyle/>
          <a:p>
            <a:fld id="{A8F94456-CDF9-4E79-AC97-3102F78CABDB}"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a:ln/>
        </p:spPr>
      </p:sp>
      <p:sp>
        <p:nvSpPr>
          <p:cNvPr id="95235" name="Jegyzetek helye 2"/>
          <p:cNvSpPr>
            <a:spLocks noGrp="1"/>
          </p:cNvSpPr>
          <p:nvPr>
            <p:ph type="body" idx="1"/>
          </p:nvPr>
        </p:nvSpPr>
        <p:spPr>
          <a:noFill/>
          <a:ln/>
        </p:spPr>
        <p:txBody>
          <a:bodyPr/>
          <a:lstStyle/>
          <a:p>
            <a:pPr algn="just" eaLnBrk="1" hangingPunct="1"/>
            <a:r>
              <a:rPr lang="hu-HU"/>
              <a:t>A víz az élet elengedhetetlen feltétele, emellett az ipari és a mezőgazdasági termelésnek, a közlekedésnek, lakossági ellátásnak stb. is elengedhetetlen eleme. Az ipari jellegű hasznosítás egyik módja a vízerő-hasznosítás, ami az energiatermelés során a vizet felhasználja, de el nem fogyasztja, és a minőségét sem változtatja meg.</a:t>
            </a:r>
          </a:p>
          <a:p>
            <a:pPr algn="just" eaLnBrk="1" hangingPunct="1"/>
            <a:endParaRPr lang="hu-HU"/>
          </a:p>
        </p:txBody>
      </p:sp>
      <p:sp>
        <p:nvSpPr>
          <p:cNvPr id="95236" name="Dia számának helye 3"/>
          <p:cNvSpPr>
            <a:spLocks noGrp="1"/>
          </p:cNvSpPr>
          <p:nvPr>
            <p:ph type="sldNum" sz="quarter" idx="5"/>
          </p:nvPr>
        </p:nvSpPr>
        <p:spPr>
          <a:noFill/>
        </p:spPr>
        <p:txBody>
          <a:bodyPr/>
          <a:lstStyle/>
          <a:p>
            <a:fld id="{3B73F7A8-AE19-4924-9362-06896FAC3084}"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a:ln/>
        </p:spPr>
      </p:sp>
      <p:sp>
        <p:nvSpPr>
          <p:cNvPr id="113667" name="Jegyzetek helye 2"/>
          <p:cNvSpPr>
            <a:spLocks noGrp="1"/>
          </p:cNvSpPr>
          <p:nvPr>
            <p:ph type="body" idx="1"/>
          </p:nvPr>
        </p:nvSpPr>
        <p:spPr>
          <a:noFill/>
          <a:ln/>
        </p:spPr>
        <p:txBody>
          <a:bodyPr/>
          <a:lstStyle/>
          <a:p>
            <a:endParaRPr lang="hu-HU"/>
          </a:p>
        </p:txBody>
      </p:sp>
      <p:sp>
        <p:nvSpPr>
          <p:cNvPr id="113668" name="Dia számának helye 3"/>
          <p:cNvSpPr>
            <a:spLocks noGrp="1"/>
          </p:cNvSpPr>
          <p:nvPr>
            <p:ph type="sldNum" sz="quarter" idx="5"/>
          </p:nvPr>
        </p:nvSpPr>
        <p:spPr>
          <a:noFill/>
        </p:spPr>
        <p:txBody>
          <a:bodyPr/>
          <a:lstStyle/>
          <a:p>
            <a:fld id="{5674AEFA-316B-4793-85A4-A549D3D90668}" type="slidenum">
              <a:rPr lang="hu-HU" smtClean="0"/>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kép helye 1"/>
          <p:cNvSpPr>
            <a:spLocks noGrp="1" noRot="1" noChangeAspect="1" noTextEdit="1"/>
          </p:cNvSpPr>
          <p:nvPr>
            <p:ph type="sldImg"/>
          </p:nvPr>
        </p:nvSpPr>
        <p:spPr>
          <a:ln/>
        </p:spPr>
      </p:sp>
      <p:sp>
        <p:nvSpPr>
          <p:cNvPr id="114691" name="Jegyzetek helye 2"/>
          <p:cNvSpPr>
            <a:spLocks noGrp="1"/>
          </p:cNvSpPr>
          <p:nvPr>
            <p:ph type="body" idx="1"/>
          </p:nvPr>
        </p:nvSpPr>
        <p:spPr>
          <a:noFill/>
          <a:ln/>
        </p:spPr>
        <p:txBody>
          <a:bodyPr/>
          <a:lstStyle/>
          <a:p>
            <a:endParaRPr lang="hu-HU"/>
          </a:p>
        </p:txBody>
      </p:sp>
      <p:sp>
        <p:nvSpPr>
          <p:cNvPr id="114692" name="Dia számának helye 3"/>
          <p:cNvSpPr>
            <a:spLocks noGrp="1"/>
          </p:cNvSpPr>
          <p:nvPr>
            <p:ph type="sldNum" sz="quarter" idx="5"/>
          </p:nvPr>
        </p:nvSpPr>
        <p:spPr>
          <a:noFill/>
        </p:spPr>
        <p:txBody>
          <a:bodyPr/>
          <a:lstStyle/>
          <a:p>
            <a:fld id="{22343BBC-270C-400C-92D1-98A7B487A2B1}" type="slidenum">
              <a:rPr lang="hu-HU" smtClean="0"/>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iakép helye 1"/>
          <p:cNvSpPr>
            <a:spLocks noGrp="1" noRot="1" noChangeAspect="1" noTextEdit="1"/>
          </p:cNvSpPr>
          <p:nvPr>
            <p:ph type="sldImg"/>
          </p:nvPr>
        </p:nvSpPr>
        <p:spPr>
          <a:ln/>
        </p:spPr>
      </p:sp>
      <p:sp>
        <p:nvSpPr>
          <p:cNvPr id="115715" name="Jegyzetek helye 2"/>
          <p:cNvSpPr>
            <a:spLocks noGrp="1"/>
          </p:cNvSpPr>
          <p:nvPr>
            <p:ph type="body" idx="1"/>
          </p:nvPr>
        </p:nvSpPr>
        <p:spPr>
          <a:noFill/>
          <a:ln/>
        </p:spPr>
        <p:txBody>
          <a:bodyPr/>
          <a:lstStyle/>
          <a:p>
            <a:pPr algn="just"/>
            <a:r>
              <a:rPr lang="hu-HU"/>
              <a:t>A szélgenerátorok lapátozását bonyolult áramlástani és szilárdsági számítások és kísérletek alapján határozzák meg. Jelen jegyzetünkben ennek részleteivel nem foglalkozunk. Csak néhány alapvető fogalmat említünk meg a működéssel kapcsolatban. A  ábrán egy háromlapátos szélkerék elcsavart (változó „ </a:t>
            </a:r>
            <a:r>
              <a:rPr lang="el-GR"/>
              <a:t>β</a:t>
            </a:r>
            <a:r>
              <a:rPr lang="hu-HU"/>
              <a:t>” beállítási szög) és változó húrhosszú „l” lapátját láthatjuk. Az ábrán feltüntettünk két lapátmetszetet. Az „f” távolabb van a forgástengelytől, a „a” metszet pedig közelebb. A lapát húrhossza a kerület irányban eső lapát szélességét jelenti, „ ”. Az tengelyhez (agyhoz) közelebb hosszabb a húrhossz, míg a kerület irányában rövidebb. Ennek áramlástani és szilárdsági okai egyaránt vannak. A beállítási szög, „</a:t>
            </a:r>
            <a:r>
              <a:rPr lang="el-GR"/>
              <a:t>β</a:t>
            </a:r>
            <a:r>
              <a:rPr lang="hu-HU"/>
              <a:t>” a kerék forgási síkja és a húr által bezárt szög. Ennek értéke szintén az agynál nagyobb, és kifelé haladva csökken. Vizsgáljuk meg, hogy a beállítási szögnek miért kell kifelé csökkennie, miért csavarodik a lapát?</a:t>
            </a:r>
          </a:p>
          <a:p>
            <a:pPr algn="just"/>
            <a:r>
              <a:rPr lang="hu-HU"/>
              <a:t>Az  ábrán berajzoltunk két lapátmetszetet, „f” és az „a”. Az „f” távolabb, az „a” pedig közelebb van a forgástengelyhez. A két metszetben láthatók a sebességi háromszögek, amelyeket már korábban is használtunk a különböző áramlástechnikai gépeknél.</a:t>
            </a:r>
          </a:p>
        </p:txBody>
      </p:sp>
      <p:sp>
        <p:nvSpPr>
          <p:cNvPr id="115716" name="Dia számának helye 3"/>
          <p:cNvSpPr>
            <a:spLocks noGrp="1"/>
          </p:cNvSpPr>
          <p:nvPr>
            <p:ph type="sldNum" sz="quarter" idx="5"/>
          </p:nvPr>
        </p:nvSpPr>
        <p:spPr>
          <a:noFill/>
        </p:spPr>
        <p:txBody>
          <a:bodyPr/>
          <a:lstStyle/>
          <a:p>
            <a:fld id="{5DF8A154-4716-4178-AF30-3D4467C65ED5}" type="slidenum">
              <a:rPr lang="hu-HU" smtClean="0"/>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iakép helye 1"/>
          <p:cNvSpPr>
            <a:spLocks noGrp="1" noRot="1" noChangeAspect="1" noTextEdit="1"/>
          </p:cNvSpPr>
          <p:nvPr>
            <p:ph type="sldImg"/>
          </p:nvPr>
        </p:nvSpPr>
        <p:spPr>
          <a:ln/>
        </p:spPr>
      </p:sp>
      <p:sp>
        <p:nvSpPr>
          <p:cNvPr id="116739" name="Jegyzetek helye 2"/>
          <p:cNvSpPr>
            <a:spLocks noGrp="1"/>
          </p:cNvSpPr>
          <p:nvPr>
            <p:ph type="body" idx="1"/>
          </p:nvPr>
        </p:nvSpPr>
        <p:spPr>
          <a:noFill/>
          <a:ln/>
        </p:spPr>
        <p:txBody>
          <a:bodyPr/>
          <a:lstStyle/>
          <a:p>
            <a:r>
              <a:rPr lang="hu-HU"/>
              <a:t>Az „u” a kerületi, a ”v” az abszolút és „w” a relatív sebességet jelenti. Mint tudjuk a </a:t>
            </a:r>
            <a:r>
              <a:rPr lang="hu-HU" u="sng"/>
              <a:t>v</a:t>
            </a:r>
            <a:r>
              <a:rPr lang="hu-HU"/>
              <a:t>=</a:t>
            </a:r>
            <a:r>
              <a:rPr lang="hu-HU" u="sng"/>
              <a:t>u</a:t>
            </a:r>
            <a:r>
              <a:rPr lang="hu-HU"/>
              <a:t>+</a:t>
            </a:r>
            <a:r>
              <a:rPr lang="hu-HU" u="sng"/>
              <a:t>w</a:t>
            </a:r>
            <a:r>
              <a:rPr lang="hu-HU"/>
              <a:t> egyenlet áll fenn a sebességvektorok között. A kerületi sebesség a forgástengelyhez közelebbi, „a” pontban kisebb, mint a forgástengelytől távolabbi „f” pontban. A abszolút sebesség a szélkereket érő szél nagysága. Ez nyilván független a kerék sugarától, jelen tárgyalásunkban mindenhol legyen állandó és párhuzamos a kerék forgástengelyével!</a:t>
            </a:r>
          </a:p>
        </p:txBody>
      </p:sp>
      <p:sp>
        <p:nvSpPr>
          <p:cNvPr id="116740" name="Dia számának helye 3"/>
          <p:cNvSpPr>
            <a:spLocks noGrp="1"/>
          </p:cNvSpPr>
          <p:nvPr>
            <p:ph type="sldNum" sz="quarter" idx="5"/>
          </p:nvPr>
        </p:nvSpPr>
        <p:spPr>
          <a:noFill/>
        </p:spPr>
        <p:txBody>
          <a:bodyPr/>
          <a:lstStyle/>
          <a:p>
            <a:fld id="{39569D2A-A733-4B21-84FE-9BF8837355F1}" type="slidenum">
              <a:rPr lang="hu-HU" smtClean="0"/>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iakép helye 1"/>
          <p:cNvSpPr>
            <a:spLocks noGrp="1" noRot="1" noChangeAspect="1" noTextEdit="1"/>
          </p:cNvSpPr>
          <p:nvPr>
            <p:ph type="sldImg"/>
          </p:nvPr>
        </p:nvSpPr>
        <p:spPr>
          <a:ln/>
        </p:spPr>
      </p:sp>
      <p:sp>
        <p:nvSpPr>
          <p:cNvPr id="117763" name="Jegyzetek helye 2"/>
          <p:cNvSpPr>
            <a:spLocks noGrp="1"/>
          </p:cNvSpPr>
          <p:nvPr>
            <p:ph type="body" idx="1"/>
          </p:nvPr>
        </p:nvSpPr>
        <p:spPr>
          <a:noFill/>
          <a:ln/>
        </p:spPr>
        <p:txBody>
          <a:bodyPr/>
          <a:lstStyle/>
          <a:p>
            <a:r>
              <a:rPr lang="hu-HU"/>
              <a:t>A kerületi sebesség a forgástengelyhez közelebbi, „a” pontban kisebb, mint a forgástengelytől távolabbi „f” pontban. A abszolút sebesség a szélkereket érő szél nagysága. Ez nyilván független a kerék sugarától, jelen tárgyalásunkban mindenhol legyen állandó és párhuzamos a kerék forgástengelyével! Az egyes metszetekben a relatív sebességnek közel párhuzamosnak kell lennie az aktuális sugáron lévő lapáthúrral. Kismértékben eltér attól ( </a:t>
            </a:r>
            <a:r>
              <a:rPr lang="el-GR"/>
              <a:t>α</a:t>
            </a:r>
            <a:r>
              <a:rPr lang="hu-HU" baseline="-25000"/>
              <a:t>f</a:t>
            </a:r>
            <a:r>
              <a:rPr lang="hu-HU"/>
              <a:t>;</a:t>
            </a:r>
            <a:r>
              <a:rPr lang="el-GR"/>
              <a:t>α</a:t>
            </a:r>
            <a:r>
              <a:rPr lang="hu-HU" baseline="-25000"/>
              <a:t>a</a:t>
            </a:r>
            <a:r>
              <a:rPr lang="hu-HU"/>
              <a:t>) állásszöggel. Ez adja a szárnyszelvényen az állásszöget, ami a lapátra ható erőt létrehozza. Az állásszög értéke jó működés esetén általában néhány fok. Mivel a sebességi háromszögben az abszolút sebesség iránya és nagysága állandó, a kerületi sebesség viszont befelé haladva lineárisan csökken, ezért jól láthatóan a relatív sebesség iránya és nagysága erősen változik. Így a „ </a:t>
            </a:r>
            <a:r>
              <a:rPr lang="el-GR"/>
              <a:t>β</a:t>
            </a:r>
            <a:r>
              <a:rPr lang="hu-HU"/>
              <a:t>” beállítási szög a sugár mentén belülről kifelé haladva folyamatosan csökken, ezért csavarodik a lapát. Az elcsavarás mértéke 20°–30° is lehet, lapáttól függően. </a:t>
            </a:r>
          </a:p>
          <a:p>
            <a:endParaRPr lang="hu-HU"/>
          </a:p>
        </p:txBody>
      </p:sp>
      <p:sp>
        <p:nvSpPr>
          <p:cNvPr id="117764" name="Dia számának helye 3"/>
          <p:cNvSpPr>
            <a:spLocks noGrp="1"/>
          </p:cNvSpPr>
          <p:nvPr>
            <p:ph type="sldNum" sz="quarter" idx="5"/>
          </p:nvPr>
        </p:nvSpPr>
        <p:spPr>
          <a:noFill/>
        </p:spPr>
        <p:txBody>
          <a:bodyPr/>
          <a:lstStyle/>
          <a:p>
            <a:fld id="{52AA0241-A3F8-4883-9A4B-8D66D165418F}" type="slidenum">
              <a:rPr lang="hu-HU" smtClean="0"/>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iakép helye 1"/>
          <p:cNvSpPr>
            <a:spLocks noGrp="1" noRot="1" noChangeAspect="1" noTextEdit="1"/>
          </p:cNvSpPr>
          <p:nvPr>
            <p:ph type="sldImg"/>
          </p:nvPr>
        </p:nvSpPr>
        <p:spPr>
          <a:ln/>
        </p:spPr>
      </p:sp>
      <p:sp>
        <p:nvSpPr>
          <p:cNvPr id="118787" name="Jegyzetek helye 2"/>
          <p:cNvSpPr>
            <a:spLocks noGrp="1"/>
          </p:cNvSpPr>
          <p:nvPr>
            <p:ph type="body" idx="1"/>
          </p:nvPr>
        </p:nvSpPr>
        <p:spPr>
          <a:noFill/>
          <a:ln/>
        </p:spPr>
        <p:txBody>
          <a:bodyPr/>
          <a:lstStyle/>
          <a:p>
            <a:r>
              <a:rPr lang="hu-HU"/>
              <a:t>Míg a kerék előtt az áramlás jó közelítéssel állandó irányú és nagyságú sebességgel rendelkezik, addig a kerék után a levegőrészecske igen bonyolult spirális pályát ír le. Vázlatosan mutatja egy részecske pályáját a. Az óramutató járásával azonos irányban forgó járókerék lapátjai az óramutató járásával ellentétes forgásra kényszerítik a levegő részecskéit.</a:t>
            </a:r>
          </a:p>
        </p:txBody>
      </p:sp>
      <p:sp>
        <p:nvSpPr>
          <p:cNvPr id="118788" name="Dia számának helye 3"/>
          <p:cNvSpPr>
            <a:spLocks noGrp="1"/>
          </p:cNvSpPr>
          <p:nvPr>
            <p:ph type="sldNum" sz="quarter" idx="5"/>
          </p:nvPr>
        </p:nvSpPr>
        <p:spPr>
          <a:noFill/>
        </p:spPr>
        <p:txBody>
          <a:bodyPr/>
          <a:lstStyle/>
          <a:p>
            <a:fld id="{EC4B3D31-53AF-40C3-A07A-A686875CB955}" type="slidenum">
              <a:rPr lang="hu-HU" smtClean="0"/>
              <a:pPr/>
              <a:t>25</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iakép helye 1"/>
          <p:cNvSpPr>
            <a:spLocks noGrp="1" noRot="1" noChangeAspect="1" noTextEdit="1"/>
          </p:cNvSpPr>
          <p:nvPr>
            <p:ph type="sldImg"/>
          </p:nvPr>
        </p:nvSpPr>
        <p:spPr>
          <a:ln/>
        </p:spPr>
      </p:sp>
      <p:sp>
        <p:nvSpPr>
          <p:cNvPr id="119811" name="Jegyzetek helye 2"/>
          <p:cNvSpPr>
            <a:spLocks noGrp="1"/>
          </p:cNvSpPr>
          <p:nvPr>
            <p:ph type="body" idx="1"/>
          </p:nvPr>
        </p:nvSpPr>
        <p:spPr>
          <a:noFill/>
          <a:ln/>
        </p:spPr>
        <p:txBody>
          <a:bodyPr/>
          <a:lstStyle/>
          <a:p>
            <a:r>
              <a:rPr lang="hu-HU"/>
              <a:t>Ez nagyon fontos paramétere a szélkerekeknek. Azt mutatja meg, hogy a kerék kerületi pontja hányszor nagyobb kerületi sebességű, mint a beérkező szélsebesség. A </a:t>
            </a:r>
            <a:r>
              <a:rPr lang="el-GR"/>
              <a:t>λ</a:t>
            </a:r>
            <a:r>
              <a:rPr lang="hu-HU" baseline="-25000"/>
              <a:t>r</a:t>
            </a:r>
            <a:r>
              <a:rPr lang="hu-HU"/>
              <a:t> mely a lapát egy belső pontjának mutatja meg a gyorsjárati tényezőjét! Nyilván a futó sugártól lineárisan függ, és a kerületen felvett értéke a </a:t>
            </a:r>
            <a:r>
              <a:rPr lang="el-GR"/>
              <a:t>λ</a:t>
            </a:r>
            <a:r>
              <a:rPr lang="hu-HU"/>
              <a:t>, ezt szokás gyorsjárati tényezőnek nevezni.   </a:t>
            </a:r>
          </a:p>
          <a:p>
            <a:endParaRPr lang="hu-HU"/>
          </a:p>
        </p:txBody>
      </p:sp>
      <p:sp>
        <p:nvSpPr>
          <p:cNvPr id="119812" name="Dia számának helye 3"/>
          <p:cNvSpPr>
            <a:spLocks noGrp="1"/>
          </p:cNvSpPr>
          <p:nvPr>
            <p:ph type="sldNum" sz="quarter" idx="5"/>
          </p:nvPr>
        </p:nvSpPr>
        <p:spPr>
          <a:noFill/>
        </p:spPr>
        <p:txBody>
          <a:bodyPr/>
          <a:lstStyle/>
          <a:p>
            <a:fld id="{451AB422-288E-4E34-9266-B2169E62F001}" type="slidenum">
              <a:rPr lang="hu-HU" smtClean="0"/>
              <a:pPr/>
              <a:t>26</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Diakép helye 1"/>
          <p:cNvSpPr>
            <a:spLocks noGrp="1" noRot="1" noChangeAspect="1" noTextEdit="1"/>
          </p:cNvSpPr>
          <p:nvPr>
            <p:ph type="sldImg"/>
          </p:nvPr>
        </p:nvSpPr>
        <p:spPr>
          <a:ln/>
        </p:spPr>
      </p:sp>
      <p:sp>
        <p:nvSpPr>
          <p:cNvPr id="120835" name="Jegyzetek helye 2"/>
          <p:cNvSpPr>
            <a:spLocks noGrp="1"/>
          </p:cNvSpPr>
          <p:nvPr>
            <p:ph type="body" idx="1"/>
          </p:nvPr>
        </p:nvSpPr>
        <p:spPr>
          <a:noFill/>
          <a:ln/>
        </p:spPr>
        <p:txBody>
          <a:bodyPr/>
          <a:lstStyle/>
          <a:p>
            <a:r>
              <a:rPr lang="hu-HU"/>
              <a:t>A tangenciális sebességváltozást az axiális sebességváltozáshoz hasonlóan úgy képzeljük, hogy a lapát feléig ugyanakkora változást szenved, mint a felétől a végéig, ezért került a kifejezésbe a kettes szorzó. </a:t>
            </a:r>
          </a:p>
          <a:p>
            <a:r>
              <a:rPr lang="hu-HU"/>
              <a:t>   </a:t>
            </a:r>
          </a:p>
          <a:p>
            <a:endParaRPr lang="hu-HU"/>
          </a:p>
        </p:txBody>
      </p:sp>
      <p:sp>
        <p:nvSpPr>
          <p:cNvPr id="120836" name="Dia számának helye 3"/>
          <p:cNvSpPr>
            <a:spLocks noGrp="1"/>
          </p:cNvSpPr>
          <p:nvPr>
            <p:ph type="sldNum" sz="quarter" idx="5"/>
          </p:nvPr>
        </p:nvSpPr>
        <p:spPr>
          <a:noFill/>
        </p:spPr>
        <p:txBody>
          <a:bodyPr/>
          <a:lstStyle/>
          <a:p>
            <a:fld id="{C0CCE4BD-F7EA-4597-98CA-A3551F6816FB}" type="slidenum">
              <a:rPr lang="hu-HU" smtClean="0"/>
              <a:pPr/>
              <a:t>27</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Diakép helye 1"/>
          <p:cNvSpPr>
            <a:spLocks noGrp="1" noRot="1" noChangeAspect="1" noTextEdit="1"/>
          </p:cNvSpPr>
          <p:nvPr>
            <p:ph type="sldImg"/>
          </p:nvPr>
        </p:nvSpPr>
        <p:spPr>
          <a:ln/>
        </p:spPr>
      </p:sp>
      <p:sp>
        <p:nvSpPr>
          <p:cNvPr id="121859" name="Jegyzetek helye 2"/>
          <p:cNvSpPr>
            <a:spLocks noGrp="1"/>
          </p:cNvSpPr>
          <p:nvPr>
            <p:ph type="body" idx="1"/>
          </p:nvPr>
        </p:nvSpPr>
        <p:spPr>
          <a:noFill/>
          <a:ln/>
        </p:spPr>
        <p:txBody>
          <a:bodyPr/>
          <a:lstStyle/>
          <a:p>
            <a:r>
              <a:rPr lang="hu-HU"/>
              <a:t>Ezek után vizsgáljuk meg a lapátelemre ható nyomatékot! A levegő impulzusváltozása erőket kelt a lapáton. Ennek az erőnek x és y irányú komponense van. Mi csak az y irányú erőket vizsgáljuk, mert ez tudja forgatni a kereket. A x irányú erőket a csapágyak kompenzálják. Egyébként az x irányú erők hajlítják a szélkerekek lapátjait. Ez akár 1−2 méter is lehet a nagyobb, 60−80 m átmérőjű kerekeknél. </a:t>
            </a:r>
          </a:p>
          <a:p>
            <a:endParaRPr lang="hu-HU"/>
          </a:p>
        </p:txBody>
      </p:sp>
      <p:sp>
        <p:nvSpPr>
          <p:cNvPr id="121860" name="Dia számának helye 3"/>
          <p:cNvSpPr>
            <a:spLocks noGrp="1"/>
          </p:cNvSpPr>
          <p:nvPr>
            <p:ph type="sldNum" sz="quarter" idx="5"/>
          </p:nvPr>
        </p:nvSpPr>
        <p:spPr>
          <a:noFill/>
        </p:spPr>
        <p:txBody>
          <a:bodyPr/>
          <a:lstStyle/>
          <a:p>
            <a:fld id="{D7618B50-7706-4CAF-88A8-9232E33552A0}" type="slidenum">
              <a:rPr lang="hu-HU" smtClean="0"/>
              <a:pPr/>
              <a:t>28</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kép helye 1"/>
          <p:cNvSpPr>
            <a:spLocks noGrp="1" noRot="1" noChangeAspect="1" noTextEdit="1"/>
          </p:cNvSpPr>
          <p:nvPr>
            <p:ph type="sldImg"/>
          </p:nvPr>
        </p:nvSpPr>
        <p:spPr>
          <a:ln/>
        </p:spPr>
      </p:sp>
      <p:sp>
        <p:nvSpPr>
          <p:cNvPr id="122883" name="Jegyzetek helye 2"/>
          <p:cNvSpPr>
            <a:spLocks noGrp="1"/>
          </p:cNvSpPr>
          <p:nvPr>
            <p:ph type="body" idx="1"/>
          </p:nvPr>
        </p:nvSpPr>
        <p:spPr>
          <a:noFill/>
          <a:ln/>
        </p:spPr>
        <p:txBody>
          <a:bodyPr/>
          <a:lstStyle/>
          <a:p>
            <a:endParaRPr lang="hu-HU"/>
          </a:p>
        </p:txBody>
      </p:sp>
      <p:sp>
        <p:nvSpPr>
          <p:cNvPr id="122884" name="Dia számának helye 3"/>
          <p:cNvSpPr>
            <a:spLocks noGrp="1"/>
          </p:cNvSpPr>
          <p:nvPr>
            <p:ph type="sldNum" sz="quarter" idx="5"/>
          </p:nvPr>
        </p:nvSpPr>
        <p:spPr>
          <a:noFill/>
        </p:spPr>
        <p:txBody>
          <a:bodyPr/>
          <a:lstStyle/>
          <a:p>
            <a:fld id="{C161EA0D-A24C-4ACC-8EB3-782E26CC37A9}" type="slidenum">
              <a:rPr lang="hu-HU" smtClean="0"/>
              <a:pPr/>
              <a:t>29</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a:ln/>
        </p:spPr>
      </p:sp>
      <p:sp>
        <p:nvSpPr>
          <p:cNvPr id="96259" name="Jegyzetek helye 2"/>
          <p:cNvSpPr>
            <a:spLocks noGrp="1"/>
          </p:cNvSpPr>
          <p:nvPr>
            <p:ph type="body" idx="1"/>
          </p:nvPr>
        </p:nvSpPr>
        <p:spPr>
          <a:noFill/>
          <a:ln/>
        </p:spPr>
        <p:txBody>
          <a:bodyPr/>
          <a:lstStyle/>
          <a:p>
            <a:pPr algn="just" eaLnBrk="1" hangingPunct="1"/>
            <a:r>
              <a:rPr lang="hu-HU"/>
              <a:t>A víz az élet elengedhetetlen feltétele, emellett az ipari és a mezőgazdasági termelésnek, a közlekedésnek, lakossági ellátásnak stb. is elengedhetetlen eleme. Az ipari jellegű hasznosítás egyik módja a vízerő-hasznosítás, ami az energiatermelés során a vizet felhasználja, de el nem fogyasztja, és a minőségét sem változtatja meg.</a:t>
            </a:r>
          </a:p>
          <a:p>
            <a:pPr algn="just" eaLnBrk="1" hangingPunct="1"/>
            <a:endParaRPr lang="hu-HU"/>
          </a:p>
        </p:txBody>
      </p:sp>
      <p:sp>
        <p:nvSpPr>
          <p:cNvPr id="96260" name="Dia számának helye 3"/>
          <p:cNvSpPr>
            <a:spLocks noGrp="1"/>
          </p:cNvSpPr>
          <p:nvPr>
            <p:ph type="sldNum" sz="quarter" idx="5"/>
          </p:nvPr>
        </p:nvSpPr>
        <p:spPr>
          <a:noFill/>
        </p:spPr>
        <p:txBody>
          <a:bodyPr/>
          <a:lstStyle/>
          <a:p>
            <a:fld id="{7CEBE65C-E08A-4880-8463-D81D592C0171}" type="slidenum">
              <a:rPr lang="hu-HU" smtClean="0"/>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Diakép helye 1"/>
          <p:cNvSpPr>
            <a:spLocks noGrp="1" noRot="1" noChangeAspect="1" noTextEdit="1"/>
          </p:cNvSpPr>
          <p:nvPr>
            <p:ph type="sldImg"/>
          </p:nvPr>
        </p:nvSpPr>
        <p:spPr>
          <a:ln/>
        </p:spPr>
      </p:sp>
      <p:sp>
        <p:nvSpPr>
          <p:cNvPr id="123907" name="Jegyzetek helye 2"/>
          <p:cNvSpPr>
            <a:spLocks noGrp="1"/>
          </p:cNvSpPr>
          <p:nvPr>
            <p:ph type="body" idx="1"/>
          </p:nvPr>
        </p:nvSpPr>
        <p:spPr>
          <a:noFill/>
          <a:ln/>
        </p:spPr>
        <p:txBody>
          <a:bodyPr/>
          <a:lstStyle/>
          <a:p>
            <a:endParaRPr lang="hu-HU"/>
          </a:p>
        </p:txBody>
      </p:sp>
      <p:sp>
        <p:nvSpPr>
          <p:cNvPr id="123908" name="Dia számának helye 3"/>
          <p:cNvSpPr>
            <a:spLocks noGrp="1"/>
          </p:cNvSpPr>
          <p:nvPr>
            <p:ph type="sldNum" sz="quarter" idx="5"/>
          </p:nvPr>
        </p:nvSpPr>
        <p:spPr>
          <a:noFill/>
        </p:spPr>
        <p:txBody>
          <a:bodyPr/>
          <a:lstStyle/>
          <a:p>
            <a:fld id="{EC908F23-D83C-4DE0-80B9-FAEFB766BC6B}" type="slidenum">
              <a:rPr lang="hu-HU" smtClean="0"/>
              <a:pPr/>
              <a:t>30</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Diakép helye 1"/>
          <p:cNvSpPr>
            <a:spLocks noGrp="1" noRot="1" noChangeAspect="1" noTextEdit="1"/>
          </p:cNvSpPr>
          <p:nvPr>
            <p:ph type="sldImg"/>
          </p:nvPr>
        </p:nvSpPr>
        <p:spPr>
          <a:ln/>
        </p:spPr>
      </p:sp>
      <p:sp>
        <p:nvSpPr>
          <p:cNvPr id="124931" name="Jegyzetek helye 2"/>
          <p:cNvSpPr>
            <a:spLocks noGrp="1"/>
          </p:cNvSpPr>
          <p:nvPr>
            <p:ph type="body" idx="1"/>
          </p:nvPr>
        </p:nvSpPr>
        <p:spPr>
          <a:noFill/>
          <a:ln/>
        </p:spPr>
        <p:txBody>
          <a:bodyPr/>
          <a:lstStyle/>
          <a:p>
            <a:endParaRPr lang="hu-HU"/>
          </a:p>
        </p:txBody>
      </p:sp>
      <p:sp>
        <p:nvSpPr>
          <p:cNvPr id="124932" name="Dia számának helye 3"/>
          <p:cNvSpPr>
            <a:spLocks noGrp="1"/>
          </p:cNvSpPr>
          <p:nvPr>
            <p:ph type="sldNum" sz="quarter" idx="5"/>
          </p:nvPr>
        </p:nvSpPr>
        <p:spPr>
          <a:noFill/>
        </p:spPr>
        <p:txBody>
          <a:bodyPr/>
          <a:lstStyle/>
          <a:p>
            <a:fld id="{867EA0CB-B3DD-4FFC-AA4D-A407123D9896}" type="slidenum">
              <a:rPr lang="hu-HU" smtClean="0"/>
              <a:pPr/>
              <a:t>31</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Diakép helye 1"/>
          <p:cNvSpPr>
            <a:spLocks noGrp="1" noRot="1" noChangeAspect="1" noTextEdit="1"/>
          </p:cNvSpPr>
          <p:nvPr>
            <p:ph type="sldImg"/>
          </p:nvPr>
        </p:nvSpPr>
        <p:spPr>
          <a:ln/>
        </p:spPr>
      </p:sp>
      <p:sp>
        <p:nvSpPr>
          <p:cNvPr id="125955" name="Jegyzetek helye 2"/>
          <p:cNvSpPr>
            <a:spLocks noGrp="1"/>
          </p:cNvSpPr>
          <p:nvPr>
            <p:ph type="body" idx="1"/>
          </p:nvPr>
        </p:nvSpPr>
        <p:spPr>
          <a:noFill/>
          <a:ln/>
        </p:spPr>
        <p:txBody>
          <a:bodyPr/>
          <a:lstStyle/>
          <a:p>
            <a:endParaRPr lang="hu-HU"/>
          </a:p>
        </p:txBody>
      </p:sp>
      <p:sp>
        <p:nvSpPr>
          <p:cNvPr id="125956" name="Dia számának helye 3"/>
          <p:cNvSpPr>
            <a:spLocks noGrp="1"/>
          </p:cNvSpPr>
          <p:nvPr>
            <p:ph type="sldNum" sz="quarter" idx="5"/>
          </p:nvPr>
        </p:nvSpPr>
        <p:spPr>
          <a:noFill/>
        </p:spPr>
        <p:txBody>
          <a:bodyPr/>
          <a:lstStyle/>
          <a:p>
            <a:fld id="{42A61010-A27C-4708-8FC5-78BE9757A004}" type="slidenum">
              <a:rPr lang="hu-HU" smtClean="0"/>
              <a:pPr/>
              <a:t>32</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Diakép helye 1"/>
          <p:cNvSpPr>
            <a:spLocks noGrp="1" noRot="1" noChangeAspect="1" noTextEdit="1"/>
          </p:cNvSpPr>
          <p:nvPr>
            <p:ph type="sldImg"/>
          </p:nvPr>
        </p:nvSpPr>
        <p:spPr>
          <a:ln/>
        </p:spPr>
      </p:sp>
      <p:sp>
        <p:nvSpPr>
          <p:cNvPr id="126979" name="Jegyzetek helye 2"/>
          <p:cNvSpPr>
            <a:spLocks noGrp="1"/>
          </p:cNvSpPr>
          <p:nvPr>
            <p:ph type="body" idx="1"/>
          </p:nvPr>
        </p:nvSpPr>
        <p:spPr>
          <a:noFill/>
          <a:ln/>
        </p:spPr>
        <p:txBody>
          <a:bodyPr/>
          <a:lstStyle/>
          <a:p>
            <a:r>
              <a:rPr lang="hu-HU"/>
              <a:t>Érdemes megjegyezni, hogy a szélkerék által keltett örvényesség az „ </a:t>
            </a:r>
            <a:r>
              <a:rPr lang="el-GR"/>
              <a:t>ω</a:t>
            </a:r>
            <a:r>
              <a:rPr lang="hu-HU"/>
              <a:t>” szögsebességgel fordítottan arányos. A szél tangenciális eltérítése, vagyis kis fordulatszámnál nagyobb az eltérítés, mint nagyobb fordulatszámnál. Ez persze a valóságban csak bizonyos fordulatszám-tartományban igaz. Az egész levezetés érvényét veszti, ha leválik a lapátokról az áramlás, például teljes lefékezésnél.</a:t>
            </a:r>
          </a:p>
          <a:p>
            <a:r>
              <a:rPr lang="hu-HU"/>
              <a:t>Az optimális teljesítmény-tényezőre ennél az elméletnél is a 16/27-ed értéket kapjuk, ami megegyezik a Betz-féle formulával.  </a:t>
            </a:r>
          </a:p>
          <a:p>
            <a:r>
              <a:rPr lang="hu-HU"/>
              <a:t>Tehát a kilépő levegősugár forgásának figyelembe vételével optimális esetben ugyanakkora teljesítményt kapunk, mint annak figyelembevétele nélkül. (Azért meg kell jegyezni, hogy a mostani levezetés során felhasználtuk az előző eredményeit is. Ami azt jelenti, hogy éppen az lett volna a meglepő, ha más végeredményt kapunk.)</a:t>
            </a:r>
          </a:p>
          <a:p>
            <a:endParaRPr lang="hu-HU"/>
          </a:p>
          <a:p>
            <a:endParaRPr lang="hu-HU"/>
          </a:p>
        </p:txBody>
      </p:sp>
      <p:sp>
        <p:nvSpPr>
          <p:cNvPr id="126980" name="Dia számának helye 3"/>
          <p:cNvSpPr>
            <a:spLocks noGrp="1"/>
          </p:cNvSpPr>
          <p:nvPr>
            <p:ph type="sldNum" sz="quarter" idx="5"/>
          </p:nvPr>
        </p:nvSpPr>
        <p:spPr>
          <a:noFill/>
        </p:spPr>
        <p:txBody>
          <a:bodyPr/>
          <a:lstStyle/>
          <a:p>
            <a:fld id="{2CC2FFD6-4CCA-4D5E-A6A5-7A2EEC6E84F2}" type="slidenum">
              <a:rPr lang="hu-HU" smtClean="0"/>
              <a:pPr/>
              <a:t>33</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Diakép helye 1"/>
          <p:cNvSpPr>
            <a:spLocks noGrp="1" noRot="1" noChangeAspect="1" noTextEdit="1"/>
          </p:cNvSpPr>
          <p:nvPr>
            <p:ph type="sldImg"/>
          </p:nvPr>
        </p:nvSpPr>
        <p:spPr>
          <a:ln/>
        </p:spPr>
      </p:sp>
      <p:sp>
        <p:nvSpPr>
          <p:cNvPr id="128003" name="Jegyzetek helye 2"/>
          <p:cNvSpPr>
            <a:spLocks noGrp="1"/>
          </p:cNvSpPr>
          <p:nvPr>
            <p:ph type="body" idx="1"/>
          </p:nvPr>
        </p:nvSpPr>
        <p:spPr>
          <a:noFill/>
          <a:ln/>
        </p:spPr>
        <p:txBody>
          <a:bodyPr/>
          <a:lstStyle/>
          <a:p>
            <a:pPr algn="just"/>
            <a:r>
              <a:rPr lang="hu-HU"/>
              <a:t>Az előző fejezetben a szélkerékre érkező szélsebességet térben és időben állandónak feltételeztük. A valóságban azonban a szél iránya és nagysága folyamatosan változik, sőt a helytől függően is lényegesen eltér. Például a tengerek felett egész más a szél viselkedése, mint a kontinensek belsejében. A szél jellemzését most elsősorban az energetikai felhasználás szempontjából fogjuk vizsgálni. Elsőként nézzük a szél időbeli változásait!</a:t>
            </a:r>
          </a:p>
        </p:txBody>
      </p:sp>
      <p:sp>
        <p:nvSpPr>
          <p:cNvPr id="128004" name="Dia számának helye 3"/>
          <p:cNvSpPr>
            <a:spLocks noGrp="1"/>
          </p:cNvSpPr>
          <p:nvPr>
            <p:ph type="sldNum" sz="quarter" idx="5"/>
          </p:nvPr>
        </p:nvSpPr>
        <p:spPr>
          <a:noFill/>
        </p:spPr>
        <p:txBody>
          <a:bodyPr/>
          <a:lstStyle/>
          <a:p>
            <a:fld id="{5AA0D537-8F6C-47E0-A951-D7534F78E0FB}" type="slidenum">
              <a:rPr lang="hu-HU" smtClean="0"/>
              <a:pPr/>
              <a:t>34</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Diakép helye 1"/>
          <p:cNvSpPr>
            <a:spLocks noGrp="1" noRot="1" noChangeAspect="1" noTextEdit="1"/>
          </p:cNvSpPr>
          <p:nvPr>
            <p:ph type="sldImg"/>
          </p:nvPr>
        </p:nvSpPr>
        <p:spPr>
          <a:ln/>
        </p:spPr>
      </p:sp>
      <p:sp>
        <p:nvSpPr>
          <p:cNvPr id="129027" name="Jegyzetek helye 2"/>
          <p:cNvSpPr>
            <a:spLocks noGrp="1"/>
          </p:cNvSpPr>
          <p:nvPr>
            <p:ph type="body" idx="1"/>
          </p:nvPr>
        </p:nvSpPr>
        <p:spPr>
          <a:noFill/>
          <a:ln/>
        </p:spPr>
        <p:txBody>
          <a:bodyPr/>
          <a:lstStyle/>
          <a:p>
            <a:pPr algn="just"/>
            <a:r>
              <a:rPr lang="hu-HU"/>
              <a:t>Egy adott hely szélenergetikai jellemzése során gyakran az éves átlagos szélsebesség értékét adják meg. Egyetlen adat azonban nem elegendő jellemzésre, mert a termelhető villamos energia a szélsebesség köbével arányos, az ilyen jellegű elhanyagolás, illetve átlagolás jelentős eltérést okozhat az éves energiapotenciál becslésénél. A szélerősség állandóan ingadozik, és ez egy szélsebességmérő (anemométer) segítségével meghatározható. Hosszú távon állandó szélsebességek turbinákban áramtermelésre fordítható frekvenciatartománya írható le, amelyből a szélből jellemzően nyerhető energia számítható ki. A turbulens áramlások leírásánál szokás a szélsebességet időbeli átlagra, és ingadozásra felbontani. </a:t>
            </a:r>
          </a:p>
        </p:txBody>
      </p:sp>
      <p:sp>
        <p:nvSpPr>
          <p:cNvPr id="129028" name="Dia számának helye 3"/>
          <p:cNvSpPr>
            <a:spLocks noGrp="1"/>
          </p:cNvSpPr>
          <p:nvPr>
            <p:ph type="sldNum" sz="quarter" idx="5"/>
          </p:nvPr>
        </p:nvSpPr>
        <p:spPr>
          <a:noFill/>
        </p:spPr>
        <p:txBody>
          <a:bodyPr/>
          <a:lstStyle/>
          <a:p>
            <a:fld id="{53476915-B322-44D7-8AA0-C634801A6C41}" type="slidenum">
              <a:rPr lang="hu-HU" smtClean="0"/>
              <a:pPr/>
              <a:t>35</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Diakép helye 1"/>
          <p:cNvSpPr>
            <a:spLocks noGrp="1" noRot="1" noChangeAspect="1" noTextEdit="1"/>
          </p:cNvSpPr>
          <p:nvPr>
            <p:ph type="sldImg"/>
          </p:nvPr>
        </p:nvSpPr>
        <p:spPr>
          <a:ln/>
        </p:spPr>
      </p:sp>
      <p:sp>
        <p:nvSpPr>
          <p:cNvPr id="130051" name="Jegyzetek helye 2"/>
          <p:cNvSpPr>
            <a:spLocks noGrp="1"/>
          </p:cNvSpPr>
          <p:nvPr>
            <p:ph type="body" idx="1"/>
          </p:nvPr>
        </p:nvSpPr>
        <p:spPr>
          <a:noFill/>
          <a:ln/>
        </p:spPr>
        <p:txBody>
          <a:bodyPr/>
          <a:lstStyle/>
          <a:p>
            <a:pPr algn="just"/>
            <a:r>
              <a:rPr lang="hu-HU"/>
              <a:t>A szélenergia-hasznosítás szempontjából a szél irányváltozása − ha nem nagyon gyorsan és sűrűn történik − nem befolyásolja lényegesen az energetikai felhasználást, mivel a ma alkalmazott szélturbinák képesek mindig a megfelelő szélirányba beállni. Az energetikai felhasználás szempontjából sokkal lényegesebb, hogy „milyen erős a szél”. Ezt az adatok statisztikai feldolgozásával lehet szemléltetni. Ez a szélsebesség gyakoriságának diagramja. Ehhez hasonló feldolgozást használtunk a vízerőkészlet jellemzésére is, vízhozam-tartóssági görbék formájában. </a:t>
            </a:r>
          </a:p>
        </p:txBody>
      </p:sp>
      <p:sp>
        <p:nvSpPr>
          <p:cNvPr id="130052" name="Dia számának helye 3"/>
          <p:cNvSpPr>
            <a:spLocks noGrp="1"/>
          </p:cNvSpPr>
          <p:nvPr>
            <p:ph type="sldNum" sz="quarter" idx="5"/>
          </p:nvPr>
        </p:nvSpPr>
        <p:spPr>
          <a:noFill/>
        </p:spPr>
        <p:txBody>
          <a:bodyPr/>
          <a:lstStyle/>
          <a:p>
            <a:fld id="{5948B728-AE4D-4715-A84F-D11D45BAB25C}" type="slidenum">
              <a:rPr lang="hu-HU" smtClean="0"/>
              <a:pPr/>
              <a:t>36</a:t>
            </a:fld>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Diakép helye 1"/>
          <p:cNvSpPr>
            <a:spLocks noGrp="1" noRot="1" noChangeAspect="1" noTextEdit="1"/>
          </p:cNvSpPr>
          <p:nvPr>
            <p:ph type="sldImg"/>
          </p:nvPr>
        </p:nvSpPr>
        <p:spPr>
          <a:ln/>
        </p:spPr>
      </p:sp>
      <p:sp>
        <p:nvSpPr>
          <p:cNvPr id="131075" name="Jegyzetek helye 2"/>
          <p:cNvSpPr>
            <a:spLocks noGrp="1"/>
          </p:cNvSpPr>
          <p:nvPr>
            <p:ph type="body" idx="1"/>
          </p:nvPr>
        </p:nvSpPr>
        <p:spPr>
          <a:noFill/>
          <a:ln/>
        </p:spPr>
        <p:txBody>
          <a:bodyPr/>
          <a:lstStyle/>
          <a:p>
            <a:pPr algn="just"/>
            <a:r>
              <a:rPr lang="hu-HU"/>
              <a:t>A szélprofil leírása a határréteg elméletből indult ki, amely egy lehetséges szélsebességi görbét mutat be a magasság függvényében. A szélsebesség-magasság (</a:t>
            </a:r>
            <a:r>
              <a:rPr lang="hu-HU" i="1"/>
              <a:t>h</a:t>
            </a:r>
            <a:r>
              <a:rPr lang="hu-HU"/>
              <a:t>) függvényében a logaritmikus faltörvényből indulunk ki. A szélsebesség tetszőleges </a:t>
            </a:r>
            <a:r>
              <a:rPr lang="hu-HU" i="1"/>
              <a:t>z</a:t>
            </a:r>
            <a:r>
              <a:rPr lang="hu-HU"/>
              <a:t> magasságban számítható, ha adott Z</a:t>
            </a:r>
            <a:r>
              <a:rPr lang="hu-HU" baseline="-25000"/>
              <a:t>R</a:t>
            </a:r>
            <a:r>
              <a:rPr lang="hu-HU"/>
              <a:t> referenciamagasságban ismert az értéke. A logaritmusszabály szerint:</a:t>
            </a:r>
          </a:p>
          <a:p>
            <a:pPr algn="just"/>
            <a:endParaRPr lang="hu-HU"/>
          </a:p>
        </p:txBody>
      </p:sp>
      <p:sp>
        <p:nvSpPr>
          <p:cNvPr id="131076" name="Dia számának helye 3"/>
          <p:cNvSpPr>
            <a:spLocks noGrp="1"/>
          </p:cNvSpPr>
          <p:nvPr>
            <p:ph type="sldNum" sz="quarter" idx="5"/>
          </p:nvPr>
        </p:nvSpPr>
        <p:spPr>
          <a:noFill/>
        </p:spPr>
        <p:txBody>
          <a:bodyPr/>
          <a:lstStyle/>
          <a:p>
            <a:fld id="{2C89CF00-DE06-4A6F-974B-8DC632D4F605}" type="slidenum">
              <a:rPr lang="hu-HU" smtClean="0"/>
              <a:pPr/>
              <a:t>37</a:t>
            </a:fld>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Diakép helye 1"/>
          <p:cNvSpPr>
            <a:spLocks noGrp="1" noRot="1" noChangeAspect="1" noTextEdit="1"/>
          </p:cNvSpPr>
          <p:nvPr>
            <p:ph type="sldImg"/>
          </p:nvPr>
        </p:nvSpPr>
        <p:spPr>
          <a:ln/>
        </p:spPr>
      </p:sp>
      <p:sp>
        <p:nvSpPr>
          <p:cNvPr id="132099" name="Jegyzetek helye 2"/>
          <p:cNvSpPr>
            <a:spLocks noGrp="1"/>
          </p:cNvSpPr>
          <p:nvPr>
            <p:ph type="body" idx="1"/>
          </p:nvPr>
        </p:nvSpPr>
        <p:spPr>
          <a:noFill/>
          <a:ln/>
        </p:spPr>
        <p:txBody>
          <a:bodyPr/>
          <a:lstStyle/>
          <a:p>
            <a:pPr algn="just"/>
            <a:r>
              <a:rPr lang="hu-HU"/>
              <a:t>Az </a:t>
            </a:r>
            <a:r>
              <a:rPr lang="hu-HU" i="1"/>
              <a:t>α</a:t>
            </a:r>
            <a:r>
              <a:rPr lang="hu-HU"/>
              <a:t> (Hellman-tényező) kitevő értéke jellemzően 0,1 és 0,5 között változik, az „R” index egy referenciapontban mért sebesség és magasság. Nagyságát számos tényező befolyásolja: a táj felszínének jellege, a területen található növényzet, az épületek és a különböző meteorológiai jellemzők (páratartalom, hőmérséklet, nyomás). A kitevő értéke az egyenetlenségek mértéke alapján kiszámítható. Az „α” kitevő értéke a felszín érdességétől függően a következőképpen alakul:</a:t>
            </a:r>
          </a:p>
          <a:p>
            <a:pPr algn="just"/>
            <a:endParaRPr lang="hu-HU"/>
          </a:p>
          <a:p>
            <a:pPr algn="just"/>
            <a:endParaRPr lang="hu-HU"/>
          </a:p>
        </p:txBody>
      </p:sp>
      <p:sp>
        <p:nvSpPr>
          <p:cNvPr id="132100" name="Dia számának helye 3"/>
          <p:cNvSpPr>
            <a:spLocks noGrp="1"/>
          </p:cNvSpPr>
          <p:nvPr>
            <p:ph type="sldNum" sz="quarter" idx="5"/>
          </p:nvPr>
        </p:nvSpPr>
        <p:spPr>
          <a:noFill/>
        </p:spPr>
        <p:txBody>
          <a:bodyPr/>
          <a:lstStyle/>
          <a:p>
            <a:fld id="{9E48E714-E47B-4908-AB17-0015E05C1C0F}" type="slidenum">
              <a:rPr lang="hu-HU" smtClean="0"/>
              <a:pPr/>
              <a:t>38</a:t>
            </a:fld>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iakép helye 1"/>
          <p:cNvSpPr>
            <a:spLocks noGrp="1" noRot="1" noChangeAspect="1" noTextEdit="1"/>
          </p:cNvSpPr>
          <p:nvPr>
            <p:ph type="sldImg"/>
          </p:nvPr>
        </p:nvSpPr>
        <p:spPr>
          <a:ln/>
        </p:spPr>
      </p:sp>
      <p:sp>
        <p:nvSpPr>
          <p:cNvPr id="133123" name="Jegyzetek helye 2"/>
          <p:cNvSpPr>
            <a:spLocks noGrp="1"/>
          </p:cNvSpPr>
          <p:nvPr>
            <p:ph type="body" idx="1"/>
          </p:nvPr>
        </p:nvSpPr>
        <p:spPr>
          <a:noFill/>
          <a:ln/>
        </p:spPr>
        <p:txBody>
          <a:bodyPr/>
          <a:lstStyle/>
          <a:p>
            <a:r>
              <a:rPr lang="hu-HU"/>
              <a:t>Manapság a szélkerekeket úgy építik, hogy a szél irányának változását vezérlés útján kövesse a szélkerék, mint ezt a következőkben részletesen látni fogjuk. A leggyakoribb vízszintes tengelyű szélgenerátorok érzékelik a szélirány változását, és egy automatika befordítja a szélkereket a megfelelő irányba. Másik megoldás, amit később részleteiben tárgyalunk, a függőleges tengelyű szélkerekeké, amelyek érzéketlenek a szélirány változására. Egy adott helyen a szélenergia-potenciál felmérésekor minden irányban megmérik a szelet, és ezt ábrázolják egy szélrózsadiagramban. </a:t>
            </a:r>
          </a:p>
        </p:txBody>
      </p:sp>
      <p:sp>
        <p:nvSpPr>
          <p:cNvPr id="133124" name="Dia számának helye 3"/>
          <p:cNvSpPr>
            <a:spLocks noGrp="1"/>
          </p:cNvSpPr>
          <p:nvPr>
            <p:ph type="sldNum" sz="quarter" idx="5"/>
          </p:nvPr>
        </p:nvSpPr>
        <p:spPr>
          <a:noFill/>
        </p:spPr>
        <p:txBody>
          <a:bodyPr/>
          <a:lstStyle/>
          <a:p>
            <a:fld id="{21466EF2-7205-4539-9E71-214F5A798168}" type="slidenum">
              <a:rPr lang="hu-HU" smtClean="0"/>
              <a:pPr/>
              <a:t>39</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kép helye 1"/>
          <p:cNvSpPr>
            <a:spLocks noGrp="1" noRot="1" noChangeAspect="1" noTextEdit="1"/>
          </p:cNvSpPr>
          <p:nvPr>
            <p:ph type="sldImg"/>
          </p:nvPr>
        </p:nvSpPr>
        <p:spPr>
          <a:ln/>
        </p:spPr>
      </p:sp>
      <p:sp>
        <p:nvSpPr>
          <p:cNvPr id="97283" name="Jegyzetek helye 2"/>
          <p:cNvSpPr>
            <a:spLocks noGrp="1"/>
          </p:cNvSpPr>
          <p:nvPr>
            <p:ph type="body" idx="1"/>
          </p:nvPr>
        </p:nvSpPr>
        <p:spPr>
          <a:noFill/>
          <a:ln/>
        </p:spPr>
        <p:txBody>
          <a:bodyPr/>
          <a:lstStyle/>
          <a:p>
            <a:pPr algn="just" eaLnBrk="1" hangingPunct="1"/>
            <a:r>
              <a:rPr lang="hu-HU"/>
              <a:t>A víz az élet elengedhetetlen feltétele, emellett az ipari és a mezőgazdasági termelésnek, a közlekedésnek, lakossági ellátásnak stb. is elengedhetetlen eleme. Az ipari jellegű hasznosítás egyik módja a vízerő-hasznosítás, ami az energiatermelés során a vizet felhasználja, de el nem fogyasztja, és a minőségét sem változtatja meg.</a:t>
            </a:r>
          </a:p>
          <a:p>
            <a:pPr algn="just" eaLnBrk="1" hangingPunct="1"/>
            <a:endParaRPr lang="hu-HU"/>
          </a:p>
        </p:txBody>
      </p:sp>
      <p:sp>
        <p:nvSpPr>
          <p:cNvPr id="97284" name="Dia számának helye 3"/>
          <p:cNvSpPr>
            <a:spLocks noGrp="1"/>
          </p:cNvSpPr>
          <p:nvPr>
            <p:ph type="sldNum" sz="quarter" idx="5"/>
          </p:nvPr>
        </p:nvSpPr>
        <p:spPr>
          <a:noFill/>
        </p:spPr>
        <p:txBody>
          <a:bodyPr/>
          <a:lstStyle/>
          <a:p>
            <a:fld id="{F3A7209F-B531-464A-A409-B0EE6F661BDA}" type="slidenum">
              <a:rPr lang="hu-HU" smtClean="0"/>
              <a:pPr/>
              <a:t>4</a:t>
            </a:fld>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kép helye 1"/>
          <p:cNvSpPr>
            <a:spLocks noGrp="1" noRot="1" noChangeAspect="1" noTextEdit="1"/>
          </p:cNvSpPr>
          <p:nvPr>
            <p:ph type="sldImg"/>
          </p:nvPr>
        </p:nvSpPr>
        <p:spPr>
          <a:ln/>
        </p:spPr>
      </p:sp>
      <p:sp>
        <p:nvSpPr>
          <p:cNvPr id="134147" name="Jegyzetek helye 2"/>
          <p:cNvSpPr>
            <a:spLocks noGrp="1"/>
          </p:cNvSpPr>
          <p:nvPr>
            <p:ph type="body" idx="1"/>
          </p:nvPr>
        </p:nvSpPr>
        <p:spPr>
          <a:noFill/>
          <a:ln/>
        </p:spPr>
        <p:txBody>
          <a:bodyPr/>
          <a:lstStyle/>
          <a:p>
            <a:pPr algn="just"/>
            <a:r>
              <a:rPr lang="hu-HU"/>
              <a:t>A szél irányának és nagyságának megítélése nagyon sok területen igen fontos. Ez különösen a vitorlázás elterjedésével vált fontossá. De nagyon fontos egyéb területeken is. Ezért már viszonylag régen kialakult egy úgynevezett Beaufort-skála, amiz 1800-as években született meg. A szél természetes hatásait alapul véve, határozható meg közelítőleg a szél erőssége. Ma már a hivatásos meteorológusok ritkán használják a Beaufort-skálát, azt ugyanis jórészt felváltották a szélsebesség mérésének objektív módszerei. Ennek ellenére a skála még ma is hasznos, főleg vitorlázók és szörfösök körében, ha nagy terület felett akarjuk a szél jellegét megbecsülni. Ott is jól lehet használni, ahol nem állnak rendelkezésre szélsebességet mérő műszerek. A tapasztalati úton kidolgozott Beaufort-skála arra is alkalmas, hogy lemérjük, illetve leírjuk a különböző szélsebességek szárazföldi és tengeri tárgyakra kifejtett hatását.</a:t>
            </a:r>
          </a:p>
        </p:txBody>
      </p:sp>
      <p:sp>
        <p:nvSpPr>
          <p:cNvPr id="134148" name="Dia számának helye 3"/>
          <p:cNvSpPr>
            <a:spLocks noGrp="1"/>
          </p:cNvSpPr>
          <p:nvPr>
            <p:ph type="sldNum" sz="quarter" idx="5"/>
          </p:nvPr>
        </p:nvSpPr>
        <p:spPr>
          <a:noFill/>
        </p:spPr>
        <p:txBody>
          <a:bodyPr/>
          <a:lstStyle/>
          <a:p>
            <a:fld id="{D174E39B-6334-434C-9E55-217257A0A364}" type="slidenum">
              <a:rPr lang="hu-HU" smtClean="0"/>
              <a:pPr/>
              <a:t>40</a:t>
            </a:fld>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iakép helye 1"/>
          <p:cNvSpPr>
            <a:spLocks noGrp="1" noRot="1" noChangeAspect="1" noTextEdit="1"/>
          </p:cNvSpPr>
          <p:nvPr>
            <p:ph type="sldImg"/>
          </p:nvPr>
        </p:nvSpPr>
        <p:spPr>
          <a:ln/>
        </p:spPr>
      </p:sp>
      <p:sp>
        <p:nvSpPr>
          <p:cNvPr id="135171" name="Jegyzetek helye 2"/>
          <p:cNvSpPr>
            <a:spLocks noGrp="1"/>
          </p:cNvSpPr>
          <p:nvPr>
            <p:ph type="body" idx="1"/>
          </p:nvPr>
        </p:nvSpPr>
        <p:spPr>
          <a:noFill/>
          <a:ln/>
        </p:spPr>
        <p:txBody>
          <a:bodyPr/>
          <a:lstStyle/>
          <a:p>
            <a:pPr algn="just"/>
            <a:r>
              <a:rPr lang="hu-HU"/>
              <a:t>A szél műszeres mérése nagyon gyorsan elterjedt a XIX. és XX. században szinte a Föld minden pontján. A meteorológia szolgálat térben és időben rendszeresen méri a szél irányát és nagyságát. Rendszeresen mérik a hőmérséklettel stb. együtt a szél irányát és nagyságát az ország szinte minden pontján. Az ábra mutatja az automata meteorológiai mérőállomásokat.</a:t>
            </a:r>
          </a:p>
        </p:txBody>
      </p:sp>
      <p:sp>
        <p:nvSpPr>
          <p:cNvPr id="135172" name="Dia számának helye 3"/>
          <p:cNvSpPr>
            <a:spLocks noGrp="1"/>
          </p:cNvSpPr>
          <p:nvPr>
            <p:ph type="sldNum" sz="quarter" idx="5"/>
          </p:nvPr>
        </p:nvSpPr>
        <p:spPr>
          <a:noFill/>
        </p:spPr>
        <p:txBody>
          <a:bodyPr/>
          <a:lstStyle/>
          <a:p>
            <a:fld id="{73C4E415-11B9-48CA-A3DD-83FE1364193E}" type="slidenum">
              <a:rPr lang="hu-HU" smtClean="0"/>
              <a:pPr/>
              <a:t>41</a:t>
            </a:fld>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iakép helye 1"/>
          <p:cNvSpPr>
            <a:spLocks noGrp="1" noRot="1" noChangeAspect="1" noTextEdit="1"/>
          </p:cNvSpPr>
          <p:nvPr>
            <p:ph type="sldImg"/>
          </p:nvPr>
        </p:nvSpPr>
        <p:spPr>
          <a:ln/>
        </p:spPr>
      </p:sp>
      <p:sp>
        <p:nvSpPr>
          <p:cNvPr id="136195" name="Jegyzetek helye 2"/>
          <p:cNvSpPr>
            <a:spLocks noGrp="1"/>
          </p:cNvSpPr>
          <p:nvPr>
            <p:ph type="body" idx="1"/>
          </p:nvPr>
        </p:nvSpPr>
        <p:spPr>
          <a:noFill/>
          <a:ln/>
        </p:spPr>
        <p:txBody>
          <a:bodyPr/>
          <a:lstStyle/>
          <a:p>
            <a:pPr algn="just"/>
            <a:r>
              <a:rPr lang="hu-HU"/>
              <a:t>A szél egyik hatása, hogy egy zárt tér nyomásviszonyait megváltoztatja. Ezt az új nyomást, amelyet létrehoz, </a:t>
            </a:r>
            <a:r>
              <a:rPr lang="hu-HU" b="1"/>
              <a:t>dinamikus nyomásnak</a:t>
            </a:r>
            <a:r>
              <a:rPr lang="hu-HU"/>
              <a:t> nevezzük, szemben a légáramlástól mentes tér úgynevezett statikus nyomásával. A dinamikus nyomás nagysága függ a szél sebességétől és a zárt térbe vezető nyílásnak a szélhez viszonyított irányától. Valamely megadott irányhelyzet mellett csak a szélsebességtől függ, tehát ebben az esetben a szélsebességmérés nyomásmérésre vezethető vissza.</a:t>
            </a:r>
          </a:p>
          <a:p>
            <a:pPr algn="just"/>
            <a:r>
              <a:rPr lang="hu-HU"/>
              <a:t> </a:t>
            </a:r>
            <a:r>
              <a:rPr lang="hu-HU" b="1"/>
              <a:t>A hődrótos anemométer</a:t>
            </a:r>
            <a:r>
              <a:rPr lang="hu-HU"/>
              <a:t> a legérzékenyebb és a legkisebb tehetetlenségű műszerek; iránytól független szélsebességmérésre használhatók. Működésük azon alapszik, hogy a levegő hőmérséklete fölé melegített vékony drót hőmérséklete a szélsebességtől függően csökken.</a:t>
            </a:r>
          </a:p>
          <a:p>
            <a:pPr algn="just"/>
            <a:r>
              <a:rPr lang="hu-HU" b="1"/>
              <a:t>Az akusztikus szélmérő</a:t>
            </a:r>
            <a:r>
              <a:rPr lang="hu-HU"/>
              <a:t> érzékelő részének felépítését látjuk alább. A speciális fémkereten több darab, kettős rendeltetésű (hangkibocsátó és -érzékelő) mérőtest helyezkedik el, ez látható az ábrán. Az egyes mérőtestek által kibocsátott hangimpulzusok a széliránytól és szélsebességtől függően különböző időbeli eltéréssel jutnak el a többi mérőtesthez. Mindezt elektronikus berendezés értékeli, és a kapott jelek bonyolult halmazából rekonstruálja a szélvektor háromdimenziós változásait. A SODAR (Sonic Detection And Ranging) egy olyan távérzékelési eszköz, amely a hanghullámok segítségével méri a szél irányát és sebességét. A mérés a légkörben állandóan jelenlévő mikroturbulenciák, örvények érzékelésén alapul. A mikroturbulenciák szabálytalan változása határozza meg a szél pillanatnyi értékének függőleges és vízszintes összetevőjét. </a:t>
            </a:r>
          </a:p>
          <a:p>
            <a:pPr algn="just"/>
            <a:endParaRPr lang="hu-HU"/>
          </a:p>
        </p:txBody>
      </p:sp>
      <p:sp>
        <p:nvSpPr>
          <p:cNvPr id="136196" name="Dia számának helye 3"/>
          <p:cNvSpPr>
            <a:spLocks noGrp="1"/>
          </p:cNvSpPr>
          <p:nvPr>
            <p:ph type="sldNum" sz="quarter" idx="5"/>
          </p:nvPr>
        </p:nvSpPr>
        <p:spPr>
          <a:noFill/>
        </p:spPr>
        <p:txBody>
          <a:bodyPr/>
          <a:lstStyle/>
          <a:p>
            <a:fld id="{3EF7C19C-10E1-41B7-851C-7E400FC16070}" type="slidenum">
              <a:rPr lang="hu-HU" smtClean="0"/>
              <a:pPr/>
              <a:t>42</a:t>
            </a:fld>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iakép helye 1"/>
          <p:cNvSpPr>
            <a:spLocks noGrp="1" noRot="1" noChangeAspect="1" noTextEdit="1"/>
          </p:cNvSpPr>
          <p:nvPr>
            <p:ph type="sldImg"/>
          </p:nvPr>
        </p:nvSpPr>
        <p:spPr>
          <a:ln/>
        </p:spPr>
      </p:sp>
      <p:sp>
        <p:nvSpPr>
          <p:cNvPr id="137219" name="Jegyzetek helye 2"/>
          <p:cNvSpPr>
            <a:spLocks noGrp="1"/>
          </p:cNvSpPr>
          <p:nvPr>
            <p:ph type="body" idx="1"/>
          </p:nvPr>
        </p:nvSpPr>
        <p:spPr>
          <a:noFill/>
          <a:ln/>
        </p:spPr>
        <p:txBody>
          <a:bodyPr/>
          <a:lstStyle/>
          <a:p>
            <a:pPr algn="just"/>
            <a:r>
              <a:rPr lang="hu-HU"/>
              <a:t>A szélsebesség mérése a legfontosabb eleme a szélenergia-forrás értékelésének, a  teljesítmény meghatározásának, az éves energiatermelés kiszámításának. Gazdasági értelemben a bizonytalanságok pénzügyi kockázatot jelentenek. Semmilyen más energiaforrásnál nincs nagyobb kockázat, mint a szélenergiához szükséges szélsebesség mérése. </a:t>
            </a:r>
          </a:p>
          <a:p>
            <a:pPr algn="just"/>
            <a:r>
              <a:rPr lang="hu-HU"/>
              <a:t>Fontos a </a:t>
            </a:r>
            <a:r>
              <a:rPr lang="hu-HU" b="1"/>
              <a:t>megfelelő mérési hely, és mérési magasság kiválasztása</a:t>
            </a:r>
            <a:r>
              <a:rPr lang="hu-HU"/>
              <a:t>. A felhasznált anemométerek, azok kalibrálása és elhelyezése. Minden szélsebességméréshez használt anemométert előzetesen szélcsatornában kell beállítani. Ugyanakkor hosszabb távú mérés esetén szükséges a helyszíni kalibrációk körültekintő elvégzése, referencia-anemométer segítségével. </a:t>
            </a:r>
          </a:p>
          <a:p>
            <a:pPr algn="just"/>
            <a:r>
              <a:rPr lang="hu-HU"/>
              <a:t>A mérés helyének kiválasztása fontos feladat. A mérési helyen lehet újonnan telepíteni mérőoszlopot, vagy, ha arra lehetőség adódik, akkor meglévő oszlopot használhatunk fel. </a:t>
            </a:r>
          </a:p>
          <a:p>
            <a:pPr algn="just"/>
            <a:r>
              <a:rPr lang="hu-HU"/>
              <a:t>E méréseket azért végezzük, hogy egy szélerőmű, de leginkább egy szélerőműpark létesítési helyszínéül kiválasztott terület szélklimatológiai adottságait részletesen feltérképezzük, és adatbázist szolgáltassunk a szélerőműpark tervezéséhez.</a:t>
            </a:r>
          </a:p>
        </p:txBody>
      </p:sp>
      <p:sp>
        <p:nvSpPr>
          <p:cNvPr id="137220" name="Dia számának helye 3"/>
          <p:cNvSpPr>
            <a:spLocks noGrp="1"/>
          </p:cNvSpPr>
          <p:nvPr>
            <p:ph type="sldNum" sz="quarter" idx="5"/>
          </p:nvPr>
        </p:nvSpPr>
        <p:spPr>
          <a:noFill/>
        </p:spPr>
        <p:txBody>
          <a:bodyPr/>
          <a:lstStyle/>
          <a:p>
            <a:fld id="{ACADE49B-4818-4BA8-87CD-55CE7921301C}" type="slidenum">
              <a:rPr lang="hu-HU" smtClean="0"/>
              <a:pPr/>
              <a:t>43</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Diakép helye 1"/>
          <p:cNvSpPr>
            <a:spLocks noGrp="1" noRot="1" noChangeAspect="1" noTextEdit="1"/>
          </p:cNvSpPr>
          <p:nvPr>
            <p:ph type="sldImg"/>
          </p:nvPr>
        </p:nvSpPr>
        <p:spPr>
          <a:ln/>
        </p:spPr>
      </p:sp>
      <p:sp>
        <p:nvSpPr>
          <p:cNvPr id="138243" name="Jegyzetek helye 2"/>
          <p:cNvSpPr>
            <a:spLocks noGrp="1"/>
          </p:cNvSpPr>
          <p:nvPr>
            <p:ph type="body" idx="1"/>
          </p:nvPr>
        </p:nvSpPr>
        <p:spPr>
          <a:noFill/>
          <a:ln/>
        </p:spPr>
        <p:txBody>
          <a:bodyPr/>
          <a:lstStyle/>
          <a:p>
            <a:pPr algn="just"/>
            <a:r>
              <a:rPr lang="hu-HU"/>
              <a:t>A hónapokon, sőt éveken keresztül gyűjtött adatokból, erre alkalmas szoftverekkel értékelik ki a mérések eredményeit. A következőkben a teljesség igénye nélkül ismertetünk néhány kiértékelt eredményt. A diagram bemutatja néhány helyen a szél irányának relatív gyakoriságát. A vízszintes tengelyen a különböző égtájak jelennek meg angol rövidítéssel. ezt a diagramot más formában is felrajzolni, ami talán szemléletesebb. Egy ilyet mutat a bal oldali  ábra. Vagy a szélsebességet szokták szélrózsadiagramban is ábrázolni, ezt a jobb oldali ábra mutatja. Itt az egyes körök m/s szélsebességre vannak skálázva. </a:t>
            </a:r>
          </a:p>
          <a:p>
            <a:pPr algn="just"/>
            <a:endParaRPr lang="hu-HU"/>
          </a:p>
        </p:txBody>
      </p:sp>
      <p:sp>
        <p:nvSpPr>
          <p:cNvPr id="138244" name="Dia számának helye 3"/>
          <p:cNvSpPr>
            <a:spLocks noGrp="1"/>
          </p:cNvSpPr>
          <p:nvPr>
            <p:ph type="sldNum" sz="quarter" idx="5"/>
          </p:nvPr>
        </p:nvSpPr>
        <p:spPr>
          <a:noFill/>
        </p:spPr>
        <p:txBody>
          <a:bodyPr/>
          <a:lstStyle/>
          <a:p>
            <a:fld id="{8BADB799-008A-4A5D-B83C-5FE677B29DD9}" type="slidenum">
              <a:rPr lang="hu-HU" smtClean="0"/>
              <a:pPr/>
              <a:t>44</a:t>
            </a:fld>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Diakép helye 1"/>
          <p:cNvSpPr>
            <a:spLocks noGrp="1" noRot="1" noChangeAspect="1" noTextEdit="1"/>
          </p:cNvSpPr>
          <p:nvPr>
            <p:ph type="sldImg"/>
          </p:nvPr>
        </p:nvSpPr>
        <p:spPr>
          <a:ln/>
        </p:spPr>
      </p:sp>
      <p:sp>
        <p:nvSpPr>
          <p:cNvPr id="139267" name="Jegyzetek helye 2"/>
          <p:cNvSpPr>
            <a:spLocks noGrp="1"/>
          </p:cNvSpPr>
          <p:nvPr>
            <p:ph type="body" idx="1"/>
          </p:nvPr>
        </p:nvSpPr>
        <p:spPr>
          <a:noFill/>
          <a:ln/>
        </p:spPr>
        <p:txBody>
          <a:bodyPr>
            <a:normAutofit lnSpcReduction="10000"/>
          </a:bodyPr>
          <a:lstStyle/>
          <a:p>
            <a:pPr algn="just"/>
            <a:r>
              <a:rPr lang="hu-HU">
                <a:solidFill>
                  <a:srgbClr val="000000"/>
                </a:solidFill>
                <a:latin typeface="Arial" charset="0"/>
                <a:cs typeface="Times New Roman" pitchFamily="18" charset="0"/>
              </a:rPr>
              <a:t>A szélkerekeknek két főcsoportját lehet megkülönböztetni: a </a:t>
            </a:r>
            <a:r>
              <a:rPr lang="hu-HU" b="1">
                <a:solidFill>
                  <a:srgbClr val="000000"/>
                </a:solidFill>
                <a:latin typeface="Arial" charset="0"/>
                <a:cs typeface="Times New Roman" pitchFamily="18" charset="0"/>
              </a:rPr>
              <a:t>függőleges</a:t>
            </a:r>
            <a:r>
              <a:rPr lang="hu-HU">
                <a:solidFill>
                  <a:srgbClr val="000000"/>
                </a:solidFill>
                <a:latin typeface="Arial" charset="0"/>
                <a:cs typeface="Times New Roman" pitchFamily="18" charset="0"/>
              </a:rPr>
              <a:t> és a </a:t>
            </a:r>
            <a:r>
              <a:rPr lang="hu-HU" b="1">
                <a:solidFill>
                  <a:srgbClr val="000000"/>
                </a:solidFill>
                <a:latin typeface="Arial" charset="0"/>
                <a:cs typeface="Times New Roman" pitchFamily="18" charset="0"/>
              </a:rPr>
              <a:t>vízszintes tengelyű </a:t>
            </a:r>
            <a:r>
              <a:rPr lang="hu-HU">
                <a:solidFill>
                  <a:srgbClr val="000000"/>
                </a:solidFill>
                <a:latin typeface="Arial" charset="0"/>
                <a:cs typeface="Times New Roman" pitchFamily="18" charset="0"/>
              </a:rPr>
              <a:t>kerekeket. A csoportosításukhoz használjuk a már bevezetett gyorsjárati tényezőt! </a:t>
            </a:r>
            <a:r>
              <a:rPr lang="hu-HU"/>
              <a:t>A használatos szélkerekeket e paraméter alapján sorolhatjuk be. Az ábra mutatja a használati tartományokat. Az egyes szélkerekek teljesítménytényezőjének alakulását mutatja az ábra a gyorsjárati tényező függvényében. A legmagasabban járó görbe az ideális szélkeréké, amelynek lapátozásán nem alakulnak ki veszteségek. Ezt nem lehet megvalósítani. A </a:t>
            </a:r>
            <a:r>
              <a:rPr lang="hu-HU" b="1"/>
              <a:t>Betz-féle </a:t>
            </a:r>
            <a:r>
              <a:rPr lang="hu-HU"/>
              <a:t>állandót eléri kb. 7-es gyorsjárati tényezőnél. A következő legjobb görbe a (két- és) háromlapátos vízszintes tengelyű szélkerekek jelleggörbéje. A háromlapátos a legelterjedtebb szélkerékfajta. Ezek elérik a 0,5-ös teljesítménytényezőt 6−7 gyorsjárati tényező esetén. Vagyis ezeknek a szélkerekeknek a kerületi sebessége a szél 6−7 szerese. Ezek az úgynevezett gyorsjárású szélkerekek. Szintén gyorsjárásúak a </a:t>
            </a:r>
            <a:r>
              <a:rPr lang="hu-HU" b="1"/>
              <a:t>Darrieus-szélkerekek</a:t>
            </a:r>
            <a:r>
              <a:rPr lang="hu-HU"/>
              <a:t>, amelyek függőleges tengelyűek. Ezek is gyorsan forognak, de a hatásfokuk szerényebb, maximum kb. 0,4-es teljesítménytényező. A másik hátrányos tulajdonságuk, hogy a teljesítménytényező-görbéjük csúcsosabb, mint a háromlapátos szélkerekeké. A következő szélkerékfajta a </a:t>
            </a:r>
            <a:r>
              <a:rPr lang="hu-HU" b="1"/>
              <a:t>holland négylapátos</a:t>
            </a:r>
            <a:r>
              <a:rPr lang="hu-HU"/>
              <a:t>, ahol a teljesítménymaximum 2−3 gyorsjárati tényezőnél adódik, de csak 0,3 körüli maximumot ér el. Az </a:t>
            </a:r>
            <a:r>
              <a:rPr lang="hu-HU" b="1"/>
              <a:t>amerikai kerék </a:t>
            </a:r>
            <a:r>
              <a:rPr lang="hu-HU"/>
              <a:t>maximuma szintén 0,3 teljesítménytényező környékén van, és ezt kb. egyes gyorsjárati tényezőnél éri el. A holland és az amerikai kerekek lassú járásúak. És végül maradt a másik függőleges tengelyű szélkerék, a </a:t>
            </a:r>
            <a:r>
              <a:rPr lang="hu-HU" b="1"/>
              <a:t>Savonius</a:t>
            </a:r>
            <a:r>
              <a:rPr lang="hu-HU"/>
              <a:t> típusú amely szerény, 0,15 körüli maximális teljesítménytényezővel rendelkezik, és ezt 0,8−1 körüli gyorsjárati tényezőnél éri el. Ez szintén lassú járású szélkeréknek számít. Természetesen nagyon sok egyéb fajta szélkerék is létezik. </a:t>
            </a:r>
          </a:p>
          <a:p>
            <a:pPr algn="just"/>
            <a:endParaRPr lang="hu-HU">
              <a:latin typeface="Arial" charset="0"/>
            </a:endParaRPr>
          </a:p>
          <a:p>
            <a:pPr algn="just"/>
            <a:endParaRPr lang="hu-HU"/>
          </a:p>
        </p:txBody>
      </p:sp>
      <p:sp>
        <p:nvSpPr>
          <p:cNvPr id="139268" name="Dia számának helye 3"/>
          <p:cNvSpPr>
            <a:spLocks noGrp="1"/>
          </p:cNvSpPr>
          <p:nvPr>
            <p:ph type="sldNum" sz="quarter" idx="5"/>
          </p:nvPr>
        </p:nvSpPr>
        <p:spPr>
          <a:noFill/>
        </p:spPr>
        <p:txBody>
          <a:bodyPr/>
          <a:lstStyle/>
          <a:p>
            <a:fld id="{A81F92E4-D385-453A-9E82-299BCB6AF8AB}" type="slidenum">
              <a:rPr lang="hu-HU" smtClean="0"/>
              <a:pPr/>
              <a:t>45</a:t>
            </a:fld>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iakép helye 1"/>
          <p:cNvSpPr>
            <a:spLocks noGrp="1" noRot="1" noChangeAspect="1" noTextEdit="1"/>
          </p:cNvSpPr>
          <p:nvPr>
            <p:ph type="sldImg"/>
          </p:nvPr>
        </p:nvSpPr>
        <p:spPr>
          <a:ln/>
        </p:spPr>
      </p:sp>
      <p:sp>
        <p:nvSpPr>
          <p:cNvPr id="140291" name="Jegyzetek helye 2"/>
          <p:cNvSpPr>
            <a:spLocks noGrp="1"/>
          </p:cNvSpPr>
          <p:nvPr>
            <p:ph type="body" idx="1"/>
          </p:nvPr>
        </p:nvSpPr>
        <p:spPr>
          <a:noFill/>
          <a:ln/>
        </p:spPr>
        <p:txBody>
          <a:bodyPr/>
          <a:lstStyle/>
          <a:p>
            <a:pPr algn="just"/>
            <a:r>
              <a:rPr lang="hu-HU"/>
              <a:t>A szélkerék vízszintes tengelyű. A szélirány változását a malom felső részének elforgatásával tudja követni a szélkerék. A szélirányba állítás kézzel történt. Ez Hollandiában nem okozott igazán nagy problémát, mert a tenger közelsége miatt a szélirány nem változott gyorsan, tehát az irányba állítást viszonylag ritkán kellett elvégezni a nálunk található kontinentális szélgenerátorokhoz képest például. </a:t>
            </a:r>
          </a:p>
          <a:p>
            <a:pPr algn="just"/>
            <a:endParaRPr lang="hu-HU"/>
          </a:p>
        </p:txBody>
      </p:sp>
      <p:sp>
        <p:nvSpPr>
          <p:cNvPr id="140292" name="Dia számának helye 3"/>
          <p:cNvSpPr>
            <a:spLocks noGrp="1"/>
          </p:cNvSpPr>
          <p:nvPr>
            <p:ph type="sldNum" sz="quarter" idx="5"/>
          </p:nvPr>
        </p:nvSpPr>
        <p:spPr>
          <a:noFill/>
        </p:spPr>
        <p:txBody>
          <a:bodyPr/>
          <a:lstStyle/>
          <a:p>
            <a:fld id="{6B02FDC8-AC40-4895-A757-3BF07BF9FED4}" type="slidenum">
              <a:rPr lang="hu-HU" smtClean="0"/>
              <a:pPr/>
              <a:t>46</a:t>
            </a:fld>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Diakép helye 1"/>
          <p:cNvSpPr>
            <a:spLocks noGrp="1" noRot="1" noChangeAspect="1" noTextEdit="1"/>
          </p:cNvSpPr>
          <p:nvPr>
            <p:ph type="sldImg"/>
          </p:nvPr>
        </p:nvSpPr>
        <p:spPr>
          <a:ln/>
        </p:spPr>
      </p:sp>
      <p:sp>
        <p:nvSpPr>
          <p:cNvPr id="141315" name="Jegyzetek helye 2"/>
          <p:cNvSpPr>
            <a:spLocks noGrp="1"/>
          </p:cNvSpPr>
          <p:nvPr>
            <p:ph type="body" idx="1"/>
          </p:nvPr>
        </p:nvSpPr>
        <p:spPr>
          <a:noFill/>
          <a:ln/>
        </p:spPr>
        <p:txBody>
          <a:bodyPr/>
          <a:lstStyle/>
          <a:p>
            <a:pPr algn="just"/>
            <a:r>
              <a:rPr lang="hu-HU"/>
              <a:t>A szélmalmok szélbe forgatását az első változatban kézi erővel végezték. Ennek mechanizmusát bal oldali és középső ábrán láthatjuk. Az elforgató kerék forgatását és rögzítését mutatja. A jobb oldali ábrán egy automatikus szélbeállító pótszélkereket látunk, ami nagyon hasonlít a mai helikopterek stabilizáló rotorjához.</a:t>
            </a:r>
          </a:p>
          <a:p>
            <a:pPr algn="just"/>
            <a:endParaRPr lang="hu-HU"/>
          </a:p>
        </p:txBody>
      </p:sp>
      <p:sp>
        <p:nvSpPr>
          <p:cNvPr id="141316" name="Dia számának helye 3"/>
          <p:cNvSpPr>
            <a:spLocks noGrp="1"/>
          </p:cNvSpPr>
          <p:nvPr>
            <p:ph type="sldNum" sz="quarter" idx="5"/>
          </p:nvPr>
        </p:nvSpPr>
        <p:spPr>
          <a:noFill/>
        </p:spPr>
        <p:txBody>
          <a:bodyPr/>
          <a:lstStyle/>
          <a:p>
            <a:fld id="{30D0B33A-B329-40BF-80DB-1519BB0DCE3E}" type="slidenum">
              <a:rPr lang="hu-HU" smtClean="0"/>
              <a:pPr/>
              <a:t>47</a:t>
            </a:fld>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Diakép helye 1"/>
          <p:cNvSpPr>
            <a:spLocks noGrp="1" noRot="1" noChangeAspect="1" noTextEdit="1"/>
          </p:cNvSpPr>
          <p:nvPr>
            <p:ph type="sldImg"/>
          </p:nvPr>
        </p:nvSpPr>
        <p:spPr>
          <a:ln/>
        </p:spPr>
      </p:sp>
      <p:sp>
        <p:nvSpPr>
          <p:cNvPr id="142339" name="Jegyzetek helye 2"/>
          <p:cNvSpPr>
            <a:spLocks noGrp="1"/>
          </p:cNvSpPr>
          <p:nvPr>
            <p:ph type="body" idx="1"/>
          </p:nvPr>
        </p:nvSpPr>
        <p:spPr>
          <a:noFill/>
          <a:ln/>
        </p:spPr>
        <p:txBody>
          <a:bodyPr/>
          <a:lstStyle/>
          <a:p>
            <a:r>
              <a:rPr lang="hu-HU"/>
              <a:t>A chicagói világkiállításon (1876) egy fémszerkezetű, soklapátos, lassú járású szélerőmű vonta magára a közfigyelmet, amely vizet szivattyúzott. Habár ez a szélkerék áramlástanilag messze elmarad a tökéletestől, és vízszivattyúval való terhelése sem volt arányos a mindenkori teljesítményével, mégis gyorsan elterjedt, mert nagy lapátfelületei miatt már gyenge (2,5 m/s sebességű) szélnél is megindult. Erősebb szél sem rongálta meg, mert 7−8 m/s sebességű szélnél automatikusan oldalt fordult és ekkor síkjával állt a szél felé, úgy hogy a szél nem tehetett benne kárt!</a:t>
            </a:r>
          </a:p>
        </p:txBody>
      </p:sp>
      <p:sp>
        <p:nvSpPr>
          <p:cNvPr id="142340" name="Dia számának helye 3"/>
          <p:cNvSpPr>
            <a:spLocks noGrp="1"/>
          </p:cNvSpPr>
          <p:nvPr>
            <p:ph type="sldNum" sz="quarter" idx="5"/>
          </p:nvPr>
        </p:nvSpPr>
        <p:spPr>
          <a:noFill/>
        </p:spPr>
        <p:txBody>
          <a:bodyPr/>
          <a:lstStyle/>
          <a:p>
            <a:fld id="{F4F9A564-B936-45CA-AF10-1F38B71E0E45}" type="slidenum">
              <a:rPr lang="hu-HU" smtClean="0"/>
              <a:pPr/>
              <a:t>48</a:t>
            </a:fld>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Diakép helye 1"/>
          <p:cNvSpPr>
            <a:spLocks noGrp="1" noRot="1" noChangeAspect="1" noTextEdit="1"/>
          </p:cNvSpPr>
          <p:nvPr>
            <p:ph type="sldImg"/>
          </p:nvPr>
        </p:nvSpPr>
        <p:spPr>
          <a:ln/>
        </p:spPr>
      </p:sp>
      <p:sp>
        <p:nvSpPr>
          <p:cNvPr id="143363" name="Jegyzetek helye 2"/>
          <p:cNvSpPr>
            <a:spLocks noGrp="1"/>
          </p:cNvSpPr>
          <p:nvPr>
            <p:ph type="body" idx="1"/>
          </p:nvPr>
        </p:nvSpPr>
        <p:spPr>
          <a:noFill/>
          <a:ln/>
        </p:spPr>
        <p:txBody>
          <a:bodyPr/>
          <a:lstStyle/>
          <a:p>
            <a:pPr algn="just"/>
            <a:r>
              <a:rPr lang="hu-HU"/>
              <a:t>A testeknek fontos jellemzője az </a:t>
            </a:r>
            <a:r>
              <a:rPr lang="hu-HU" b="1"/>
              <a:t>ellenállás-tényezője</a:t>
            </a:r>
            <a:r>
              <a:rPr lang="hu-HU"/>
              <a:t>. Az ellenállás-tényező egyenlő az ellenálláserő (F</a:t>
            </a:r>
            <a:r>
              <a:rPr lang="hu-HU" baseline="-25000"/>
              <a:t>e</a:t>
            </a:r>
            <a:r>
              <a:rPr lang="hu-HU"/>
              <a:t>), valamint a test egy jellemző felületének (A) és a test előtt messze mérhető dinamikus nyomásnak a hányadosával. </a:t>
            </a:r>
          </a:p>
          <a:p>
            <a:pPr algn="just"/>
            <a:r>
              <a:rPr lang="hu-HU"/>
              <a:t>A </a:t>
            </a:r>
            <a:r>
              <a:rPr lang="hu-HU" b="1"/>
              <a:t>Reynolds-szám</a:t>
            </a:r>
            <a:r>
              <a:rPr lang="hu-HU"/>
              <a:t> pedig a test előtt messze mérhető zavartalan áramlás sebessége (v ), szorozva a test egy jellemző méretével (pl. henger esetén ez a henger átmérője, d), és osztva a közeg kinematikai viszkozitásával (v).</a:t>
            </a:r>
          </a:p>
          <a:p>
            <a:pPr algn="just"/>
            <a:r>
              <a:rPr lang="hu-HU"/>
              <a:t>A táblázat jobb oldalán látható a félgömb ellenállás-tényezője a domború oldal felől megfújva 0,34, míg a homorú oldal felől megfújva 1,33. A működése nagyon egyszerűen magyarázható ezek után. A  átható kanalas anemométer kerekén a szél a jobb oldali homorú gömboldalt nagyobb erővel nyomja, mint a bal oldali domborút. Emiatt elfordul az óramutató járásával ellentétesen.</a:t>
            </a:r>
          </a:p>
          <a:p>
            <a:pPr algn="just"/>
            <a:endParaRPr lang="hu-HU"/>
          </a:p>
          <a:p>
            <a:pPr algn="just"/>
            <a:endParaRPr lang="hu-HU"/>
          </a:p>
        </p:txBody>
      </p:sp>
      <p:sp>
        <p:nvSpPr>
          <p:cNvPr id="143364" name="Dia számának helye 3"/>
          <p:cNvSpPr>
            <a:spLocks noGrp="1"/>
          </p:cNvSpPr>
          <p:nvPr>
            <p:ph type="sldNum" sz="quarter" idx="5"/>
          </p:nvPr>
        </p:nvSpPr>
        <p:spPr>
          <a:noFill/>
        </p:spPr>
        <p:txBody>
          <a:bodyPr/>
          <a:lstStyle/>
          <a:p>
            <a:fld id="{0CA9E885-D2B5-40B3-8705-D7193A119D4E}" type="slidenum">
              <a:rPr lang="hu-HU" smtClean="0"/>
              <a:pPr/>
              <a:t>49</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a:ln/>
        </p:spPr>
      </p:sp>
      <p:sp>
        <p:nvSpPr>
          <p:cNvPr id="98307" name="Jegyzetek helye 2"/>
          <p:cNvSpPr>
            <a:spLocks noGrp="1"/>
          </p:cNvSpPr>
          <p:nvPr>
            <p:ph type="body" idx="1"/>
          </p:nvPr>
        </p:nvSpPr>
        <p:spPr>
          <a:noFill/>
          <a:ln/>
        </p:spPr>
        <p:txBody>
          <a:bodyPr/>
          <a:lstStyle/>
          <a:p>
            <a:pPr algn="just" eaLnBrk="1" hangingPunct="1"/>
            <a:r>
              <a:rPr lang="hu-HU"/>
              <a:t>A szelet a földfelszín által elnyelt napsugárzás, és a Föld tengely körüli forgása hozza létre. A napsugárzás elnyelődése nagyobb mértékű az Egyenlítőnél, mint a sarkoknál, leegyszerűsített megközelítéssel: a légtömegek az Egyenlítőtől a sarkok felé áramlanak. Ezt a Föld forgása módosítja, s ezzel számos örvénylés alakul ki mind az északi, mind a déli féltekén.</a:t>
            </a:r>
          </a:p>
        </p:txBody>
      </p:sp>
      <p:sp>
        <p:nvSpPr>
          <p:cNvPr id="98308" name="Dia számának helye 3"/>
          <p:cNvSpPr>
            <a:spLocks noGrp="1"/>
          </p:cNvSpPr>
          <p:nvPr>
            <p:ph type="sldNum" sz="quarter" idx="5"/>
          </p:nvPr>
        </p:nvSpPr>
        <p:spPr>
          <a:noFill/>
        </p:spPr>
        <p:txBody>
          <a:bodyPr/>
          <a:lstStyle/>
          <a:p>
            <a:fld id="{CF5CDA97-7EA1-4FD6-9472-12A5C5B59591}" type="slidenum">
              <a:rPr lang="hu-HU" smtClean="0"/>
              <a:pPr/>
              <a:t>5</a:t>
            </a:fld>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Diakép helye 1"/>
          <p:cNvSpPr>
            <a:spLocks noGrp="1" noRot="1" noChangeAspect="1" noTextEdit="1"/>
          </p:cNvSpPr>
          <p:nvPr>
            <p:ph type="sldImg"/>
          </p:nvPr>
        </p:nvSpPr>
        <p:spPr>
          <a:ln/>
        </p:spPr>
      </p:sp>
      <p:sp>
        <p:nvSpPr>
          <p:cNvPr id="144387" name="Jegyzetek helye 2"/>
          <p:cNvSpPr>
            <a:spLocks noGrp="1"/>
          </p:cNvSpPr>
          <p:nvPr>
            <p:ph type="body" idx="1"/>
          </p:nvPr>
        </p:nvSpPr>
        <p:spPr>
          <a:noFill/>
          <a:ln/>
        </p:spPr>
        <p:txBody>
          <a:bodyPr/>
          <a:lstStyle/>
          <a:p>
            <a:pPr algn="just"/>
            <a:r>
              <a:rPr lang="hu-HU"/>
              <a:t>A Savonius-szélkerék az egyik legegyszerűbb áramlástechnikai elven működik. A kanalas anemométerek is ezt az elvet alkalmazzák. A félgömbnek vagy félhengernek a légellenállása nagymértékben függ a megfúvás irányától. </a:t>
            </a:r>
          </a:p>
        </p:txBody>
      </p:sp>
      <p:sp>
        <p:nvSpPr>
          <p:cNvPr id="144388" name="Dia számának helye 3"/>
          <p:cNvSpPr>
            <a:spLocks noGrp="1"/>
          </p:cNvSpPr>
          <p:nvPr>
            <p:ph type="sldNum" sz="quarter" idx="5"/>
          </p:nvPr>
        </p:nvSpPr>
        <p:spPr>
          <a:noFill/>
        </p:spPr>
        <p:txBody>
          <a:bodyPr/>
          <a:lstStyle/>
          <a:p>
            <a:fld id="{BCB2C37F-2B11-4B81-84D1-280228ED9B05}" type="slidenum">
              <a:rPr lang="hu-HU" smtClean="0"/>
              <a:pPr/>
              <a:t>50</a:t>
            </a:fld>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iakép helye 1"/>
          <p:cNvSpPr>
            <a:spLocks noGrp="1" noRot="1" noChangeAspect="1" noTextEdit="1"/>
          </p:cNvSpPr>
          <p:nvPr>
            <p:ph type="sldImg"/>
          </p:nvPr>
        </p:nvSpPr>
        <p:spPr>
          <a:ln/>
        </p:spPr>
      </p:sp>
      <p:sp>
        <p:nvSpPr>
          <p:cNvPr id="145411" name="Jegyzetek helye 2"/>
          <p:cNvSpPr>
            <a:spLocks noGrp="1"/>
          </p:cNvSpPr>
          <p:nvPr>
            <p:ph type="body" idx="1"/>
          </p:nvPr>
        </p:nvSpPr>
        <p:spPr>
          <a:noFill/>
          <a:ln/>
        </p:spPr>
        <p:txBody>
          <a:bodyPr/>
          <a:lstStyle/>
          <a:p>
            <a:r>
              <a:rPr lang="hu-HU"/>
              <a:t>Az áramlásba helyezett szárnyra ható erő két komponensre bontható: a zavartalan (megfúvási) sebességre merőleges „F</a:t>
            </a:r>
            <a:r>
              <a:rPr lang="hu-HU" baseline="-25000"/>
              <a:t>f</a:t>
            </a:r>
            <a:r>
              <a:rPr lang="hu-HU"/>
              <a:t>” felhajtóerőre és a megfúvással párhuzamos „F</a:t>
            </a:r>
            <a:r>
              <a:rPr lang="hu-HU" baseline="-25000"/>
              <a:t>e</a:t>
            </a:r>
            <a:r>
              <a:rPr lang="hu-HU"/>
              <a:t>” ellenálláserőre. Az ellenállás-tényezőhöz hasonlóan bevezethető a szárnyra vonatkozó felhajtóerő is.</a:t>
            </a:r>
          </a:p>
        </p:txBody>
      </p:sp>
      <p:sp>
        <p:nvSpPr>
          <p:cNvPr id="145412" name="Dia számának helye 3"/>
          <p:cNvSpPr>
            <a:spLocks noGrp="1"/>
          </p:cNvSpPr>
          <p:nvPr>
            <p:ph type="sldNum" sz="quarter" idx="5"/>
          </p:nvPr>
        </p:nvSpPr>
        <p:spPr>
          <a:noFill/>
        </p:spPr>
        <p:txBody>
          <a:bodyPr/>
          <a:lstStyle/>
          <a:p>
            <a:fld id="{570B6867-33E7-4E51-A6FC-E230F5E0179A}" type="slidenum">
              <a:rPr lang="hu-HU" smtClean="0"/>
              <a:pPr/>
              <a:t>51</a:t>
            </a:fld>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Diakép helye 1"/>
          <p:cNvSpPr>
            <a:spLocks noGrp="1" noRot="1" noChangeAspect="1" noTextEdit="1"/>
          </p:cNvSpPr>
          <p:nvPr>
            <p:ph type="sldImg"/>
          </p:nvPr>
        </p:nvSpPr>
        <p:spPr>
          <a:ln/>
        </p:spPr>
      </p:sp>
      <p:sp>
        <p:nvSpPr>
          <p:cNvPr id="146435" name="Jegyzetek helye 2"/>
          <p:cNvSpPr>
            <a:spLocks noGrp="1"/>
          </p:cNvSpPr>
          <p:nvPr>
            <p:ph type="body" idx="1"/>
          </p:nvPr>
        </p:nvSpPr>
        <p:spPr>
          <a:noFill/>
          <a:ln/>
        </p:spPr>
        <p:txBody>
          <a:bodyPr/>
          <a:lstStyle/>
          <a:p>
            <a:r>
              <a:rPr lang="hu-HU"/>
              <a:t>Az áramlásba helyezett szárnyra ható erő két komponensre bontható: a zavartalan (megfúvási) sebességre merőleges „F</a:t>
            </a:r>
            <a:r>
              <a:rPr lang="hu-HU" baseline="-25000"/>
              <a:t>f</a:t>
            </a:r>
            <a:r>
              <a:rPr lang="hu-HU"/>
              <a:t>” felhajtóerőre és a megfúvással párhuzamos „F</a:t>
            </a:r>
            <a:r>
              <a:rPr lang="hu-HU" baseline="-25000"/>
              <a:t>e</a:t>
            </a:r>
            <a:r>
              <a:rPr lang="hu-HU"/>
              <a:t>” ellenálláserőre. Az ellenállás-tényezőhöz hasonlóan bevezethető a szárnyra vonatkozó felhajtóerő is. A felhajtóerő sokkal nagyobb értékű, mint az ellenálláserő a megfúvási szög (</a:t>
            </a:r>
            <a:r>
              <a:rPr lang="el-GR"/>
              <a:t>α</a:t>
            </a:r>
            <a:r>
              <a:rPr lang="hu-HU"/>
              <a:t> ) bizonyos tartományában. 0−15</a:t>
            </a:r>
            <a:r>
              <a:rPr lang="hu-HU" baseline="30000"/>
              <a:t>0</a:t>
            </a:r>
            <a:r>
              <a:rPr lang="hu-HU"/>
              <a:t> (ld.: ábra!). Viszont ezen a tartományon kívül az ellenálláserő a nagyobb, és a felhajtóerő gyakorlatilag megszűnik.</a:t>
            </a:r>
          </a:p>
          <a:p>
            <a:endParaRPr lang="hu-HU"/>
          </a:p>
        </p:txBody>
      </p:sp>
      <p:sp>
        <p:nvSpPr>
          <p:cNvPr id="146436" name="Dia számának helye 3"/>
          <p:cNvSpPr>
            <a:spLocks noGrp="1"/>
          </p:cNvSpPr>
          <p:nvPr>
            <p:ph type="sldNum" sz="quarter" idx="5"/>
          </p:nvPr>
        </p:nvSpPr>
        <p:spPr>
          <a:noFill/>
        </p:spPr>
        <p:txBody>
          <a:bodyPr/>
          <a:lstStyle/>
          <a:p>
            <a:fld id="{74F1CD9A-38F8-40F7-A013-1AD13EC00FD5}" type="slidenum">
              <a:rPr lang="hu-HU" smtClean="0"/>
              <a:pPr/>
              <a:t>52</a:t>
            </a:fld>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iakép helye 1"/>
          <p:cNvSpPr>
            <a:spLocks noGrp="1" noRot="1" noChangeAspect="1" noTextEdit="1"/>
          </p:cNvSpPr>
          <p:nvPr>
            <p:ph type="sldImg"/>
          </p:nvPr>
        </p:nvSpPr>
        <p:spPr>
          <a:ln/>
        </p:spPr>
      </p:sp>
      <p:sp>
        <p:nvSpPr>
          <p:cNvPr id="147459" name="Jegyzetek helye 2"/>
          <p:cNvSpPr>
            <a:spLocks noGrp="1"/>
          </p:cNvSpPr>
          <p:nvPr>
            <p:ph type="body" idx="1"/>
          </p:nvPr>
        </p:nvSpPr>
        <p:spPr>
          <a:noFill/>
          <a:ln/>
        </p:spPr>
        <p:txBody>
          <a:bodyPr/>
          <a:lstStyle/>
          <a:p>
            <a:r>
              <a:rPr lang="hu-HU"/>
              <a:t>Ezt a fajta szélkereket a francia Georges Jean Marie Darrieus, áramlástannal foglalkozó tudós 1931-ben fedezte fel. A jellegzetes, habverő alakú szerkezet két vagy három vékony, repülőgépszárny profilú lapátból állt. Kialakítását az  ábra bal oldalán látjuk. Függőleges tengely körül forog két szimmetrikus szárnyszelvény. A forgás a szél hatására következik be. Az ábra jobb oldala forgás közben mutatja a két szárnyra ható sebességeket és erőket. A felhajtó erre a sebességre merőlegesen ébred, mégpedig a megfúvással szembeni oldalon. A két erő ugyanabba az irányba mutató forgatónyomatékot kelt a tengelyen, ezért forog a kerék. Az ellenálláserő is fellép a szárnyszelvényeken. Ez az erő sajnos olyan nyomatékot hoz létre, amely akadályozza a kerék forgását. Ez a nyomaték szerencsére kisebb, mint amit a felhajtóerők hoznak létre. </a:t>
            </a:r>
          </a:p>
          <a:p>
            <a:r>
              <a:rPr lang="hu-HU"/>
              <a:t>Az 1973-as olajválság idején az Egyesült Államokban is próbálkoztak a Darrieus-féle szélturbinával. Néhány prototípust építettek, azonban az üzemeltetés során nehézségek támadtak. A függőleges tengelyű szélturbina nem váltotta be a hozzá fűzött reményeket, ezért kereskedelmi forgalomban nem is terjedt el.</a:t>
            </a:r>
          </a:p>
          <a:p>
            <a:endParaRPr lang="hu-HU"/>
          </a:p>
          <a:p>
            <a:endParaRPr lang="hu-HU"/>
          </a:p>
        </p:txBody>
      </p:sp>
      <p:sp>
        <p:nvSpPr>
          <p:cNvPr id="147460" name="Dia számának helye 3"/>
          <p:cNvSpPr>
            <a:spLocks noGrp="1"/>
          </p:cNvSpPr>
          <p:nvPr>
            <p:ph type="sldNum" sz="quarter" idx="5"/>
          </p:nvPr>
        </p:nvSpPr>
        <p:spPr>
          <a:noFill/>
        </p:spPr>
        <p:txBody>
          <a:bodyPr/>
          <a:lstStyle/>
          <a:p>
            <a:fld id="{3B0CC351-45B1-4D08-949B-1851CE5C7E1E}" type="slidenum">
              <a:rPr lang="hu-HU" smtClean="0"/>
              <a:pPr/>
              <a:t>53</a:t>
            </a:fld>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Diakép helye 1"/>
          <p:cNvSpPr>
            <a:spLocks noGrp="1" noRot="1" noChangeAspect="1" noTextEdit="1"/>
          </p:cNvSpPr>
          <p:nvPr>
            <p:ph type="sldImg"/>
          </p:nvPr>
        </p:nvSpPr>
        <p:spPr>
          <a:ln/>
        </p:spPr>
      </p:sp>
      <p:sp>
        <p:nvSpPr>
          <p:cNvPr id="148483" name="Jegyzetek helye 2"/>
          <p:cNvSpPr>
            <a:spLocks noGrp="1"/>
          </p:cNvSpPr>
          <p:nvPr>
            <p:ph type="body" idx="1"/>
          </p:nvPr>
        </p:nvSpPr>
        <p:spPr>
          <a:noFill/>
          <a:ln/>
        </p:spPr>
        <p:txBody>
          <a:bodyPr/>
          <a:lstStyle/>
          <a:p>
            <a:r>
              <a:rPr lang="hu-HU"/>
              <a:t>Ezt a fajta szélkereket a francia Georges Jean Marie Darrieus, áramlástannal foglalkozó tudós 1931-ben fedezte fel. A jellegzetes, habverő alakú szerkezet két vagy három vékony, repülőgépszárny profilú lapátból állt. Kialakítását az  ábra bal oldalán látjuk. Függőleges tengely körül forog két szimmetrikus szárnyszelvény. A forgás a szél hatására következik be. Az ábra jobb oldala forgás közben mutatja a két szárnyra ható sebességeket és erőket. A felhajtó erre a sebességre merőlegesen ébred, mégpedig a megfúvással szembeni oldalon. A két erő ugyanabba az irányba mutató forgatónyomatékot kelt a tengelyen, ezért forog a kerék. Az ellenálláserő is fellép a szárnyszelvényeken. Ez az erő sajnos olyan nyomatékot hoz létre, amely akadályozza a kerék forgását. Ez a nyomaték szerencsére kisebb, mint amit a felhajtóerők hoznak létre. </a:t>
            </a:r>
          </a:p>
          <a:p>
            <a:r>
              <a:rPr lang="hu-HU"/>
              <a:t>Az 1973-as olajválság idején az Egyesült Államokban is próbálkoztak a Darrieus-féle szélturbinával. Néhány prototípust építettek, azonban az üzemeltetés során nehézségek támadtak. A függőleges tengelyű szélturbina nem váltotta be a hozzá fűzött reményeket, ezért kereskedelmi forgalomban nem is terjedt el.</a:t>
            </a:r>
          </a:p>
          <a:p>
            <a:endParaRPr lang="hu-HU"/>
          </a:p>
          <a:p>
            <a:endParaRPr lang="hu-HU"/>
          </a:p>
        </p:txBody>
      </p:sp>
      <p:sp>
        <p:nvSpPr>
          <p:cNvPr id="148484" name="Dia számának helye 3"/>
          <p:cNvSpPr>
            <a:spLocks noGrp="1"/>
          </p:cNvSpPr>
          <p:nvPr>
            <p:ph type="sldNum" sz="quarter" idx="5"/>
          </p:nvPr>
        </p:nvSpPr>
        <p:spPr>
          <a:noFill/>
        </p:spPr>
        <p:txBody>
          <a:bodyPr/>
          <a:lstStyle/>
          <a:p>
            <a:fld id="{DC75DA77-09C5-485B-9553-45FB6C9FC30C}" type="slidenum">
              <a:rPr lang="hu-HU" smtClean="0"/>
              <a:pPr/>
              <a:t>54</a:t>
            </a:fld>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iakép helye 1"/>
          <p:cNvSpPr>
            <a:spLocks noGrp="1" noRot="1" noChangeAspect="1" noTextEdit="1"/>
          </p:cNvSpPr>
          <p:nvPr>
            <p:ph type="sldImg"/>
          </p:nvPr>
        </p:nvSpPr>
        <p:spPr>
          <a:ln/>
        </p:spPr>
      </p:sp>
      <p:sp>
        <p:nvSpPr>
          <p:cNvPr id="149507" name="Jegyzetek helye 2"/>
          <p:cNvSpPr>
            <a:spLocks noGrp="1"/>
          </p:cNvSpPr>
          <p:nvPr>
            <p:ph type="body" idx="1"/>
          </p:nvPr>
        </p:nvSpPr>
        <p:spPr>
          <a:noFill/>
          <a:ln/>
        </p:spPr>
        <p:txBody>
          <a:bodyPr/>
          <a:lstStyle/>
          <a:p>
            <a:pPr algn="just"/>
            <a:r>
              <a:rPr lang="hu-HU"/>
              <a:t>Az ábrán egy szélerőmű belső szerkezetét láthatjuk. A fontosabb részek az ábra alatt fel vannak sorolva. A lapátok az agyban csatlakoznak a főtengelyhez. A lapátok a saját tengelyük körül elforgathatók, hogy áramlástanilag a lehető legkedvezőbb legyen lapátokra ható felhajtóerő nagysága, vagy, ha nagyon erős a szél, akkor be tudja forgatni szélirányba a lapátokat, illetve, ahogy az előbb írtuk, zászlóállásba. </a:t>
            </a:r>
          </a:p>
          <a:p>
            <a:pPr algn="just"/>
            <a:r>
              <a:rPr lang="hu-HU"/>
              <a:t>A lapátok a lassú tengelyhez vagy főtengelyhez kapcsolódnak (7). A tengelyforgást a (20) hajtómű felgyorsítja, és a gyors tengely hajtja meg a (15) generátort. A tengelyeket ellátták fékekkel, amelyek nagy viharban vagy meghibásodáskor lefékezik a rotor forgását. A (14) anemométer méri az aktuális szélsebességet, a (23) szélzászló pedig a szélirányt. </a:t>
            </a:r>
          </a:p>
          <a:p>
            <a:pPr algn="just"/>
            <a:r>
              <a:rPr lang="hu-HU"/>
              <a:t>Az ábrán nincs rajta a szélbe állító mechanizmus, ami az egész gondolát elforgatja úgy, hogy a rotor a szélirányba álljon. Ezt a mechanizmust a következő	 ábrán láthatjuk a (Yaw driver) szélbe állító és a (Yaw-motor) ez a motor fordítja el a gondolát. </a:t>
            </a:r>
          </a:p>
        </p:txBody>
      </p:sp>
      <p:sp>
        <p:nvSpPr>
          <p:cNvPr id="149508" name="Dia számának helye 3"/>
          <p:cNvSpPr>
            <a:spLocks noGrp="1"/>
          </p:cNvSpPr>
          <p:nvPr>
            <p:ph type="sldNum" sz="quarter" idx="5"/>
          </p:nvPr>
        </p:nvSpPr>
        <p:spPr>
          <a:noFill/>
        </p:spPr>
        <p:txBody>
          <a:bodyPr/>
          <a:lstStyle/>
          <a:p>
            <a:fld id="{EA36C559-F834-4574-811C-AB7ED943AD24}" type="slidenum">
              <a:rPr lang="hu-HU" smtClean="0"/>
              <a:pPr/>
              <a:t>55</a:t>
            </a:fld>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Diakép helye 1"/>
          <p:cNvSpPr>
            <a:spLocks noGrp="1" noRot="1" noChangeAspect="1" noTextEdit="1"/>
          </p:cNvSpPr>
          <p:nvPr>
            <p:ph type="sldImg"/>
          </p:nvPr>
        </p:nvSpPr>
        <p:spPr>
          <a:ln/>
        </p:spPr>
      </p:sp>
      <p:sp>
        <p:nvSpPr>
          <p:cNvPr id="150531" name="Jegyzetek helye 2"/>
          <p:cNvSpPr>
            <a:spLocks noGrp="1"/>
          </p:cNvSpPr>
          <p:nvPr>
            <p:ph type="body" idx="1"/>
          </p:nvPr>
        </p:nvSpPr>
        <p:spPr>
          <a:noFill/>
          <a:ln/>
        </p:spPr>
        <p:txBody>
          <a:bodyPr/>
          <a:lstStyle/>
          <a:p>
            <a:pPr algn="just"/>
            <a:r>
              <a:rPr lang="hu-HU"/>
              <a:t>A szélturbináknál nagyon fontos a viharvédelem. Ennek többféle módja is lehet. </a:t>
            </a:r>
          </a:p>
          <a:p>
            <a:pPr algn="just"/>
            <a:r>
              <a:rPr lang="hu-HU"/>
              <a:t>„no control” = nincs szabályozás, úgy van tervezve mind a turbina, mind a generátor, hogy a legnagyobb széllökést is kibírja. </a:t>
            </a:r>
          </a:p>
          <a:p>
            <a:pPr algn="just"/>
            <a:r>
              <a:rPr lang="hu-HU"/>
              <a:t>Yaw és tilt control = ha a sebesség átlépi a megengedett értéket, a turbina tengelye körül elfordul, ezzel csökkentve a sebességet. </a:t>
            </a:r>
          </a:p>
          <a:p>
            <a:pPr algn="just"/>
            <a:r>
              <a:rPr lang="hu-HU"/>
              <a:t>Pitch control = a lapát szögét szabályozza a szél sebességének megfelelően.</a:t>
            </a:r>
          </a:p>
          <a:p>
            <a:pPr algn="just"/>
            <a:r>
              <a:rPr lang="hu-HU"/>
              <a:t>Stall control = ha túllépi a sebesség a megengedett értéket, akkor a lapátok fékező üzemmódba állnak át, és teljesen megállnak, majd a turbinát újra kell indítani.</a:t>
            </a:r>
          </a:p>
        </p:txBody>
      </p:sp>
      <p:sp>
        <p:nvSpPr>
          <p:cNvPr id="150532" name="Dia számának helye 3"/>
          <p:cNvSpPr>
            <a:spLocks noGrp="1"/>
          </p:cNvSpPr>
          <p:nvPr>
            <p:ph type="sldNum" sz="quarter" idx="5"/>
          </p:nvPr>
        </p:nvSpPr>
        <p:spPr>
          <a:noFill/>
        </p:spPr>
        <p:txBody>
          <a:bodyPr/>
          <a:lstStyle/>
          <a:p>
            <a:fld id="{C0A78285-1884-4E66-97FB-E8FFE778892F}" type="slidenum">
              <a:rPr lang="hu-HU" smtClean="0"/>
              <a:pPr/>
              <a:t>56</a:t>
            </a:fld>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iakép helye 1"/>
          <p:cNvSpPr>
            <a:spLocks noGrp="1" noRot="1" noChangeAspect="1" noTextEdit="1"/>
          </p:cNvSpPr>
          <p:nvPr>
            <p:ph type="sldImg"/>
          </p:nvPr>
        </p:nvSpPr>
        <p:spPr>
          <a:ln/>
        </p:spPr>
      </p:sp>
      <p:sp>
        <p:nvSpPr>
          <p:cNvPr id="151555" name="Jegyzetek helye 2"/>
          <p:cNvSpPr>
            <a:spLocks noGrp="1"/>
          </p:cNvSpPr>
          <p:nvPr>
            <p:ph type="body" idx="1"/>
          </p:nvPr>
        </p:nvSpPr>
        <p:spPr>
          <a:noFill/>
          <a:ln/>
        </p:spPr>
        <p:txBody>
          <a:bodyPr/>
          <a:lstStyle/>
          <a:p>
            <a:pPr algn="just"/>
            <a:r>
              <a:rPr lang="hu-HU"/>
              <a:t>A turbinalapát anyaga: üvegszál vagy kompozit epoxigyanta. A modern turbinák két- vagy háromlapátúak. A centrifugális erő, a rezgés, az anyagkifáradás teszi a lapátot a szerkezet leggyengébb pontjává. A széllökések alatti mechanikai igénybevételt a megengedett szint alatt kell tartani, ami a rotor sebességének beállításától függ. Ez nemcsak a lapátot védi meg, hanem a generátort is a túlterheléstől és a túlmelegedéstől. Erre használják a lapátszög-vezérlést, aminek segítségével befolyásolható a mechanikai igénybevétel és az esetleges túlterhelés. A szélturbina-lapátokat szárnyprofil alakura gyártják, és a repülőgépszárnyakhoz hasonló technikával állítják elő. Az aerodinamikai kialakítás igen fontos a jó hatásfokú működés érdekében! A lapátok, mint láttuk, a hossztengelyük mentén változó húrhosszúságúak és elcsavart profilúak. Ez biztosítja a megfelelő működést. </a:t>
            </a:r>
          </a:p>
        </p:txBody>
      </p:sp>
      <p:sp>
        <p:nvSpPr>
          <p:cNvPr id="151556" name="Dia számának helye 3"/>
          <p:cNvSpPr>
            <a:spLocks noGrp="1"/>
          </p:cNvSpPr>
          <p:nvPr>
            <p:ph type="sldNum" sz="quarter" idx="5"/>
          </p:nvPr>
        </p:nvSpPr>
        <p:spPr>
          <a:noFill/>
        </p:spPr>
        <p:txBody>
          <a:bodyPr/>
          <a:lstStyle/>
          <a:p>
            <a:fld id="{31EF4496-2C87-45D9-8A96-2757DCDCBC08}" type="slidenum">
              <a:rPr lang="hu-HU" smtClean="0"/>
              <a:pPr/>
              <a:t>57</a:t>
            </a:fld>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Diakép helye 1"/>
          <p:cNvSpPr>
            <a:spLocks noGrp="1" noRot="1" noChangeAspect="1" noTextEdit="1"/>
          </p:cNvSpPr>
          <p:nvPr>
            <p:ph type="sldImg"/>
          </p:nvPr>
        </p:nvSpPr>
        <p:spPr>
          <a:ln/>
        </p:spPr>
      </p:sp>
      <p:sp>
        <p:nvSpPr>
          <p:cNvPr id="152579" name="Jegyzetek helye 2"/>
          <p:cNvSpPr>
            <a:spLocks noGrp="1"/>
          </p:cNvSpPr>
          <p:nvPr>
            <p:ph type="body" idx="1"/>
          </p:nvPr>
        </p:nvSpPr>
        <p:spPr>
          <a:noFill/>
          <a:ln/>
        </p:spPr>
        <p:txBody>
          <a:bodyPr/>
          <a:lstStyle/>
          <a:p>
            <a:pPr algn="just"/>
            <a:r>
              <a:rPr lang="hu-HU"/>
              <a:t>A lapát szerkezeti felépítését az ábra mutatja. Alapvetően egy üreges héjszerkezet, amely megfelelő merevítésekkel van ellátva. Egy ilyen merevítést látunk.</a:t>
            </a:r>
          </a:p>
          <a:p>
            <a:pPr algn="just"/>
            <a:r>
              <a:rPr lang="hu-HU"/>
              <a:t>A lapátnak viszonylag könnyűnek és szilárdnak kell lennie, mert a forgás közben jelentős mechanikai feszültségek ébrednek a szerkezetben. A terhelést a centrifugális erő és a szélterhelés együttesen hozza létre. Nagyobb szélben a lapátok akár több métert is meghajolhatnak az oszlop irányába. Ráadásul a mechanikai igénybevételek változó nagyságúak, vagyis fárasztó igénybevétel alakul ki. Ennek hatására repedések indulhatnak el a szerkezetben. A fáradt törés elkerülése érdekében fontos a lapátokat időnként ellenőrizni. Ezt néhány évente el kell végezni. Esetleg nagyobb hiba esetén javítani kell, vagy le is kell cserélni. </a:t>
            </a:r>
          </a:p>
        </p:txBody>
      </p:sp>
      <p:sp>
        <p:nvSpPr>
          <p:cNvPr id="152580" name="Dia számának helye 3"/>
          <p:cNvSpPr>
            <a:spLocks noGrp="1"/>
          </p:cNvSpPr>
          <p:nvPr>
            <p:ph type="sldNum" sz="quarter" idx="5"/>
          </p:nvPr>
        </p:nvSpPr>
        <p:spPr>
          <a:noFill/>
        </p:spPr>
        <p:txBody>
          <a:bodyPr/>
          <a:lstStyle/>
          <a:p>
            <a:fld id="{CB195AF5-C8ED-422E-8044-E5A109FCC857}" type="slidenum">
              <a:rPr lang="hu-HU" smtClean="0"/>
              <a:pPr/>
              <a:t>58</a:t>
            </a:fld>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Diakép helye 1"/>
          <p:cNvSpPr>
            <a:spLocks noGrp="1" noRot="1" noChangeAspect="1" noTextEdit="1"/>
          </p:cNvSpPr>
          <p:nvPr>
            <p:ph type="sldImg"/>
          </p:nvPr>
        </p:nvSpPr>
        <p:spPr>
          <a:ln/>
        </p:spPr>
      </p:sp>
      <p:sp>
        <p:nvSpPr>
          <p:cNvPr id="153603" name="Jegyzetek helye 2"/>
          <p:cNvSpPr>
            <a:spLocks noGrp="1"/>
          </p:cNvSpPr>
          <p:nvPr>
            <p:ph type="body" idx="1"/>
          </p:nvPr>
        </p:nvSpPr>
        <p:spPr>
          <a:noFill/>
          <a:ln/>
        </p:spPr>
        <p:txBody>
          <a:bodyPr/>
          <a:lstStyle/>
          <a:p>
            <a:pPr algn="just"/>
            <a:r>
              <a:rPr lang="hu-HU"/>
              <a:t>A lapáttő nagyon fontos rész! Ez teszi lehetővé a megfelelő befogást és a lapát saját tengelye körüli forgatását, a lapátszög állítást, a „Pitch controlt”. A bal oldali ábrán a főbb elemeket látjuk, a jobb oldali ábrán pedig a lapáttő belső felén lévő, belső fogazású koszorúhoz csatlakozó, állító fogaskereket. Ezt hajtja meg a lapátforgatást végző motor. </a:t>
            </a:r>
          </a:p>
        </p:txBody>
      </p:sp>
      <p:sp>
        <p:nvSpPr>
          <p:cNvPr id="153604" name="Dia számának helye 3"/>
          <p:cNvSpPr>
            <a:spLocks noGrp="1"/>
          </p:cNvSpPr>
          <p:nvPr>
            <p:ph type="sldNum" sz="quarter" idx="5"/>
          </p:nvPr>
        </p:nvSpPr>
        <p:spPr>
          <a:noFill/>
        </p:spPr>
        <p:txBody>
          <a:bodyPr/>
          <a:lstStyle/>
          <a:p>
            <a:fld id="{380454FB-ECCD-4FBC-B6B2-B0C42CD96BF5}" type="slidenum">
              <a:rPr lang="hu-HU" smtClean="0"/>
              <a:pPr/>
              <a:t>59</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a:ln/>
        </p:spPr>
      </p:sp>
      <p:sp>
        <p:nvSpPr>
          <p:cNvPr id="99331" name="Jegyzetek helye 2"/>
          <p:cNvSpPr>
            <a:spLocks noGrp="1"/>
          </p:cNvSpPr>
          <p:nvPr>
            <p:ph type="body" idx="1"/>
          </p:nvPr>
        </p:nvSpPr>
        <p:spPr>
          <a:noFill/>
          <a:ln/>
        </p:spPr>
        <p:txBody>
          <a:bodyPr/>
          <a:lstStyle/>
          <a:p>
            <a:pPr algn="just"/>
            <a:r>
              <a:rPr lang="hu-HU"/>
              <a:t>A változó sebességgel áramló levegő mozgási energiája munkavégzésre képes. Ez a munkavégző képesség a gázok áramlási törvényei alapján a sebesség harmadik hatványával arányos. </a:t>
            </a:r>
          </a:p>
          <a:p>
            <a:pPr algn="just"/>
            <a:r>
              <a:rPr lang="hu-HU"/>
              <a:t>A szél energiáját a legrégibb időkben csak hajók és dereglyék hajtására használták fel. Vitorlákat már az ősemberek is használtak vízi járműveik hajtására, ugyanúgy, ahogy a ma élő vízpartlakó emberek is.</a:t>
            </a:r>
          </a:p>
        </p:txBody>
      </p:sp>
      <p:sp>
        <p:nvSpPr>
          <p:cNvPr id="99332" name="Dia számának helye 3"/>
          <p:cNvSpPr>
            <a:spLocks noGrp="1"/>
          </p:cNvSpPr>
          <p:nvPr>
            <p:ph type="sldNum" sz="quarter" idx="5"/>
          </p:nvPr>
        </p:nvSpPr>
        <p:spPr>
          <a:noFill/>
        </p:spPr>
        <p:txBody>
          <a:bodyPr/>
          <a:lstStyle/>
          <a:p>
            <a:fld id="{98C09BAC-3CBD-41A0-92D7-F8D376A98622}" type="slidenum">
              <a:rPr lang="hu-HU" smtClean="0"/>
              <a:pPr/>
              <a:t>6</a:t>
            </a:fld>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ln/>
        </p:spPr>
        <p:txBody>
          <a:bodyPr/>
          <a:lstStyle/>
          <a:p>
            <a:pPr algn="just"/>
            <a:r>
              <a:rPr lang="hu-HU" b="1"/>
              <a:t>Acélrácsos</a:t>
            </a:r>
            <a:r>
              <a:rPr lang="hu-HU"/>
              <a:t> </a:t>
            </a:r>
            <a:r>
              <a:rPr lang="hu-HU" b="1"/>
              <a:t>oszlopok:</a:t>
            </a:r>
            <a:r>
              <a:rPr lang="hu-HU"/>
              <a:t> nagyon gyakoriak Indiában, de megtalálható más országokban, mint például az USA-ban (nyugati part), valamint Németországban.</a:t>
            </a:r>
          </a:p>
          <a:p>
            <a:pPr algn="just"/>
            <a:r>
              <a:rPr lang="hu-HU" b="1"/>
              <a:t>Betonoszlopok:</a:t>
            </a:r>
            <a:r>
              <a:rPr lang="hu-HU"/>
              <a:t> amiket a helyszínen zsaluznak és építenek meg, így a helyszínre szállítás könnyebb. De nagy nehézséget okoz az építés, ha magas a torony. </a:t>
            </a:r>
          </a:p>
          <a:p>
            <a:pPr algn="just"/>
            <a:r>
              <a:rPr lang="hu-HU" b="1"/>
              <a:t>Előregyártott elemekből készülő betonoszlopok</a:t>
            </a:r>
            <a:r>
              <a:rPr lang="hu-HU"/>
              <a:t>: itt az előregyártott szegmenseket egymásra helyezik, és acélkábelekkel, csavarokkal erősítik egymáshoz. </a:t>
            </a:r>
          </a:p>
          <a:p>
            <a:pPr algn="just"/>
            <a:r>
              <a:rPr lang="hu-HU" b="1"/>
              <a:t>Kihorgonyzott oszlopok</a:t>
            </a:r>
            <a:r>
              <a:rPr lang="hu-HU"/>
              <a:t>: ezeket ferdén kifeszített kábelek stabilizálják. Főleg kisebb oszlopokat készítenek így, mert előre legyártható, és a helyszínen daru nélkül is felállítható. És a manapság leggyakrabban alkalmazott megoldás:</a:t>
            </a:r>
          </a:p>
          <a:p>
            <a:pPr algn="just"/>
            <a:r>
              <a:rPr lang="hu-HU" b="1"/>
              <a:t>Előregyártott elemekből összeállított acéloszlopok</a:t>
            </a:r>
            <a:r>
              <a:rPr lang="hu-HU"/>
              <a:t>: a csőből készült oszlopokat előregyártott elemekből a helyszínen viszonylag gyorsan lehet összeszerelni. A cső mint héjszerkezet nagyon jól viseli a mechanikai igénybevételeket. A cső belsejében el lehet helyezni kábeleket, irányítóegységeket stb. A cső belsejében viszonylag könnyen fel lehet jutni a turbinához. A kisebb erőművekben csak lépcsőn, a nagyobbakban liften és lépcsőn egyaránt. </a:t>
            </a:r>
          </a:p>
          <a:p>
            <a:pPr algn="just"/>
            <a:r>
              <a:rPr lang="hu-HU" b="1"/>
              <a:t>Vegyes kialakítású oszlopok</a:t>
            </a:r>
            <a:r>
              <a:rPr lang="hu-HU"/>
              <a:t>: amelyek ötvözik valamilyen mértékben a fenti gyártási technológiák több elemét. Érdekes kialakításúak például a tengerekbe épített oszlopok. </a:t>
            </a:r>
          </a:p>
          <a:p>
            <a:pPr algn="just"/>
            <a:endParaRPr lang="hu-HU"/>
          </a:p>
        </p:txBody>
      </p:sp>
      <p:sp>
        <p:nvSpPr>
          <p:cNvPr id="154628" name="Dia számának helye 3"/>
          <p:cNvSpPr>
            <a:spLocks noGrp="1"/>
          </p:cNvSpPr>
          <p:nvPr>
            <p:ph type="sldNum" sz="quarter" idx="5"/>
          </p:nvPr>
        </p:nvSpPr>
        <p:spPr>
          <a:noFill/>
        </p:spPr>
        <p:txBody>
          <a:bodyPr/>
          <a:lstStyle/>
          <a:p>
            <a:fld id="{1F4F51DB-7641-4263-9DD6-93CDEE546E98}" type="slidenum">
              <a:rPr lang="hu-HU" smtClean="0"/>
              <a:pPr/>
              <a:t>60</a:t>
            </a:fld>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Diakép helye 1"/>
          <p:cNvSpPr>
            <a:spLocks noGrp="1" noRot="1" noChangeAspect="1" noTextEdit="1"/>
          </p:cNvSpPr>
          <p:nvPr>
            <p:ph type="sldImg"/>
          </p:nvPr>
        </p:nvSpPr>
        <p:spPr>
          <a:ln/>
        </p:spPr>
      </p:sp>
      <p:sp>
        <p:nvSpPr>
          <p:cNvPr id="155651" name="Jegyzetek helye 2"/>
          <p:cNvSpPr>
            <a:spLocks noGrp="1"/>
          </p:cNvSpPr>
          <p:nvPr>
            <p:ph type="body" idx="1"/>
          </p:nvPr>
        </p:nvSpPr>
        <p:spPr>
          <a:noFill/>
          <a:ln/>
        </p:spPr>
        <p:txBody>
          <a:bodyPr/>
          <a:lstStyle/>
          <a:p>
            <a:pPr algn="just"/>
            <a:r>
              <a:rPr lang="hu-HU" b="1"/>
              <a:t>Előregyártott elemekből összeállított acéloszlopok</a:t>
            </a:r>
            <a:r>
              <a:rPr lang="hu-HU"/>
              <a:t>: a csőből készült oszlopokat előregyártott elemekből a helyszínen viszonylag gyorsan lehet összeszerelni. A cső mint héjszerkezet nagyon jól viseli a mechanikai igénybevételeket. A cső belsejében el lehet helyezni kábeleket, irányítóegységeket stb. A cső belsejében viszonylag könnyen fel lehet jutni a turbinához. A kisebb erőművekben csak lépcsőn, a nagyobbakban liften és lépcsőn egyaránt. </a:t>
            </a:r>
          </a:p>
          <a:p>
            <a:pPr algn="just"/>
            <a:r>
              <a:rPr lang="hu-HU"/>
              <a:t>Nézzük részletesebben a hazákban nagyon elterjedt, acélból készült, csővázas oszlopok felépítését, kialakítását!  A csővázas oszlop nagy előnye az előre gyárthatóság és a viszonylag egyszerű helyszíni szerelés. </a:t>
            </a:r>
          </a:p>
          <a:p>
            <a:pPr algn="just"/>
            <a:endParaRPr lang="hu-HU"/>
          </a:p>
        </p:txBody>
      </p:sp>
      <p:sp>
        <p:nvSpPr>
          <p:cNvPr id="155652" name="Dia számának helye 3"/>
          <p:cNvSpPr>
            <a:spLocks noGrp="1"/>
          </p:cNvSpPr>
          <p:nvPr>
            <p:ph type="sldNum" sz="quarter" idx="5"/>
          </p:nvPr>
        </p:nvSpPr>
        <p:spPr>
          <a:noFill/>
        </p:spPr>
        <p:txBody>
          <a:bodyPr/>
          <a:lstStyle/>
          <a:p>
            <a:fld id="{02FBF3CB-3B66-4485-8C81-F311D831F49A}" type="slidenum">
              <a:rPr lang="hu-HU" smtClean="0"/>
              <a:pPr/>
              <a:t>61</a:t>
            </a:fld>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Diakép helye 1"/>
          <p:cNvSpPr>
            <a:spLocks noGrp="1" noRot="1" noChangeAspect="1" noTextEdit="1"/>
          </p:cNvSpPr>
          <p:nvPr>
            <p:ph type="sldImg"/>
          </p:nvPr>
        </p:nvSpPr>
        <p:spPr>
          <a:ln/>
        </p:spPr>
      </p:sp>
      <p:sp>
        <p:nvSpPr>
          <p:cNvPr id="156675" name="Jegyzetek helye 2"/>
          <p:cNvSpPr>
            <a:spLocks noGrp="1"/>
          </p:cNvSpPr>
          <p:nvPr>
            <p:ph type="body" idx="1"/>
          </p:nvPr>
        </p:nvSpPr>
        <p:spPr>
          <a:noFill/>
          <a:ln/>
        </p:spPr>
        <p:txBody>
          <a:bodyPr/>
          <a:lstStyle/>
          <a:p>
            <a:pPr algn="just"/>
            <a:r>
              <a:rPr lang="hu-HU"/>
              <a:t>Az ábra felső részén lévő alapkarimához csatlakoztatják a csővázas tornyot. A torony 10−50 mm-es acéllemezből készül csatlakozó peremekkel, általában 20−30 m hosszú csőszakaszokból. Az egyes elemek hosszát általában a szállítás és a helyszínen rendelkezésre álló daru emelő képessége korlátozza. Az ábrán legyártott oszlopelemeket látunk szállításra előkészítve.</a:t>
            </a:r>
          </a:p>
        </p:txBody>
      </p:sp>
      <p:sp>
        <p:nvSpPr>
          <p:cNvPr id="156676" name="Dia számának helye 3"/>
          <p:cNvSpPr>
            <a:spLocks noGrp="1"/>
          </p:cNvSpPr>
          <p:nvPr>
            <p:ph type="sldNum" sz="quarter" idx="5"/>
          </p:nvPr>
        </p:nvSpPr>
        <p:spPr>
          <a:noFill/>
        </p:spPr>
        <p:txBody>
          <a:bodyPr/>
          <a:lstStyle/>
          <a:p>
            <a:fld id="{2ABF304A-D81C-4539-9D09-9745D797A34D}" type="slidenum">
              <a:rPr lang="hu-HU" smtClean="0"/>
              <a:pPr/>
              <a:t>62</a:t>
            </a:fld>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Diakép helye 1"/>
          <p:cNvSpPr>
            <a:spLocks noGrp="1" noRot="1" noChangeAspect="1" noTextEdit="1"/>
          </p:cNvSpPr>
          <p:nvPr>
            <p:ph type="sldImg"/>
          </p:nvPr>
        </p:nvSpPr>
        <p:spPr>
          <a:ln/>
        </p:spPr>
      </p:sp>
      <p:sp>
        <p:nvSpPr>
          <p:cNvPr id="157699" name="Jegyzetek helye 2"/>
          <p:cNvSpPr>
            <a:spLocks noGrp="1"/>
          </p:cNvSpPr>
          <p:nvPr>
            <p:ph type="body" idx="1"/>
          </p:nvPr>
        </p:nvSpPr>
        <p:spPr>
          <a:noFill/>
          <a:ln/>
        </p:spPr>
        <p:txBody>
          <a:bodyPr/>
          <a:lstStyle/>
          <a:p>
            <a:pPr algn="just"/>
            <a:r>
              <a:rPr lang="hu-HU"/>
              <a:t>Az ilyen típusú szélerőművekben a vezérlőegységet az erőmű aljában helyezik el. Az ábrákon egy hazai erőműben tett látogatásunkról készült néhány fotót mutatunk be. A torony alsó részén lévő bejáratot és a környezetét látjuk a bal oldali képén. Az ajtón beléphetünk a vezérlőterembe, és megcsodálhatjuk a torony belső látképét és a vezérlő egységet. </a:t>
            </a:r>
          </a:p>
          <a:p>
            <a:pPr algn="just"/>
            <a:endParaRPr lang="hu-HU"/>
          </a:p>
        </p:txBody>
      </p:sp>
      <p:sp>
        <p:nvSpPr>
          <p:cNvPr id="157700" name="Dia számának helye 3"/>
          <p:cNvSpPr>
            <a:spLocks noGrp="1"/>
          </p:cNvSpPr>
          <p:nvPr>
            <p:ph type="sldNum" sz="quarter" idx="5"/>
          </p:nvPr>
        </p:nvSpPr>
        <p:spPr>
          <a:noFill/>
        </p:spPr>
        <p:txBody>
          <a:bodyPr/>
          <a:lstStyle/>
          <a:p>
            <a:fld id="{D047D1F1-DEF4-4889-AA4A-3F989C6EE1B1}" type="slidenum">
              <a:rPr lang="hu-HU" smtClean="0"/>
              <a:pPr/>
              <a:t>63</a:t>
            </a:fld>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Diakép helye 1"/>
          <p:cNvSpPr>
            <a:spLocks noGrp="1" noRot="1" noChangeAspect="1" noTextEdit="1"/>
          </p:cNvSpPr>
          <p:nvPr>
            <p:ph type="sldImg"/>
          </p:nvPr>
        </p:nvSpPr>
        <p:spPr>
          <a:ln/>
        </p:spPr>
      </p:sp>
      <p:sp>
        <p:nvSpPr>
          <p:cNvPr id="158723" name="Jegyzetek helye 2"/>
          <p:cNvSpPr>
            <a:spLocks noGrp="1"/>
          </p:cNvSpPr>
          <p:nvPr>
            <p:ph type="body" idx="1"/>
          </p:nvPr>
        </p:nvSpPr>
        <p:spPr>
          <a:noFill/>
          <a:ln/>
        </p:spPr>
        <p:txBody>
          <a:bodyPr/>
          <a:lstStyle/>
          <a:p>
            <a:pPr algn="just"/>
            <a:r>
              <a:rPr lang="hu-HU"/>
              <a:t>Elsőként tekintsünk vissza tanulmányainkba, és nézzük meg röviden a generátorok elvi működését.</a:t>
            </a:r>
          </a:p>
          <a:p>
            <a:pPr algn="just"/>
            <a:r>
              <a:rPr lang="hu-HU"/>
              <a:t>A szélerőművek generátorait többféle szempont alapján lehet osztályozni, a működési elvük, a fordulatszámuk stb. szerint. Elsőként nézzük a működésük szerinti osztályozást. Ezek alapján beszélhetünk aszinkron és szinkrongenerátorokról. </a:t>
            </a:r>
          </a:p>
          <a:p>
            <a:pPr algn="just"/>
            <a:r>
              <a:rPr lang="hu-HU"/>
              <a:t>A háromfázisú váltakozó áram három fázis periodikus változása révén jön létre. A három fázis egymáshoz képest 1/3-ad periódussal van eltolva. Minden háromfázisú generátor forgó mágneses mezőt használ.</a:t>
            </a:r>
          </a:p>
          <a:p>
            <a:pPr algn="just"/>
            <a:endParaRPr lang="hu-HU"/>
          </a:p>
        </p:txBody>
      </p:sp>
      <p:sp>
        <p:nvSpPr>
          <p:cNvPr id="158724" name="Dia számának helye 3"/>
          <p:cNvSpPr>
            <a:spLocks noGrp="1"/>
          </p:cNvSpPr>
          <p:nvPr>
            <p:ph type="sldNum" sz="quarter" idx="5"/>
          </p:nvPr>
        </p:nvSpPr>
        <p:spPr>
          <a:noFill/>
        </p:spPr>
        <p:txBody>
          <a:bodyPr/>
          <a:lstStyle/>
          <a:p>
            <a:fld id="{8E551453-49C4-44DA-BC9B-5CE2BDF33CAC}" type="slidenum">
              <a:rPr lang="hu-HU" smtClean="0"/>
              <a:pPr/>
              <a:t>64</a:t>
            </a:fld>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Diakép helye 1"/>
          <p:cNvSpPr>
            <a:spLocks noGrp="1" noRot="1" noChangeAspect="1" noTextEdit="1"/>
          </p:cNvSpPr>
          <p:nvPr>
            <p:ph type="sldImg"/>
          </p:nvPr>
        </p:nvSpPr>
        <p:spPr>
          <a:ln/>
        </p:spPr>
      </p:sp>
      <p:sp>
        <p:nvSpPr>
          <p:cNvPr id="159747" name="Jegyzetek helye 2"/>
          <p:cNvSpPr>
            <a:spLocks noGrp="1"/>
          </p:cNvSpPr>
          <p:nvPr>
            <p:ph type="body" idx="1"/>
          </p:nvPr>
        </p:nvSpPr>
        <p:spPr>
          <a:noFill/>
          <a:ln/>
        </p:spPr>
        <p:txBody>
          <a:bodyPr/>
          <a:lstStyle/>
          <a:p>
            <a:pPr algn="just"/>
            <a:r>
              <a:rPr lang="hu-HU"/>
              <a:t>Ennek a generátornak az érdekessége, hogy eredetileg elektromos motornak tervezték. Ez a fajta motor a legelterjedtebb a világon. Ennek oka a magas fokú megbízhatóság, viszonylagos egyszerűsége és az aránylagos olcsósága. Az aszinkrongenerátor forgórésze a forgó kalitka. Ez a rotor az, ami megkülönbözteti az aszinkrongenerátort a szinkrongenerátortól. A rotor réz vagy alumínium rudakból áll, amelyek elektromosan záró gyűrűkkel vannak összekötve, az ábrán látható. A rotor az állórész (sztátor) közepében helyezkedik el, ebben az esetben egy négypólusú állórész, amely közvetlenül kapcsolódik a háromfázisú hálózathoz. </a:t>
            </a:r>
          </a:p>
        </p:txBody>
      </p:sp>
      <p:sp>
        <p:nvSpPr>
          <p:cNvPr id="159748" name="Dia számának helye 3"/>
          <p:cNvSpPr>
            <a:spLocks noGrp="1"/>
          </p:cNvSpPr>
          <p:nvPr>
            <p:ph type="sldNum" sz="quarter" idx="5"/>
          </p:nvPr>
        </p:nvSpPr>
        <p:spPr>
          <a:noFill/>
        </p:spPr>
        <p:txBody>
          <a:bodyPr/>
          <a:lstStyle/>
          <a:p>
            <a:fld id="{F598C9C8-C6C0-4EA7-B8E0-262AF22AB43B}" type="slidenum">
              <a:rPr lang="hu-HU" smtClean="0"/>
              <a:pPr/>
              <a:t>65</a:t>
            </a:fld>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Diakép helye 1"/>
          <p:cNvSpPr>
            <a:spLocks noGrp="1" noRot="1" noChangeAspect="1" noTextEdit="1"/>
          </p:cNvSpPr>
          <p:nvPr>
            <p:ph type="sldImg"/>
          </p:nvPr>
        </p:nvSpPr>
        <p:spPr>
          <a:ln/>
        </p:spPr>
      </p:sp>
      <p:sp>
        <p:nvSpPr>
          <p:cNvPr id="160771" name="Jegyzetek helye 2"/>
          <p:cNvSpPr>
            <a:spLocks noGrp="1"/>
          </p:cNvSpPr>
          <p:nvPr>
            <p:ph type="body" idx="1"/>
          </p:nvPr>
        </p:nvSpPr>
        <p:spPr>
          <a:noFill/>
          <a:ln/>
        </p:spPr>
        <p:txBody>
          <a:bodyPr>
            <a:normAutofit lnSpcReduction="10000"/>
          </a:bodyPr>
          <a:lstStyle/>
          <a:p>
            <a:pPr algn="just"/>
            <a:r>
              <a:rPr lang="hu-HU"/>
              <a:t>Ha megforgatjuk a rotort, pontosan a motor szinkronsebességével, ami négy pólus esetén 1500/min. Ebben az esetben a mágneses mező pontosan a rotor sebességével forog, így nem jön létre az indukció jelensége a rotorban. Növeljük meg a rotor fordulatszámát 1500/min fordulat fölé! Ebben az esetben a rotor gyorsabban forog, mint a sztátor forgó mágneses mezeje, ami azt jelenti, hogy a sztátor erősáramot indukál a rotorban. Olyan áramot, amelyik a forgást igyekszik lassítani, Lenz-törvénye értelmében. Minél nagyobb a fordulatszám-különbség a rotor és a mágneses mező forgási frekvenciája között, annál nagyobb teljesítmény alakul át elektromágneses erővé a sztátor számára, és ebből következően nagyobb elektromos teljesítmény indukálódik. Az aszinkrongenerátor sebessége a forgatónyomaték függvényében változik. A gyakorlatban a százalékban mért különbség a csúcsteljesítménykor használt fordulatszám és a terheletlen állapotban szükséges sebesség között nagyon kevés, kb. 1%. A szinkronsebesség százalékos különbségét a generátor csúszásának nevezzük (angolul slip). Egy négypólusú generátor üresjárati sebessége 1500/perc, míg a maximális terhelésnél 1515/perc. A kalitkás rotor nagy előnye, hogy automatikusan illeszti saját magát a sztátor pólusainak számához. Ugyanazt a rotort használhatjuk a pólusok számának széles skáláján. Az állandó mágneses szinkrongenerátorral ellentétben − ami külső tápforrás nélkül indítható − az aszinkrongenerátor sztátorának mágnesezése szükséges az indítás előtt. Ez megoldható kondenzátorokkal is, amelyek elegendő mágnesező áramot tudnak biztosítani. Ezenkívül szükség van még arra is, hogy a rotor vasában egy kis visszamaradt mágnesesség is legyen, amikor indítjuk a generátort. Ellenkező esetben külső tápegységre van szükség a rendszer indításához.</a:t>
            </a:r>
          </a:p>
        </p:txBody>
      </p:sp>
      <p:sp>
        <p:nvSpPr>
          <p:cNvPr id="160772" name="Dia számának helye 3"/>
          <p:cNvSpPr>
            <a:spLocks noGrp="1"/>
          </p:cNvSpPr>
          <p:nvPr>
            <p:ph type="sldNum" sz="quarter" idx="5"/>
          </p:nvPr>
        </p:nvSpPr>
        <p:spPr>
          <a:noFill/>
        </p:spPr>
        <p:txBody>
          <a:bodyPr/>
          <a:lstStyle/>
          <a:p>
            <a:fld id="{CF1AB6A5-CE74-493D-8837-7C5A35889E22}" type="slidenum">
              <a:rPr lang="hu-HU" smtClean="0"/>
              <a:pPr/>
              <a:t>66</a:t>
            </a:fld>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iakép helye 1"/>
          <p:cNvSpPr>
            <a:spLocks noGrp="1" noRot="1" noChangeAspect="1" noTextEdit="1"/>
          </p:cNvSpPr>
          <p:nvPr>
            <p:ph type="sldImg"/>
          </p:nvPr>
        </p:nvSpPr>
        <p:spPr>
          <a:ln/>
        </p:spPr>
      </p:sp>
      <p:sp>
        <p:nvSpPr>
          <p:cNvPr id="161795" name="Jegyzetek helye 2"/>
          <p:cNvSpPr>
            <a:spLocks noGrp="1"/>
          </p:cNvSpPr>
          <p:nvPr>
            <p:ph type="body" idx="1"/>
          </p:nvPr>
        </p:nvSpPr>
        <p:spPr>
          <a:noFill/>
          <a:ln/>
        </p:spPr>
        <p:txBody>
          <a:bodyPr/>
          <a:lstStyle/>
          <a:p>
            <a:pPr algn="just"/>
            <a:r>
              <a:rPr lang="hu-HU"/>
              <a:t>A szélturbinával termelt elektromos áramot többféle módon lehet felhasználni. Az egyik módja, hogy olyan helyen használjuk, ahol nincsen elektromos hálózat, és a szélturbina feladata egy kisebb létesítmény elektromos ellátása. Ezt nevezik manapság szigetüzemnek. Ilyet már láttunk korábban. Az első USA-ban épült, elektromos áramot termelő szélturbina is szigetüzemben működött, egy farmot látott el elektromos energiával.</a:t>
            </a:r>
          </a:p>
          <a:p>
            <a:pPr algn="just"/>
            <a:r>
              <a:rPr lang="hu-HU"/>
              <a:t>Ilyen rendszereket házilag is barkácsoltak a 80-as 90-es években. Leggyakrabban autók 12 V-os generátorát használták áramtermelésre. Ezt közvetlenül be lehetett táplálni az autók akkumulátoraiba. Gyakran ilyen helyeken 12 V-os fogyasztókat is alkalmaztak. Az inverterek még nem voltak nagyon elterjedve, és a költségük is nagy volt. </a:t>
            </a:r>
          </a:p>
          <a:p>
            <a:pPr algn="just"/>
            <a:r>
              <a:rPr lang="hu-HU"/>
              <a:t>Az akkumulátoros rendszereknek nagy hátrányuk, hogy az akkumulátorokat 4−5 évente cserélni kell, mert elhasználódnak. További hátrány, hogy a többszöri energiaátalakítás mindig veszteségeket okoz, így az eredő hatásfoka a rendszernek viszonylag kicsi. De nagy előnye, hogy ott is lehet elektromos berendezéseket használni, ahol nincs hálózat. A megtérülésük ideje elég kétséges, nem is vállalkozunk a megbecslésére. </a:t>
            </a:r>
          </a:p>
          <a:p>
            <a:pPr algn="just"/>
            <a:endParaRPr lang="hu-HU"/>
          </a:p>
        </p:txBody>
      </p:sp>
      <p:sp>
        <p:nvSpPr>
          <p:cNvPr id="161796" name="Dia számának helye 3"/>
          <p:cNvSpPr>
            <a:spLocks noGrp="1"/>
          </p:cNvSpPr>
          <p:nvPr>
            <p:ph type="sldNum" sz="quarter" idx="5"/>
          </p:nvPr>
        </p:nvSpPr>
        <p:spPr>
          <a:noFill/>
        </p:spPr>
        <p:txBody>
          <a:bodyPr/>
          <a:lstStyle/>
          <a:p>
            <a:fld id="{FE046F62-95C0-46E3-9487-E2D45D0C522C}" type="slidenum">
              <a:rPr lang="hu-HU" smtClean="0"/>
              <a:pPr/>
              <a:t>67</a:t>
            </a:fld>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Diakép helye 1"/>
          <p:cNvSpPr>
            <a:spLocks noGrp="1" noRot="1" noChangeAspect="1" noTextEdit="1"/>
          </p:cNvSpPr>
          <p:nvPr>
            <p:ph type="sldImg"/>
          </p:nvPr>
        </p:nvSpPr>
        <p:spPr>
          <a:ln/>
        </p:spPr>
      </p:sp>
      <p:sp>
        <p:nvSpPr>
          <p:cNvPr id="162819" name="Jegyzetek helye 2"/>
          <p:cNvSpPr>
            <a:spLocks noGrp="1"/>
          </p:cNvSpPr>
          <p:nvPr>
            <p:ph type="body" idx="1"/>
          </p:nvPr>
        </p:nvSpPr>
        <p:spPr>
          <a:noFill/>
          <a:ln/>
        </p:spPr>
        <p:txBody>
          <a:bodyPr>
            <a:normAutofit fontScale="92500"/>
          </a:bodyPr>
          <a:lstStyle/>
          <a:p>
            <a:pPr algn="just"/>
            <a:r>
              <a:rPr lang="hu-HU"/>
              <a:t>A villamos energia útja az erőműtől a fogyasztóig az ábra mutatja. Az erőművek generátorai 6−18 kV nagyságú feszültséget állítanak elő. Ez a feszültség még nem megfelelő a nagyobb távolságokhoz szükséges energiaátvitelre, ezért a generátorok feszültségét még a helyszínen feltranszformálják a szállításhoz megfelelő értékűre. Ez lehet 35, 120, 220, 330, 400 vagy 750 kV. A feszültséget a távolság és az átviteli teljesítmény határozza meg.</a:t>
            </a:r>
          </a:p>
          <a:p>
            <a:pPr algn="just"/>
            <a:r>
              <a:rPr lang="hu-HU"/>
              <a:t>Az erőművek transzformátorai táplálják az alaphálózatot. Az alaphálózat feszültsége 220, 330 (Oroszországban), 400 vagy 750 kV (régebben Magyarországon 120 kV volt). Az alaphálózat látja el a jelentősebb csomópontokban lévő transzformátorállomásokat. Ezek az állomások látják el a főelosztó- és elosztóhálózatokat. A főelosztó-hálózat feszültsége 120 vagy 220 kV, az elosztóhálózatoké pedig 10, 20 és 35 kV. A főelosztó-hálózathoz kapcsolódnak a nagy ipari üzemek is. Az elosztóhálózathoz csatlakoznak a kisebb ipari fogyasztók és a fogyasztói transzformátorállomások, amelyek a kisfeszültségű elosztóhálózatot táplálják. A kisfeszültségű elosztóhálózat látja el a kisfogyasztókat és a kisebb üzemeket energiával, valamint erről a hálózatról üzemel a közvilágítás is. A kisfeszültségű elosztóhálózat 0,4 kV-os (3 × 400/230 V).</a:t>
            </a:r>
          </a:p>
          <a:p>
            <a:pPr algn="just"/>
            <a:endParaRPr lang="hu-HU"/>
          </a:p>
          <a:p>
            <a:pPr algn="just"/>
            <a:r>
              <a:rPr lang="hu-HU"/>
              <a:t>A hálózatok szabványos feszültségei az MSZ 1 szerint:</a:t>
            </a:r>
          </a:p>
          <a:p>
            <a:pPr algn="just"/>
            <a:r>
              <a:rPr lang="hu-HU"/>
              <a:t>törpefeszültségű hálózat: 50 V alatt,</a:t>
            </a:r>
          </a:p>
          <a:p>
            <a:pPr algn="just"/>
            <a:r>
              <a:rPr lang="hu-HU"/>
              <a:t>kisfeszültségű hálózat: 0,4 kV (3 x 400/230 V),</a:t>
            </a:r>
          </a:p>
          <a:p>
            <a:pPr algn="just"/>
            <a:r>
              <a:rPr lang="hu-HU"/>
              <a:t>ipari üzemek belső elosztóhálózata: 1, 6, 10, 20 kV,</a:t>
            </a:r>
          </a:p>
          <a:p>
            <a:pPr algn="just"/>
            <a:r>
              <a:rPr lang="hu-HU"/>
              <a:t>elosztóhálózat: 10, 20, 35 kV,</a:t>
            </a:r>
          </a:p>
          <a:p>
            <a:pPr algn="just"/>
            <a:r>
              <a:rPr lang="hu-HU"/>
              <a:t>főelosztó-hálózat: 120, 220, 330 kV,</a:t>
            </a:r>
          </a:p>
          <a:p>
            <a:pPr algn="just"/>
            <a:r>
              <a:rPr lang="hu-HU"/>
              <a:t>országos alaphálózat: 330, 400, 750 kV,</a:t>
            </a:r>
          </a:p>
          <a:p>
            <a:pPr algn="just"/>
            <a:r>
              <a:rPr lang="hu-HU"/>
              <a:t>nemzetközi kooperációs hálózat: 120, 220, 400, 750 kV.</a:t>
            </a:r>
          </a:p>
          <a:p>
            <a:pPr algn="just"/>
            <a:endParaRPr lang="hu-HU"/>
          </a:p>
        </p:txBody>
      </p:sp>
      <p:sp>
        <p:nvSpPr>
          <p:cNvPr id="162820" name="Dia számának helye 3"/>
          <p:cNvSpPr>
            <a:spLocks noGrp="1"/>
          </p:cNvSpPr>
          <p:nvPr>
            <p:ph type="sldNum" sz="quarter" idx="5"/>
          </p:nvPr>
        </p:nvSpPr>
        <p:spPr>
          <a:noFill/>
        </p:spPr>
        <p:txBody>
          <a:bodyPr/>
          <a:lstStyle/>
          <a:p>
            <a:fld id="{E371A39B-D2DF-4CF0-8669-6DD4DB48FCD7}" type="slidenum">
              <a:rPr lang="hu-HU" smtClean="0"/>
              <a:pPr/>
              <a:t>68</a:t>
            </a:fld>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iakép helye 1"/>
          <p:cNvSpPr>
            <a:spLocks noGrp="1" noRot="1" noChangeAspect="1" noTextEdit="1"/>
          </p:cNvSpPr>
          <p:nvPr>
            <p:ph type="sldImg"/>
          </p:nvPr>
        </p:nvSpPr>
        <p:spPr>
          <a:ln/>
        </p:spPr>
      </p:sp>
      <p:sp>
        <p:nvSpPr>
          <p:cNvPr id="163843" name="Jegyzetek helye 2"/>
          <p:cNvSpPr>
            <a:spLocks noGrp="1"/>
          </p:cNvSpPr>
          <p:nvPr>
            <p:ph type="body" idx="1"/>
          </p:nvPr>
        </p:nvSpPr>
        <p:spPr>
          <a:noFill/>
          <a:ln/>
        </p:spPr>
        <p:txBody>
          <a:bodyPr/>
          <a:lstStyle/>
          <a:p>
            <a:r>
              <a:rPr lang="hu-HU"/>
              <a:t>A szélturbinák, mint azt korábban tárgyaltuk, működhetnek szigetüzemben és hálózatra kapcsolással. Ez előbb tárgyalt generátorokkal a következő módokon lehet a hálózatra kapcsolódni. A lehetőségeket az  ábra mutatja táblázatos formában. </a:t>
            </a:r>
          </a:p>
          <a:p>
            <a:r>
              <a:rPr lang="hu-HU"/>
              <a:t>A táblázatban foglalt lehetőségek közül nem mindegyiket tárgyaljuk részleteiben, csak néhány fontosabbat. </a:t>
            </a:r>
          </a:p>
          <a:p>
            <a:r>
              <a:rPr lang="hu-HU"/>
              <a:t>A szélturbináknál általában a szélsebességtől függő teljesítménytényező változását értjük a szélturbina jelleggörbéjén. A szabályozás módjától függ a jelleggörbe alakja. A turbinák szabályozhatósága több szempont szerint csoportosítható. </a:t>
            </a:r>
          </a:p>
          <a:p>
            <a:endParaRPr lang="hu-HU"/>
          </a:p>
        </p:txBody>
      </p:sp>
      <p:sp>
        <p:nvSpPr>
          <p:cNvPr id="163844" name="Dia számának helye 3"/>
          <p:cNvSpPr>
            <a:spLocks noGrp="1"/>
          </p:cNvSpPr>
          <p:nvPr>
            <p:ph type="sldNum" sz="quarter" idx="5"/>
          </p:nvPr>
        </p:nvSpPr>
        <p:spPr>
          <a:noFill/>
        </p:spPr>
        <p:txBody>
          <a:bodyPr/>
          <a:lstStyle/>
          <a:p>
            <a:fld id="{5564397E-D75D-4EAC-B547-2579C455EC6D}" type="slidenum">
              <a:rPr lang="hu-HU" smtClean="0"/>
              <a:pPr/>
              <a:t>69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kép helye 1"/>
          <p:cNvSpPr>
            <a:spLocks noGrp="1" noRot="1" noChangeAspect="1" noTextEdit="1"/>
          </p:cNvSpPr>
          <p:nvPr>
            <p:ph type="sldImg"/>
          </p:nvPr>
        </p:nvSpPr>
        <p:spPr>
          <a:ln/>
        </p:spPr>
      </p:sp>
      <p:sp>
        <p:nvSpPr>
          <p:cNvPr id="100355" name="Jegyzetek helye 2"/>
          <p:cNvSpPr>
            <a:spLocks noGrp="1"/>
          </p:cNvSpPr>
          <p:nvPr>
            <p:ph type="body" idx="1"/>
          </p:nvPr>
        </p:nvSpPr>
        <p:spPr>
          <a:noFill/>
          <a:ln/>
        </p:spPr>
        <p:txBody>
          <a:bodyPr/>
          <a:lstStyle/>
          <a:p>
            <a:pPr algn="just"/>
            <a:r>
              <a:rPr lang="hu-HU"/>
              <a:t>A legrégebbi szélmalmok romjait Sven Héden svéd kutató expedíciója az iráni−afgán határ közelében, Nehben fedezte fel. Az itteni szélviszonyok különösen kedvezőek voltak a szélerőművek felállítása szempontjából, mert itt jóformán állandó északi szél fúj. Ennek megfelelően a szélerőműveket is erre az állandó egyirányú szélre lehetett beállítani, sőt arra is volt mód, hogy több szélkereket állítsanak fel egy sorban egymás mellé, az uralkodó szél irányával szemben, anélkül, hogy ezek egymást zavarták volna. A szélkerekek függőleges tengelyűek voltak; (rekonstruált) elrendezésük az ábrán látható. A vitorlákat függőleges tengelyen alul és fölül felerősített küllőkre feszítették. A szélkereket egyik oldalán a szél ellen árnyékolni kellett, mert az csak ebben az esetben forog, ill. fejt ki erőt. Erre az agyagtéglából épült falak szolgáltak. A szélerőmű valószínűleg vizet emelt az öntözéses földműveléshez. </a:t>
            </a:r>
          </a:p>
        </p:txBody>
      </p:sp>
      <p:sp>
        <p:nvSpPr>
          <p:cNvPr id="100356" name="Dia számának helye 3"/>
          <p:cNvSpPr>
            <a:spLocks noGrp="1"/>
          </p:cNvSpPr>
          <p:nvPr>
            <p:ph type="sldNum" sz="quarter" idx="5"/>
          </p:nvPr>
        </p:nvSpPr>
        <p:spPr>
          <a:noFill/>
        </p:spPr>
        <p:txBody>
          <a:bodyPr/>
          <a:lstStyle/>
          <a:p>
            <a:fld id="{0956641D-7578-4E1A-AB48-99368B0DFEFA}" type="slidenum">
              <a:rPr lang="hu-HU" smtClean="0"/>
              <a:pPr/>
              <a:t>7</a:t>
            </a:fld>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Diakép helye 1"/>
          <p:cNvSpPr>
            <a:spLocks noGrp="1" noRot="1" noChangeAspect="1" noTextEdit="1"/>
          </p:cNvSpPr>
          <p:nvPr>
            <p:ph type="sldImg"/>
          </p:nvPr>
        </p:nvSpPr>
        <p:spPr>
          <a:ln/>
        </p:spPr>
      </p:sp>
      <p:sp>
        <p:nvSpPr>
          <p:cNvPr id="164867" name="Jegyzetek helye 2"/>
          <p:cNvSpPr>
            <a:spLocks noGrp="1"/>
          </p:cNvSpPr>
          <p:nvPr>
            <p:ph type="body" idx="1"/>
          </p:nvPr>
        </p:nvSpPr>
        <p:spPr>
          <a:noFill/>
          <a:ln/>
        </p:spPr>
        <p:txBody>
          <a:bodyPr/>
          <a:lstStyle/>
          <a:p>
            <a:pPr algn="just"/>
            <a:r>
              <a:rPr lang="hu-HU"/>
              <a:t>Léteznek közel állandó fordulatszámon működő szélturbinák. Ezek általában a közvetlen hálózatra kapcsolódó turbinák. A szél növekedésével a turbina fokozatosan gyorsulva forog. Elérve, majd kicsit túlhaladva a generátor a szinkron fordulatszámot rákapcsolják a hálózatra, és megindul a hálózatba történő betáplálás. Ha a szél sebessége tovább növekszik, akkor a lapátokon megnő az állásszög, emiatt a lapátkerékre ható nyomaték is növekszik. A fordulatszán növekedését viszont nem engedi a villamos hálózat. A nyomaték növekedésével a hálózatnak leadott teljesítmény növekszik. Ha a szél egy bizonyos értéket elér, akkor a lapátokról az áramlás leválik, mert az állásszög 10−12°-nál nagyobb lesz, és visszaesik a felhajtóerő, ezáltal a kerékre ható nyomaték. Létezik olyan módszer, amikor ezt a jelenséget használják a szélturbina szabályzására, ez a Stall-control. </a:t>
            </a:r>
          </a:p>
          <a:p>
            <a:pPr algn="just"/>
            <a:r>
              <a:rPr lang="hu-HU"/>
              <a:t>A közvetlen hálózatra kapcsolás és lekapcsolás általában nagy áramlökéseket okoz a hálózatban. Aszinkrongenerátorok fordulatszáma a szlip miatt kissé rugalmasabban változhat, de a növekvő rugalmasság növekvő rotorellenállással, nagyobb veszteségek árán érhető el. Ezek miatt a hátrányok miatt ma már nem használják a 80-as évek elején (különösen a MW-os tartományban) gyakran alkalmazott megoldást.</a:t>
            </a:r>
          </a:p>
          <a:p>
            <a:pPr algn="just"/>
            <a:r>
              <a:rPr lang="hu-HU"/>
              <a:t> </a:t>
            </a:r>
          </a:p>
        </p:txBody>
      </p:sp>
      <p:sp>
        <p:nvSpPr>
          <p:cNvPr id="164868" name="Dia számának helye 3"/>
          <p:cNvSpPr>
            <a:spLocks noGrp="1"/>
          </p:cNvSpPr>
          <p:nvPr>
            <p:ph type="sldNum" sz="quarter" idx="5"/>
          </p:nvPr>
        </p:nvSpPr>
        <p:spPr>
          <a:noFill/>
        </p:spPr>
        <p:txBody>
          <a:bodyPr/>
          <a:lstStyle/>
          <a:p>
            <a:fld id="{E0315106-5527-4C88-8074-9B4E076413D9}" type="slidenum">
              <a:rPr lang="hu-HU" smtClean="0"/>
              <a:pPr/>
              <a:t>70</a:t>
            </a:fld>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Diakép helye 1"/>
          <p:cNvSpPr>
            <a:spLocks noGrp="1" noRot="1" noChangeAspect="1" noTextEdit="1"/>
          </p:cNvSpPr>
          <p:nvPr>
            <p:ph type="sldImg"/>
          </p:nvPr>
        </p:nvSpPr>
        <p:spPr>
          <a:ln/>
        </p:spPr>
      </p:sp>
      <p:sp>
        <p:nvSpPr>
          <p:cNvPr id="165891" name="Jegyzetek helye 2"/>
          <p:cNvSpPr>
            <a:spLocks noGrp="1"/>
          </p:cNvSpPr>
          <p:nvPr>
            <p:ph type="body" idx="1"/>
          </p:nvPr>
        </p:nvSpPr>
        <p:spPr>
          <a:noFill/>
          <a:ln/>
        </p:spPr>
        <p:txBody>
          <a:bodyPr/>
          <a:lstStyle/>
          <a:p>
            <a:r>
              <a:rPr lang="hu-HU"/>
              <a:t>A közvetlenül hálózatra csatlakozó generátorok számos hátrányos tulajdonságát említettük már. A generátor és a hálózat frekvenciájának azonossága és állandósága rögzíti a szinkron fordulatszámot, ami változó szélsebesség esetén erősen csökkentheti a teljesítménytényezőt és a turbinából kinyerhető energiát. A rendszer merevsége miatt − különösen szinkrongenerátor esetén − a széllökések szinte gyengítetlen nyomatéklökések formájában továbbterjednek a mechanikai rendszerben, és felesleges igénybevételeket, többletveszteséget okoznak. A frekvenciaváltó beépítésével a turbinának nem kell állandó fordulatszámon forogni, így követni tudja a szélerősség változását, és a legnagyobb felhajtóerő-tényező környékén működhet a turbina. A hirtelen széllökések esetén a nagy tehetetlenségű forgórész elnyeli, csökkenti a lökésszerű igénybevételeket. </a:t>
            </a:r>
          </a:p>
        </p:txBody>
      </p:sp>
      <p:sp>
        <p:nvSpPr>
          <p:cNvPr id="165892" name="Dia számának helye 3"/>
          <p:cNvSpPr>
            <a:spLocks noGrp="1"/>
          </p:cNvSpPr>
          <p:nvPr>
            <p:ph type="sldNum" sz="quarter" idx="5"/>
          </p:nvPr>
        </p:nvSpPr>
        <p:spPr>
          <a:noFill/>
        </p:spPr>
        <p:txBody>
          <a:bodyPr/>
          <a:lstStyle/>
          <a:p>
            <a:fld id="{4A2A5B28-9D90-4677-9595-BA094BD66DC8}" type="slidenum">
              <a:rPr lang="hu-HU" smtClean="0"/>
              <a:pPr/>
              <a:t>71</a:t>
            </a:fld>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Diakép helye 1"/>
          <p:cNvSpPr>
            <a:spLocks noGrp="1" noRot="1" noChangeAspect="1" noTextEdit="1"/>
          </p:cNvSpPr>
          <p:nvPr>
            <p:ph type="sldImg"/>
          </p:nvPr>
        </p:nvSpPr>
        <p:spPr>
          <a:ln/>
        </p:spPr>
      </p:sp>
      <p:sp>
        <p:nvSpPr>
          <p:cNvPr id="166915" name="Jegyzetek helye 2"/>
          <p:cNvSpPr>
            <a:spLocks noGrp="1"/>
          </p:cNvSpPr>
          <p:nvPr>
            <p:ph type="body" idx="1"/>
          </p:nvPr>
        </p:nvSpPr>
        <p:spPr>
          <a:noFill/>
          <a:ln/>
        </p:spPr>
        <p:txBody>
          <a:bodyPr/>
          <a:lstStyle/>
          <a:p>
            <a:pPr algn="just"/>
            <a:r>
              <a:rPr lang="hu-HU"/>
              <a:t>A szinkrongenerátor változó feszültségű, változó frekvenciájú, váltakozó áramot termel. Ezt az áramot kábelek viszik le a torony aljába, ahol az inverter első lépésben egyenirányítja, majd második lépésben átalakítja 0,4 kV/ 50 Hz normál árammá. Az áram, kilépve a toronyból, kábeleken át kerül be a különálló transzformátorházba, ahol a transzformátor 20 kV feszültségszintre transzformálja fel, majd áthalad az SF6-os villamos megszakítón. Ugyancsak a transzformátorházban kapott helyett az elszámolási mérés. A transzformátort elhagyó középfeszültségű áram földalatti kábelen át jut be a DÉDÁSZ 20 kV-os hálózatába. A Kulcsi erőmű működését írja le a bekezdés. </a:t>
            </a:r>
          </a:p>
          <a:p>
            <a:pPr algn="just"/>
            <a:r>
              <a:rPr lang="hu-HU"/>
              <a:t>Manapság ez az egyik leggyakoribb hálózatra kapcsolási mód. </a:t>
            </a:r>
          </a:p>
          <a:p>
            <a:pPr algn="just"/>
            <a:endParaRPr lang="hu-HU"/>
          </a:p>
        </p:txBody>
      </p:sp>
      <p:sp>
        <p:nvSpPr>
          <p:cNvPr id="166916" name="Dia számának helye 3"/>
          <p:cNvSpPr>
            <a:spLocks noGrp="1"/>
          </p:cNvSpPr>
          <p:nvPr>
            <p:ph type="sldNum" sz="quarter" idx="5"/>
          </p:nvPr>
        </p:nvSpPr>
        <p:spPr>
          <a:noFill/>
        </p:spPr>
        <p:txBody>
          <a:bodyPr/>
          <a:lstStyle/>
          <a:p>
            <a:fld id="{1A670D68-5565-4D73-933C-61FF752103AE}" type="slidenum">
              <a:rPr lang="hu-HU" smtClean="0"/>
              <a:pPr/>
              <a:t>72</a:t>
            </a:fld>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Diakép helye 1"/>
          <p:cNvSpPr>
            <a:spLocks noGrp="1" noRot="1" noChangeAspect="1" noTextEdit="1"/>
          </p:cNvSpPr>
          <p:nvPr>
            <p:ph type="sldImg"/>
          </p:nvPr>
        </p:nvSpPr>
        <p:spPr>
          <a:ln/>
        </p:spPr>
      </p:sp>
      <p:sp>
        <p:nvSpPr>
          <p:cNvPr id="167939" name="Jegyzetek helye 2"/>
          <p:cNvSpPr>
            <a:spLocks noGrp="1"/>
          </p:cNvSpPr>
          <p:nvPr>
            <p:ph type="body" idx="1"/>
          </p:nvPr>
        </p:nvSpPr>
        <p:spPr>
          <a:noFill/>
          <a:ln/>
        </p:spPr>
        <p:txBody>
          <a:bodyPr/>
          <a:lstStyle/>
          <a:p>
            <a:pPr algn="just"/>
            <a:r>
              <a:rPr lang="hu-HU"/>
              <a:t>A kulcsi szélerőmű az elsők között épült, nagyobb, magyarországi szélerőművek egyike, 2001-ben adták át. A Duna partján egy dombon épült fel. Tőle nyugatra elhelyezkedő síkságon a többnyire észak-nyugati szél akadálytalanul éri el a dombot, ahol még a domb hatására fel is gyorsul. </a:t>
            </a:r>
          </a:p>
        </p:txBody>
      </p:sp>
      <p:sp>
        <p:nvSpPr>
          <p:cNvPr id="167940" name="Dia számának helye 3"/>
          <p:cNvSpPr>
            <a:spLocks noGrp="1"/>
          </p:cNvSpPr>
          <p:nvPr>
            <p:ph type="sldNum" sz="quarter" idx="5"/>
          </p:nvPr>
        </p:nvSpPr>
        <p:spPr>
          <a:noFill/>
        </p:spPr>
        <p:txBody>
          <a:bodyPr/>
          <a:lstStyle/>
          <a:p>
            <a:fld id="{7032A694-A1A9-400E-B8BC-C115AEA7E801}" type="slidenum">
              <a:rPr lang="hu-HU" smtClean="0"/>
              <a:pPr/>
              <a:t>73</a:t>
            </a:fld>
            <a:endParaRPr lang="hu-H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Diakép helye 1"/>
          <p:cNvSpPr>
            <a:spLocks noGrp="1" noRot="1" noChangeAspect="1" noTextEdit="1"/>
          </p:cNvSpPr>
          <p:nvPr>
            <p:ph type="sldImg"/>
          </p:nvPr>
        </p:nvSpPr>
        <p:spPr>
          <a:ln/>
        </p:spPr>
      </p:sp>
      <p:sp>
        <p:nvSpPr>
          <p:cNvPr id="168963" name="Jegyzetek helye 2"/>
          <p:cNvSpPr>
            <a:spLocks noGrp="1"/>
          </p:cNvSpPr>
          <p:nvPr>
            <p:ph type="body" idx="1"/>
          </p:nvPr>
        </p:nvSpPr>
        <p:spPr>
          <a:noFill/>
          <a:ln/>
        </p:spPr>
        <p:txBody>
          <a:bodyPr/>
          <a:lstStyle/>
          <a:p>
            <a:r>
              <a:rPr lang="hu-HU"/>
              <a:t>Ez a jó természeti adottság indította a beruházókat az építésre. Kulcson a szélmérés 1999 márciusában indult meg a víztorony tetején, 35 m magasságban, a gödöllői Szent István Egyetemen működő Magyar Szélenergia Tudományos Egyesület közreműködésével. A mért szélsebességek gyakorisági görbéjét az ábra mutatja, amelyből 6,2 m/s átlagsebesség adódik.</a:t>
            </a:r>
          </a:p>
        </p:txBody>
      </p:sp>
      <p:sp>
        <p:nvSpPr>
          <p:cNvPr id="168964" name="Dia számának helye 3"/>
          <p:cNvSpPr>
            <a:spLocks noGrp="1"/>
          </p:cNvSpPr>
          <p:nvPr>
            <p:ph type="sldNum" sz="quarter" idx="5"/>
          </p:nvPr>
        </p:nvSpPr>
        <p:spPr>
          <a:noFill/>
        </p:spPr>
        <p:txBody>
          <a:bodyPr/>
          <a:lstStyle/>
          <a:p>
            <a:fld id="{F6C2666C-7CC8-4043-9D53-613F2A4F3223}" type="slidenum">
              <a:rPr lang="hu-HU" smtClean="0"/>
              <a:pPr/>
              <a:t>74</a:t>
            </a:fld>
            <a:endParaRPr lang="hu-H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Diakép helye 1"/>
          <p:cNvSpPr>
            <a:spLocks noGrp="1" noRot="1" noChangeAspect="1" noTextEdit="1"/>
          </p:cNvSpPr>
          <p:nvPr>
            <p:ph type="sldImg"/>
          </p:nvPr>
        </p:nvSpPr>
        <p:spPr>
          <a:ln/>
        </p:spPr>
      </p:sp>
      <p:sp>
        <p:nvSpPr>
          <p:cNvPr id="169987" name="Jegyzetek helye 2"/>
          <p:cNvSpPr>
            <a:spLocks noGrp="1"/>
          </p:cNvSpPr>
          <p:nvPr>
            <p:ph type="body" idx="1"/>
          </p:nvPr>
        </p:nvSpPr>
        <p:spPr>
          <a:noFill/>
          <a:ln/>
        </p:spPr>
        <p:txBody>
          <a:bodyPr/>
          <a:lstStyle/>
          <a:p>
            <a:pPr algn="just"/>
            <a:r>
              <a:rPr lang="hu-HU"/>
              <a:t>A gyakorlatban a szélerőművek karakterisztikáját az első típusokon, a szabványok által előírt módon végzett mérésekkel határozzák meg. A kulcsi szélerőmű német ENERCON cég által szállított, E-40 típusú berendezésének a teljesítménygörbéjét az  ábra mutatja. A görbe mentén elhelyezkedő pontok bemutatják a próbaüzemi mérések eredményeit is.</a:t>
            </a:r>
          </a:p>
        </p:txBody>
      </p:sp>
      <p:sp>
        <p:nvSpPr>
          <p:cNvPr id="169988" name="Dia számának helye 3"/>
          <p:cNvSpPr>
            <a:spLocks noGrp="1"/>
          </p:cNvSpPr>
          <p:nvPr>
            <p:ph type="sldNum" sz="quarter" idx="5"/>
          </p:nvPr>
        </p:nvSpPr>
        <p:spPr>
          <a:noFill/>
        </p:spPr>
        <p:txBody>
          <a:bodyPr/>
          <a:lstStyle/>
          <a:p>
            <a:fld id="{31E80E2E-3E60-4CAE-AD3E-16565FC9D869}" type="slidenum">
              <a:rPr lang="hu-HU" smtClean="0"/>
              <a:pPr/>
              <a:t>75</a:t>
            </a:fld>
            <a:endParaRPr lang="hu-H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Diakép helye 1"/>
          <p:cNvSpPr>
            <a:spLocks noGrp="1" noRot="1" noChangeAspect="1" noTextEdit="1"/>
          </p:cNvSpPr>
          <p:nvPr>
            <p:ph type="sldImg"/>
          </p:nvPr>
        </p:nvSpPr>
        <p:spPr>
          <a:ln/>
        </p:spPr>
      </p:sp>
      <p:sp>
        <p:nvSpPr>
          <p:cNvPr id="171011" name="Jegyzetek helye 2"/>
          <p:cNvSpPr>
            <a:spLocks noGrp="1"/>
          </p:cNvSpPr>
          <p:nvPr>
            <p:ph type="body" idx="1"/>
          </p:nvPr>
        </p:nvSpPr>
        <p:spPr>
          <a:noFill/>
          <a:ln/>
        </p:spPr>
        <p:txBody>
          <a:bodyPr/>
          <a:lstStyle/>
          <a:p>
            <a:pPr algn="just"/>
            <a:r>
              <a:rPr lang="hu-HU"/>
              <a:t>A 4,5 m átmérőjű gondolában található egy sokpólusú, szinkrongenerátor állórész (3) és forgórész (4), egy a tengelyvégre szerelt csúszógyűrűvel (gerjesztéshez), a toronyfejet és a lapátokat forgató motorok, a gondolán belüli elektromos berendezések vezérlő szekrénye és a forgórészt reteszelő berendezés. A gondola tetején kapott helyett az üzemi szélmérő berendezés. A gépház külső része villámhárítóval is fel van szerelve. A három lapát (9) üvegszál erősítésű epoxigyantából készült. A külső felület egy védőréteggel van bevonva, amely véd a napsugárzás, valamint a környezet mechanikai és kémiai behatásai ellen. A lapátok állásszöge a szélsebesség nagyságától függően mikroprocesszoros vezérléssel állítható be. A lapátok első és hátsó élébe villámhárító huzalok vannak beépítve.</a:t>
            </a:r>
          </a:p>
        </p:txBody>
      </p:sp>
      <p:sp>
        <p:nvSpPr>
          <p:cNvPr id="171012" name="Dia számának helye 3"/>
          <p:cNvSpPr>
            <a:spLocks noGrp="1"/>
          </p:cNvSpPr>
          <p:nvPr>
            <p:ph type="sldNum" sz="quarter" idx="5"/>
          </p:nvPr>
        </p:nvSpPr>
        <p:spPr>
          <a:noFill/>
        </p:spPr>
        <p:txBody>
          <a:bodyPr/>
          <a:lstStyle/>
          <a:p>
            <a:fld id="{670702A2-6A5B-4305-8860-4A17C806C7BD}" type="slidenum">
              <a:rPr lang="hu-HU" smtClean="0"/>
              <a:pPr/>
              <a:t>76</a:t>
            </a:fld>
            <a:endParaRPr lang="hu-H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iakép helye 1"/>
          <p:cNvSpPr>
            <a:spLocks noGrp="1" noRot="1" noChangeAspect="1" noTextEdit="1"/>
          </p:cNvSpPr>
          <p:nvPr>
            <p:ph type="sldImg"/>
          </p:nvPr>
        </p:nvSpPr>
        <p:spPr>
          <a:ln/>
        </p:spPr>
      </p:sp>
      <p:sp>
        <p:nvSpPr>
          <p:cNvPr id="172035" name="Jegyzetek helye 2"/>
          <p:cNvSpPr>
            <a:spLocks noGrp="1"/>
          </p:cNvSpPr>
          <p:nvPr>
            <p:ph type="body" idx="1"/>
          </p:nvPr>
        </p:nvSpPr>
        <p:spPr>
          <a:noFill/>
          <a:ln/>
        </p:spPr>
        <p:txBody>
          <a:bodyPr/>
          <a:lstStyle/>
          <a:p>
            <a:pPr algn="just"/>
            <a:r>
              <a:rPr lang="hu-HU"/>
              <a:t>Az építési engedélyezési eljárás fontos része a környezetvédelmi hatóság engedélye. A kulcsi szélerőmű minden engedélyt problémamentesen megkapott. Minden energiatermelésnek vannak környezeti hatásai. Azok a hatások, amelyeket egy szélerőmű okoz, minimálisak.</a:t>
            </a:r>
          </a:p>
          <a:p>
            <a:pPr algn="just"/>
            <a:r>
              <a:rPr lang="hu-HU"/>
              <a:t>Fontos szempont a vizualitás és a tájképbe illesztés. Az ENERCON cég berendezései olyan, a torony magassága szerint változó színösszeállítással készülnek, amely az eddigi gyakorlati tapasztalatokat és tudományos eredményeket is figyelembe veszik. Ezt szolgálja a formatervezés is. A hanghatások szempontjából minden tekintetben messze megfelel mind az európai, mind a hazai előírásoknak. A hatósági zajkibocsátási mérések azt mutatják, hogy a szélerőmű által okozott zajterhelés egyrészt határérték alatti, másrészt a környezet alapzajtól nem elválasztható. Felmerül a kérdés, hogy a lapátok mozgása veszélyezteti-e a madarakat. Mivel a lapátkerék lassú forgású, a madarakra semmilyen hatása nincs, sőt egyes ragadozó madarak előszeretettel használják a gépházat megfigyelő helyül. A kulcsi szélerőmű által megtermelt villamos energia, a magyar szénerőműveket alapul véve, a magyarországi CO</a:t>
            </a:r>
            <a:r>
              <a:rPr lang="hu-HU" baseline="-25000"/>
              <a:t>2</a:t>
            </a:r>
            <a:r>
              <a:rPr lang="hu-HU"/>
              <a:t> kibocsátást évente kb. 1800 tonnával tudja csökkenteni.</a:t>
            </a:r>
          </a:p>
          <a:p>
            <a:pPr algn="just"/>
            <a:endParaRPr lang="hu-HU"/>
          </a:p>
        </p:txBody>
      </p:sp>
      <p:sp>
        <p:nvSpPr>
          <p:cNvPr id="172036" name="Dia számának helye 3"/>
          <p:cNvSpPr>
            <a:spLocks noGrp="1"/>
          </p:cNvSpPr>
          <p:nvPr>
            <p:ph type="sldNum" sz="quarter" idx="5"/>
          </p:nvPr>
        </p:nvSpPr>
        <p:spPr>
          <a:noFill/>
        </p:spPr>
        <p:txBody>
          <a:bodyPr/>
          <a:lstStyle/>
          <a:p>
            <a:fld id="{64A37F66-000E-4D8C-8C30-E58A567DAD77}" type="slidenum">
              <a:rPr lang="hu-HU" smtClean="0"/>
              <a:pPr/>
              <a:t>77</a:t>
            </a:fld>
            <a:endParaRPr lang="hu-H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Diakép helye 1"/>
          <p:cNvSpPr>
            <a:spLocks noGrp="1" noRot="1" noChangeAspect="1" noTextEdit="1"/>
          </p:cNvSpPr>
          <p:nvPr>
            <p:ph type="sldImg"/>
          </p:nvPr>
        </p:nvSpPr>
        <p:spPr>
          <a:ln/>
        </p:spPr>
      </p:sp>
      <p:sp>
        <p:nvSpPr>
          <p:cNvPr id="173059" name="Jegyzetek helye 2"/>
          <p:cNvSpPr>
            <a:spLocks noGrp="1"/>
          </p:cNvSpPr>
          <p:nvPr>
            <p:ph type="body" idx="1"/>
          </p:nvPr>
        </p:nvSpPr>
        <p:spPr>
          <a:noFill/>
          <a:ln/>
        </p:spPr>
        <p:txBody>
          <a:bodyPr/>
          <a:lstStyle/>
          <a:p>
            <a:r>
              <a:rPr lang="hu-HU"/>
              <a:t>Az  ábra mutatja a szélenergia-termelés jelenlegi főproblémáit. A zöld az előre jelzett, a piros a megvalósult energiatermelés, a pillanatnyi teljesítmény. Sajnos vannak olyan időszakok, amikor nincsen szél.</a:t>
            </a:r>
          </a:p>
        </p:txBody>
      </p:sp>
      <p:sp>
        <p:nvSpPr>
          <p:cNvPr id="173060" name="Dia számának helye 3"/>
          <p:cNvSpPr>
            <a:spLocks noGrp="1"/>
          </p:cNvSpPr>
          <p:nvPr>
            <p:ph type="sldNum" sz="quarter" idx="5"/>
          </p:nvPr>
        </p:nvSpPr>
        <p:spPr>
          <a:noFill/>
        </p:spPr>
        <p:txBody>
          <a:bodyPr/>
          <a:lstStyle/>
          <a:p>
            <a:fld id="{1F2FD348-DF47-472F-98FB-5ECA25B5A2C5}" type="slidenum">
              <a:rPr lang="hu-HU" smtClean="0"/>
              <a:pPr/>
              <a:t>78</a:t>
            </a:fld>
            <a:endParaRPr lang="hu-H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iakép helye 1"/>
          <p:cNvSpPr>
            <a:spLocks noGrp="1" noRot="1" noChangeAspect="1" noTextEdit="1"/>
          </p:cNvSpPr>
          <p:nvPr>
            <p:ph type="sldImg"/>
          </p:nvPr>
        </p:nvSpPr>
        <p:spPr>
          <a:ln/>
        </p:spPr>
      </p:sp>
      <p:sp>
        <p:nvSpPr>
          <p:cNvPr id="174083" name="Jegyzetek helye 2"/>
          <p:cNvSpPr>
            <a:spLocks noGrp="1"/>
          </p:cNvSpPr>
          <p:nvPr>
            <p:ph type="body" idx="1"/>
          </p:nvPr>
        </p:nvSpPr>
        <p:spPr>
          <a:noFill/>
          <a:ln/>
        </p:spPr>
        <p:txBody>
          <a:bodyPr/>
          <a:lstStyle/>
          <a:p>
            <a:r>
              <a:rPr lang="hu-HU"/>
              <a:t>Az  ábra mutatja a szélenergia-termelés jelenlegi főproblémáit. A zöld az előre jelzett, a piros a megvalósult energiatermelés, a pillanatnyi teljesítmény. Sajnos vannak olyan időszakok, amikor nincsen szél. A villamosrendszer-irányítás feladata, hogy az energiaigények és az energiatermelők között minden pillanatban egyensúlyi állapotot tartson fenn. A különböző országok villamosrendszer-irányítói egymással is kapcsolatban állnak. A fogyasztói szokások egy viszonylag kiszámítható jellegű sávban váltakoznak napok, hónapok, évszakok szerint. Az erőművek azok típusai szerint változóak abból a szempontból, hogy milyen gyorsan képesek reagálni egy megváltozott helyzethez. A szélerőművek némileg kakukktojásnak számítanak, mivel azt, hogy mikor és mennyire fog fújni a szél, nagyon nehéz prognosztizálni. Amennyiben éppen akkor fúj a szél, amikor egy völgyidőszakban vagyunk, így kevesebb az energiaigény, máris problémát okozhat az éppen rosszkor érkező energia. Ellenkező esetben pedig, amikor a felhasználási igény megnövekszik, de szél híján a szélerőművek állnak, más erőművek kényszerülnek pótolni a hiányt. A szélenergia ipari szintű felhasználásának speciális módját és korlátait a szél mint megújuló, de kiszámíthatatlanul megjelenő energiaforrás jellemzi. A villamos hálózat által továbbított energia a fogyasztóhoz jut, de a fogyasztói áramigény nem mindig esik egybe a szélenergiából származó energia megjelenésével. A napi fogyasztói igények és a kiszámíthatatlanul érkező vagy nem érkező szélenergia egyensúlyban tartására tehát szükség van. Ezt manapság többletként megépített háttérerőművek pótolják. </a:t>
            </a:r>
          </a:p>
          <a:p>
            <a:endParaRPr lang="hu-HU"/>
          </a:p>
        </p:txBody>
      </p:sp>
      <p:sp>
        <p:nvSpPr>
          <p:cNvPr id="174084" name="Dia számának helye 3"/>
          <p:cNvSpPr>
            <a:spLocks noGrp="1"/>
          </p:cNvSpPr>
          <p:nvPr>
            <p:ph type="sldNum" sz="quarter" idx="5"/>
          </p:nvPr>
        </p:nvSpPr>
        <p:spPr>
          <a:noFill/>
        </p:spPr>
        <p:txBody>
          <a:bodyPr/>
          <a:lstStyle/>
          <a:p>
            <a:fld id="{77A45AB7-497D-4754-8685-2749F4905CE5}" type="slidenum">
              <a:rPr lang="hu-HU" smtClean="0"/>
              <a:pPr/>
              <a:t>79</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a:ln/>
        </p:spPr>
      </p:sp>
      <p:sp>
        <p:nvSpPr>
          <p:cNvPr id="101379" name="Jegyzetek helye 2"/>
          <p:cNvSpPr>
            <a:spLocks noGrp="1"/>
          </p:cNvSpPr>
          <p:nvPr>
            <p:ph type="body" idx="1"/>
          </p:nvPr>
        </p:nvSpPr>
        <p:spPr>
          <a:noFill/>
          <a:ln/>
        </p:spPr>
        <p:txBody>
          <a:bodyPr/>
          <a:lstStyle/>
          <a:p>
            <a:pPr algn="just" eaLnBrk="1" hangingPunct="1"/>
            <a:r>
              <a:rPr lang="hu-HU"/>
              <a:t>A szél mint megújuló energiaforrás a Föld bizonyos helyein jól, és már ma is gazdaságosan felhasználható energiaforrás. Hollandiában például már évszázadok óta szélmalmokat használnak víz szivattyúzására és egyéb célokra. Ebből a típusú szélmalomból fejlődtek ki a vízszintes tengelyű szélgenerátorok, ezek elterjedtebbek. Ezt valószínűleg azért alakult így, mert a szélben rejlő energiának nagyobb hányadát képesek kinyerni. </a:t>
            </a:r>
          </a:p>
          <a:p>
            <a:pPr algn="just" eaLnBrk="1" hangingPunct="1"/>
            <a:endParaRPr lang="hu-HU"/>
          </a:p>
        </p:txBody>
      </p:sp>
      <p:sp>
        <p:nvSpPr>
          <p:cNvPr id="101380" name="Dia számának helye 3"/>
          <p:cNvSpPr>
            <a:spLocks noGrp="1"/>
          </p:cNvSpPr>
          <p:nvPr>
            <p:ph type="sldNum" sz="quarter" idx="5"/>
          </p:nvPr>
        </p:nvSpPr>
        <p:spPr>
          <a:noFill/>
        </p:spPr>
        <p:txBody>
          <a:bodyPr/>
          <a:lstStyle/>
          <a:p>
            <a:fld id="{819ACAA7-1AAC-48AA-BE69-3C2858BB1D9E}" type="slidenum">
              <a:rPr lang="hu-HU" smtClean="0"/>
              <a:pPr/>
              <a:t>8</a:t>
            </a:fld>
            <a:endParaRPr lang="hu-H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Diakép helye 1"/>
          <p:cNvSpPr>
            <a:spLocks noGrp="1" noRot="1" noChangeAspect="1" noTextEdit="1"/>
          </p:cNvSpPr>
          <p:nvPr>
            <p:ph type="sldImg"/>
          </p:nvPr>
        </p:nvSpPr>
        <p:spPr>
          <a:ln/>
        </p:spPr>
      </p:sp>
      <p:sp>
        <p:nvSpPr>
          <p:cNvPr id="175107" name="Jegyzetek helye 2"/>
          <p:cNvSpPr>
            <a:spLocks noGrp="1"/>
          </p:cNvSpPr>
          <p:nvPr>
            <p:ph type="body" idx="1"/>
          </p:nvPr>
        </p:nvSpPr>
        <p:spPr>
          <a:noFill/>
          <a:ln/>
        </p:spPr>
        <p:txBody>
          <a:bodyPr/>
          <a:lstStyle/>
          <a:p>
            <a:pPr algn="just"/>
            <a:r>
              <a:rPr lang="hu-HU"/>
              <a:t>Magyarország természeti adottságai révén kevésbé alkalmas a szélerőművek (szélfarmok) rentábilis üzemeltetésére (az átlagos szélsebesség-értékek viszonylag alacsonyak, 2-4 m/s közöttiek), azonban akadnak azért erre megfelelő régiók. Ilyen a Kisalföldön a Mosoni-síkság, amely van annyira szeles, hogy itt gazdaságosan működtethetőek legyenek a szélturbinák. Emellett Bonyhád és Kőszeg térségében is tervben vannak szélerőművek. Jelenleg (2011) hazánkban mintegy 170 szélerőmű-torony üzemel közel 330 megawatt beépített teljesítménnyel. Ezek közül kiemelkedik az ikervári (17 toronnyal) és a kisigmándi (19 toronnyal) erőmű, 34.000 és 38.000 kilowatt kapacitással.</a:t>
            </a:r>
          </a:p>
        </p:txBody>
      </p:sp>
      <p:sp>
        <p:nvSpPr>
          <p:cNvPr id="175108" name="Dia számának helye 3"/>
          <p:cNvSpPr>
            <a:spLocks noGrp="1"/>
          </p:cNvSpPr>
          <p:nvPr>
            <p:ph type="sldNum" sz="quarter" idx="5"/>
          </p:nvPr>
        </p:nvSpPr>
        <p:spPr>
          <a:noFill/>
        </p:spPr>
        <p:txBody>
          <a:bodyPr/>
          <a:lstStyle/>
          <a:p>
            <a:fld id="{6958FD45-B919-4DA9-B664-22CC11F3104E}" type="slidenum">
              <a:rPr lang="hu-HU" smtClean="0"/>
              <a:pPr/>
              <a:t>80</a:t>
            </a:fld>
            <a:endParaRPr lang="hu-H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Diakép helye 1"/>
          <p:cNvSpPr>
            <a:spLocks noGrp="1" noRot="1" noChangeAspect="1" noTextEdit="1"/>
          </p:cNvSpPr>
          <p:nvPr>
            <p:ph type="sldImg"/>
          </p:nvPr>
        </p:nvSpPr>
        <p:spPr>
          <a:ln/>
        </p:spPr>
      </p:sp>
      <p:sp>
        <p:nvSpPr>
          <p:cNvPr id="176131" name="Jegyzetek helye 2"/>
          <p:cNvSpPr>
            <a:spLocks noGrp="1"/>
          </p:cNvSpPr>
          <p:nvPr>
            <p:ph type="body" idx="1"/>
          </p:nvPr>
        </p:nvSpPr>
        <p:spPr>
          <a:noFill/>
          <a:ln/>
        </p:spPr>
        <p:txBody>
          <a:bodyPr/>
          <a:lstStyle/>
          <a:p>
            <a:pPr algn="just"/>
            <a:endParaRPr lang="hu-HU"/>
          </a:p>
        </p:txBody>
      </p:sp>
      <p:sp>
        <p:nvSpPr>
          <p:cNvPr id="176132" name="Dia számának helye 3"/>
          <p:cNvSpPr>
            <a:spLocks noGrp="1"/>
          </p:cNvSpPr>
          <p:nvPr>
            <p:ph type="sldNum" sz="quarter" idx="5"/>
          </p:nvPr>
        </p:nvSpPr>
        <p:spPr>
          <a:noFill/>
        </p:spPr>
        <p:txBody>
          <a:bodyPr/>
          <a:lstStyle/>
          <a:p>
            <a:fld id="{FED020F7-974F-4848-8AD8-4C434C9D4BEA}" type="slidenum">
              <a:rPr lang="hu-HU" smtClean="0"/>
              <a:pPr/>
              <a:t>81</a:t>
            </a:fld>
            <a:endParaRPr lang="hu-H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Diakép helye 1"/>
          <p:cNvSpPr>
            <a:spLocks noGrp="1" noRot="1" noChangeAspect="1" noTextEdit="1"/>
          </p:cNvSpPr>
          <p:nvPr>
            <p:ph type="sldImg"/>
          </p:nvPr>
        </p:nvSpPr>
        <p:spPr>
          <a:ln/>
        </p:spPr>
      </p:sp>
      <p:sp>
        <p:nvSpPr>
          <p:cNvPr id="177155" name="Jegyzetek helye 2"/>
          <p:cNvSpPr>
            <a:spLocks noGrp="1"/>
          </p:cNvSpPr>
          <p:nvPr>
            <p:ph type="body" idx="1"/>
          </p:nvPr>
        </p:nvSpPr>
        <p:spPr>
          <a:noFill/>
          <a:ln/>
        </p:spPr>
        <p:txBody>
          <a:bodyPr/>
          <a:lstStyle/>
          <a:p>
            <a:pPr algn="just"/>
            <a:r>
              <a:rPr lang="hu-HU"/>
              <a:t>A szélerőművek olyan ipari jellegű villamos erőművek, amelyek a szélenergiát elektromos árammá alakítják és azt a villamos hálózatba táplálják. Korábban elkülönült erőművek, míg mára gépcsoportokba szervezett szélerőműparkok is léteznek. A szárazföldre telepített szélerőművek után már a tengerekre, óceánokra telepített szélerőműcsoportok követték. Ez utóbbi telepítési helyszínek a kiegyenlítettebb, folyamatos széljárások kihasználásában kedvezőbbek. Offshore szélerőműveknek is nevezik ezeket.</a:t>
            </a:r>
          </a:p>
        </p:txBody>
      </p:sp>
      <p:sp>
        <p:nvSpPr>
          <p:cNvPr id="177156" name="Dia számának helye 3"/>
          <p:cNvSpPr>
            <a:spLocks noGrp="1"/>
          </p:cNvSpPr>
          <p:nvPr>
            <p:ph type="sldNum" sz="quarter" idx="5"/>
          </p:nvPr>
        </p:nvSpPr>
        <p:spPr>
          <a:noFill/>
        </p:spPr>
        <p:txBody>
          <a:bodyPr/>
          <a:lstStyle/>
          <a:p>
            <a:fld id="{AD1E9E5D-173C-41A9-B462-84DB1FED7A83}" type="slidenum">
              <a:rPr lang="hu-HU" smtClean="0"/>
              <a:pPr/>
              <a:t>82</a:t>
            </a:fld>
            <a:endParaRPr lang="hu-H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Diakép helye 1"/>
          <p:cNvSpPr>
            <a:spLocks noGrp="1" noRot="1" noChangeAspect="1" noTextEdit="1"/>
          </p:cNvSpPr>
          <p:nvPr>
            <p:ph type="sldImg"/>
          </p:nvPr>
        </p:nvSpPr>
        <p:spPr>
          <a:ln/>
        </p:spPr>
      </p:sp>
      <p:sp>
        <p:nvSpPr>
          <p:cNvPr id="178179" name="Jegyzetek helye 2"/>
          <p:cNvSpPr>
            <a:spLocks noGrp="1"/>
          </p:cNvSpPr>
          <p:nvPr>
            <p:ph type="body" idx="1"/>
          </p:nvPr>
        </p:nvSpPr>
        <p:spPr>
          <a:noFill/>
          <a:ln/>
        </p:spPr>
        <p:txBody>
          <a:bodyPr/>
          <a:lstStyle/>
          <a:p>
            <a:pPr algn="just"/>
            <a:endParaRPr lang="hu-HU"/>
          </a:p>
        </p:txBody>
      </p:sp>
      <p:sp>
        <p:nvSpPr>
          <p:cNvPr id="178180" name="Dia számának helye 3"/>
          <p:cNvSpPr>
            <a:spLocks noGrp="1"/>
          </p:cNvSpPr>
          <p:nvPr>
            <p:ph type="sldNum" sz="quarter" idx="5"/>
          </p:nvPr>
        </p:nvSpPr>
        <p:spPr>
          <a:noFill/>
        </p:spPr>
        <p:txBody>
          <a:bodyPr/>
          <a:lstStyle/>
          <a:p>
            <a:fld id="{E329716F-D672-4968-9C0B-D9B73501C348}" type="slidenum">
              <a:rPr lang="hu-HU" smtClean="0"/>
              <a:pPr/>
              <a:t>83</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kép helye 1"/>
          <p:cNvSpPr>
            <a:spLocks noGrp="1" noRot="1" noChangeAspect="1" noTextEdit="1"/>
          </p:cNvSpPr>
          <p:nvPr>
            <p:ph type="sldImg"/>
          </p:nvPr>
        </p:nvSpPr>
        <p:spPr>
          <a:ln/>
        </p:spPr>
      </p:sp>
      <p:sp>
        <p:nvSpPr>
          <p:cNvPr id="102403" name="Jegyzetek helye 2"/>
          <p:cNvSpPr>
            <a:spLocks noGrp="1"/>
          </p:cNvSpPr>
          <p:nvPr>
            <p:ph type="body" idx="1"/>
          </p:nvPr>
        </p:nvSpPr>
        <p:spPr>
          <a:noFill/>
          <a:ln/>
        </p:spPr>
        <p:txBody>
          <a:bodyPr/>
          <a:lstStyle/>
          <a:p>
            <a:pPr algn="just"/>
            <a:r>
              <a:rPr lang="hu-HU"/>
              <a:t>A szélmotor a levegő lelassítása árán munkát szolgáltat. A manapság legelterjedtebb szélkeréktípust mutatja az  ábra. Az ideális szélmotor elméletében a légcsavarnál (Szlivka F.; 2001) levezetett összefüggéseket alkalmazhatjuk. A szélmotoron áthaladó légsugarat az  ábrán látjuk. A következőkben meghatározzuk a szélkerékre ható erő nagyságát, a kivehető teljesítmény nagyságát és a lehető legnagyobb kivehető teljesítményt. Úgy tekinthetjük, hogy a légcsavar a rajta átáramló levegő nyomását ugrásszerűen megnöveli. Úgy tekintjük a szélkereket, mint a körtárcsát. A szélkerékhez a hozzááramló és azt elhagyó levegő közelítéssel, súrlódásmentesnek tekinthető áramlással folyamatosan lassul, valamint elhanyagoljuk a rotor utáni forgást az áramlásban.</a:t>
            </a:r>
          </a:p>
          <a:p>
            <a:pPr algn="just"/>
            <a:r>
              <a:rPr lang="hu-HU"/>
              <a:t> </a:t>
            </a:r>
          </a:p>
        </p:txBody>
      </p:sp>
      <p:sp>
        <p:nvSpPr>
          <p:cNvPr id="102404" name="Dia számának helye 3"/>
          <p:cNvSpPr>
            <a:spLocks noGrp="1"/>
          </p:cNvSpPr>
          <p:nvPr>
            <p:ph type="sldNum" sz="quarter" idx="5"/>
          </p:nvPr>
        </p:nvSpPr>
        <p:spPr>
          <a:noFill/>
        </p:spPr>
        <p:txBody>
          <a:bodyPr/>
          <a:lstStyle/>
          <a:p>
            <a:fld id="{CA5BD9B7-B580-43D0-8246-789793BB05B7}"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4FC98A69-D91E-4D6C-BA96-94FD5FA5D639}" type="datetimeFigureOut">
              <a:rPr lang="hu-HU" smtClean="0"/>
              <a:t>2026. 01. 22.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4FC98A69-D91E-4D6C-BA96-94FD5FA5D639}" type="datetimeFigureOut">
              <a:rPr lang="hu-HU" smtClean="0"/>
              <a:t>2026. 01. 22.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4FC98A69-D91E-4D6C-BA96-94FD5FA5D639}" type="datetimeFigureOut">
              <a:rPr lang="hu-HU" smtClean="0"/>
              <a:t>2026. 01. 22.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Dátum helye 2"/>
          <p:cNvSpPr>
            <a:spLocks noGrp="1"/>
          </p:cNvSpPr>
          <p:nvPr>
            <p:ph type="dt" sz="half" idx="10"/>
          </p:nvPr>
        </p:nvSpPr>
        <p:spPr>
          <a:xfrm>
            <a:off x="457200" y="6245225"/>
            <a:ext cx="2133600" cy="476250"/>
          </a:xfrm>
        </p:spPr>
        <p:txBody>
          <a:bodyPr/>
          <a:lstStyle>
            <a:lvl1pPr>
              <a:defRPr/>
            </a:lvl1pPr>
          </a:lstStyle>
          <a:p>
            <a:pPr>
              <a:defRPr/>
            </a:pPr>
            <a:fld id="{ABBE7DE6-6CEE-4DA2-B7F8-13278871269A}" type="datetime1">
              <a:rPr lang="hu-HU"/>
              <a:pPr>
                <a:defRPr/>
              </a:pPr>
              <a:t>2026. 01. 22.</a:t>
            </a:fld>
            <a:endParaRPr lang="hu-HU" dirty="0"/>
          </a:p>
        </p:txBody>
      </p:sp>
      <p:sp>
        <p:nvSpPr>
          <p:cNvPr id="4" name="Élőláb helye 3"/>
          <p:cNvSpPr>
            <a:spLocks noGrp="1"/>
          </p:cNvSpPr>
          <p:nvPr>
            <p:ph type="ftr" sz="quarter" idx="11"/>
          </p:nvPr>
        </p:nvSpPr>
        <p:spPr>
          <a:xfrm>
            <a:off x="3124200" y="6245225"/>
            <a:ext cx="2895600" cy="476250"/>
          </a:xfrm>
        </p:spPr>
        <p:txBody>
          <a:bodyPr/>
          <a:lstStyle>
            <a:lvl1pPr>
              <a:defRPr/>
            </a:lvl1pPr>
          </a:lstStyle>
          <a:p>
            <a:pPr>
              <a:defRPr/>
            </a:pPr>
            <a:r>
              <a:rPr lang="hu-HU"/>
              <a:t>Dr. Szlivka Ferenc: Szélenergia hasznosítás</a:t>
            </a:r>
          </a:p>
        </p:txBody>
      </p:sp>
      <p:sp>
        <p:nvSpPr>
          <p:cNvPr id="5" name="Dia számának helye 4"/>
          <p:cNvSpPr>
            <a:spLocks noGrp="1"/>
          </p:cNvSpPr>
          <p:nvPr>
            <p:ph type="sldNum" sz="quarter" idx="12"/>
          </p:nvPr>
        </p:nvSpPr>
        <p:spPr>
          <a:xfrm>
            <a:off x="6553200" y="6245225"/>
            <a:ext cx="2133600" cy="476250"/>
          </a:xfrm>
        </p:spPr>
        <p:txBody>
          <a:bodyPr/>
          <a:lstStyle>
            <a:lvl1pPr>
              <a:defRPr/>
            </a:lvl1pPr>
          </a:lstStyle>
          <a:p>
            <a:pPr>
              <a:defRPr/>
            </a:pPr>
            <a:fld id="{057F6476-DC02-44F7-8DD3-BB3C9DEB3201}" type="slidenum">
              <a:rPr lang="hu-HU"/>
              <a:pPr>
                <a:defRPr/>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4FC98A69-D91E-4D6C-BA96-94FD5FA5D639}" type="datetimeFigureOut">
              <a:rPr lang="hu-HU" smtClean="0"/>
              <a:t>2026. 01. 22.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4FC98A69-D91E-4D6C-BA96-94FD5FA5D639}" type="datetimeFigureOut">
              <a:rPr lang="hu-HU" smtClean="0"/>
              <a:t>2026. 01. 22.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4FC98A69-D91E-4D6C-BA96-94FD5FA5D639}" type="datetimeFigureOut">
              <a:rPr lang="hu-HU" smtClean="0"/>
              <a:t>2026. 01. 22.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4FC98A69-D91E-4D6C-BA96-94FD5FA5D639}" type="datetimeFigureOut">
              <a:rPr lang="hu-HU" smtClean="0"/>
              <a:t>2026. 01. 22.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4FC98A69-D91E-4D6C-BA96-94FD5FA5D639}" type="datetimeFigureOut">
              <a:rPr lang="hu-HU" smtClean="0"/>
              <a:t>2026. 01. 22.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FC98A69-D91E-4D6C-BA96-94FD5FA5D639}" type="datetimeFigureOut">
              <a:rPr lang="hu-HU" smtClean="0"/>
              <a:t>2026. 01. 22.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4FC98A69-D91E-4D6C-BA96-94FD5FA5D639}" type="datetimeFigureOut">
              <a:rPr lang="hu-HU" smtClean="0"/>
              <a:t>2026. 01. 22.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4FC98A69-D91E-4D6C-BA96-94FD5FA5D639}" type="datetimeFigureOut">
              <a:rPr lang="hu-HU" smtClean="0"/>
              <a:t>2026. 01. 22.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BA63DB-2067-43EA-BD82-6C805DD9AECF}"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98A69-D91E-4D6C-BA96-94FD5FA5D639}" type="datetimeFigureOut">
              <a:rPr lang="hu-HU" smtClean="0"/>
              <a:t>2026. 01. 22.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A63DB-2067-43EA-BD82-6C805DD9AECF}"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7.png"/><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file:///R:\Projektek\M&#220;TF_2010_elearning\Munkaanyagok\Tananyag\10_Viz_es_Szelenergia\docbook\images\T10_M3_L2_T1_004.jpg" TargetMode="Externa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file:///R:\Projektek\M&#220;TF_2010_elearning\Munkaanyagok\Tananyag\10_Viz_es_Szelenergia\docbook\images\T10_M3_L2_T1_004.jpg" TargetMode="External"/><Relationship Id="rId10" Type="http://schemas.openxmlformats.org/officeDocument/2006/relationships/oleObject" Target="../embeddings/oleObject6.bin"/><Relationship Id="rId4" Type="http://schemas.openxmlformats.org/officeDocument/2006/relationships/image" Target="../media/image11.jpeg"/><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8.wmf"/><Relationship Id="rId18" Type="http://schemas.openxmlformats.org/officeDocument/2006/relationships/oleObject" Target="../embeddings/oleObject13.bin"/><Relationship Id="rId3" Type="http://schemas.openxmlformats.org/officeDocument/2006/relationships/notesSlide" Target="../notesSlides/notesSlide14.xml"/><Relationship Id="rId7" Type="http://schemas.openxmlformats.org/officeDocument/2006/relationships/image" Target="../media/image15.wmf"/><Relationship Id="rId12" Type="http://schemas.openxmlformats.org/officeDocument/2006/relationships/oleObject" Target="../embeddings/oleObject10.bin"/><Relationship Id="rId17" Type="http://schemas.openxmlformats.org/officeDocument/2006/relationships/image" Target="../media/image20.w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file:///R:\Projektek\M&#220;TF_2010_elearning\Munkaanyagok\Tananyag\10_Viz_es_Szelenergia\docbook\images\T10_M3_L2_T1_004.jpg" TargetMode="External"/><Relationship Id="rId15" Type="http://schemas.openxmlformats.org/officeDocument/2006/relationships/image" Target="../media/image19.wmf"/><Relationship Id="rId10" Type="http://schemas.openxmlformats.org/officeDocument/2006/relationships/oleObject" Target="../embeddings/oleObject9.bin"/><Relationship Id="rId19" Type="http://schemas.openxmlformats.org/officeDocument/2006/relationships/image" Target="../media/image21.wmf"/><Relationship Id="rId4" Type="http://schemas.openxmlformats.org/officeDocument/2006/relationships/image" Target="../media/image11.jpeg"/><Relationship Id="rId9" Type="http://schemas.openxmlformats.org/officeDocument/2006/relationships/image" Target="../media/image16.wmf"/><Relationship Id="rId1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5.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4.wmf"/><Relationship Id="rId5" Type="http://schemas.openxmlformats.org/officeDocument/2006/relationships/image" Target="file:///R:\Projektek\M&#220;TF_2010_elearning\Munkaanyagok\Tananyag\10_Viz_es_Szelenergia\docbook\images\T10_M3_L2_T1_004.jpg" TargetMode="External"/><Relationship Id="rId10" Type="http://schemas.openxmlformats.org/officeDocument/2006/relationships/oleObject" Target="../embeddings/oleObject16.bin"/><Relationship Id="rId4" Type="http://schemas.openxmlformats.org/officeDocument/2006/relationships/image" Target="../media/image11.jpeg"/><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file:///R:\Projektek\M&#220;TF_2010_elearning\Munkaanyagok\Tananyag\10_Viz_es_Szelenergia\docbook\images\T10_M3_L2_T1_004.jpg" TargetMode="External"/><Relationship Id="rId4" Type="http://schemas.openxmlformats.org/officeDocument/2006/relationships/image" Target="../media/image11.jpeg"/><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7.xml"/><Relationship Id="rId7"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9.wmf"/><Relationship Id="rId5" Type="http://schemas.openxmlformats.org/officeDocument/2006/relationships/image" Target="file:///R:\Projektek\M&#220;TF_2010_elearning\Munkaanyagok\Tananyag\10_Viz_es_Szelenergia\docbook\images\T10_M3_L2_T1_004.jpg" TargetMode="External"/><Relationship Id="rId10" Type="http://schemas.openxmlformats.org/officeDocument/2006/relationships/oleObject" Target="../embeddings/oleObject21.bin"/><Relationship Id="rId4" Type="http://schemas.openxmlformats.org/officeDocument/2006/relationships/image" Target="../media/image11.jpeg"/><Relationship Id="rId9"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file:///R:\Projektek\M&#220;TF_2010_elearning\Munkaanyagok\Tananyag\10_Viz_es_Szelenergia\docbook\images\T10_M3_L2_T1_004.jpg" TargetMode="External"/><Relationship Id="rId4" Type="http://schemas.openxmlformats.org/officeDocument/2006/relationships/image" Target="../media/image11.jpeg"/><Relationship Id="rId9" Type="http://schemas.openxmlformats.org/officeDocument/2006/relationships/image" Target="file:///R:\Projektek\M&#220;TF_2010_elearning\Munkaanyagok\Tananyag\10_Viz_es_Szelenergia\docbook\images\T10_M3_L2_T1_006.jpg"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4.wmf"/><Relationship Id="rId5" Type="http://schemas.openxmlformats.org/officeDocument/2006/relationships/image" Target="file:///R:\Projektek\M&#220;TF_2010_elearning\Munkaanyagok\Tananyag\10_Viz_es_Szelenergia\docbook\images\T10_M3_L2_T1_004.jpg" TargetMode="External"/><Relationship Id="rId10" Type="http://schemas.openxmlformats.org/officeDocument/2006/relationships/oleObject" Target="../embeddings/oleObject25.bin"/><Relationship Id="rId4" Type="http://schemas.openxmlformats.org/officeDocument/2006/relationships/image" Target="../media/image11.jpeg"/><Relationship Id="rId9"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8.wmf"/><Relationship Id="rId3" Type="http://schemas.openxmlformats.org/officeDocument/2006/relationships/notesSlide" Target="../notesSlides/notesSlide20.xml"/><Relationship Id="rId7" Type="http://schemas.openxmlformats.org/officeDocument/2006/relationships/image" Target="../media/image35.wmf"/><Relationship Id="rId12"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37.wmf"/><Relationship Id="rId5" Type="http://schemas.openxmlformats.org/officeDocument/2006/relationships/image" Target="file:///R:\Projektek\M&#220;TF_2010_elearning\Munkaanyagok\Tananyag\10_Viz_es_Szelenergia\docbook\math\eq0119.png" TargetMode="External"/><Relationship Id="rId10" Type="http://schemas.openxmlformats.org/officeDocument/2006/relationships/oleObject" Target="../embeddings/oleObject28.bin"/><Relationship Id="rId4" Type="http://schemas.openxmlformats.org/officeDocument/2006/relationships/image" Target="../media/image39.png"/><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1.xml"/><Relationship Id="rId7" Type="http://schemas.openxmlformats.org/officeDocument/2006/relationships/image" Target="../media/image41.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40.wmf"/><Relationship Id="rId4" Type="http://schemas.openxmlformats.org/officeDocument/2006/relationships/oleObject" Target="../embeddings/oleObject30.bin"/><Relationship Id="rId9"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2_T2_001.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2_T2_0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2_T2_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2_T2_002.jpg"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6.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file:///R:\Projektek\M&#220;TF_2010_elearning\Munkaanyagok\Tananyag\10_Viz_es_Szelenergia\docbook\images\T10_M3_L2_T2_003.jpg" TargetMode="External"/><Relationship Id="rId4" Type="http://schemas.openxmlformats.org/officeDocument/2006/relationships/image" Target="../media/image47.jpeg"/><Relationship Id="rId9" Type="http://schemas.openxmlformats.org/officeDocument/2006/relationships/image" Target="../media/image4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7.xml"/><Relationship Id="rId7" Type="http://schemas.openxmlformats.org/officeDocument/2006/relationships/image" Target="../media/image48.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50.wmf"/><Relationship Id="rId5" Type="http://schemas.openxmlformats.org/officeDocument/2006/relationships/image" Target="file:///R:\Projektek\M&#220;TF_2010_elearning\Munkaanyagok\Tananyag\10_Viz_es_Szelenergia\docbook\images\T10_M3_L2_T2_003.jpg" TargetMode="External"/><Relationship Id="rId10" Type="http://schemas.openxmlformats.org/officeDocument/2006/relationships/oleObject" Target="../embeddings/oleObject37.bin"/><Relationship Id="rId4" Type="http://schemas.openxmlformats.org/officeDocument/2006/relationships/image" Target="../media/image47.jpeg"/><Relationship Id="rId9" Type="http://schemas.openxmlformats.org/officeDocument/2006/relationships/image" Target="../media/image4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8.xml"/><Relationship Id="rId7" Type="http://schemas.openxmlformats.org/officeDocument/2006/relationships/image" Target="../media/image51.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file:///R:\Projektek\M&#220;TF_2010_elearning\Munkaanyagok\Tananyag\10_Viz_es_Szelenergia\docbook\images\T10_M3_L2_T2_003.jpg" TargetMode="External"/><Relationship Id="rId4" Type="http://schemas.openxmlformats.org/officeDocument/2006/relationships/image" Target="../media/image47.jpeg"/><Relationship Id="rId9"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40.bin"/><Relationship Id="rId5" Type="http://schemas.openxmlformats.org/officeDocument/2006/relationships/image" Target="file:///R:\Projektek\M&#220;TF_2010_elearning\Munkaanyagok\Tananyag\10_Viz_es_Szelenergia\docbook\images\T10_M3_L2_T2_003.jpg"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6.wmf"/><Relationship Id="rId3" Type="http://schemas.openxmlformats.org/officeDocument/2006/relationships/notesSlide" Target="../notesSlides/notesSlide30.xml"/><Relationship Id="rId7" Type="http://schemas.openxmlformats.org/officeDocument/2006/relationships/image" Target="../media/image54.wmf"/><Relationship Id="rId12"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41.bin"/><Relationship Id="rId11" Type="http://schemas.openxmlformats.org/officeDocument/2006/relationships/image" Target="../media/image45.wmf"/><Relationship Id="rId5" Type="http://schemas.openxmlformats.org/officeDocument/2006/relationships/image" Target="file:///R:\Projektek\M&#220;TF_2010_elearning\Munkaanyagok\Tananyag\10_Viz_es_Szelenergia\docbook\images\T10_M3_L2_T2_003.jpg" TargetMode="External"/><Relationship Id="rId10" Type="http://schemas.openxmlformats.org/officeDocument/2006/relationships/oleObject" Target="../embeddings/oleObject43.bin"/><Relationship Id="rId4" Type="http://schemas.openxmlformats.org/officeDocument/2006/relationships/image" Target="../media/image47.jpeg"/><Relationship Id="rId9" Type="http://schemas.openxmlformats.org/officeDocument/2006/relationships/image" Target="../media/image55.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31.xml"/><Relationship Id="rId7" Type="http://schemas.openxmlformats.org/officeDocument/2006/relationships/image" Target="../media/image38.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45.bin"/><Relationship Id="rId11" Type="http://schemas.openxmlformats.org/officeDocument/2006/relationships/image" Target="../media/image57.wmf"/><Relationship Id="rId5" Type="http://schemas.openxmlformats.org/officeDocument/2006/relationships/image" Target="file:///R:\Projektek\M&#220;TF_2010_elearning\Munkaanyagok\Tananyag\10_Viz_es_Szelenergia\docbook\images\T10_M3_L2_T2_003.jpg" TargetMode="External"/><Relationship Id="rId10" Type="http://schemas.openxmlformats.org/officeDocument/2006/relationships/oleObject" Target="../embeddings/oleObject47.bin"/><Relationship Id="rId4" Type="http://schemas.openxmlformats.org/officeDocument/2006/relationships/image" Target="../media/image47.jpeg"/><Relationship Id="rId9" Type="http://schemas.openxmlformats.org/officeDocument/2006/relationships/image" Target="../media/image5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1.wmf"/><Relationship Id="rId3" Type="http://schemas.openxmlformats.org/officeDocument/2006/relationships/notesSlide" Target="../notesSlides/notesSlide32.xml"/><Relationship Id="rId7" Type="http://schemas.openxmlformats.org/officeDocument/2006/relationships/image" Target="../media/image58.wmf"/><Relationship Id="rId12"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48.bin"/><Relationship Id="rId11" Type="http://schemas.openxmlformats.org/officeDocument/2006/relationships/image" Target="../media/image60.wmf"/><Relationship Id="rId5" Type="http://schemas.openxmlformats.org/officeDocument/2006/relationships/image" Target="file:///R:\Projektek\M&#220;TF_2010_elearning\Munkaanyagok\Tananyag\10_Viz_es_Szelenergia\docbook\images\T10_M3_L2_T2_003.jpg" TargetMode="External"/><Relationship Id="rId10" Type="http://schemas.openxmlformats.org/officeDocument/2006/relationships/oleObject" Target="../embeddings/oleObject50.bin"/><Relationship Id="rId4" Type="http://schemas.openxmlformats.org/officeDocument/2006/relationships/image" Target="../media/image47.jpeg"/><Relationship Id="rId9" Type="http://schemas.openxmlformats.org/officeDocument/2006/relationships/image" Target="../media/image5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33.xml"/><Relationship Id="rId7"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52.bin"/><Relationship Id="rId11" Type="http://schemas.openxmlformats.org/officeDocument/2006/relationships/image" Target="file:///R:\Projektek\M&#220;TF_2010_elearning\Munkaanyagok\Tananyag\10_Viz_es_Szelenergia\docbook\images\T10_M3_L2_T2_004.jpg" TargetMode="External"/><Relationship Id="rId5" Type="http://schemas.openxmlformats.org/officeDocument/2006/relationships/image" Target="file:///R:\Projektek\M&#220;TF_2010_elearning\Munkaanyagok\Tananyag\10_Viz_es_Szelenergia\docbook\images\T10_M3_L2_T2_003.jpg" TargetMode="External"/><Relationship Id="rId10" Type="http://schemas.openxmlformats.org/officeDocument/2006/relationships/image" Target="../media/image63.jpeg"/><Relationship Id="rId4" Type="http://schemas.openxmlformats.org/officeDocument/2006/relationships/image" Target="../media/image47.jpeg"/><Relationship Id="rId9" Type="http://schemas.openxmlformats.org/officeDocument/2006/relationships/image" Target="../media/image61.wmf"/></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35.xml"/><Relationship Id="rId7"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55.bin"/><Relationship Id="rId5" Type="http://schemas.openxmlformats.org/officeDocument/2006/relationships/image" Target="../media/image66.wmf"/><Relationship Id="rId4" Type="http://schemas.openxmlformats.org/officeDocument/2006/relationships/oleObject" Target="../embeddings/oleObject54.bin"/><Relationship Id="rId9" Type="http://schemas.openxmlformats.org/officeDocument/2006/relationships/image" Target="../media/image68.wmf"/></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math\eq0202.png" TargetMode="External"/><Relationship Id="rId5" Type="http://schemas.openxmlformats.org/officeDocument/2006/relationships/image" Target="../media/image70.png"/><Relationship Id="rId4" Type="http://schemas.openxmlformats.org/officeDocument/2006/relationships/image" Target="file:///R:\Projektek\M&#220;TF_2010_elearning\Munkaanyagok\Tananyag\10_Viz_es_Szelenergia\docbook\images\T10_M3_L3_T1_0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3_T2_001.jpg"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file:///R:\Projektek\M&#220;TF_2010_elearning\Munkaanyagok\Tananyag\10_Viz_es_Szelenergia\docbook\images\T10_M3_L3_T2_002.jpg" TargetMode="Externa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73.jpeg"/><Relationship Id="rId5" Type="http://schemas.openxmlformats.org/officeDocument/2006/relationships/image" Target="../media/image72.wmf"/><Relationship Id="rId4"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3_T3_0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4_T1_001.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4_T3_002.jpg" TargetMode="External"/><Relationship Id="rId5" Type="http://schemas.openxmlformats.org/officeDocument/2006/relationships/image" Target="../media/image77.jpeg"/><Relationship Id="rId4" Type="http://schemas.openxmlformats.org/officeDocument/2006/relationships/image" Target="file:///R:\Projektek\M&#220;TF_2010_elearning\Munkaanyagok\Tananyag\10_Viz_es_Szelenergia\docbook\images\T10_M3_L4_T2_001.jp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file:///R:\Projektek\M&#220;TF_2010_elearning\Munkaanyagok\Tananyag\10_Viz_es_Szelenergia\docbook\images\T10_M3_L4_T3_005.jpg" TargetMode="External"/><Relationship Id="rId3" Type="http://schemas.openxmlformats.org/officeDocument/2006/relationships/image" Target="../media/image78.jpeg"/><Relationship Id="rId7"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4_T3_004.jpg" TargetMode="External"/><Relationship Id="rId5" Type="http://schemas.openxmlformats.org/officeDocument/2006/relationships/image" Target="../media/image79.jpeg"/><Relationship Id="rId4" Type="http://schemas.openxmlformats.org/officeDocument/2006/relationships/image" Target="file:///R:\Projektek\M&#220;TF_2010_elearning\Munkaanyagok\Tananyag\10_Viz_es_Szelenergia\docbook\images\T10_M3_L4_T3_003.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5_001.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5_003.jpg" TargetMode="External"/><Relationship Id="rId5" Type="http://schemas.openxmlformats.org/officeDocument/2006/relationships/image" Target="../media/image83.jpeg"/><Relationship Id="rId4" Type="http://schemas.openxmlformats.org/officeDocument/2006/relationships/image" Target="file:///R:\Projektek\M&#220;TF_2010_elearning\Munkaanyagok\Tananyag\10_Viz_es_Szelenergia\docbook\images\T10_M3_L5_004.jpg"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84.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58.bin"/><Relationship Id="rId5" Type="http://schemas.openxmlformats.org/officeDocument/2006/relationships/image" Target="file:///R:\Projektek\M&#220;TF_2010_elearning\Munkaanyagok\Tananyag\10_Viz_es_Szelenergia\docbook\images\T10_M3_L6_001.jpg" TargetMode="External"/><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6_T1_001.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6_T1_002.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6_T2_002.jpg" TargetMode="External"/><Relationship Id="rId5" Type="http://schemas.openxmlformats.org/officeDocument/2006/relationships/image" Target="../media/image89.jpeg"/><Relationship Id="rId4" Type="http://schemas.openxmlformats.org/officeDocument/2006/relationships/image" Target="file:///R:\Projektek\M&#220;TF_2010_elearning\Munkaanyagok\Tananyag\10_Viz_es_Szelenergia\docbook\images\T10_M3_L6_T2_001.jpg" TargetMode="Externa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9.xml"/><Relationship Id="rId7" Type="http://schemas.openxmlformats.org/officeDocument/2006/relationships/image" Target="file:///R:\Projektek\M&#220;TF_2010_elearning\Munkaanyagok\Tananyag\10_Viz_es_Szelenergia\docbook\images\T10_M3_L6_T3_F1_001.jpg" TargetMode="External"/><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92.jpeg"/><Relationship Id="rId5" Type="http://schemas.openxmlformats.org/officeDocument/2006/relationships/image" Target="../media/image90.wmf"/><Relationship Id="rId4" Type="http://schemas.openxmlformats.org/officeDocument/2006/relationships/oleObject" Target="../embeddings/oleObject59.bin"/><Relationship Id="rId9" Type="http://schemas.openxmlformats.org/officeDocument/2006/relationships/image" Target="../media/image91.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R:\Projektek\M&#220;TF_2010_elearning\Munkaanyagok\Tananyag\10_Viz_es_Szelenergia\docbook\images\T10_M3_L1_001.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6_T3_F1_002.jpg" TargetMode="External"/><Relationship Id="rId5" Type="http://schemas.openxmlformats.org/officeDocument/2006/relationships/image" Target="../media/image94.jpeg"/><Relationship Id="rId4" Type="http://schemas.openxmlformats.org/officeDocument/2006/relationships/image" Target="file:///R:\Projektek\M&#220;TF_2010_elearning\Munkaanyagok\Tananyag\10_Viz_es_Szelenergia\docbook\images\T10_M3_L6_T3_F1_003.jpg" TargetMode="Externa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51.xml"/><Relationship Id="rId7" Type="http://schemas.openxmlformats.org/officeDocument/2006/relationships/image" Target="../media/image95.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61.bin"/><Relationship Id="rId5" Type="http://schemas.openxmlformats.org/officeDocument/2006/relationships/image" Target="file:///R:\Projektek\M&#220;TF_2010_elearning\Munkaanyagok\Tananyag\10_Viz_es_Szelenergia\docbook\images\T10_M3_L6_T3_F2_001.jpg" TargetMode="External"/><Relationship Id="rId4" Type="http://schemas.openxmlformats.org/officeDocument/2006/relationships/image" Target="../media/image97.jpeg"/><Relationship Id="rId9" Type="http://schemas.openxmlformats.org/officeDocument/2006/relationships/image" Target="../media/image96.wmf"/></Relationships>
</file>

<file path=ppt/slides/_rels/slide5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notesSlide" Target="../notesSlides/notesSlide52.xml"/><Relationship Id="rId7" Type="http://schemas.openxmlformats.org/officeDocument/2006/relationships/image" Target="../media/image90.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64.bin"/><Relationship Id="rId5" Type="http://schemas.openxmlformats.org/officeDocument/2006/relationships/image" Target="../media/image95.wmf"/><Relationship Id="rId4" Type="http://schemas.openxmlformats.org/officeDocument/2006/relationships/oleObject" Target="../embeddings/oleObject63.bin"/><Relationship Id="rId9" Type="http://schemas.openxmlformats.org/officeDocument/2006/relationships/image" Target="file:///R:\Projektek\M&#220;TF_2010_elearning\Munkaanyagok\Tananyag\10_Viz_es_Szelenergia\docbook\images\T10_M3_L6_T3_F2_002.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6_T3_F2_003.jp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1_001.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1_002.j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2_001.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2_002.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2_00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R:\Projektek\M&#220;TF_2010_elearning\Munkaanyagok\Tananyag\10_Viz_es_Szelenergia\docbook\images\T10_M3_L1_002.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3_001.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3_004.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image" Target="../media/image109.png"/></Relationships>
</file>

<file path=ppt/slides/_rels/slide6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4_L4_T3_002.jpg" TargetMode="External"/><Relationship Id="rId5" Type="http://schemas.openxmlformats.org/officeDocument/2006/relationships/image" Target="../media/image112.jpeg"/><Relationship Id="rId4" Type="http://schemas.openxmlformats.org/officeDocument/2006/relationships/image" Target="file:///R:\Projektek\M&#220;TF_2010_elearning\Munkaanyagok\Tananyag\10_Viz_es_Szelenergia\docbook\images\T10_M4_L4_T3_001.jp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image" Target="../media/image114.png"/><Relationship Id="rId4" Type="http://schemas.openxmlformats.org/officeDocument/2006/relationships/image" Target="file:///R:\Projektek\M&#220;TF_2010_elearning\Munkaanyagok\Tananyag\10_Viz_es_Szelenergia\docbook\images\T10_M4_L4_T3_003.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4_T3_F1_001.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4_T1_001.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118.png"/></Relationships>
</file>

<file path=ppt/slides/_rels/slide6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00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3_L1_004.jpg" TargetMode="External"/><Relationship Id="rId5" Type="http://schemas.openxmlformats.org/officeDocument/2006/relationships/image" Target="../media/image4.jpeg"/><Relationship Id="rId4" Type="http://schemas.openxmlformats.org/officeDocument/2006/relationships/image" Target="file:///R:\Projektek\M&#220;TF_2010_elearning\Munkaanyagok\Tananyag\10_Viz_es_Szelenergia\docbook\images\T10_M3_L1_003.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001.jp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file:///R:\Projektek\M&#220;TF_2010_elearning\Munkaanyagok\Tananyag\10_Viz_es_Szelenergia\docbook\images\T10_M4_L5_T2_001.jpg" TargetMode="External"/><Relationship Id="rId5" Type="http://schemas.openxmlformats.org/officeDocument/2006/relationships/image" Target="../media/image120.jpeg"/><Relationship Id="rId4" Type="http://schemas.openxmlformats.org/officeDocument/2006/relationships/image" Target="file:///R:\Projektek\M&#220;TF_2010_elearning\Munkaanyagok\Tananyag\10_Viz_es_Szelenergia\docbook\images\T10_M4_L5_001.j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001.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T3_001.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T3_002.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T4_001.jpg"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5_T6_001.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4_L6_001.jp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0.xml"/><Relationship Id="rId1" Type="http://schemas.openxmlformats.org/officeDocument/2006/relationships/slideLayout" Target="../slideLayouts/slideLayout12.xml"/><Relationship Id="rId4" Type="http://schemas.openxmlformats.org/officeDocument/2006/relationships/image" Target="../media/image129.png"/></Relationships>
</file>

<file path=ppt/slides/_rels/slide8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file:///R:\Projektek\M&#220;TF_2010_elearning\Munkaanyagok\Tananyag\10_Viz_es_Szelenergia\docbook\images\T10_M3_L2_T1_0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006B0364-C73D-492F-A62C-311B5E6845CD}" type="datetime1">
              <a:rPr lang="hu-HU"/>
              <a:pPr>
                <a:defRPr/>
              </a:pPr>
              <a:t>2026. 01. 22.</a:t>
            </a:fld>
            <a:endParaRPr lang="hu-HU" dirty="0"/>
          </a:p>
        </p:txBody>
      </p:sp>
      <p:sp>
        <p:nvSpPr>
          <p:cNvPr id="4" name="Élőláb helye 4"/>
          <p:cNvSpPr>
            <a:spLocks noGrp="1"/>
          </p:cNvSpPr>
          <p:nvPr>
            <p:ph type="ftr" sz="quarter" idx="11"/>
          </p:nvPr>
        </p:nvSpPr>
        <p:spPr>
          <a:xfrm>
            <a:off x="2854325" y="6448425"/>
            <a:ext cx="3325813" cy="220663"/>
          </a:xfrm>
        </p:spPr>
        <p:txBody>
          <a:bodyPr/>
          <a:lstStyle/>
          <a:p>
            <a:pPr>
              <a:defRPr/>
            </a:pPr>
            <a:r>
              <a:rPr lang="hu-HU"/>
              <a:t>Dr. Szlivka Ferenc: Szélenergia hasznosítás</a:t>
            </a:r>
          </a:p>
        </p:txBody>
      </p:sp>
      <p:sp>
        <p:nvSpPr>
          <p:cNvPr id="5" name="Dia számának helye 5"/>
          <p:cNvSpPr>
            <a:spLocks noGrp="1"/>
          </p:cNvSpPr>
          <p:nvPr>
            <p:ph type="sldNum" sz="quarter" idx="12"/>
          </p:nvPr>
        </p:nvSpPr>
        <p:spPr/>
        <p:txBody>
          <a:bodyPr/>
          <a:lstStyle/>
          <a:p>
            <a:pPr>
              <a:defRPr/>
            </a:pPr>
            <a:fld id="{A93F81FB-CC83-4CD9-9D85-F6839E4A4899}" type="slidenum">
              <a:rPr lang="hu-HU"/>
              <a:pPr>
                <a:defRPr/>
              </a:pPr>
              <a:t>1</a:t>
            </a:fld>
            <a:endParaRPr lang="hu-HU" dirty="0"/>
          </a:p>
        </p:txBody>
      </p:sp>
      <p:sp>
        <p:nvSpPr>
          <p:cNvPr id="7" name="Text Box 2"/>
          <p:cNvSpPr txBox="1">
            <a:spLocks noChangeArrowheads="1"/>
          </p:cNvSpPr>
          <p:nvPr/>
        </p:nvSpPr>
        <p:spPr bwMode="auto">
          <a:xfrm>
            <a:off x="304800" y="1298565"/>
            <a:ext cx="8229600" cy="954107"/>
          </a:xfrm>
          <a:prstGeom prst="rect">
            <a:avLst/>
          </a:prstGeom>
          <a:noFill/>
          <a:ln w="9525">
            <a:noFill/>
            <a:miter lim="800000"/>
            <a:headEnd/>
            <a:tailEnd/>
          </a:ln>
        </p:spPr>
        <p:txBody>
          <a:bodyPr anchor="ctr">
            <a:spAutoFit/>
          </a:bodyPr>
          <a:lstStyle/>
          <a:p>
            <a:pPr algn="ctr" eaLnBrk="0" hangingPunct="0"/>
            <a:endParaRPr lang="hu-HU" sz="2800" b="1" dirty="0">
              <a:solidFill>
                <a:srgbClr val="FFFF00"/>
              </a:solidFill>
              <a:latin typeface="Times New Roman" pitchFamily="18" charset="0"/>
            </a:endParaRPr>
          </a:p>
          <a:p>
            <a:pPr algn="ctr" eaLnBrk="0" hangingPunct="0"/>
            <a:endParaRPr lang="hu-HU" sz="2800" b="1" dirty="0">
              <a:solidFill>
                <a:srgbClr val="FFFF00"/>
              </a:solidFill>
              <a:latin typeface="Times New Roman" pitchFamily="18" charset="0"/>
            </a:endParaRPr>
          </a:p>
        </p:txBody>
      </p:sp>
      <p:sp>
        <p:nvSpPr>
          <p:cNvPr id="8" name="WordArt 3"/>
          <p:cNvSpPr>
            <a:spLocks noChangeArrowheads="1" noChangeShapeType="1" noTextEdit="1"/>
          </p:cNvSpPr>
          <p:nvPr/>
        </p:nvSpPr>
        <p:spPr bwMode="auto">
          <a:xfrm>
            <a:off x="665163" y="2428875"/>
            <a:ext cx="8001000" cy="2430463"/>
          </a:xfrm>
          <a:prstGeom prst="rect">
            <a:avLst/>
          </a:prstGeom>
        </p:spPr>
        <p:txBody>
          <a:bodyPr wrap="none" fromWordArt="1">
            <a:prstTxWarp prst="textDeflateBottom">
              <a:avLst>
                <a:gd name="adj" fmla="val 61005"/>
              </a:avLst>
            </a:prstTxWarp>
          </a:bodyPr>
          <a:lstStyle/>
          <a:p>
            <a:pPr algn="ctr"/>
            <a:r>
              <a:rPr lang="hu-HU" sz="3600" b="1" kern="10">
                <a:ln w="19050">
                  <a:solidFill>
                    <a:srgbClr val="00CCFF"/>
                  </a:solidFill>
                  <a:round/>
                  <a:headEnd/>
                  <a:tailEnd/>
                </a:ln>
                <a:gradFill rotWithShape="1">
                  <a:gsLst>
                    <a:gs pos="0">
                      <a:srgbClr val="FFFFFF"/>
                    </a:gs>
                    <a:gs pos="50000">
                      <a:srgbClr val="0000FF"/>
                    </a:gs>
                    <a:gs pos="100000">
                      <a:srgbClr val="FFFFFF"/>
                    </a:gs>
                  </a:gsLst>
                  <a:lin ang="5400000" scaled="1"/>
                </a:gradFill>
                <a:effectLst>
                  <a:outerShdw dist="35921" dir="2700000" algn="ctr" rotWithShape="0">
                    <a:srgbClr val="990000"/>
                  </a:outerShdw>
                </a:effectLst>
                <a:latin typeface="Times New Roman"/>
                <a:cs typeface="Times New Roman"/>
              </a:rPr>
              <a:t>Szélenergia hasznosítás </a:t>
            </a:r>
          </a:p>
        </p:txBody>
      </p:sp>
      <p:sp>
        <p:nvSpPr>
          <p:cNvPr id="9" name="Text Box 4"/>
          <p:cNvSpPr txBox="1">
            <a:spLocks noChangeArrowheads="1"/>
          </p:cNvSpPr>
          <p:nvPr/>
        </p:nvSpPr>
        <p:spPr bwMode="auto">
          <a:xfrm>
            <a:off x="539750" y="5226050"/>
            <a:ext cx="8229600" cy="946150"/>
          </a:xfrm>
          <a:prstGeom prst="rect">
            <a:avLst/>
          </a:prstGeom>
          <a:noFill/>
          <a:ln w="9525">
            <a:noFill/>
            <a:miter lim="800000"/>
            <a:headEnd/>
            <a:tailEnd/>
          </a:ln>
        </p:spPr>
        <p:txBody>
          <a:bodyPr anchor="ctr">
            <a:spAutoFit/>
          </a:bodyPr>
          <a:lstStyle/>
          <a:p>
            <a:pPr algn="ctr" eaLnBrk="0" hangingPunct="0"/>
            <a:r>
              <a:rPr lang="hu-HU" sz="2800" b="1">
                <a:latin typeface="Times New Roman" pitchFamily="18" charset="0"/>
              </a:rPr>
              <a:t>Dr. Szlivka Ferenc </a:t>
            </a:r>
          </a:p>
          <a:p>
            <a:pPr algn="ctr" eaLnBrk="0" hangingPunct="0"/>
            <a:endParaRPr lang="hu-HU" sz="2800" b="1">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10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4075A71-FC59-450D-9390-FA9D51CFD893}" type="slidenum">
              <a:rPr lang="hu-HU"/>
              <a:pPr>
                <a:defRPr/>
              </a:pPr>
              <a:t>10</a:t>
            </a:fld>
            <a:endParaRPr lang="hu-HU" dirty="0"/>
          </a:p>
        </p:txBody>
      </p:sp>
      <p:sp>
        <p:nvSpPr>
          <p:cNvPr id="4198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199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1991"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a:t>A szélkerék előtt és mögött a nyomás és a sebesség</a:t>
            </a:r>
          </a:p>
        </p:txBody>
      </p:sp>
      <p:pic>
        <p:nvPicPr>
          <p:cNvPr id="41992" name="Picture 11"/>
          <p:cNvPicPr>
            <a:picLocks noChangeAspect="1" noChangeArrowheads="1"/>
          </p:cNvPicPr>
          <p:nvPr/>
        </p:nvPicPr>
        <p:blipFill>
          <a:blip r:embed="rId3"/>
          <a:srcRect/>
          <a:stretch>
            <a:fillRect/>
          </a:stretch>
        </p:blipFill>
        <p:spPr bwMode="auto">
          <a:xfrm>
            <a:off x="1403350" y="1663700"/>
            <a:ext cx="6369050" cy="4070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3109BC01-BDA9-403A-AF2F-E9FCE714DDB3}" type="slidenum">
              <a:rPr lang="hu-HU"/>
              <a:pPr>
                <a:defRPr/>
              </a:pPr>
              <a:t>11</a:t>
            </a:fld>
            <a:endParaRPr lang="hu-HU" dirty="0"/>
          </a:p>
        </p:txBody>
      </p:sp>
      <p:sp>
        <p:nvSpPr>
          <p:cNvPr id="10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33"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034"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dirty="0"/>
              <a:t>A szélkerékre ható erő 1.</a:t>
            </a:r>
          </a:p>
        </p:txBody>
      </p:sp>
      <p:pic>
        <p:nvPicPr>
          <p:cNvPr id="1035" name="Picture 11"/>
          <p:cNvPicPr>
            <a:picLocks noChangeAspect="1" noChangeArrowheads="1"/>
          </p:cNvPicPr>
          <p:nvPr/>
        </p:nvPicPr>
        <p:blipFill>
          <a:blip r:embed="rId4"/>
          <a:srcRect/>
          <a:stretch>
            <a:fillRect/>
          </a:stretch>
        </p:blipFill>
        <p:spPr bwMode="auto">
          <a:xfrm>
            <a:off x="5934075" y="1035050"/>
            <a:ext cx="3209925" cy="2051050"/>
          </a:xfrm>
          <a:prstGeom prst="rect">
            <a:avLst/>
          </a:prstGeom>
          <a:noFill/>
          <a:ln w="9525">
            <a:noFill/>
            <a:miter lim="800000"/>
            <a:headEnd/>
            <a:tailEnd/>
          </a:ln>
        </p:spPr>
      </p:pic>
      <p:sp>
        <p:nvSpPr>
          <p:cNvPr id="1036" name="Téglalap 8"/>
          <p:cNvSpPr>
            <a:spLocks noChangeArrowheads="1"/>
          </p:cNvSpPr>
          <p:nvPr/>
        </p:nvSpPr>
        <p:spPr bwMode="auto">
          <a:xfrm>
            <a:off x="0" y="1303338"/>
            <a:ext cx="6115050" cy="1754187"/>
          </a:xfrm>
          <a:prstGeom prst="rect">
            <a:avLst/>
          </a:prstGeom>
          <a:noFill/>
          <a:ln w="9525">
            <a:noFill/>
            <a:miter lim="800000"/>
            <a:headEnd/>
            <a:tailEnd/>
          </a:ln>
        </p:spPr>
        <p:txBody>
          <a:bodyPr>
            <a:spAutoFit/>
          </a:bodyPr>
          <a:lstStyle/>
          <a:p>
            <a:r>
              <a:rPr lang="hu-HU"/>
              <a:t>Nézzük az. ábrát!  Az „1” és „2” pontok között közvetlenül nem alkalmazhatjuk a Bernoulli-egyenletet, mert szilárd testen, a szélkeréken kellene áthaladnunk, ezért alkalmazzuk a Bernoulli-egyenletet az ábrán látható „1-e” légcsavar előtt, és „u-2” a szélkerék utáni két szakaszokon:</a:t>
            </a:r>
          </a:p>
        </p:txBody>
      </p:sp>
      <p:sp>
        <p:nvSpPr>
          <p:cNvPr id="1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1026" name="Object 1"/>
          <p:cNvGraphicFramePr>
            <a:graphicFrameLocks noChangeAspect="1"/>
          </p:cNvGraphicFramePr>
          <p:nvPr/>
        </p:nvGraphicFramePr>
        <p:xfrm>
          <a:off x="666750" y="3390900"/>
          <a:ext cx="2643188" cy="774700"/>
        </p:xfrm>
        <a:graphic>
          <a:graphicData uri="http://schemas.openxmlformats.org/presentationml/2006/ole">
            <mc:AlternateContent xmlns:mc="http://schemas.openxmlformats.org/markup-compatibility/2006">
              <mc:Choice xmlns:v="urn:schemas-microsoft-com:vml" Requires="v">
                <p:oleObj spid="_x0000_s1029" name="Egyenlet" r:id="rId5" imgW="1346200" imgH="393700" progId="Equation.3">
                  <p:embed/>
                </p:oleObj>
              </mc:Choice>
              <mc:Fallback>
                <p:oleObj name="Egyenlet" r:id="rId5" imgW="1346200" imgH="3937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3390900"/>
                        <a:ext cx="2643188"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1027" name="Object 3"/>
          <p:cNvGraphicFramePr>
            <a:graphicFrameLocks noChangeAspect="1"/>
          </p:cNvGraphicFramePr>
          <p:nvPr/>
        </p:nvGraphicFramePr>
        <p:xfrm>
          <a:off x="4724400" y="3352800"/>
          <a:ext cx="2159000" cy="619125"/>
        </p:xfrm>
        <a:graphic>
          <a:graphicData uri="http://schemas.openxmlformats.org/presentationml/2006/ole">
            <mc:AlternateContent xmlns:mc="http://schemas.openxmlformats.org/markup-compatibility/2006">
              <mc:Choice xmlns:v="urn:schemas-microsoft-com:vml" Requires="v">
                <p:oleObj spid="_x0000_s1030" name="Egyenlet" r:id="rId7" imgW="1358900" imgH="393700" progId="Equation.3">
                  <p:embed/>
                </p:oleObj>
              </mc:Choice>
              <mc:Fallback>
                <p:oleObj name="Egyenlet" r:id="rId7" imgW="1358900" imgH="3937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352800"/>
                        <a:ext cx="21590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1028" name="Object 5"/>
          <p:cNvGraphicFramePr>
            <a:graphicFrameLocks noChangeAspect="1"/>
          </p:cNvGraphicFramePr>
          <p:nvPr/>
        </p:nvGraphicFramePr>
        <p:xfrm>
          <a:off x="2876550" y="4457700"/>
          <a:ext cx="2828925" cy="828675"/>
        </p:xfrm>
        <a:graphic>
          <a:graphicData uri="http://schemas.openxmlformats.org/presentationml/2006/ole">
            <mc:AlternateContent xmlns:mc="http://schemas.openxmlformats.org/markup-compatibility/2006">
              <mc:Choice xmlns:v="urn:schemas-microsoft-com:vml" Requires="v">
                <p:oleObj spid="_x0000_s1031" name="Egyenlet" r:id="rId9" imgW="1346200" imgH="393700" progId="Equation.3">
                  <p:embed/>
                </p:oleObj>
              </mc:Choice>
              <mc:Fallback>
                <p:oleObj name="Egyenlet" r:id="rId9" imgW="1346200" imgH="3937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6550" y="4457700"/>
                        <a:ext cx="282892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Kép 15" descr="R:\Projektek\MÜTF_2010_elearning\Munkaanyagok\Tananyag\10_Viz_es_Szelenergia\docbook\images\T10_M3_L2_T1_004.jpg"/>
          <p:cNvPicPr>
            <a:picLocks noChangeAspect="1" noChangeArrowheads="1"/>
          </p:cNvPicPr>
          <p:nvPr/>
        </p:nvPicPr>
        <p:blipFill>
          <a:blip r:embed="rId3" r:link="rId4"/>
          <a:srcRect/>
          <a:stretch>
            <a:fillRect/>
          </a:stretch>
        </p:blipFill>
        <p:spPr bwMode="auto">
          <a:xfrm>
            <a:off x="514350" y="1447800"/>
            <a:ext cx="5791200" cy="323850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46AC0A8C-2691-486F-85F7-0F56773CB044}" type="slidenum">
              <a:rPr lang="hu-HU"/>
              <a:pPr>
                <a:defRPr/>
              </a:pPr>
              <a:t>12</a:t>
            </a:fld>
            <a:endParaRPr lang="hu-HU" dirty="0"/>
          </a:p>
        </p:txBody>
      </p:sp>
      <p:sp>
        <p:nvSpPr>
          <p:cNvPr id="430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3015"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3016"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dirty="0"/>
              <a:t>A szélkerékre ható erő 2.</a:t>
            </a:r>
          </a:p>
        </p:txBody>
      </p:sp>
      <p:pic>
        <p:nvPicPr>
          <p:cNvPr id="43017" name="Picture 11"/>
          <p:cNvPicPr>
            <a:picLocks noChangeAspect="1" noChangeArrowheads="1"/>
          </p:cNvPicPr>
          <p:nvPr/>
        </p:nvPicPr>
        <p:blipFill>
          <a:blip r:embed="rId5"/>
          <a:srcRect/>
          <a:stretch>
            <a:fillRect/>
          </a:stretch>
        </p:blipFill>
        <p:spPr bwMode="auto">
          <a:xfrm>
            <a:off x="5934075" y="1035050"/>
            <a:ext cx="3209925" cy="2051050"/>
          </a:xfrm>
          <a:prstGeom prst="rect">
            <a:avLst/>
          </a:prstGeom>
          <a:noFill/>
          <a:ln w="9525">
            <a:noFill/>
            <a:miter lim="800000"/>
            <a:headEnd/>
            <a:tailEnd/>
          </a:ln>
        </p:spPr>
      </p:pic>
      <p:sp>
        <p:nvSpPr>
          <p:cNvPr id="430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30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302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48F2C5E7-AFBC-4C79-BE1E-45B90280BCAC}" type="slidenum">
              <a:rPr lang="hu-HU"/>
              <a:pPr>
                <a:defRPr/>
              </a:pPr>
              <a:t>13</a:t>
            </a:fld>
            <a:endParaRPr lang="hu-HU" dirty="0"/>
          </a:p>
        </p:txBody>
      </p:sp>
      <p:sp>
        <p:nvSpPr>
          <p:cNvPr id="20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5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059"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dirty="0"/>
              <a:t>A szélkerékre ható erő 3.</a:t>
            </a:r>
          </a:p>
        </p:txBody>
      </p:sp>
      <p:sp>
        <p:nvSpPr>
          <p:cNvPr id="20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2050" name="Object 2"/>
          <p:cNvGraphicFramePr>
            <a:graphicFrameLocks noChangeAspect="1"/>
          </p:cNvGraphicFramePr>
          <p:nvPr/>
        </p:nvGraphicFramePr>
        <p:xfrm>
          <a:off x="1484313" y="1951038"/>
          <a:ext cx="3643312" cy="652462"/>
        </p:xfrm>
        <a:graphic>
          <a:graphicData uri="http://schemas.openxmlformats.org/presentationml/2006/ole">
            <mc:AlternateContent xmlns:mc="http://schemas.openxmlformats.org/markup-compatibility/2006">
              <mc:Choice xmlns:v="urn:schemas-microsoft-com:vml" Requires="v">
                <p:oleObj spid="_x0000_s2053" name="Egyenlet" r:id="rId6" imgW="1422360" imgH="253800" progId="Equation.3">
                  <p:embed/>
                </p:oleObj>
              </mc:Choice>
              <mc:Fallback>
                <p:oleObj name="Egyenlet" r:id="rId6" imgW="1422360" imgH="253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313" y="1951038"/>
                        <a:ext cx="3643312" cy="65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Téglalap 14"/>
          <p:cNvSpPr>
            <a:spLocks noChangeArrowheads="1"/>
          </p:cNvSpPr>
          <p:nvPr/>
        </p:nvSpPr>
        <p:spPr bwMode="auto">
          <a:xfrm>
            <a:off x="323850" y="1004888"/>
            <a:ext cx="6477000" cy="646112"/>
          </a:xfrm>
          <a:prstGeom prst="rect">
            <a:avLst/>
          </a:prstGeom>
          <a:noFill/>
          <a:ln w="9525">
            <a:noFill/>
            <a:miter lim="800000"/>
            <a:headEnd/>
            <a:tailEnd/>
          </a:ln>
        </p:spPr>
        <p:txBody>
          <a:bodyPr>
            <a:spAutoFit/>
          </a:bodyPr>
          <a:lstStyle/>
          <a:p>
            <a:r>
              <a:rPr lang="hu-HU"/>
              <a:t>Az áramlás stacionárius. A szélkerékre ható erő a ki- és belépő impulzusáram-vektorok eredőjéből számítható:</a:t>
            </a:r>
          </a:p>
        </p:txBody>
      </p:sp>
      <p:sp>
        <p:nvSpPr>
          <p:cNvPr id="2064" name="Téglalap 17"/>
          <p:cNvSpPr>
            <a:spLocks noChangeArrowheads="1"/>
          </p:cNvSpPr>
          <p:nvPr/>
        </p:nvSpPr>
        <p:spPr bwMode="auto">
          <a:xfrm>
            <a:off x="266700" y="2662238"/>
            <a:ext cx="7753350" cy="923925"/>
          </a:xfrm>
          <a:prstGeom prst="rect">
            <a:avLst/>
          </a:prstGeom>
          <a:noFill/>
          <a:ln w="9525">
            <a:noFill/>
            <a:miter lim="800000"/>
            <a:headEnd/>
            <a:tailEnd/>
          </a:ln>
        </p:spPr>
        <p:txBody>
          <a:bodyPr>
            <a:spAutoFit/>
          </a:bodyPr>
          <a:lstStyle/>
          <a:p>
            <a:r>
              <a:rPr lang="hu-HU"/>
              <a:t>A kontinuitás szerint az ellenőrző felületen be- és kiáramló tömegáramok összege zérus, ezért a paláston kiáramló tömeg a következő összefüggéssel számítható</a:t>
            </a:r>
          </a:p>
        </p:txBody>
      </p:sp>
      <p:graphicFrame>
        <p:nvGraphicFramePr>
          <p:cNvPr id="2051" name="Object 3"/>
          <p:cNvGraphicFramePr>
            <a:graphicFrameLocks noChangeAspect="1"/>
          </p:cNvGraphicFramePr>
          <p:nvPr/>
        </p:nvGraphicFramePr>
        <p:xfrm>
          <a:off x="1841500" y="3668713"/>
          <a:ext cx="3513138" cy="620712"/>
        </p:xfrm>
        <a:graphic>
          <a:graphicData uri="http://schemas.openxmlformats.org/presentationml/2006/ole">
            <mc:AlternateContent xmlns:mc="http://schemas.openxmlformats.org/markup-compatibility/2006">
              <mc:Choice xmlns:v="urn:schemas-microsoft-com:vml" Requires="v">
                <p:oleObj spid="_x0000_s2054" name="Egyenlet" r:id="rId8" imgW="1371600" imgH="241200" progId="Equation.3">
                  <p:embed/>
                </p:oleObj>
              </mc:Choice>
              <mc:Fallback>
                <p:oleObj name="Egyenlet" r:id="rId8" imgW="1371600" imgH="241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3668713"/>
                        <a:ext cx="3513138"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5" name="Téglalap 19"/>
          <p:cNvSpPr>
            <a:spLocks noChangeArrowheads="1"/>
          </p:cNvSpPr>
          <p:nvPr/>
        </p:nvSpPr>
        <p:spPr bwMode="auto">
          <a:xfrm>
            <a:off x="400050" y="4379913"/>
            <a:ext cx="7867650" cy="923925"/>
          </a:xfrm>
          <a:prstGeom prst="rect">
            <a:avLst/>
          </a:prstGeom>
          <a:noFill/>
          <a:ln w="9525">
            <a:noFill/>
            <a:miter lim="800000"/>
            <a:headEnd/>
            <a:tailEnd/>
          </a:ln>
        </p:spPr>
        <p:txBody>
          <a:bodyPr>
            <a:spAutoFit/>
          </a:bodyPr>
          <a:lstStyle/>
          <a:p>
            <a:r>
              <a:rPr lang="hu-HU"/>
              <a:t>A paláston áthaladó áramvonalak igen kis szögben metszik az ellenőrző felületet, ezért az impulzusáram számításakor a helyi sebességtengellyel párhuzamos összetevője jól közelíthető a „v</a:t>
            </a:r>
            <a:r>
              <a:rPr lang="hu-HU" baseline="-25000"/>
              <a:t>1</a:t>
            </a:r>
            <a:r>
              <a:rPr lang="hu-HU"/>
              <a:t>” sebességgel. Így</a:t>
            </a:r>
          </a:p>
        </p:txBody>
      </p:sp>
      <p:graphicFrame>
        <p:nvGraphicFramePr>
          <p:cNvPr id="2052" name="Object 4"/>
          <p:cNvGraphicFramePr>
            <a:graphicFrameLocks noChangeAspect="1"/>
          </p:cNvGraphicFramePr>
          <p:nvPr/>
        </p:nvGraphicFramePr>
        <p:xfrm>
          <a:off x="1203325" y="5438775"/>
          <a:ext cx="6759575" cy="850900"/>
        </p:xfrm>
        <a:graphic>
          <a:graphicData uri="http://schemas.openxmlformats.org/presentationml/2006/ole">
            <mc:AlternateContent xmlns:mc="http://schemas.openxmlformats.org/markup-compatibility/2006">
              <mc:Choice xmlns:v="urn:schemas-microsoft-com:vml" Requires="v">
                <p:oleObj spid="_x0000_s2055" name="Egyenlet" r:id="rId10" imgW="3035160" imgH="380880" progId="Equation.3">
                  <p:embed/>
                </p:oleObj>
              </mc:Choice>
              <mc:Fallback>
                <p:oleObj name="Egyenlet" r:id="rId10" imgW="3035160" imgH="38088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3325" y="5438775"/>
                        <a:ext cx="6759575"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04F06128-ED28-45A2-899A-67743969406B}" type="slidenum">
              <a:rPr lang="hu-HU"/>
              <a:pPr>
                <a:defRPr/>
              </a:pPr>
              <a:t>14</a:t>
            </a:fld>
            <a:endParaRPr lang="hu-HU" dirty="0"/>
          </a:p>
        </p:txBody>
      </p:sp>
      <p:sp>
        <p:nvSpPr>
          <p:cNvPr id="30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308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3087"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dirty="0"/>
              <a:t>A szélkerékre ható erő 4.</a:t>
            </a:r>
          </a:p>
        </p:txBody>
      </p:sp>
      <p:sp>
        <p:nvSpPr>
          <p:cNvPr id="30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30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30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3074" name="Object 4"/>
          <p:cNvGraphicFramePr>
            <a:graphicFrameLocks noChangeAspect="1"/>
          </p:cNvGraphicFramePr>
          <p:nvPr/>
        </p:nvGraphicFramePr>
        <p:xfrm>
          <a:off x="774700" y="1298575"/>
          <a:ext cx="1978025" cy="595313"/>
        </p:xfrm>
        <a:graphic>
          <a:graphicData uri="http://schemas.openxmlformats.org/presentationml/2006/ole">
            <mc:AlternateContent xmlns:mc="http://schemas.openxmlformats.org/markup-compatibility/2006">
              <mc:Choice xmlns:v="urn:schemas-microsoft-com:vml" Requires="v">
                <p:oleObj spid="_x0000_s3081" name="Egyenlet" r:id="rId6" imgW="888840" imgH="266400" progId="Equation.3">
                  <p:embed/>
                </p:oleObj>
              </mc:Choice>
              <mc:Fallback>
                <p:oleObj name="Egyenlet" r:id="rId6" imgW="888840" imgH="26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298575"/>
                        <a:ext cx="197802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3148013" y="1214438"/>
          <a:ext cx="2882900" cy="623887"/>
        </p:xfrm>
        <a:graphic>
          <a:graphicData uri="http://schemas.openxmlformats.org/presentationml/2006/ole">
            <mc:AlternateContent xmlns:mc="http://schemas.openxmlformats.org/markup-compatibility/2006">
              <mc:Choice xmlns:v="urn:schemas-microsoft-com:vml" Requires="v">
                <p:oleObj spid="_x0000_s3082" name="Egyenlet" r:id="rId8" imgW="1295280" imgH="279360" progId="Equation.3">
                  <p:embed/>
                </p:oleObj>
              </mc:Choice>
              <mc:Fallback>
                <p:oleObj name="Egyenlet" r:id="rId8" imgW="1295280" imgH="27936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8013" y="1214438"/>
                        <a:ext cx="2882900"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6"/>
          <p:cNvGraphicFramePr>
            <a:graphicFrameLocks noChangeAspect="1"/>
          </p:cNvGraphicFramePr>
          <p:nvPr/>
        </p:nvGraphicFramePr>
        <p:xfrm>
          <a:off x="679450" y="2124075"/>
          <a:ext cx="1951038" cy="595313"/>
        </p:xfrm>
        <a:graphic>
          <a:graphicData uri="http://schemas.openxmlformats.org/presentationml/2006/ole">
            <mc:AlternateContent xmlns:mc="http://schemas.openxmlformats.org/markup-compatibility/2006">
              <mc:Choice xmlns:v="urn:schemas-microsoft-com:vml" Requires="v">
                <p:oleObj spid="_x0000_s3083" name="Egyenlet" r:id="rId10" imgW="876240" imgH="266400" progId="Equation.3">
                  <p:embed/>
                </p:oleObj>
              </mc:Choice>
              <mc:Fallback>
                <p:oleObj name="Egyenlet" r:id="rId10" imgW="876240" imgH="2664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 y="2124075"/>
                        <a:ext cx="1951038"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7"/>
          <p:cNvGraphicFramePr>
            <a:graphicFrameLocks noChangeAspect="1"/>
          </p:cNvGraphicFramePr>
          <p:nvPr/>
        </p:nvGraphicFramePr>
        <p:xfrm>
          <a:off x="2992438" y="2135188"/>
          <a:ext cx="3167062" cy="623887"/>
        </p:xfrm>
        <a:graphic>
          <a:graphicData uri="http://schemas.openxmlformats.org/presentationml/2006/ole">
            <mc:AlternateContent xmlns:mc="http://schemas.openxmlformats.org/markup-compatibility/2006">
              <mc:Choice xmlns:v="urn:schemas-microsoft-com:vml" Requires="v">
                <p:oleObj spid="_x0000_s3084" name="Egyenlet" r:id="rId12" imgW="1422360" imgH="279360" progId="Equation.3">
                  <p:embed/>
                </p:oleObj>
              </mc:Choice>
              <mc:Fallback>
                <p:oleObj name="Egyenlet" r:id="rId12" imgW="1422360" imgH="27936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2438" y="2135188"/>
                        <a:ext cx="3167062"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8"/>
          <p:cNvGraphicFramePr>
            <a:graphicFrameLocks noChangeAspect="1"/>
          </p:cNvGraphicFramePr>
          <p:nvPr/>
        </p:nvGraphicFramePr>
        <p:xfrm>
          <a:off x="0" y="3070225"/>
          <a:ext cx="8766175" cy="568325"/>
        </p:xfrm>
        <a:graphic>
          <a:graphicData uri="http://schemas.openxmlformats.org/presentationml/2006/ole">
            <mc:AlternateContent xmlns:mc="http://schemas.openxmlformats.org/markup-compatibility/2006">
              <mc:Choice xmlns:v="urn:schemas-microsoft-com:vml" Requires="v">
                <p:oleObj spid="_x0000_s3085" name="Egyenlet" r:id="rId14" imgW="3936960" imgH="266400" progId="Equation.3">
                  <p:embed/>
                </p:oleObj>
              </mc:Choice>
              <mc:Fallback>
                <p:oleObj name="Egyenlet" r:id="rId14" imgW="3936960" imgH="26640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070225"/>
                        <a:ext cx="876617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9"/>
          <p:cNvGraphicFramePr>
            <a:graphicFrameLocks noChangeAspect="1"/>
          </p:cNvGraphicFramePr>
          <p:nvPr/>
        </p:nvGraphicFramePr>
        <p:xfrm>
          <a:off x="3121025" y="3802063"/>
          <a:ext cx="3279775" cy="487362"/>
        </p:xfrm>
        <a:graphic>
          <a:graphicData uri="http://schemas.openxmlformats.org/presentationml/2006/ole">
            <mc:AlternateContent xmlns:mc="http://schemas.openxmlformats.org/markup-compatibility/2006">
              <mc:Choice xmlns:v="urn:schemas-microsoft-com:vml" Requires="v">
                <p:oleObj spid="_x0000_s3086" name="Egyenlet" r:id="rId16" imgW="1473120" imgH="228600" progId="Equation.3">
                  <p:embed/>
                </p:oleObj>
              </mc:Choice>
              <mc:Fallback>
                <p:oleObj name="Egyenlet" r:id="rId16" imgW="1473120" imgH="22860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1025" y="3802063"/>
                        <a:ext cx="327977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1" name="Téglalap 25"/>
          <p:cNvSpPr>
            <a:spLocks noChangeArrowheads="1"/>
          </p:cNvSpPr>
          <p:nvPr/>
        </p:nvSpPr>
        <p:spPr bwMode="auto">
          <a:xfrm>
            <a:off x="1257300" y="4381500"/>
            <a:ext cx="5848350" cy="369888"/>
          </a:xfrm>
          <a:prstGeom prst="rect">
            <a:avLst/>
          </a:prstGeom>
          <a:noFill/>
          <a:ln w="9525">
            <a:noFill/>
            <a:miter lim="800000"/>
            <a:headEnd/>
            <a:tailEnd/>
          </a:ln>
        </p:spPr>
        <p:txBody>
          <a:bodyPr>
            <a:spAutoFit/>
          </a:bodyPr>
          <a:lstStyle/>
          <a:p>
            <a:r>
              <a:rPr lang="hu-HU"/>
              <a:t>Az áramcsőre alkalmazható kontinuitás szerint: </a:t>
            </a:r>
          </a:p>
        </p:txBody>
      </p:sp>
      <p:graphicFrame>
        <p:nvGraphicFramePr>
          <p:cNvPr id="3080" name="Object 10"/>
          <p:cNvGraphicFramePr>
            <a:graphicFrameLocks noChangeAspect="1"/>
          </p:cNvGraphicFramePr>
          <p:nvPr/>
        </p:nvGraphicFramePr>
        <p:xfrm>
          <a:off x="2771775" y="5084763"/>
          <a:ext cx="2884488" cy="487362"/>
        </p:xfrm>
        <a:graphic>
          <a:graphicData uri="http://schemas.openxmlformats.org/presentationml/2006/ole">
            <mc:AlternateContent xmlns:mc="http://schemas.openxmlformats.org/markup-compatibility/2006">
              <mc:Choice xmlns:v="urn:schemas-microsoft-com:vml" Requires="v">
                <p:oleObj spid="_x0000_s3087" name="Egyenlet" r:id="rId18" imgW="1295280" imgH="228600" progId="Equation.3">
                  <p:embed/>
                </p:oleObj>
              </mc:Choice>
              <mc:Fallback>
                <p:oleObj name="Egyenlet" r:id="rId18" imgW="1295280" imgH="228600"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1775" y="5084763"/>
                        <a:ext cx="2884488"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15C381A6-A792-4AE3-8C07-7BD4722096EE}" type="slidenum">
              <a:rPr lang="hu-HU"/>
              <a:pPr>
                <a:defRPr/>
              </a:pPr>
              <a:t>15</a:t>
            </a:fld>
            <a:endParaRPr lang="hu-HU" dirty="0"/>
          </a:p>
        </p:txBody>
      </p:sp>
      <p:sp>
        <p:nvSpPr>
          <p:cNvPr id="41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10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107"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dirty="0"/>
              <a:t>A szélkerékre ható erő 5.</a:t>
            </a:r>
          </a:p>
        </p:txBody>
      </p:sp>
      <p:sp>
        <p:nvSpPr>
          <p:cNvPr id="41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1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1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4098" name="Object 8"/>
          <p:cNvGraphicFramePr>
            <a:graphicFrameLocks noChangeAspect="1"/>
          </p:cNvGraphicFramePr>
          <p:nvPr/>
        </p:nvGraphicFramePr>
        <p:xfrm>
          <a:off x="3267075" y="4908550"/>
          <a:ext cx="1893888" cy="839788"/>
        </p:xfrm>
        <a:graphic>
          <a:graphicData uri="http://schemas.openxmlformats.org/presentationml/2006/ole">
            <mc:AlternateContent xmlns:mc="http://schemas.openxmlformats.org/markup-compatibility/2006">
              <mc:Choice xmlns:v="urn:schemas-microsoft-com:vml" Requires="v">
                <p:oleObj spid="_x0000_s4101" name="Egyenlet" r:id="rId6" imgW="850680" imgH="393480" progId="Equation.3">
                  <p:embed/>
                </p:oleObj>
              </mc:Choice>
              <mc:Fallback>
                <p:oleObj name="Egyenlet" r:id="rId6" imgW="85068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075" y="4908550"/>
                        <a:ext cx="189388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9"/>
          <p:cNvGraphicFramePr>
            <a:graphicFrameLocks noChangeAspect="1"/>
          </p:cNvGraphicFramePr>
          <p:nvPr/>
        </p:nvGraphicFramePr>
        <p:xfrm>
          <a:off x="855663" y="1223963"/>
          <a:ext cx="3646487" cy="487362"/>
        </p:xfrm>
        <a:graphic>
          <a:graphicData uri="http://schemas.openxmlformats.org/presentationml/2006/ole">
            <mc:AlternateContent xmlns:mc="http://schemas.openxmlformats.org/markup-compatibility/2006">
              <mc:Choice xmlns:v="urn:schemas-microsoft-com:vml" Requires="v">
                <p:oleObj spid="_x0000_s4102" name="Egyenlet" r:id="rId8" imgW="1638000" imgH="228600" progId="Equation.3">
                  <p:embed/>
                </p:oleObj>
              </mc:Choice>
              <mc:Fallback>
                <p:oleObj name="Egyenlet" r:id="rId8" imgW="1638000" imgH="2286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663" y="1223963"/>
                        <a:ext cx="36464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1" name="Téglalap 20"/>
          <p:cNvSpPr>
            <a:spLocks noChangeArrowheads="1"/>
          </p:cNvSpPr>
          <p:nvPr/>
        </p:nvSpPr>
        <p:spPr bwMode="auto">
          <a:xfrm>
            <a:off x="342900" y="1914525"/>
            <a:ext cx="6477000" cy="923925"/>
          </a:xfrm>
          <a:prstGeom prst="rect">
            <a:avLst/>
          </a:prstGeom>
          <a:noFill/>
          <a:ln w="9525">
            <a:noFill/>
            <a:miter lim="800000"/>
            <a:headEnd/>
            <a:tailEnd/>
          </a:ln>
        </p:spPr>
        <p:txBody>
          <a:bodyPr>
            <a:spAutoFit/>
          </a:bodyPr>
          <a:lstStyle/>
          <a:p>
            <a:r>
              <a:rPr lang="hu-HU"/>
              <a:t>Az impulzustételből és a korábban felírt </a:t>
            </a:r>
          </a:p>
          <a:p>
            <a:r>
              <a:rPr lang="hu-HU"/>
              <a:t>Bernoulli-egyenletből kapott végeredményeket  </a:t>
            </a:r>
          </a:p>
          <a:p>
            <a:r>
              <a:rPr lang="hu-HU"/>
              <a:t>egyenlővé téve:</a:t>
            </a:r>
          </a:p>
        </p:txBody>
      </p:sp>
      <p:graphicFrame>
        <p:nvGraphicFramePr>
          <p:cNvPr id="4100" name="Object 10"/>
          <p:cNvGraphicFramePr>
            <a:graphicFrameLocks noChangeAspect="1"/>
          </p:cNvGraphicFramePr>
          <p:nvPr/>
        </p:nvGraphicFramePr>
        <p:xfrm>
          <a:off x="754063" y="2684463"/>
          <a:ext cx="7178675" cy="1733550"/>
        </p:xfrm>
        <a:graphic>
          <a:graphicData uri="http://schemas.openxmlformats.org/presentationml/2006/ole">
            <mc:AlternateContent xmlns:mc="http://schemas.openxmlformats.org/markup-compatibility/2006">
              <mc:Choice xmlns:v="urn:schemas-microsoft-com:vml" Requires="v">
                <p:oleObj spid="_x0000_s4103" name="Egyenlet" r:id="rId10" imgW="3225600" imgH="812520" progId="Equation.3">
                  <p:embed/>
                </p:oleObj>
              </mc:Choice>
              <mc:Fallback>
                <p:oleObj name="Egyenlet" r:id="rId10" imgW="3225600" imgH="81252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063" y="2684463"/>
                        <a:ext cx="7178675"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Téglalap 22"/>
          <p:cNvSpPr>
            <a:spLocks noChangeArrowheads="1"/>
          </p:cNvSpPr>
          <p:nvPr/>
        </p:nvSpPr>
        <p:spPr bwMode="auto">
          <a:xfrm>
            <a:off x="2038350" y="4343400"/>
            <a:ext cx="6115050" cy="369888"/>
          </a:xfrm>
          <a:prstGeom prst="rect">
            <a:avLst/>
          </a:prstGeom>
          <a:noFill/>
          <a:ln w="9525">
            <a:noFill/>
            <a:miter lim="800000"/>
            <a:headEnd/>
            <a:tailEnd/>
          </a:ln>
        </p:spPr>
        <p:txBody>
          <a:bodyPr>
            <a:spAutoFit/>
          </a:bodyPr>
          <a:lstStyle/>
          <a:p>
            <a:r>
              <a:rPr lang="hu-HU"/>
              <a:t>Ebből a szélkeréken átáramló levegő sebessége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836C500E-4B91-46A6-97CE-4694A9088041}" type="slidenum">
              <a:rPr lang="hu-HU"/>
              <a:pPr>
                <a:defRPr/>
              </a:pPr>
              <a:t>16</a:t>
            </a:fld>
            <a:endParaRPr lang="hu-HU" dirty="0"/>
          </a:p>
        </p:txBody>
      </p:sp>
      <p:sp>
        <p:nvSpPr>
          <p:cNvPr id="51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9"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130"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dirty="0">
                <a:solidFill>
                  <a:srgbClr val="009900"/>
                </a:solidFill>
              </a:rPr>
              <a:t>A szélkerékből kivehető teljesítmény</a:t>
            </a:r>
          </a:p>
        </p:txBody>
      </p:sp>
      <p:sp>
        <p:nvSpPr>
          <p:cNvPr id="51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3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34" name="Téglalap 22"/>
          <p:cNvSpPr>
            <a:spLocks noChangeArrowheads="1"/>
          </p:cNvSpPr>
          <p:nvPr/>
        </p:nvSpPr>
        <p:spPr bwMode="auto">
          <a:xfrm>
            <a:off x="914400" y="4019550"/>
            <a:ext cx="6115050" cy="647700"/>
          </a:xfrm>
          <a:prstGeom prst="rect">
            <a:avLst/>
          </a:prstGeom>
          <a:noFill/>
          <a:ln w="9525">
            <a:noFill/>
            <a:miter lim="800000"/>
            <a:headEnd/>
            <a:tailEnd/>
          </a:ln>
        </p:spPr>
        <p:txBody>
          <a:bodyPr>
            <a:spAutoFit/>
          </a:bodyPr>
          <a:lstStyle/>
          <a:p>
            <a:r>
              <a:rPr lang="hu-HU"/>
              <a:t>A  kilépő sebességtől függ, hogy mennyi teljesítményt veszük ki.  Keressük a teljesítmény szélsőértékét.</a:t>
            </a:r>
          </a:p>
        </p:txBody>
      </p:sp>
      <p:sp>
        <p:nvSpPr>
          <p:cNvPr id="5135" name="Téglalap 16"/>
          <p:cNvSpPr>
            <a:spLocks noChangeArrowheads="1"/>
          </p:cNvSpPr>
          <p:nvPr/>
        </p:nvSpPr>
        <p:spPr bwMode="auto">
          <a:xfrm>
            <a:off x="0" y="1285875"/>
            <a:ext cx="6419850" cy="1200150"/>
          </a:xfrm>
          <a:prstGeom prst="rect">
            <a:avLst/>
          </a:prstGeom>
          <a:noFill/>
          <a:ln w="9525">
            <a:noFill/>
            <a:miter lim="800000"/>
            <a:headEnd/>
            <a:tailEnd/>
          </a:ln>
        </p:spPr>
        <p:txBody>
          <a:bodyPr>
            <a:spAutoFit/>
          </a:bodyPr>
          <a:lstStyle/>
          <a:p>
            <a:r>
              <a:rPr lang="hu-HU"/>
              <a:t>A szélkeréken áthaladó szélsebességet megszorozva a szélkerékre ható erővel, megkapjuk a keréknek átadott teljesítményt. Keressük meg a lehető legnagyobb kivehető teljesítményt. </a:t>
            </a:r>
          </a:p>
        </p:txBody>
      </p:sp>
      <p:sp>
        <p:nvSpPr>
          <p:cNvPr id="513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37"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13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5122" name="Object 8"/>
          <p:cNvGraphicFramePr>
            <a:graphicFrameLocks noChangeAspect="1"/>
          </p:cNvGraphicFramePr>
          <p:nvPr/>
        </p:nvGraphicFramePr>
        <p:xfrm>
          <a:off x="441325" y="2903538"/>
          <a:ext cx="8343900" cy="849312"/>
        </p:xfrm>
        <a:graphic>
          <a:graphicData uri="http://schemas.openxmlformats.org/presentationml/2006/ole">
            <mc:AlternateContent xmlns:mc="http://schemas.openxmlformats.org/markup-compatibility/2006">
              <mc:Choice xmlns:v="urn:schemas-microsoft-com:vml" Requires="v">
                <p:oleObj spid="_x0000_s5124" name="Egyenlet" r:id="rId6" imgW="3962160" imgH="406080" progId="Equation.3">
                  <p:embed/>
                </p:oleObj>
              </mc:Choice>
              <mc:Fallback>
                <p:oleObj name="Egyenlet" r:id="rId6" imgW="3962160" imgH="4060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325" y="2903538"/>
                        <a:ext cx="8343900"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9"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14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5123" name="Object 11"/>
          <p:cNvGraphicFramePr>
            <a:graphicFrameLocks noChangeAspect="1"/>
          </p:cNvGraphicFramePr>
          <p:nvPr/>
        </p:nvGraphicFramePr>
        <p:xfrm>
          <a:off x="609600" y="4724400"/>
          <a:ext cx="7937500" cy="876300"/>
        </p:xfrm>
        <a:graphic>
          <a:graphicData uri="http://schemas.openxmlformats.org/presentationml/2006/ole">
            <mc:AlternateContent xmlns:mc="http://schemas.openxmlformats.org/markup-compatibility/2006">
              <mc:Choice xmlns:v="urn:schemas-microsoft-com:vml" Requires="v">
                <p:oleObj spid="_x0000_s5125" name="Egyenlet" r:id="rId8" imgW="4483100" imgH="495300" progId="Equation.3">
                  <p:embed/>
                </p:oleObj>
              </mc:Choice>
              <mc:Fallback>
                <p:oleObj name="Egyenlet" r:id="rId8" imgW="4483100" imgH="4953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724400"/>
                        <a:ext cx="79375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1"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142" name="Téglalap 26"/>
          <p:cNvSpPr>
            <a:spLocks noChangeArrowheads="1"/>
          </p:cNvSpPr>
          <p:nvPr/>
        </p:nvSpPr>
        <p:spPr bwMode="auto">
          <a:xfrm>
            <a:off x="2095500" y="5638800"/>
            <a:ext cx="4572000" cy="647700"/>
          </a:xfrm>
          <a:prstGeom prst="rect">
            <a:avLst/>
          </a:prstGeom>
          <a:noFill/>
          <a:ln w="9525">
            <a:noFill/>
            <a:miter lim="800000"/>
            <a:headEnd/>
            <a:tailEnd/>
          </a:ln>
        </p:spPr>
        <p:txBody>
          <a:bodyPr>
            <a:spAutoFit/>
          </a:bodyPr>
          <a:lstStyle/>
          <a:p>
            <a:r>
              <a:rPr lang="hu-HU"/>
              <a:t>A zárójelben lévő kifejezésnek kell nullának lenni.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4278E61-81F9-426B-BAA2-06A2D44A5201}" type="slidenum">
              <a:rPr lang="hu-HU"/>
              <a:pPr>
                <a:defRPr/>
              </a:pPr>
              <a:t>17</a:t>
            </a:fld>
            <a:endParaRPr lang="hu-HU" dirty="0"/>
          </a:p>
        </p:txBody>
      </p:sp>
      <p:sp>
        <p:nvSpPr>
          <p:cNvPr id="61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5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155" name="Rectangle 4"/>
          <p:cNvSpPr>
            <a:spLocks noChangeArrowheads="1"/>
          </p:cNvSpPr>
          <p:nvPr/>
        </p:nvSpPr>
        <p:spPr bwMode="auto">
          <a:xfrm>
            <a:off x="0" y="230188"/>
            <a:ext cx="8736013" cy="792162"/>
          </a:xfrm>
          <a:prstGeom prst="rect">
            <a:avLst/>
          </a:prstGeom>
          <a:noFill/>
          <a:ln w="9525">
            <a:noFill/>
            <a:miter lim="800000"/>
            <a:headEnd/>
            <a:tailEnd/>
          </a:ln>
        </p:spPr>
        <p:txBody>
          <a:bodyPr anchor="ctr"/>
          <a:lstStyle/>
          <a:p>
            <a:pPr algn="ctr"/>
            <a:r>
              <a:rPr lang="hu-HU" sz="4000" b="1" dirty="0"/>
              <a:t>A szélkerékből kivehető teljesítmény 2.</a:t>
            </a:r>
          </a:p>
        </p:txBody>
      </p:sp>
      <p:sp>
        <p:nvSpPr>
          <p:cNvPr id="61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6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16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6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16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6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1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6146" name="Object 4"/>
          <p:cNvGraphicFramePr>
            <a:graphicFrameLocks noChangeAspect="1"/>
          </p:cNvGraphicFramePr>
          <p:nvPr/>
        </p:nvGraphicFramePr>
        <p:xfrm>
          <a:off x="1730375" y="1587500"/>
          <a:ext cx="3295650" cy="566738"/>
        </p:xfrm>
        <a:graphic>
          <a:graphicData uri="http://schemas.openxmlformats.org/presentationml/2006/ole">
            <mc:AlternateContent xmlns:mc="http://schemas.openxmlformats.org/markup-compatibility/2006">
              <mc:Choice xmlns:v="urn:schemas-microsoft-com:vml" Requires="v">
                <p:oleObj spid="_x0000_s6149" name="Egyenlet" r:id="rId6" imgW="1548728" imgH="266584" progId="Equation.3">
                  <p:embed/>
                </p:oleObj>
              </mc:Choice>
              <mc:Fallback>
                <p:oleObj name="Egyenlet" r:id="rId6" imgW="1548728" imgH="266584"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0375" y="1587500"/>
                        <a:ext cx="3295650"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Téglalap 24"/>
          <p:cNvSpPr>
            <a:spLocks noChangeArrowheads="1"/>
          </p:cNvSpPr>
          <p:nvPr/>
        </p:nvSpPr>
        <p:spPr bwMode="auto">
          <a:xfrm>
            <a:off x="266700" y="2247900"/>
            <a:ext cx="6324600" cy="647700"/>
          </a:xfrm>
          <a:prstGeom prst="rect">
            <a:avLst/>
          </a:prstGeom>
          <a:noFill/>
          <a:ln w="9525">
            <a:noFill/>
            <a:miter lim="800000"/>
            <a:headEnd/>
            <a:tailEnd/>
          </a:ln>
        </p:spPr>
        <p:txBody>
          <a:bodyPr>
            <a:spAutoFit/>
          </a:bodyPr>
          <a:lstStyle/>
          <a:p>
            <a:r>
              <a:rPr lang="hu-HU"/>
              <a:t>Rendezzük a másodfokú egyenletek szokásos alakjára a kifejezést:</a:t>
            </a:r>
          </a:p>
        </p:txBody>
      </p:sp>
      <p:sp>
        <p:nvSpPr>
          <p:cNvPr id="61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6147" name="Object 6"/>
          <p:cNvGraphicFramePr>
            <a:graphicFrameLocks noChangeAspect="1"/>
          </p:cNvGraphicFramePr>
          <p:nvPr/>
        </p:nvGraphicFramePr>
        <p:xfrm>
          <a:off x="1924050" y="2857500"/>
          <a:ext cx="3606800" cy="590550"/>
        </p:xfrm>
        <a:graphic>
          <a:graphicData uri="http://schemas.openxmlformats.org/presentationml/2006/ole">
            <mc:AlternateContent xmlns:mc="http://schemas.openxmlformats.org/markup-compatibility/2006">
              <mc:Choice xmlns:v="urn:schemas-microsoft-com:vml" Requires="v">
                <p:oleObj spid="_x0000_s6150" name="Egyenlet" r:id="rId8" imgW="1625600" imgH="266700" progId="Equation.3">
                  <p:embed/>
                </p:oleObj>
              </mc:Choice>
              <mc:Fallback>
                <p:oleObj name="Egyenlet" r:id="rId8" imgW="1625600" imgH="2667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4050" y="2857500"/>
                        <a:ext cx="36068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16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6148" name="Object 9"/>
          <p:cNvGraphicFramePr>
            <a:graphicFrameLocks noChangeAspect="1"/>
          </p:cNvGraphicFramePr>
          <p:nvPr/>
        </p:nvGraphicFramePr>
        <p:xfrm>
          <a:off x="2419350" y="3581400"/>
          <a:ext cx="4076700" cy="1771650"/>
        </p:xfrm>
        <a:graphic>
          <a:graphicData uri="http://schemas.openxmlformats.org/presentationml/2006/ole">
            <mc:AlternateContent xmlns:mc="http://schemas.openxmlformats.org/markup-compatibility/2006">
              <mc:Choice xmlns:v="urn:schemas-microsoft-com:vml" Requires="v">
                <p:oleObj spid="_x0000_s6151" name="Egyenlet" r:id="rId10" imgW="2540000" imgH="1117600" progId="Equation.3">
                  <p:embed/>
                </p:oleObj>
              </mc:Choice>
              <mc:Fallback>
                <p:oleObj name="Egyenlet" r:id="rId10" imgW="2540000" imgH="1117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9350" y="3581400"/>
                        <a:ext cx="4076700" cy="177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0"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171" name="Téglalap 31"/>
          <p:cNvSpPr>
            <a:spLocks noChangeArrowheads="1"/>
          </p:cNvSpPr>
          <p:nvPr/>
        </p:nvSpPr>
        <p:spPr bwMode="auto">
          <a:xfrm>
            <a:off x="647700" y="5391150"/>
            <a:ext cx="6057900" cy="369888"/>
          </a:xfrm>
          <a:prstGeom prst="rect">
            <a:avLst/>
          </a:prstGeom>
          <a:noFill/>
          <a:ln w="9525">
            <a:noFill/>
            <a:miter lim="800000"/>
            <a:headEnd/>
            <a:tailEnd/>
          </a:ln>
        </p:spPr>
        <p:txBody>
          <a:bodyPr>
            <a:spAutoFit/>
          </a:bodyPr>
          <a:lstStyle/>
          <a:p>
            <a:r>
              <a:rPr lang="hu-HU"/>
              <a:t>Számunkra a negatív értéknek nincsen fizikai tartalma.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8D34519-187A-40DD-BEF1-19073B1E0C29}" type="slidenum">
              <a:rPr lang="hu-HU"/>
              <a:pPr>
                <a:defRPr/>
              </a:pPr>
              <a:t>18</a:t>
            </a:fld>
            <a:endParaRPr lang="hu-HU" dirty="0"/>
          </a:p>
        </p:txBody>
      </p:sp>
      <p:sp>
        <p:nvSpPr>
          <p:cNvPr id="71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7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177"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solidFill>
                  <a:srgbClr val="009900"/>
                </a:solidFill>
              </a:rPr>
              <a:t>A Betz-féle formula</a:t>
            </a:r>
          </a:p>
        </p:txBody>
      </p:sp>
      <p:sp>
        <p:nvSpPr>
          <p:cNvPr id="71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18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18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1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8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19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9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19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7170" name="Object 5"/>
          <p:cNvGraphicFramePr>
            <a:graphicFrameLocks noChangeAspect="1"/>
          </p:cNvGraphicFramePr>
          <p:nvPr/>
        </p:nvGraphicFramePr>
        <p:xfrm>
          <a:off x="381000" y="1325563"/>
          <a:ext cx="5892800" cy="779462"/>
        </p:xfrm>
        <a:graphic>
          <a:graphicData uri="http://schemas.openxmlformats.org/presentationml/2006/ole">
            <mc:AlternateContent xmlns:mc="http://schemas.openxmlformats.org/markup-compatibility/2006">
              <mc:Choice xmlns:v="urn:schemas-microsoft-com:vml" Requires="v">
                <p:oleObj spid="_x0000_s7171" name="Egyenlet" r:id="rId6" imgW="4826000" imgH="635000" progId="Equation.3">
                  <p:embed/>
                </p:oleObj>
              </mc:Choice>
              <mc:Fallback>
                <p:oleObj name="Egyenlet" r:id="rId6" imgW="4826000" imgH="6350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325563"/>
                        <a:ext cx="58928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9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195" name="Kép 32" descr="R:\Projektek\MÜTF_2010_elearning\Munkaanyagok\Tananyag\10_Viz_es_Szelenergia\docbook\images\T10_M3_L2_T1_006.jpg"/>
          <p:cNvPicPr>
            <a:picLocks noChangeAspect="1" noChangeArrowheads="1"/>
          </p:cNvPicPr>
          <p:nvPr/>
        </p:nvPicPr>
        <p:blipFill>
          <a:blip r:embed="rId8" r:link="rId9"/>
          <a:srcRect/>
          <a:stretch>
            <a:fillRect/>
          </a:stretch>
        </p:blipFill>
        <p:spPr bwMode="auto">
          <a:xfrm>
            <a:off x="1123950" y="2133600"/>
            <a:ext cx="5014913" cy="3543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Kép 15" descr="R:\Projektek\MÜTF_2010_elearning\Munkaanyagok\Tananyag\10_Viz_es_Szelenergia\docbook\images\T10_M3_L2_T1_004.jpg"/>
          <p:cNvPicPr>
            <a:picLocks noChangeAspect="1" noChangeArrowheads="1"/>
          </p:cNvPicPr>
          <p:nvPr/>
        </p:nvPicPr>
        <p:blipFill>
          <a:blip r:embed="rId4" r:link="rId5"/>
          <a:srcRect/>
          <a:stretch>
            <a:fillRect/>
          </a:stretch>
        </p:blipFill>
        <p:spPr bwMode="auto">
          <a:xfrm>
            <a:off x="6324600" y="1181100"/>
            <a:ext cx="2533650" cy="1504950"/>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812BA066-9F11-42BE-A116-0946B94B9044}" type="slidenum">
              <a:rPr lang="hu-HU"/>
              <a:pPr>
                <a:defRPr/>
              </a:pPr>
              <a:t>19</a:t>
            </a:fld>
            <a:endParaRPr lang="hu-HU" dirty="0"/>
          </a:p>
        </p:txBody>
      </p:sp>
      <p:sp>
        <p:nvSpPr>
          <p:cNvPr id="82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0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203" name="Rectangle 4"/>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a:solidFill>
                  <a:srgbClr val="009900"/>
                </a:solidFill>
              </a:rPr>
              <a:t>A teljesítmény-tényező C</a:t>
            </a:r>
            <a:r>
              <a:rPr lang="hu-HU" sz="4000" b="1" baseline="-25000">
                <a:solidFill>
                  <a:srgbClr val="009900"/>
                </a:solidFill>
              </a:rPr>
              <a:t>P</a:t>
            </a:r>
            <a:r>
              <a:rPr lang="hu-HU" sz="4000" b="1">
                <a:solidFill>
                  <a:srgbClr val="009900"/>
                </a:solidFill>
              </a:rPr>
              <a:t>   </a:t>
            </a:r>
          </a:p>
        </p:txBody>
      </p:sp>
      <p:sp>
        <p:nvSpPr>
          <p:cNvPr id="82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graphicFrame>
        <p:nvGraphicFramePr>
          <p:cNvPr id="8194" name="Object 8"/>
          <p:cNvGraphicFramePr>
            <a:graphicFrameLocks noChangeAspect="1"/>
          </p:cNvGraphicFramePr>
          <p:nvPr/>
        </p:nvGraphicFramePr>
        <p:xfrm>
          <a:off x="1366838" y="1849438"/>
          <a:ext cx="2090737" cy="487362"/>
        </p:xfrm>
        <a:graphic>
          <a:graphicData uri="http://schemas.openxmlformats.org/presentationml/2006/ole">
            <mc:AlternateContent xmlns:mc="http://schemas.openxmlformats.org/markup-compatibility/2006">
              <mc:Choice xmlns:v="urn:schemas-microsoft-com:vml" Requires="v">
                <p:oleObj spid="_x0000_s8197" name="Egyenlet" r:id="rId6" imgW="939600" imgH="228600" progId="Equation.3">
                  <p:embed/>
                </p:oleObj>
              </mc:Choice>
              <mc:Fallback>
                <p:oleObj name="Egyenlet" r:id="rId6" imgW="9396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6838" y="1849438"/>
                        <a:ext cx="209073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7" name="Téglalap 20"/>
          <p:cNvSpPr>
            <a:spLocks noChangeArrowheads="1"/>
          </p:cNvSpPr>
          <p:nvPr/>
        </p:nvSpPr>
        <p:spPr bwMode="auto">
          <a:xfrm>
            <a:off x="315913" y="1258888"/>
            <a:ext cx="6477000" cy="646112"/>
          </a:xfrm>
          <a:prstGeom prst="rect">
            <a:avLst/>
          </a:prstGeom>
          <a:noFill/>
          <a:ln w="9525">
            <a:noFill/>
            <a:miter lim="800000"/>
            <a:headEnd/>
            <a:tailEnd/>
          </a:ln>
        </p:spPr>
        <p:txBody>
          <a:bodyPr>
            <a:spAutoFit/>
          </a:bodyPr>
          <a:lstStyle/>
          <a:p>
            <a:r>
              <a:rPr lang="hu-HU"/>
              <a:t>A további vizsgálathoz vezessük be az „a” </a:t>
            </a:r>
          </a:p>
          <a:p>
            <a:r>
              <a:rPr lang="hu-HU"/>
              <a:t>lassulási tényezőt </a:t>
            </a:r>
          </a:p>
        </p:txBody>
      </p:sp>
      <p:sp>
        <p:nvSpPr>
          <p:cNvPr id="8208" name="Téglalap 22"/>
          <p:cNvSpPr>
            <a:spLocks noChangeArrowheads="1"/>
          </p:cNvSpPr>
          <p:nvPr/>
        </p:nvSpPr>
        <p:spPr bwMode="auto">
          <a:xfrm>
            <a:off x="292100" y="2392363"/>
            <a:ext cx="6115050" cy="369887"/>
          </a:xfrm>
          <a:prstGeom prst="rect">
            <a:avLst/>
          </a:prstGeom>
          <a:noFill/>
          <a:ln w="9525">
            <a:noFill/>
            <a:miter lim="800000"/>
            <a:headEnd/>
            <a:tailEnd/>
          </a:ln>
        </p:spPr>
        <p:txBody>
          <a:bodyPr>
            <a:spAutoFit/>
          </a:bodyPr>
          <a:lstStyle/>
          <a:p>
            <a:r>
              <a:rPr lang="hu-HU"/>
              <a:t>Ebből kifejezve a rotoron áthaladó sebességet</a:t>
            </a:r>
          </a:p>
        </p:txBody>
      </p:sp>
      <p:graphicFrame>
        <p:nvGraphicFramePr>
          <p:cNvPr id="8195" name="Object 3"/>
          <p:cNvGraphicFramePr>
            <a:graphicFrameLocks noChangeAspect="1"/>
          </p:cNvGraphicFramePr>
          <p:nvPr/>
        </p:nvGraphicFramePr>
        <p:xfrm>
          <a:off x="1404938" y="2843213"/>
          <a:ext cx="2090737" cy="487362"/>
        </p:xfrm>
        <a:graphic>
          <a:graphicData uri="http://schemas.openxmlformats.org/presentationml/2006/ole">
            <mc:AlternateContent xmlns:mc="http://schemas.openxmlformats.org/markup-compatibility/2006">
              <mc:Choice xmlns:v="urn:schemas-microsoft-com:vml" Requires="v">
                <p:oleObj spid="_x0000_s8198" name="Egyenlet" r:id="rId8" imgW="939600" imgH="228600" progId="Equation.3">
                  <p:embed/>
                </p:oleObj>
              </mc:Choice>
              <mc:Fallback>
                <p:oleObj name="Egyenlet" r:id="rId8" imgW="939600" imgH="2286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4938" y="2843213"/>
                        <a:ext cx="209073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9" name="Téglalap 22"/>
          <p:cNvSpPr>
            <a:spLocks noChangeArrowheads="1"/>
          </p:cNvSpPr>
          <p:nvPr/>
        </p:nvSpPr>
        <p:spPr bwMode="auto">
          <a:xfrm>
            <a:off x="225425" y="3390900"/>
            <a:ext cx="6115050" cy="368300"/>
          </a:xfrm>
          <a:prstGeom prst="rect">
            <a:avLst/>
          </a:prstGeom>
          <a:noFill/>
          <a:ln w="9525">
            <a:noFill/>
            <a:miter lim="800000"/>
            <a:headEnd/>
            <a:tailEnd/>
          </a:ln>
        </p:spPr>
        <p:txBody>
          <a:bodyPr>
            <a:spAutoFit/>
          </a:bodyPr>
          <a:lstStyle/>
          <a:p>
            <a:r>
              <a:rPr lang="hu-HU"/>
              <a:t>Kifejezhetjük a  kilépő sebességet is</a:t>
            </a:r>
          </a:p>
        </p:txBody>
      </p:sp>
      <p:graphicFrame>
        <p:nvGraphicFramePr>
          <p:cNvPr id="8196" name="Object 4"/>
          <p:cNvGraphicFramePr>
            <a:graphicFrameLocks noChangeAspect="1"/>
          </p:cNvGraphicFramePr>
          <p:nvPr/>
        </p:nvGraphicFramePr>
        <p:xfrm>
          <a:off x="1619250" y="3948113"/>
          <a:ext cx="2176463" cy="458787"/>
        </p:xfrm>
        <a:graphic>
          <a:graphicData uri="http://schemas.openxmlformats.org/presentationml/2006/ole">
            <mc:AlternateContent xmlns:mc="http://schemas.openxmlformats.org/markup-compatibility/2006">
              <mc:Choice xmlns:v="urn:schemas-microsoft-com:vml" Requires="v">
                <p:oleObj spid="_x0000_s8199" name="Egyenlet" r:id="rId10" imgW="977760" imgH="215640" progId="Equation.3">
                  <p:embed/>
                </p:oleObj>
              </mc:Choice>
              <mc:Fallback>
                <p:oleObj name="Egyenlet" r:id="rId10" imgW="977760" imgH="215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0" y="3948113"/>
                        <a:ext cx="2176463"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78509610-2820-4BD2-ACC1-2207848FBAF2}" type="datetime1">
              <a:rPr lang="hu-HU"/>
              <a:pPr>
                <a:defRPr/>
              </a:pPr>
              <a:t>2026. 01. 22.</a:t>
            </a:fld>
            <a:endParaRPr lang="hu-HU" dirty="0"/>
          </a:p>
        </p:txBody>
      </p:sp>
      <p:sp>
        <p:nvSpPr>
          <p:cNvPr id="4" name="Élőláb helye 4"/>
          <p:cNvSpPr>
            <a:spLocks noGrp="1"/>
          </p:cNvSpPr>
          <p:nvPr>
            <p:ph type="ftr" sz="quarter" idx="11"/>
          </p:nvPr>
        </p:nvSpPr>
        <p:spPr>
          <a:xfrm>
            <a:off x="2854325" y="6448425"/>
            <a:ext cx="3325813" cy="220663"/>
          </a:xfrm>
        </p:spPr>
        <p:txBody>
          <a:bodyPr/>
          <a:lstStyle/>
          <a:p>
            <a:pPr>
              <a:defRPr/>
            </a:pPr>
            <a:r>
              <a:rPr lang="hu-HU"/>
              <a:t>Dr. Szlivka Ferenc: Szélenergia hasznosítás</a:t>
            </a:r>
          </a:p>
        </p:txBody>
      </p:sp>
      <p:sp>
        <p:nvSpPr>
          <p:cNvPr id="5" name="Dia számának helye 5"/>
          <p:cNvSpPr>
            <a:spLocks noGrp="1"/>
          </p:cNvSpPr>
          <p:nvPr>
            <p:ph type="sldNum" sz="quarter" idx="12"/>
          </p:nvPr>
        </p:nvSpPr>
        <p:spPr/>
        <p:txBody>
          <a:bodyPr/>
          <a:lstStyle/>
          <a:p>
            <a:pPr>
              <a:defRPr/>
            </a:pPr>
            <a:fld id="{82E3F8A8-BBE7-424A-9860-08D474E96C25}" type="slidenum">
              <a:rPr lang="hu-HU"/>
              <a:pPr>
                <a:defRPr/>
              </a:pPr>
              <a:t>2</a:t>
            </a:fld>
            <a:endParaRPr lang="hu-HU" dirty="0"/>
          </a:p>
        </p:txBody>
      </p:sp>
      <p:sp>
        <p:nvSpPr>
          <p:cNvPr id="6" name="Text Box 4"/>
          <p:cNvSpPr txBox="1">
            <a:spLocks noChangeArrowheads="1"/>
          </p:cNvSpPr>
          <p:nvPr/>
        </p:nvSpPr>
        <p:spPr bwMode="auto">
          <a:xfrm>
            <a:off x="314325" y="595313"/>
            <a:ext cx="8229600" cy="5508625"/>
          </a:xfrm>
          <a:prstGeom prst="rect">
            <a:avLst/>
          </a:prstGeom>
          <a:noFill/>
          <a:ln w="9525">
            <a:noFill/>
            <a:miter lim="800000"/>
            <a:headEnd/>
            <a:tailEnd/>
          </a:ln>
        </p:spPr>
        <p:txBody>
          <a:bodyPr anchor="ctr">
            <a:spAutoFit/>
          </a:bodyPr>
          <a:lstStyle/>
          <a:p>
            <a:pPr marL="457200" indent="-457200" algn="just">
              <a:defRPr/>
            </a:pPr>
            <a:r>
              <a:rPr lang="hu-HU" sz="2400" b="1" dirty="0">
                <a:solidFill>
                  <a:srgbClr val="FF0000"/>
                </a:solidFill>
              </a:rPr>
              <a:t>A szélenergia-hasznosítás általános kérdései	 (3)</a:t>
            </a:r>
          </a:p>
          <a:p>
            <a:pPr algn="just">
              <a:defRPr/>
            </a:pPr>
            <a:r>
              <a:rPr lang="hu-HU" sz="2000" b="1" dirty="0">
                <a:solidFill>
                  <a:srgbClr val="003399"/>
                </a:solidFill>
              </a:rPr>
              <a:t>A szélenergia-hasznosítás kezdete			                 (5)</a:t>
            </a:r>
          </a:p>
          <a:p>
            <a:pPr algn="just">
              <a:defRPr/>
            </a:pPr>
            <a:r>
              <a:rPr lang="hu-HU" sz="2000" b="1" dirty="0">
                <a:solidFill>
                  <a:srgbClr val="003399"/>
                </a:solidFill>
              </a:rPr>
              <a:t> A szélenergia-hasznosítás elméleti kérdései		 (8)</a:t>
            </a:r>
          </a:p>
          <a:p>
            <a:pPr algn="just">
              <a:defRPr/>
            </a:pPr>
            <a:r>
              <a:rPr lang="hu-HU" sz="1600" b="1" dirty="0">
                <a:solidFill>
                  <a:srgbClr val="009900"/>
                </a:solidFill>
              </a:rPr>
              <a:t>A szélkerékből kivehető teljesítmény	 			   (15)</a:t>
            </a:r>
          </a:p>
          <a:p>
            <a:pPr algn="just">
              <a:defRPr/>
            </a:pPr>
            <a:r>
              <a:rPr lang="hu-HU" sz="1600" b="1" dirty="0" err="1">
                <a:solidFill>
                  <a:srgbClr val="009900"/>
                </a:solidFill>
              </a:rPr>
              <a:t>Betz-féle</a:t>
            </a:r>
            <a:r>
              <a:rPr lang="hu-HU" sz="1600" b="1" dirty="0">
                <a:solidFill>
                  <a:srgbClr val="009900"/>
                </a:solidFill>
              </a:rPr>
              <a:t> formula				 		   (18)</a:t>
            </a:r>
          </a:p>
          <a:p>
            <a:pPr algn="just">
              <a:defRPr/>
            </a:pPr>
            <a:r>
              <a:rPr lang="hu-HU" sz="1600" b="1" dirty="0">
                <a:solidFill>
                  <a:srgbClr val="009900"/>
                </a:solidFill>
              </a:rPr>
              <a:t>Teljesítmény-tényező </a:t>
            </a:r>
            <a:r>
              <a:rPr lang="hu-HU" sz="1600" b="1" dirty="0" err="1">
                <a:solidFill>
                  <a:srgbClr val="009900"/>
                </a:solidFill>
              </a:rPr>
              <a:t>Cp</a:t>
            </a:r>
            <a:r>
              <a:rPr lang="hu-HU" sz="1600" b="1" dirty="0">
                <a:solidFill>
                  <a:srgbClr val="009900"/>
                </a:solidFill>
              </a:rPr>
              <a:t>			 		   (19)</a:t>
            </a:r>
          </a:p>
          <a:p>
            <a:pPr algn="just">
              <a:defRPr/>
            </a:pPr>
            <a:r>
              <a:rPr lang="hu-HU" sz="1600" b="1" dirty="0">
                <a:solidFill>
                  <a:srgbClr val="009900"/>
                </a:solidFill>
              </a:rPr>
              <a:t>Miért csavarodik a szélkerék lapát?				   (21)</a:t>
            </a:r>
            <a:endParaRPr lang="hu-HU" sz="1600" b="1" dirty="0">
              <a:solidFill>
                <a:srgbClr val="003399"/>
              </a:solidFill>
            </a:endParaRPr>
          </a:p>
          <a:p>
            <a:pPr algn="just">
              <a:defRPr/>
            </a:pPr>
            <a:endParaRPr lang="hu-HU" sz="2000" b="1" dirty="0">
              <a:solidFill>
                <a:srgbClr val="003399"/>
              </a:solidFill>
            </a:endParaRPr>
          </a:p>
          <a:p>
            <a:pPr algn="just">
              <a:defRPr/>
            </a:pPr>
            <a:r>
              <a:rPr lang="hu-HU" sz="2000" b="1" dirty="0">
                <a:solidFill>
                  <a:srgbClr val="003399"/>
                </a:solidFill>
              </a:rPr>
              <a:t>A szélenergia tulajdonságai, mérése, feltérképezése                 (34)</a:t>
            </a:r>
          </a:p>
          <a:p>
            <a:pPr algn="just">
              <a:defRPr/>
            </a:pPr>
            <a:r>
              <a:rPr lang="hu-HU" sz="2000" b="1" dirty="0">
                <a:solidFill>
                  <a:srgbClr val="003399"/>
                </a:solidFill>
              </a:rPr>
              <a:t>A szél mérése műszer nélkül                                                            (40)</a:t>
            </a:r>
          </a:p>
          <a:p>
            <a:pPr algn="just">
              <a:defRPr/>
            </a:pPr>
            <a:r>
              <a:rPr lang="hu-HU" sz="2000" b="1" dirty="0">
                <a:solidFill>
                  <a:srgbClr val="003399"/>
                </a:solidFill>
              </a:rPr>
              <a:t>A szél mérése műszerekkel				(42)</a:t>
            </a:r>
          </a:p>
          <a:p>
            <a:pPr algn="just">
              <a:defRPr/>
            </a:pPr>
            <a:r>
              <a:rPr lang="hu-HU" sz="2000" b="1" dirty="0">
                <a:solidFill>
                  <a:srgbClr val="003399"/>
                </a:solidFill>
              </a:rPr>
              <a:t> Energetikai szélmérés					(44)</a:t>
            </a:r>
          </a:p>
          <a:p>
            <a:pPr algn="just">
              <a:defRPr/>
            </a:pPr>
            <a:r>
              <a:rPr lang="hu-HU" sz="2000" b="1" dirty="0">
                <a:solidFill>
                  <a:srgbClr val="003399"/>
                </a:solidFill>
              </a:rPr>
              <a:t> Szélkerekek különböző típusai				(46)</a:t>
            </a:r>
          </a:p>
          <a:p>
            <a:pPr algn="just">
              <a:defRPr/>
            </a:pPr>
            <a:r>
              <a:rPr lang="hu-HU" sz="1600" b="1" dirty="0">
                <a:solidFill>
                  <a:srgbClr val="009900"/>
                </a:solidFill>
              </a:rPr>
              <a:t>A Holland típusú négy lapátos kerék				   (48)</a:t>
            </a:r>
          </a:p>
          <a:p>
            <a:pPr algn="just">
              <a:defRPr/>
            </a:pPr>
            <a:r>
              <a:rPr lang="hu-HU" sz="1600" b="1" dirty="0">
                <a:solidFill>
                  <a:srgbClr val="009900"/>
                </a:solidFill>
              </a:rPr>
              <a:t>Az amerikai szélkerék						   (50)</a:t>
            </a:r>
          </a:p>
          <a:p>
            <a:pPr algn="just">
              <a:defRPr/>
            </a:pPr>
            <a:r>
              <a:rPr lang="hu-HU" sz="1600" b="1" dirty="0">
                <a:solidFill>
                  <a:srgbClr val="009900"/>
                </a:solidFill>
              </a:rPr>
              <a:t>A </a:t>
            </a:r>
            <a:r>
              <a:rPr lang="hu-HU" sz="1600" b="1" dirty="0" err="1">
                <a:solidFill>
                  <a:srgbClr val="009900"/>
                </a:solidFill>
              </a:rPr>
              <a:t>Savonius</a:t>
            </a:r>
            <a:r>
              <a:rPr lang="hu-HU" sz="1600" b="1" dirty="0">
                <a:solidFill>
                  <a:srgbClr val="009900"/>
                </a:solidFill>
              </a:rPr>
              <a:t> szélkerék						   (52)</a:t>
            </a:r>
          </a:p>
          <a:p>
            <a:pPr algn="just">
              <a:defRPr/>
            </a:pPr>
            <a:r>
              <a:rPr lang="hu-HU" sz="1600" b="1" dirty="0">
                <a:solidFill>
                  <a:srgbClr val="009900"/>
                </a:solidFill>
              </a:rPr>
              <a:t>A </a:t>
            </a:r>
            <a:r>
              <a:rPr lang="hu-HU" sz="1600" b="1" dirty="0" err="1">
                <a:solidFill>
                  <a:srgbClr val="009900"/>
                </a:solidFill>
              </a:rPr>
              <a:t>Darreius</a:t>
            </a:r>
            <a:r>
              <a:rPr lang="hu-HU" sz="1600" b="1" dirty="0">
                <a:solidFill>
                  <a:srgbClr val="009900"/>
                </a:solidFill>
              </a:rPr>
              <a:t> szélkerék						   (55)</a:t>
            </a:r>
          </a:p>
          <a:p>
            <a:pPr algn="just">
              <a:defRPr/>
            </a:pPr>
            <a:endParaRPr lang="hu-HU" sz="2000" b="1" dirty="0">
              <a:solidFill>
                <a:srgbClr val="009900"/>
              </a:solidFill>
            </a:endParaRPr>
          </a:p>
          <a:p>
            <a:pPr algn="just">
              <a:defRPr/>
            </a:pPr>
            <a:endParaRPr lang="hu-HU" sz="2000" b="1" dirty="0">
              <a:solidFill>
                <a:srgbClr val="00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027180E4-43C8-47A4-9D2C-67275078FDB3}" type="slidenum">
              <a:rPr lang="hu-HU"/>
              <a:pPr>
                <a:defRPr/>
              </a:pPr>
              <a:t>20</a:t>
            </a:fld>
            <a:endParaRPr lang="hu-HU" dirty="0"/>
          </a:p>
        </p:txBody>
      </p:sp>
      <p:sp>
        <p:nvSpPr>
          <p:cNvPr id="92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2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9227" name="Rectangle 4"/>
          <p:cNvSpPr>
            <a:spLocks noChangeArrowheads="1"/>
          </p:cNvSpPr>
          <p:nvPr/>
        </p:nvSpPr>
        <p:spPr bwMode="auto">
          <a:xfrm>
            <a:off x="-246063" y="214313"/>
            <a:ext cx="8982076" cy="792162"/>
          </a:xfrm>
          <a:prstGeom prst="rect">
            <a:avLst/>
          </a:prstGeom>
          <a:noFill/>
          <a:ln w="9525">
            <a:noFill/>
            <a:miter lim="800000"/>
            <a:headEnd/>
            <a:tailEnd/>
          </a:ln>
        </p:spPr>
        <p:txBody>
          <a:bodyPr anchor="ctr"/>
          <a:lstStyle/>
          <a:p>
            <a:pPr algn="ctr"/>
            <a:endParaRPr lang="hu-HU" sz="4000" b="1" dirty="0"/>
          </a:p>
          <a:p>
            <a:pPr algn="ctr"/>
            <a:r>
              <a:rPr lang="hu-HU" sz="4000" b="1" dirty="0"/>
              <a:t>A teljesítmény-tényező C</a:t>
            </a:r>
            <a:r>
              <a:rPr lang="hu-HU" sz="4000" b="1" baseline="-25000" dirty="0"/>
              <a:t>P    </a:t>
            </a:r>
            <a:r>
              <a:rPr lang="hu-HU" sz="4000" b="1" dirty="0"/>
              <a:t>2.</a:t>
            </a:r>
            <a:r>
              <a:rPr lang="hu-HU" sz="4000" b="1" baseline="-25000" dirty="0"/>
              <a:t>       </a:t>
            </a:r>
            <a:r>
              <a:rPr lang="hu-HU" sz="4000" b="1" dirty="0"/>
              <a:t>   </a:t>
            </a:r>
          </a:p>
          <a:p>
            <a:pPr algn="ctr"/>
            <a:endParaRPr lang="hu-HU" sz="4000" b="1" dirty="0"/>
          </a:p>
        </p:txBody>
      </p:sp>
      <p:sp>
        <p:nvSpPr>
          <p:cNvPr id="92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2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23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92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3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924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4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92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4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9245" name="Kép 29" descr="\[{C_p} = \frac{{leadott\;tejes\'i tm\'e ny}}{{ide\'a lis\,\&quot;o sszes\,teljes\'i tm\'e ny}}\]"/>
          <p:cNvPicPr>
            <a:picLocks noChangeAspect="1" noChangeArrowheads="1"/>
          </p:cNvPicPr>
          <p:nvPr/>
        </p:nvPicPr>
        <p:blipFill>
          <a:blip r:embed="rId4" r:link="rId5"/>
          <a:srcRect/>
          <a:stretch>
            <a:fillRect/>
          </a:stretch>
        </p:blipFill>
        <p:spPr bwMode="auto">
          <a:xfrm>
            <a:off x="1071563" y="1371600"/>
            <a:ext cx="3036887" cy="881063"/>
          </a:xfrm>
          <a:prstGeom prst="rect">
            <a:avLst/>
          </a:prstGeom>
          <a:noFill/>
          <a:ln w="9525">
            <a:noFill/>
            <a:miter lim="800000"/>
            <a:headEnd/>
            <a:tailEnd/>
          </a:ln>
        </p:spPr>
      </p:pic>
      <p:sp>
        <p:nvSpPr>
          <p:cNvPr id="9246" name="Téglalap 31"/>
          <p:cNvSpPr>
            <a:spLocks noChangeArrowheads="1"/>
          </p:cNvSpPr>
          <p:nvPr/>
        </p:nvSpPr>
        <p:spPr bwMode="auto">
          <a:xfrm>
            <a:off x="457200" y="2327275"/>
            <a:ext cx="8196263" cy="647700"/>
          </a:xfrm>
          <a:prstGeom prst="rect">
            <a:avLst/>
          </a:prstGeom>
          <a:noFill/>
          <a:ln w="9525">
            <a:noFill/>
            <a:miter lim="800000"/>
            <a:headEnd/>
            <a:tailEnd/>
          </a:ln>
        </p:spPr>
        <p:txBody>
          <a:bodyPr>
            <a:spAutoFit/>
          </a:bodyPr>
          <a:lstStyle/>
          <a:p>
            <a:r>
              <a:rPr lang="hu-HU"/>
              <a:t>Az ideális összes teljesítmény azt fejezi, ki, hogy a szélkerék által súrolt körlap felületén mekkora szélteljesítmény áramlik keresztül, ami jelen esetben </a:t>
            </a:r>
          </a:p>
        </p:txBody>
      </p:sp>
      <p:graphicFrame>
        <p:nvGraphicFramePr>
          <p:cNvPr id="9218" name="Object 2"/>
          <p:cNvGraphicFramePr>
            <a:graphicFrameLocks noChangeAspect="1"/>
          </p:cNvGraphicFramePr>
          <p:nvPr/>
        </p:nvGraphicFramePr>
        <p:xfrm>
          <a:off x="5213350" y="1177925"/>
          <a:ext cx="2716213" cy="885825"/>
        </p:xfrm>
        <a:graphic>
          <a:graphicData uri="http://schemas.openxmlformats.org/presentationml/2006/ole">
            <mc:AlternateContent xmlns:mc="http://schemas.openxmlformats.org/markup-compatibility/2006">
              <mc:Choice xmlns:v="urn:schemas-microsoft-com:vml" Requires="v">
                <p:oleObj spid="_x0000_s9222" name="Egyenlet" r:id="rId6" imgW="1206360" imgH="393480" progId="Equation.3">
                  <p:embed/>
                </p:oleObj>
              </mc:Choice>
              <mc:Fallback>
                <p:oleObj name="Egyenlet" r:id="rId6" imgW="1206360" imgH="3934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350" y="1177925"/>
                        <a:ext cx="271621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8"/>
          <p:cNvGraphicFramePr>
            <a:graphicFrameLocks noChangeAspect="1"/>
          </p:cNvGraphicFramePr>
          <p:nvPr/>
        </p:nvGraphicFramePr>
        <p:xfrm>
          <a:off x="614363" y="3290888"/>
          <a:ext cx="8242300" cy="815975"/>
        </p:xfrm>
        <a:graphic>
          <a:graphicData uri="http://schemas.openxmlformats.org/presentationml/2006/ole">
            <mc:AlternateContent xmlns:mc="http://schemas.openxmlformats.org/markup-compatibility/2006">
              <mc:Choice xmlns:v="urn:schemas-microsoft-com:vml" Requires="v">
                <p:oleObj spid="_x0000_s9223" name="Egyenlet" r:id="rId8" imgW="4457520" imgH="444240" progId="Equation.3">
                  <p:embed/>
                </p:oleObj>
              </mc:Choice>
              <mc:Fallback>
                <p:oleObj name="Egyenlet" r:id="rId8" imgW="4457520" imgH="44424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363" y="3290888"/>
                        <a:ext cx="8242300"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720725" y="4294188"/>
          <a:ext cx="7397750" cy="722312"/>
        </p:xfrm>
        <a:graphic>
          <a:graphicData uri="http://schemas.openxmlformats.org/presentationml/2006/ole">
            <mc:AlternateContent xmlns:mc="http://schemas.openxmlformats.org/markup-compatibility/2006">
              <mc:Choice xmlns:v="urn:schemas-microsoft-com:vml" Requires="v">
                <p:oleObj spid="_x0000_s9224" name="Egyenlet" r:id="rId10" imgW="4000320" imgH="393480" progId="Equation.3">
                  <p:embed/>
                </p:oleObj>
              </mc:Choice>
              <mc:Fallback>
                <p:oleObj name="Egyenlet" r:id="rId10" imgW="4000320" imgH="39348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725" y="4294188"/>
                        <a:ext cx="7397750" cy="722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30"/>
          <p:cNvGraphicFramePr>
            <a:graphicFrameLocks noChangeAspect="1"/>
          </p:cNvGraphicFramePr>
          <p:nvPr/>
        </p:nvGraphicFramePr>
        <p:xfrm>
          <a:off x="2941638" y="5659438"/>
          <a:ext cx="3452812" cy="722312"/>
        </p:xfrm>
        <a:graphic>
          <a:graphicData uri="http://schemas.openxmlformats.org/presentationml/2006/ole">
            <mc:AlternateContent xmlns:mc="http://schemas.openxmlformats.org/markup-compatibility/2006">
              <mc:Choice xmlns:v="urn:schemas-microsoft-com:vml" Requires="v">
                <p:oleObj spid="_x0000_s9225" name="Egyenlet" r:id="rId12" imgW="1866600" imgH="393480" progId="Equation.3">
                  <p:embed/>
                </p:oleObj>
              </mc:Choice>
              <mc:Fallback>
                <p:oleObj name="Egyenlet" r:id="rId12" imgW="1866600" imgH="393480" progId="Equation.3">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1638" y="5659438"/>
                        <a:ext cx="3452812" cy="722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7" name="Téglalap 30"/>
          <p:cNvSpPr>
            <a:spLocks noChangeArrowheads="1"/>
          </p:cNvSpPr>
          <p:nvPr/>
        </p:nvSpPr>
        <p:spPr bwMode="auto">
          <a:xfrm>
            <a:off x="866775" y="4968875"/>
            <a:ext cx="7551738" cy="647700"/>
          </a:xfrm>
          <a:prstGeom prst="rect">
            <a:avLst/>
          </a:prstGeom>
          <a:noFill/>
          <a:ln w="9525">
            <a:noFill/>
            <a:miter lim="800000"/>
            <a:headEnd/>
            <a:tailEnd/>
          </a:ln>
        </p:spPr>
        <p:txBody>
          <a:bodyPr>
            <a:spAutoFit/>
          </a:bodyPr>
          <a:lstStyle/>
          <a:p>
            <a:r>
              <a:rPr lang="hu-HU"/>
              <a:t>Ezt alkalmazhatjuk egy elemi lapátszelvényre is, mert sugár irányú változást nem vettünk figyelembe, tehát: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939A69BE-8D3C-4B54-A8D8-8FAC035E6555}" type="slidenum">
              <a:rPr lang="hu-HU"/>
              <a:pPr>
                <a:defRPr/>
              </a:pPr>
              <a:t>21</a:t>
            </a:fld>
            <a:endParaRPr lang="hu-HU" dirty="0"/>
          </a:p>
        </p:txBody>
      </p:sp>
      <p:sp>
        <p:nvSpPr>
          <p:cNvPr id="102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49"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02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5"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025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7"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025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59"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026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6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62"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026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64"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026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6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0267"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graphicFrame>
        <p:nvGraphicFramePr>
          <p:cNvPr id="10242" name="Object 8"/>
          <p:cNvGraphicFramePr>
            <a:graphicFrameLocks noChangeAspect="1"/>
          </p:cNvGraphicFramePr>
          <p:nvPr/>
        </p:nvGraphicFramePr>
        <p:xfrm>
          <a:off x="3214678" y="1857364"/>
          <a:ext cx="2043112" cy="465138"/>
        </p:xfrm>
        <a:graphic>
          <a:graphicData uri="http://schemas.openxmlformats.org/presentationml/2006/ole">
            <mc:AlternateContent xmlns:mc="http://schemas.openxmlformats.org/markup-compatibility/2006">
              <mc:Choice xmlns:v="urn:schemas-microsoft-com:vml" Requires="v">
                <p:oleObj spid="_x0000_s10245" name="Egyenlet" r:id="rId4" imgW="1104840" imgH="253800" progId="Equation.3">
                  <p:embed/>
                </p:oleObj>
              </mc:Choice>
              <mc:Fallback>
                <p:oleObj name="Egyenlet" r:id="rId4" imgW="1104840" imgH="253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1857364"/>
                        <a:ext cx="2043112"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8" name="Téglalap 30"/>
          <p:cNvSpPr>
            <a:spLocks noChangeArrowheads="1"/>
          </p:cNvSpPr>
          <p:nvPr/>
        </p:nvSpPr>
        <p:spPr bwMode="auto">
          <a:xfrm>
            <a:off x="357158" y="1285860"/>
            <a:ext cx="8194675" cy="646113"/>
          </a:xfrm>
          <a:prstGeom prst="rect">
            <a:avLst/>
          </a:prstGeom>
          <a:noFill/>
          <a:ln w="9525">
            <a:noFill/>
            <a:miter lim="800000"/>
            <a:headEnd/>
            <a:tailEnd/>
          </a:ln>
        </p:spPr>
        <p:txBody>
          <a:bodyPr>
            <a:spAutoFit/>
          </a:bodyPr>
          <a:lstStyle/>
          <a:p>
            <a:r>
              <a:rPr lang="hu-HU" dirty="0"/>
              <a:t>A fenti képletből könnyen belátható, hogy a teljesítmény-tényező a lassulási tényezővel kifejezve: </a:t>
            </a:r>
          </a:p>
        </p:txBody>
      </p:sp>
      <p:sp>
        <p:nvSpPr>
          <p:cNvPr id="10269" name="Téglalap 32"/>
          <p:cNvSpPr>
            <a:spLocks noChangeArrowheads="1"/>
          </p:cNvSpPr>
          <p:nvPr/>
        </p:nvSpPr>
        <p:spPr bwMode="auto">
          <a:xfrm>
            <a:off x="254000" y="2562225"/>
            <a:ext cx="8196263" cy="369888"/>
          </a:xfrm>
          <a:prstGeom prst="rect">
            <a:avLst/>
          </a:prstGeom>
          <a:noFill/>
          <a:ln w="9525">
            <a:noFill/>
            <a:miter lim="800000"/>
            <a:headEnd/>
            <a:tailEnd/>
          </a:ln>
        </p:spPr>
        <p:txBody>
          <a:bodyPr>
            <a:spAutoFit/>
          </a:bodyPr>
          <a:lstStyle/>
          <a:p>
            <a:r>
              <a:rPr lang="hu-HU"/>
              <a:t>És a Betz-féle formulában az  </a:t>
            </a:r>
          </a:p>
        </p:txBody>
      </p:sp>
      <p:graphicFrame>
        <p:nvGraphicFramePr>
          <p:cNvPr id="10243" name="Object 5"/>
          <p:cNvGraphicFramePr>
            <a:graphicFrameLocks noChangeAspect="1"/>
          </p:cNvGraphicFramePr>
          <p:nvPr/>
        </p:nvGraphicFramePr>
        <p:xfrm>
          <a:off x="4279900" y="2405063"/>
          <a:ext cx="681038" cy="720725"/>
        </p:xfrm>
        <a:graphic>
          <a:graphicData uri="http://schemas.openxmlformats.org/presentationml/2006/ole">
            <mc:AlternateContent xmlns:mc="http://schemas.openxmlformats.org/markup-compatibility/2006">
              <mc:Choice xmlns:v="urn:schemas-microsoft-com:vml" Requires="v">
                <p:oleObj spid="_x0000_s10246" name="Egyenlet" r:id="rId6" imgW="368280" imgH="393480" progId="Equation.3">
                  <p:embed/>
                </p:oleObj>
              </mc:Choice>
              <mc:Fallback>
                <p:oleObj name="Egyenlet" r:id="rId6" imgW="36828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900" y="2405063"/>
                        <a:ext cx="681038"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6"/>
          <p:cNvGraphicFramePr>
            <a:graphicFrameLocks noChangeAspect="1"/>
          </p:cNvGraphicFramePr>
          <p:nvPr/>
        </p:nvGraphicFramePr>
        <p:xfrm>
          <a:off x="2798763" y="3810000"/>
          <a:ext cx="2771775" cy="720725"/>
        </p:xfrm>
        <a:graphic>
          <a:graphicData uri="http://schemas.openxmlformats.org/presentationml/2006/ole">
            <mc:AlternateContent xmlns:mc="http://schemas.openxmlformats.org/markup-compatibility/2006">
              <mc:Choice xmlns:v="urn:schemas-microsoft-com:vml" Requires="v">
                <p:oleObj spid="_x0000_s10247" name="Egyenlet" r:id="rId8" imgW="1498320" imgH="393480" progId="Equation.3">
                  <p:embed/>
                </p:oleObj>
              </mc:Choice>
              <mc:Fallback>
                <p:oleObj name="Egyenlet" r:id="rId8" imgW="1498320" imgH="39348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8763" y="3810000"/>
                        <a:ext cx="27717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4"/>
          <p:cNvSpPr>
            <a:spLocks noChangeArrowheads="1"/>
          </p:cNvSpPr>
          <p:nvPr/>
        </p:nvSpPr>
        <p:spPr bwMode="auto">
          <a:xfrm>
            <a:off x="161924" y="214290"/>
            <a:ext cx="8982076" cy="792162"/>
          </a:xfrm>
          <a:prstGeom prst="rect">
            <a:avLst/>
          </a:prstGeom>
          <a:noFill/>
          <a:ln w="9525">
            <a:noFill/>
            <a:miter lim="800000"/>
            <a:headEnd/>
            <a:tailEnd/>
          </a:ln>
        </p:spPr>
        <p:txBody>
          <a:bodyPr anchor="ctr"/>
          <a:lstStyle/>
          <a:p>
            <a:pPr algn="ctr"/>
            <a:endParaRPr lang="hu-HU" sz="4000" b="1" dirty="0"/>
          </a:p>
          <a:p>
            <a:pPr algn="ctr"/>
            <a:r>
              <a:rPr lang="hu-HU" sz="4000" b="1" dirty="0"/>
              <a:t>A teljesítmény-tényező C</a:t>
            </a:r>
            <a:r>
              <a:rPr lang="hu-HU" sz="4000" b="1" baseline="-25000" dirty="0"/>
              <a:t>P    </a:t>
            </a:r>
            <a:r>
              <a:rPr lang="hu-HU" sz="4000" b="1" dirty="0"/>
              <a:t>3.</a:t>
            </a:r>
            <a:r>
              <a:rPr lang="hu-HU" sz="4000" b="1" baseline="-25000" dirty="0"/>
              <a:t>       </a:t>
            </a:r>
            <a:r>
              <a:rPr lang="hu-HU" sz="4000" b="1" dirty="0"/>
              <a:t>   </a:t>
            </a:r>
          </a:p>
          <a:p>
            <a:pPr algn="ctr"/>
            <a:endParaRPr lang="hu-HU" sz="4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C89D3AC0-4BCB-431D-B43E-384EE6D6DC47}" type="slidenum">
              <a:rPr lang="hu-HU"/>
              <a:pPr>
                <a:defRPr/>
              </a:pPr>
              <a:t>22</a:t>
            </a:fld>
            <a:endParaRPr lang="hu-HU" dirty="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3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4039"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solidFill>
                  <a:srgbClr val="009900"/>
                </a:solidFill>
              </a:rPr>
              <a:t>Miért csavarodik a szélkerék-lapát?   </a:t>
            </a:r>
          </a:p>
        </p:txBody>
      </p:sp>
      <p:sp>
        <p:nvSpPr>
          <p:cNvPr id="440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404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404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4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40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5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405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5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4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405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44057" name="Kép 27" descr="R:\Projektek\MÜTF_2010_elearning\Munkaanyagok\Tananyag\10_Viz_es_Szelenergia\docbook\images\T10_M3_L2_T2_001.jpg"/>
          <p:cNvPicPr>
            <a:picLocks noChangeAspect="1" noChangeArrowheads="1"/>
          </p:cNvPicPr>
          <p:nvPr/>
        </p:nvPicPr>
        <p:blipFill>
          <a:blip r:embed="rId3" r:link="rId4"/>
          <a:srcRect/>
          <a:stretch>
            <a:fillRect/>
          </a:stretch>
        </p:blipFill>
        <p:spPr bwMode="auto">
          <a:xfrm>
            <a:off x="1866900" y="1085850"/>
            <a:ext cx="4914900" cy="4933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DA756AE0-67BB-48AC-8C4C-35CD5A578192}" type="slidenum">
              <a:rPr lang="hu-HU"/>
              <a:pPr>
                <a:defRPr/>
              </a:pPr>
              <a:t>23</a:t>
            </a:fld>
            <a:endParaRPr lang="hu-HU" dirty="0"/>
          </a:p>
        </p:txBody>
      </p:sp>
      <p:sp>
        <p:nvSpPr>
          <p:cNvPr id="450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6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5063"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dirty="0"/>
              <a:t>Miért csavarodik a szélkerék-lapát?  2.   </a:t>
            </a:r>
          </a:p>
        </p:txBody>
      </p:sp>
      <p:sp>
        <p:nvSpPr>
          <p:cNvPr id="450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6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506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507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50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507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50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508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45081" name="Kép 27" descr="R:\Projektek\MÜTF_2010_elearning\Munkaanyagok\Tananyag\10_Viz_es_Szelenergia\docbook\images\T10_M3_L2_T2_001.jpg"/>
          <p:cNvPicPr>
            <a:picLocks noChangeAspect="1" noChangeArrowheads="1"/>
          </p:cNvPicPr>
          <p:nvPr/>
        </p:nvPicPr>
        <p:blipFill>
          <a:blip r:embed="rId3" r:link="rId4"/>
          <a:srcRect/>
          <a:stretch>
            <a:fillRect/>
          </a:stretch>
        </p:blipFill>
        <p:spPr bwMode="auto">
          <a:xfrm>
            <a:off x="1866900" y="1085850"/>
            <a:ext cx="4914900" cy="4933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274DBBD-6F2C-4903-9EA9-F8B1CE3A624C}" type="slidenum">
              <a:rPr lang="hu-HU"/>
              <a:pPr>
                <a:defRPr/>
              </a:pPr>
              <a:t>24</a:t>
            </a:fld>
            <a:endParaRPr lang="hu-HU" dirty="0"/>
          </a:p>
        </p:txBody>
      </p:sp>
      <p:sp>
        <p:nvSpPr>
          <p:cNvPr id="460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8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6087"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dirty="0"/>
              <a:t>Miért csavarodik a szélkerék-lapát? 3.   </a:t>
            </a:r>
          </a:p>
        </p:txBody>
      </p:sp>
      <p:sp>
        <p:nvSpPr>
          <p:cNvPr id="460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609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609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60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09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610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10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61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1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610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46105" name="Kép 27" descr="R:\Projektek\MÜTF_2010_elearning\Munkaanyagok\Tananyag\10_Viz_es_Szelenergia\docbook\images\T10_M3_L2_T2_001.jpg"/>
          <p:cNvPicPr>
            <a:picLocks noChangeAspect="1" noChangeArrowheads="1"/>
          </p:cNvPicPr>
          <p:nvPr/>
        </p:nvPicPr>
        <p:blipFill>
          <a:blip r:embed="rId3" r:link="rId4"/>
          <a:srcRect/>
          <a:stretch>
            <a:fillRect/>
          </a:stretch>
        </p:blipFill>
        <p:spPr bwMode="auto">
          <a:xfrm>
            <a:off x="3409950" y="1104900"/>
            <a:ext cx="5162550" cy="5029200"/>
          </a:xfrm>
          <a:prstGeom prst="rect">
            <a:avLst/>
          </a:prstGeom>
          <a:noFill/>
          <a:ln w="9525">
            <a:noFill/>
            <a:miter lim="800000"/>
            <a:headEnd/>
            <a:tailEnd/>
          </a:ln>
        </p:spPr>
      </p:pic>
      <p:sp>
        <p:nvSpPr>
          <p:cNvPr id="46106" name="Téglalap 25"/>
          <p:cNvSpPr>
            <a:spLocks noChangeArrowheads="1"/>
          </p:cNvSpPr>
          <p:nvPr/>
        </p:nvSpPr>
        <p:spPr bwMode="auto">
          <a:xfrm>
            <a:off x="304800" y="2052638"/>
            <a:ext cx="3028950" cy="1477962"/>
          </a:xfrm>
          <a:prstGeom prst="rect">
            <a:avLst/>
          </a:prstGeom>
          <a:noFill/>
          <a:ln w="9525">
            <a:noFill/>
            <a:miter lim="800000"/>
            <a:headEnd/>
            <a:tailEnd/>
          </a:ln>
        </p:spPr>
        <p:txBody>
          <a:bodyPr>
            <a:spAutoFit/>
          </a:bodyPr>
          <a:lstStyle/>
          <a:p>
            <a:pPr algn="just"/>
            <a:r>
              <a:rPr lang="hu-HU">
                <a:latin typeface="Times New Roman" pitchFamily="18" charset="0"/>
              </a:rPr>
              <a:t>Az „u” a kerületi, a ”v” az abszolút és „w” a relatív sebességet jelenti. </a:t>
            </a:r>
          </a:p>
          <a:p>
            <a:pPr algn="just"/>
            <a:r>
              <a:rPr lang="hu-HU">
                <a:latin typeface="Times New Roman" pitchFamily="18" charset="0"/>
              </a:rPr>
              <a:t>A </a:t>
            </a:r>
            <a:r>
              <a:rPr lang="hu-HU" u="sng">
                <a:latin typeface="Times New Roman" pitchFamily="18" charset="0"/>
              </a:rPr>
              <a:t>v</a:t>
            </a:r>
            <a:r>
              <a:rPr lang="hu-HU">
                <a:latin typeface="Times New Roman" pitchFamily="18" charset="0"/>
              </a:rPr>
              <a:t>=</a:t>
            </a:r>
            <a:r>
              <a:rPr lang="hu-HU" u="sng">
                <a:latin typeface="Times New Roman" pitchFamily="18" charset="0"/>
              </a:rPr>
              <a:t>u</a:t>
            </a:r>
            <a:r>
              <a:rPr lang="hu-HU">
                <a:latin typeface="Times New Roman" pitchFamily="18" charset="0"/>
              </a:rPr>
              <a:t>+</a:t>
            </a:r>
            <a:r>
              <a:rPr lang="hu-HU" u="sng">
                <a:latin typeface="Times New Roman" pitchFamily="18" charset="0"/>
              </a:rPr>
              <a:t>w</a:t>
            </a:r>
            <a:r>
              <a:rPr lang="hu-HU">
                <a:latin typeface="Times New Roman" pitchFamily="18" charset="0"/>
              </a:rPr>
              <a:t> egyenlet áll fenn a sebességvektorok között.</a:t>
            </a:r>
            <a:endParaRPr lang="hu-H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F2D4A8C4-D7DC-4D39-8228-B0C276776E75}" type="slidenum">
              <a:rPr lang="hu-HU"/>
              <a:pPr>
                <a:defRPr/>
              </a:pPr>
              <a:t>25</a:t>
            </a:fld>
            <a:endParaRPr lang="hu-HU" dirty="0"/>
          </a:p>
        </p:txBody>
      </p:sp>
      <p:sp>
        <p:nvSpPr>
          <p:cNvPr id="471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7111"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t>Áramlási kép a kerék után   </a:t>
            </a:r>
          </a:p>
        </p:txBody>
      </p:sp>
      <p:sp>
        <p:nvSpPr>
          <p:cNvPr id="471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711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1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711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71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71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71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712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47129" name="Kép 26" descr="R:\Projektek\MÜTF_2010_elearning\Munkaanyagok\Tananyag\10_Viz_es_Szelenergia\docbook\images\T10_M3_L2_T2_002.jpg"/>
          <p:cNvPicPr>
            <a:picLocks noChangeAspect="1" noChangeArrowheads="1"/>
          </p:cNvPicPr>
          <p:nvPr/>
        </p:nvPicPr>
        <p:blipFill>
          <a:blip r:embed="rId3" r:link="rId4"/>
          <a:srcRect/>
          <a:stretch>
            <a:fillRect/>
          </a:stretch>
        </p:blipFill>
        <p:spPr bwMode="auto">
          <a:xfrm>
            <a:off x="1595438" y="1009650"/>
            <a:ext cx="5662612" cy="5181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C67EB472-5204-40E4-A511-BB8B96185E38}" type="slidenum">
              <a:rPr lang="hu-HU"/>
              <a:pPr>
                <a:defRPr/>
              </a:pPr>
              <a:t>26</a:t>
            </a:fld>
            <a:endParaRPr lang="hu-HU" dirty="0"/>
          </a:p>
        </p:txBody>
      </p:sp>
      <p:sp>
        <p:nvSpPr>
          <p:cNvPr id="112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7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1273"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t>Egy lapátszelvény áramképe   </a:t>
            </a:r>
          </a:p>
        </p:txBody>
      </p:sp>
      <p:sp>
        <p:nvSpPr>
          <p:cNvPr id="112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7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7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127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128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12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128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12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8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129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1291"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1676400" y="1219200"/>
            <a:ext cx="5238750" cy="3124200"/>
          </a:xfrm>
          <a:prstGeom prst="rect">
            <a:avLst/>
          </a:prstGeom>
          <a:noFill/>
          <a:ln w="9525">
            <a:noFill/>
            <a:miter lim="800000"/>
            <a:headEnd/>
            <a:tailEnd/>
          </a:ln>
        </p:spPr>
      </p:pic>
      <p:sp>
        <p:nvSpPr>
          <p:cNvPr id="11292" name="Téglalap 27"/>
          <p:cNvSpPr>
            <a:spLocks noChangeArrowheads="1"/>
          </p:cNvSpPr>
          <p:nvPr/>
        </p:nvSpPr>
        <p:spPr bwMode="auto">
          <a:xfrm>
            <a:off x="819150" y="4629150"/>
            <a:ext cx="7277100" cy="369888"/>
          </a:xfrm>
          <a:prstGeom prst="rect">
            <a:avLst/>
          </a:prstGeom>
          <a:noFill/>
          <a:ln w="9525">
            <a:noFill/>
            <a:miter lim="800000"/>
            <a:headEnd/>
            <a:tailEnd/>
          </a:ln>
        </p:spPr>
        <p:txBody>
          <a:bodyPr>
            <a:spAutoFit/>
          </a:bodyPr>
          <a:lstStyle/>
          <a:p>
            <a:r>
              <a:rPr lang="hu-HU"/>
              <a:t>Vezessük még be a sugár mentén változó gyorsjárati tényezőt, </a:t>
            </a:r>
          </a:p>
        </p:txBody>
      </p:sp>
      <p:graphicFrame>
        <p:nvGraphicFramePr>
          <p:cNvPr id="11266" name="Object 2"/>
          <p:cNvGraphicFramePr>
            <a:graphicFrameLocks noChangeAspect="1"/>
          </p:cNvGraphicFramePr>
          <p:nvPr/>
        </p:nvGraphicFramePr>
        <p:xfrm>
          <a:off x="1069975" y="5045075"/>
          <a:ext cx="1901825" cy="898525"/>
        </p:xfrm>
        <a:graphic>
          <a:graphicData uri="http://schemas.openxmlformats.org/presentationml/2006/ole">
            <mc:AlternateContent xmlns:mc="http://schemas.openxmlformats.org/markup-compatibility/2006">
              <mc:Choice xmlns:v="urn:schemas-microsoft-com:vml" Requires="v">
                <p:oleObj spid="_x0000_s11268" name="Egyenlet" r:id="rId6" imgW="914400" imgH="431640" progId="Equation.3">
                  <p:embed/>
                </p:oleObj>
              </mc:Choice>
              <mc:Fallback>
                <p:oleObj name="Egyenlet" r:id="rId6" imgW="914400" imgH="4316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975" y="5045075"/>
                        <a:ext cx="1901825" cy="8985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3" name="Téglalap 29"/>
          <p:cNvSpPr>
            <a:spLocks noChangeArrowheads="1"/>
          </p:cNvSpPr>
          <p:nvPr/>
        </p:nvSpPr>
        <p:spPr bwMode="auto">
          <a:xfrm>
            <a:off x="895350" y="5943600"/>
            <a:ext cx="7277100" cy="369888"/>
          </a:xfrm>
          <a:prstGeom prst="rect">
            <a:avLst/>
          </a:prstGeom>
          <a:noFill/>
          <a:ln w="9525">
            <a:noFill/>
            <a:miter lim="800000"/>
            <a:headEnd/>
            <a:tailEnd/>
          </a:ln>
        </p:spPr>
        <p:txBody>
          <a:bodyPr>
            <a:spAutoFit/>
          </a:bodyPr>
          <a:lstStyle/>
          <a:p>
            <a:r>
              <a:rPr lang="hu-HU"/>
              <a:t>A kerületen a  szokásos gyorsjárati tényezőt </a:t>
            </a:r>
          </a:p>
        </p:txBody>
      </p:sp>
      <p:graphicFrame>
        <p:nvGraphicFramePr>
          <p:cNvPr id="11267" name="Object 3"/>
          <p:cNvGraphicFramePr>
            <a:graphicFrameLocks noChangeAspect="1"/>
          </p:cNvGraphicFramePr>
          <p:nvPr/>
        </p:nvGraphicFramePr>
        <p:xfrm>
          <a:off x="5743575" y="5905500"/>
          <a:ext cx="263525" cy="369888"/>
        </p:xfrm>
        <a:graphic>
          <a:graphicData uri="http://schemas.openxmlformats.org/presentationml/2006/ole">
            <mc:AlternateContent xmlns:mc="http://schemas.openxmlformats.org/markup-compatibility/2006">
              <mc:Choice xmlns:v="urn:schemas-microsoft-com:vml" Requires="v">
                <p:oleObj spid="_x0000_s11269" name="Egyenlet" r:id="rId8" imgW="126720" imgH="177480" progId="Equation.3">
                  <p:embed/>
                </p:oleObj>
              </mc:Choice>
              <mc:Fallback>
                <p:oleObj name="Egyenlet" r:id="rId8" imgW="126720" imgH="177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3575" y="5905500"/>
                        <a:ext cx="26352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1477F13-DF4D-42A8-826C-677A53395599}" type="slidenum">
              <a:rPr lang="hu-HU"/>
              <a:pPr>
                <a:defRPr/>
              </a:pPr>
              <a:t>27</a:t>
            </a:fld>
            <a:endParaRPr lang="hu-HU" dirty="0"/>
          </a:p>
        </p:txBody>
      </p:sp>
      <p:sp>
        <p:nvSpPr>
          <p:cNvPr id="122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297"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2298"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t>Az egyes sebességek jelentése</a:t>
            </a:r>
          </a:p>
        </p:txBody>
      </p:sp>
      <p:sp>
        <p:nvSpPr>
          <p:cNvPr id="122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3"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230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5"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230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7"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23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0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10"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231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12"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23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2315"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2316"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4248150" y="1047750"/>
            <a:ext cx="4495800" cy="2438400"/>
          </a:xfrm>
          <a:prstGeom prst="rect">
            <a:avLst/>
          </a:prstGeom>
          <a:noFill/>
          <a:ln w="9525">
            <a:noFill/>
            <a:miter lim="800000"/>
            <a:headEnd/>
            <a:tailEnd/>
          </a:ln>
        </p:spPr>
      </p:pic>
      <p:sp>
        <p:nvSpPr>
          <p:cNvPr id="12317" name="Téglalap 27"/>
          <p:cNvSpPr>
            <a:spLocks noChangeArrowheads="1"/>
          </p:cNvSpPr>
          <p:nvPr/>
        </p:nvSpPr>
        <p:spPr bwMode="auto">
          <a:xfrm>
            <a:off x="304800" y="1416050"/>
            <a:ext cx="3562350" cy="647700"/>
          </a:xfrm>
          <a:prstGeom prst="rect">
            <a:avLst/>
          </a:prstGeom>
          <a:noFill/>
          <a:ln w="9525">
            <a:noFill/>
            <a:miter lim="800000"/>
            <a:headEnd/>
            <a:tailEnd/>
          </a:ln>
        </p:spPr>
        <p:txBody>
          <a:bodyPr>
            <a:spAutoFit/>
          </a:bodyPr>
          <a:lstStyle/>
          <a:p>
            <a:r>
              <a:rPr lang="hu-HU"/>
              <a:t>A </a:t>
            </a:r>
            <a:r>
              <a:rPr lang="en-US"/>
              <a:t>lassul</a:t>
            </a:r>
            <a:r>
              <a:rPr lang="hu-HU"/>
              <a:t>ási tényezőt vezettük be:  </a:t>
            </a:r>
          </a:p>
          <a:p>
            <a:r>
              <a:rPr lang="hu-HU"/>
              <a:t> </a:t>
            </a:r>
          </a:p>
        </p:txBody>
      </p:sp>
      <p:graphicFrame>
        <p:nvGraphicFramePr>
          <p:cNvPr id="12290" name="Object 2"/>
          <p:cNvGraphicFramePr>
            <a:graphicFrameLocks noChangeAspect="1"/>
          </p:cNvGraphicFramePr>
          <p:nvPr/>
        </p:nvGraphicFramePr>
        <p:xfrm>
          <a:off x="739775" y="1960563"/>
          <a:ext cx="2743200" cy="668337"/>
        </p:xfrm>
        <a:graphic>
          <a:graphicData uri="http://schemas.openxmlformats.org/presentationml/2006/ole">
            <mc:AlternateContent xmlns:mc="http://schemas.openxmlformats.org/markup-compatibility/2006">
              <mc:Choice xmlns:v="urn:schemas-microsoft-com:vml" Requires="v">
                <p:oleObj spid="_x0000_s12293" name="Egyenlet" r:id="rId6" imgW="939600" imgH="228600" progId="Equation.3">
                  <p:embed/>
                </p:oleObj>
              </mc:Choice>
              <mc:Fallback>
                <p:oleObj name="Egyenlet" r:id="rId6" imgW="939600" imgH="2286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75" y="1960563"/>
                        <a:ext cx="2743200"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4"/>
          <p:cNvGraphicFramePr>
            <a:graphicFrameLocks noChangeAspect="1"/>
          </p:cNvGraphicFramePr>
          <p:nvPr/>
        </p:nvGraphicFramePr>
        <p:xfrm>
          <a:off x="588963" y="5254625"/>
          <a:ext cx="3817937" cy="666750"/>
        </p:xfrm>
        <a:graphic>
          <a:graphicData uri="http://schemas.openxmlformats.org/presentationml/2006/ole">
            <mc:AlternateContent xmlns:mc="http://schemas.openxmlformats.org/markup-compatibility/2006">
              <mc:Choice xmlns:v="urn:schemas-microsoft-com:vml" Requires="v">
                <p:oleObj spid="_x0000_s12294" name="Egyenlet" r:id="rId8" imgW="1307880" imgH="228600" progId="Equation.3">
                  <p:embed/>
                </p:oleObj>
              </mc:Choice>
              <mc:Fallback>
                <p:oleObj name="Egyenlet" r:id="rId8" imgW="130788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963" y="5254625"/>
                        <a:ext cx="3817937"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8" name="Téglalap 30"/>
          <p:cNvSpPr>
            <a:spLocks noChangeArrowheads="1"/>
          </p:cNvSpPr>
          <p:nvPr/>
        </p:nvSpPr>
        <p:spPr bwMode="auto">
          <a:xfrm>
            <a:off x="247650" y="2647950"/>
            <a:ext cx="3562350" cy="2862263"/>
          </a:xfrm>
          <a:prstGeom prst="rect">
            <a:avLst/>
          </a:prstGeom>
          <a:noFill/>
          <a:ln w="9525">
            <a:noFill/>
            <a:miter lim="800000"/>
            <a:headEnd/>
            <a:tailEnd/>
          </a:ln>
        </p:spPr>
        <p:txBody>
          <a:bodyPr>
            <a:spAutoFit/>
          </a:bodyPr>
          <a:lstStyle/>
          <a:p>
            <a:r>
              <a:rPr lang="hu-HU"/>
              <a:t>A v</a:t>
            </a:r>
            <a:r>
              <a:rPr lang="hu-HU" baseline="-25000"/>
              <a:t>1</a:t>
            </a:r>
            <a:r>
              <a:rPr lang="hu-HU"/>
              <a:t>  messze a szélkerék előtti szélsebesség, </a:t>
            </a:r>
            <a:r>
              <a:rPr lang="hu-HU" u="sng"/>
              <a:t>v</a:t>
            </a:r>
            <a:r>
              <a:rPr lang="hu-HU" baseline="-25000"/>
              <a:t>sz</a:t>
            </a:r>
            <a:r>
              <a:rPr lang="hu-HU"/>
              <a:t> a lapát közelében  a tengely irányú sebesség. </a:t>
            </a:r>
          </a:p>
          <a:p>
            <a:r>
              <a:rPr lang="hu-HU" u="sng"/>
              <a:t>v</a:t>
            </a:r>
            <a:r>
              <a:rPr lang="hu-HU" baseline="-25000"/>
              <a:t>kit </a:t>
            </a:r>
            <a:r>
              <a:rPr lang="hu-HU"/>
              <a:t>a lapát után közvetlenül a kerület (tangenciális) irányban  eltérített légsebesség, amit a futó kerületi sebesség arányában fejezzük ki. </a:t>
            </a:r>
          </a:p>
          <a:p>
            <a:r>
              <a:rPr lang="hu-HU"/>
              <a:t> </a:t>
            </a:r>
          </a:p>
        </p:txBody>
      </p:sp>
      <p:graphicFrame>
        <p:nvGraphicFramePr>
          <p:cNvPr id="12292" name="Object 31"/>
          <p:cNvGraphicFramePr>
            <a:graphicFrameLocks noChangeAspect="1"/>
          </p:cNvGraphicFramePr>
          <p:nvPr/>
        </p:nvGraphicFramePr>
        <p:xfrm>
          <a:off x="5495925" y="4773613"/>
          <a:ext cx="2001838" cy="1147762"/>
        </p:xfrm>
        <a:graphic>
          <a:graphicData uri="http://schemas.openxmlformats.org/presentationml/2006/ole">
            <mc:AlternateContent xmlns:mc="http://schemas.openxmlformats.org/markup-compatibility/2006">
              <mc:Choice xmlns:v="urn:schemas-microsoft-com:vml" Requires="v">
                <p:oleObj spid="_x0000_s12295" name="Egyenlet" r:id="rId10" imgW="685800" imgH="393480" progId="Equation.3">
                  <p:embed/>
                </p:oleObj>
              </mc:Choice>
              <mc:Fallback>
                <p:oleObj name="Egyenlet" r:id="rId10" imgW="685800" imgH="393480"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5925" y="4773613"/>
                        <a:ext cx="20018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91FBE1AB-9F4E-41A2-AAC1-027E203B30AB}" type="slidenum">
              <a:rPr lang="hu-HU"/>
              <a:pPr>
                <a:defRPr/>
              </a:pPr>
              <a:t>28</a:t>
            </a:fld>
            <a:endParaRPr lang="hu-HU" dirty="0"/>
          </a:p>
        </p:txBody>
      </p:sp>
      <p:sp>
        <p:nvSpPr>
          <p:cNvPr id="133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3321" name="Rectangle 4"/>
          <p:cNvSpPr>
            <a:spLocks noChangeArrowheads="1"/>
          </p:cNvSpPr>
          <p:nvPr/>
        </p:nvSpPr>
        <p:spPr bwMode="auto">
          <a:xfrm>
            <a:off x="0" y="214313"/>
            <a:ext cx="8736013" cy="792162"/>
          </a:xfrm>
          <a:prstGeom prst="rect">
            <a:avLst/>
          </a:prstGeom>
          <a:noFill/>
          <a:ln w="9525">
            <a:noFill/>
            <a:miter lim="800000"/>
            <a:headEnd/>
            <a:tailEnd/>
          </a:ln>
        </p:spPr>
        <p:txBody>
          <a:bodyPr anchor="ctr"/>
          <a:lstStyle/>
          <a:p>
            <a:pPr algn="ctr"/>
            <a:r>
              <a:rPr lang="hu-HU" sz="4000" b="1"/>
              <a:t>A lapátszelvényre ható erők   </a:t>
            </a:r>
          </a:p>
        </p:txBody>
      </p:sp>
      <p:sp>
        <p:nvSpPr>
          <p:cNvPr id="133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332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2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332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33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333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333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333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3339"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676900" y="895350"/>
            <a:ext cx="3124200" cy="2971800"/>
          </a:xfrm>
          <a:prstGeom prst="rect">
            <a:avLst/>
          </a:prstGeom>
          <a:noFill/>
          <a:ln w="9525">
            <a:noFill/>
            <a:miter lim="800000"/>
            <a:headEnd/>
            <a:tailEnd/>
          </a:ln>
        </p:spPr>
      </p:pic>
      <p:graphicFrame>
        <p:nvGraphicFramePr>
          <p:cNvPr id="13314" name="Object 2"/>
          <p:cNvGraphicFramePr>
            <a:graphicFrameLocks noChangeAspect="1"/>
          </p:cNvGraphicFramePr>
          <p:nvPr/>
        </p:nvGraphicFramePr>
        <p:xfrm>
          <a:off x="876300" y="2181225"/>
          <a:ext cx="1050925" cy="809625"/>
        </p:xfrm>
        <a:graphic>
          <a:graphicData uri="http://schemas.openxmlformats.org/presentationml/2006/ole">
            <mc:AlternateContent xmlns:mc="http://schemas.openxmlformats.org/markup-compatibility/2006">
              <mc:Choice xmlns:v="urn:schemas-microsoft-com:vml" Requires="v">
                <p:oleObj spid="_x0000_s13316" name="Egyenlet" r:id="rId6" imgW="330120" imgH="253800" progId="Equation.3">
                  <p:embed/>
                </p:oleObj>
              </mc:Choice>
              <mc:Fallback>
                <p:oleObj name="Egyenlet" r:id="rId6" imgW="330120" imgH="253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 y="2181225"/>
                        <a:ext cx="10509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0" name="Téglalap 30"/>
          <p:cNvSpPr>
            <a:spLocks noChangeArrowheads="1"/>
          </p:cNvSpPr>
          <p:nvPr/>
        </p:nvSpPr>
        <p:spPr bwMode="auto">
          <a:xfrm>
            <a:off x="552450" y="1447800"/>
            <a:ext cx="4572000" cy="647700"/>
          </a:xfrm>
          <a:prstGeom prst="rect">
            <a:avLst/>
          </a:prstGeom>
          <a:noFill/>
          <a:ln w="9525">
            <a:noFill/>
            <a:miter lim="800000"/>
            <a:headEnd/>
            <a:tailEnd/>
          </a:ln>
        </p:spPr>
        <p:txBody>
          <a:bodyPr>
            <a:spAutoFit/>
          </a:bodyPr>
          <a:lstStyle/>
          <a:p>
            <a:r>
              <a:rPr lang="hu-HU"/>
              <a:t>Az y irányban csak egyetlen egy impulzusváltozást mutat  a </a:t>
            </a:r>
          </a:p>
        </p:txBody>
      </p:sp>
      <p:sp>
        <p:nvSpPr>
          <p:cNvPr id="13341" name="Téglalap 32"/>
          <p:cNvSpPr>
            <a:spLocks noChangeArrowheads="1"/>
          </p:cNvSpPr>
          <p:nvPr/>
        </p:nvSpPr>
        <p:spPr bwMode="auto">
          <a:xfrm>
            <a:off x="381000" y="2952750"/>
            <a:ext cx="4572000" cy="369888"/>
          </a:xfrm>
          <a:prstGeom prst="rect">
            <a:avLst/>
          </a:prstGeom>
          <a:noFill/>
          <a:ln w="9525">
            <a:noFill/>
            <a:miter lim="800000"/>
            <a:headEnd/>
            <a:tailEnd/>
          </a:ln>
        </p:spPr>
        <p:txBody>
          <a:bodyPr>
            <a:spAutoFit/>
          </a:bodyPr>
          <a:lstStyle/>
          <a:p>
            <a:r>
              <a:rPr lang="hu-HU"/>
              <a:t>Az index jelentése kilépő y irányú. </a:t>
            </a:r>
          </a:p>
        </p:txBody>
      </p:sp>
      <p:sp>
        <p:nvSpPr>
          <p:cNvPr id="13342" name="Téglalap 33"/>
          <p:cNvSpPr>
            <a:spLocks noChangeArrowheads="1"/>
          </p:cNvSpPr>
          <p:nvPr/>
        </p:nvSpPr>
        <p:spPr bwMode="auto">
          <a:xfrm>
            <a:off x="571500" y="3929063"/>
            <a:ext cx="7581900" cy="922337"/>
          </a:xfrm>
          <a:prstGeom prst="rect">
            <a:avLst/>
          </a:prstGeom>
          <a:noFill/>
          <a:ln w="9525">
            <a:noFill/>
            <a:miter lim="800000"/>
            <a:headEnd/>
            <a:tailEnd/>
          </a:ln>
        </p:spPr>
        <p:txBody>
          <a:bodyPr>
            <a:spAutoFit/>
          </a:bodyPr>
          <a:lstStyle/>
          <a:p>
            <a:r>
              <a:rPr lang="hu-HU"/>
              <a:t>Ennek nagysága a dr sugáron belépő tömegáram, szorozva az y irányú sebességgel, és ha nyomatékot akarunk kapni, akkor meg kell szorozni az aktuális sugárral. </a:t>
            </a:r>
          </a:p>
        </p:txBody>
      </p:sp>
      <p:graphicFrame>
        <p:nvGraphicFramePr>
          <p:cNvPr id="13315" name="Object 4"/>
          <p:cNvGraphicFramePr>
            <a:graphicFrameLocks noChangeAspect="1"/>
          </p:cNvGraphicFramePr>
          <p:nvPr/>
        </p:nvGraphicFramePr>
        <p:xfrm>
          <a:off x="1436688" y="5141913"/>
          <a:ext cx="5013325" cy="728662"/>
        </p:xfrm>
        <a:graphic>
          <a:graphicData uri="http://schemas.openxmlformats.org/presentationml/2006/ole">
            <mc:AlternateContent xmlns:mc="http://schemas.openxmlformats.org/markup-compatibility/2006">
              <mc:Choice xmlns:v="urn:schemas-microsoft-com:vml" Requires="v">
                <p:oleObj spid="_x0000_s13317" name="Egyenlet" r:id="rId8" imgW="1574640" imgH="228600" progId="Equation.3">
                  <p:embed/>
                </p:oleObj>
              </mc:Choice>
              <mc:Fallback>
                <p:oleObj name="Egyenlet" r:id="rId8" imgW="157464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6688" y="5141913"/>
                        <a:ext cx="501332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BEA6EEF-8289-4F43-9B6F-F233E050774B}" type="slidenum">
              <a:rPr lang="hu-HU"/>
              <a:pPr>
                <a:defRPr/>
              </a:pPr>
              <a:t>29</a:t>
            </a:fld>
            <a:endParaRPr lang="hu-HU" dirty="0"/>
          </a:p>
        </p:txBody>
      </p:sp>
      <p:sp>
        <p:nvSpPr>
          <p:cNvPr id="143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43"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4344" name="Rectangle 4"/>
          <p:cNvSpPr>
            <a:spLocks noChangeArrowheads="1"/>
          </p:cNvSpPr>
          <p:nvPr/>
        </p:nvSpPr>
        <p:spPr bwMode="auto">
          <a:xfrm>
            <a:off x="-246064" y="214313"/>
            <a:ext cx="9390063" cy="792162"/>
          </a:xfrm>
          <a:prstGeom prst="rect">
            <a:avLst/>
          </a:prstGeom>
          <a:noFill/>
          <a:ln w="9525">
            <a:noFill/>
            <a:miter lim="800000"/>
            <a:headEnd/>
            <a:tailEnd/>
          </a:ln>
        </p:spPr>
        <p:txBody>
          <a:bodyPr anchor="ctr"/>
          <a:lstStyle/>
          <a:p>
            <a:pPr algn="ctr"/>
            <a:r>
              <a:rPr lang="hu-HU" sz="4000" b="1" dirty="0"/>
              <a:t>A lapátszelvényre átadódó teljesítmény 1.   </a:t>
            </a:r>
          </a:p>
        </p:txBody>
      </p:sp>
      <p:sp>
        <p:nvSpPr>
          <p:cNvPr id="143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4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4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4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49"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435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51"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435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53"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43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5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56"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435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58"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43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6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4361"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4362"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676900" y="1100138"/>
            <a:ext cx="3124200" cy="2971800"/>
          </a:xfrm>
          <a:prstGeom prst="rect">
            <a:avLst/>
          </a:prstGeom>
          <a:noFill/>
          <a:ln w="9525">
            <a:noFill/>
            <a:miter lim="800000"/>
            <a:headEnd/>
            <a:tailEnd/>
          </a:ln>
        </p:spPr>
      </p:pic>
      <p:sp>
        <p:nvSpPr>
          <p:cNvPr id="14363" name="Téglalap 30"/>
          <p:cNvSpPr>
            <a:spLocks noChangeArrowheads="1"/>
          </p:cNvSpPr>
          <p:nvPr/>
        </p:nvSpPr>
        <p:spPr bwMode="auto">
          <a:xfrm>
            <a:off x="0" y="1447800"/>
            <a:ext cx="5124450" cy="1201738"/>
          </a:xfrm>
          <a:prstGeom prst="rect">
            <a:avLst/>
          </a:prstGeom>
          <a:noFill/>
          <a:ln w="9525">
            <a:noFill/>
            <a:miter lim="800000"/>
            <a:headEnd/>
            <a:tailEnd/>
          </a:ln>
        </p:spPr>
        <p:txBody>
          <a:bodyPr>
            <a:spAutoFit/>
          </a:bodyPr>
          <a:lstStyle/>
          <a:p>
            <a:r>
              <a:rPr lang="hu-HU"/>
              <a:t>Ezek után könnyen ki tudjuk számítani az elemi lapátszelvényre átadódó teljesítményt is, csak be kell szoroznunk a nyomatékot a szögsebességgel.</a:t>
            </a:r>
          </a:p>
        </p:txBody>
      </p:sp>
      <p:graphicFrame>
        <p:nvGraphicFramePr>
          <p:cNvPr id="14338" name="Object 3"/>
          <p:cNvGraphicFramePr>
            <a:graphicFrameLocks noChangeAspect="1"/>
          </p:cNvGraphicFramePr>
          <p:nvPr/>
        </p:nvGraphicFramePr>
        <p:xfrm>
          <a:off x="466725" y="4281488"/>
          <a:ext cx="7115175" cy="728662"/>
        </p:xfrm>
        <a:graphic>
          <a:graphicData uri="http://schemas.openxmlformats.org/presentationml/2006/ole">
            <mc:AlternateContent xmlns:mc="http://schemas.openxmlformats.org/markup-compatibility/2006">
              <mc:Choice xmlns:v="urn:schemas-microsoft-com:vml" Requires="v">
                <p:oleObj spid="_x0000_s14339" name="Egyenlet" r:id="rId6" imgW="2234880" imgH="228600" progId="Equation.3">
                  <p:embed/>
                </p:oleObj>
              </mc:Choice>
              <mc:Fallback>
                <p:oleObj name="Egyenlet" r:id="rId6" imgW="223488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25" y="4281488"/>
                        <a:ext cx="71151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78509610-2820-4BD2-ACC1-2207848FBAF2}" type="datetime1">
              <a:rPr lang="hu-HU"/>
              <a:pPr>
                <a:defRPr/>
              </a:pPr>
              <a:t>2026. 01. 22.</a:t>
            </a:fld>
            <a:endParaRPr lang="hu-HU" dirty="0"/>
          </a:p>
        </p:txBody>
      </p:sp>
      <p:sp>
        <p:nvSpPr>
          <p:cNvPr id="4" name="Élőláb helye 4"/>
          <p:cNvSpPr>
            <a:spLocks noGrp="1"/>
          </p:cNvSpPr>
          <p:nvPr>
            <p:ph type="ftr" sz="quarter" idx="11"/>
          </p:nvPr>
        </p:nvSpPr>
        <p:spPr>
          <a:xfrm>
            <a:off x="2854325" y="6448425"/>
            <a:ext cx="3325813" cy="220663"/>
          </a:xfrm>
        </p:spPr>
        <p:txBody>
          <a:bodyPr/>
          <a:lstStyle/>
          <a:p>
            <a:pPr>
              <a:defRPr/>
            </a:pPr>
            <a:r>
              <a:rPr lang="hu-HU"/>
              <a:t>Dr. Szlivka Ferenc: Szélenergia hasznosítás</a:t>
            </a:r>
          </a:p>
        </p:txBody>
      </p:sp>
      <p:sp>
        <p:nvSpPr>
          <p:cNvPr id="5" name="Dia számának helye 5"/>
          <p:cNvSpPr>
            <a:spLocks noGrp="1"/>
          </p:cNvSpPr>
          <p:nvPr>
            <p:ph type="sldNum" sz="quarter" idx="12"/>
          </p:nvPr>
        </p:nvSpPr>
        <p:spPr/>
        <p:txBody>
          <a:bodyPr/>
          <a:lstStyle/>
          <a:p>
            <a:pPr>
              <a:defRPr/>
            </a:pPr>
            <a:fld id="{1624A9DA-6C25-49B8-BE86-F3B4C095293B}" type="slidenum">
              <a:rPr lang="hu-HU"/>
              <a:pPr>
                <a:defRPr/>
              </a:pPr>
              <a:t>3</a:t>
            </a:fld>
            <a:endParaRPr lang="hu-HU" dirty="0"/>
          </a:p>
        </p:txBody>
      </p:sp>
      <p:sp>
        <p:nvSpPr>
          <p:cNvPr id="7" name="Téglalap 6"/>
          <p:cNvSpPr/>
          <p:nvPr/>
        </p:nvSpPr>
        <p:spPr>
          <a:xfrm>
            <a:off x="236538" y="701675"/>
            <a:ext cx="8670925" cy="3262313"/>
          </a:xfrm>
          <a:prstGeom prst="rect">
            <a:avLst/>
          </a:prstGeom>
        </p:spPr>
        <p:txBody>
          <a:bodyPr>
            <a:spAutoFit/>
          </a:bodyPr>
          <a:lstStyle/>
          <a:p>
            <a:pPr marL="457200" indent="-457200" algn="just">
              <a:defRPr/>
            </a:pPr>
            <a:r>
              <a:rPr lang="hu-HU" sz="2400" b="1" dirty="0">
                <a:solidFill>
                  <a:srgbClr val="FF0000"/>
                </a:solidFill>
              </a:rPr>
              <a:t>A Szélerőművek szerkezete, telepítése, </a:t>
            </a:r>
          </a:p>
          <a:p>
            <a:pPr marL="457200" indent="-457200" algn="just">
              <a:defRPr/>
            </a:pPr>
            <a:r>
              <a:rPr lang="hu-HU" sz="2400" b="1" dirty="0">
                <a:solidFill>
                  <a:srgbClr val="FF0000"/>
                </a:solidFill>
              </a:rPr>
              <a:t>hálózatra kapcsolása 			                             (54)</a:t>
            </a:r>
          </a:p>
          <a:p>
            <a:pPr marL="457200" indent="-457200" algn="just">
              <a:defRPr/>
            </a:pPr>
            <a:r>
              <a:rPr lang="hu-HU" b="1" dirty="0">
                <a:solidFill>
                  <a:srgbClr val="003399"/>
                </a:solidFill>
              </a:rPr>
              <a:t> </a:t>
            </a:r>
          </a:p>
          <a:p>
            <a:pPr marL="457200" indent="-457200" algn="just">
              <a:defRPr/>
            </a:pPr>
            <a:r>
              <a:rPr lang="hu-HU" sz="2000" b="1" dirty="0">
                <a:solidFill>
                  <a:srgbClr val="003399"/>
                </a:solidFill>
              </a:rPr>
              <a:t>A háromlapátos szélturbina szerkezeti elemei 	                    (55) </a:t>
            </a:r>
          </a:p>
          <a:p>
            <a:pPr algn="just">
              <a:defRPr/>
            </a:pPr>
            <a:r>
              <a:rPr lang="hu-HU" sz="2000" b="1" dirty="0">
                <a:solidFill>
                  <a:srgbClr val="003399"/>
                </a:solidFill>
              </a:rPr>
              <a:t> Lapátjai	 						    (57)</a:t>
            </a:r>
          </a:p>
          <a:p>
            <a:pPr algn="just">
              <a:defRPr/>
            </a:pPr>
            <a:r>
              <a:rPr lang="hu-HU" sz="2000" b="1" dirty="0">
                <a:solidFill>
                  <a:srgbClr val="003399"/>
                </a:solidFill>
              </a:rPr>
              <a:t>Tartóoszlopok 						    (60)</a:t>
            </a:r>
          </a:p>
          <a:p>
            <a:pPr algn="just">
              <a:defRPr/>
            </a:pPr>
            <a:r>
              <a:rPr lang="hu-HU" sz="2000" b="1" dirty="0">
                <a:solidFill>
                  <a:srgbClr val="003399"/>
                </a:solidFill>
              </a:rPr>
              <a:t> A generátorok 						    (64)</a:t>
            </a:r>
          </a:p>
          <a:p>
            <a:pPr algn="just">
              <a:defRPr/>
            </a:pPr>
            <a:r>
              <a:rPr lang="hu-HU" sz="2000" b="1" dirty="0">
                <a:solidFill>
                  <a:srgbClr val="003399"/>
                </a:solidFill>
              </a:rPr>
              <a:t>Szélturbinák hálózatra kapcsolása, jelleggörbéi, vezérlése	    (69)</a:t>
            </a:r>
          </a:p>
          <a:p>
            <a:pPr algn="just">
              <a:defRPr/>
            </a:pPr>
            <a:r>
              <a:rPr lang="hu-HU" sz="2000" b="1" dirty="0">
                <a:solidFill>
                  <a:srgbClr val="003399"/>
                </a:solidFill>
              </a:rPr>
              <a:t> A szélenergia helye az villamos energia rendszerben</a:t>
            </a:r>
            <a:r>
              <a:rPr lang="hu-HU" sz="2000" dirty="0"/>
              <a:t>	    </a:t>
            </a:r>
            <a:r>
              <a:rPr lang="hu-HU" sz="2000" b="1" dirty="0">
                <a:solidFill>
                  <a:srgbClr val="003399"/>
                </a:solidFill>
              </a:rPr>
              <a:t>(78)</a:t>
            </a:r>
          </a:p>
          <a:p>
            <a:pPr algn="just">
              <a:defRPr/>
            </a:pPr>
            <a:r>
              <a:rPr lang="hu-HU" sz="2000" b="1" dirty="0">
                <a:solidFill>
                  <a:srgbClr val="003399"/>
                </a:solidFill>
              </a:rPr>
              <a:t>Javasolt szakirodalom			                             	    (83)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76BF890-C231-4E47-8EAB-81E3584824CA}" type="slidenum">
              <a:rPr lang="hu-HU"/>
              <a:pPr>
                <a:defRPr/>
              </a:pPr>
              <a:t>30</a:t>
            </a:fld>
            <a:endParaRPr lang="hu-HU" dirty="0"/>
          </a:p>
        </p:txBody>
      </p:sp>
      <p:sp>
        <p:nvSpPr>
          <p:cNvPr id="153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5371" name="Rectangle 4"/>
          <p:cNvSpPr>
            <a:spLocks noChangeArrowheads="1"/>
          </p:cNvSpPr>
          <p:nvPr/>
        </p:nvSpPr>
        <p:spPr bwMode="auto">
          <a:xfrm>
            <a:off x="-246064" y="214313"/>
            <a:ext cx="9390063" cy="792162"/>
          </a:xfrm>
          <a:prstGeom prst="rect">
            <a:avLst/>
          </a:prstGeom>
          <a:noFill/>
          <a:ln w="9525">
            <a:noFill/>
            <a:miter lim="800000"/>
            <a:headEnd/>
            <a:tailEnd/>
          </a:ln>
        </p:spPr>
        <p:txBody>
          <a:bodyPr anchor="ctr"/>
          <a:lstStyle/>
          <a:p>
            <a:pPr algn="ctr"/>
            <a:r>
              <a:rPr lang="hu-HU" sz="4000" b="1" dirty="0"/>
              <a:t>A lapátszelvényre átadódó teljesítmény 2.   </a:t>
            </a:r>
          </a:p>
        </p:txBody>
      </p:sp>
      <p:sp>
        <p:nvSpPr>
          <p:cNvPr id="153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53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7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537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53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53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53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538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5389"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676900" y="1100138"/>
            <a:ext cx="3124200" cy="2971800"/>
          </a:xfrm>
          <a:prstGeom prst="rect">
            <a:avLst/>
          </a:prstGeom>
          <a:noFill/>
          <a:ln w="9525">
            <a:noFill/>
            <a:miter lim="800000"/>
            <a:headEnd/>
            <a:tailEnd/>
          </a:ln>
        </p:spPr>
      </p:pic>
      <p:sp>
        <p:nvSpPr>
          <p:cNvPr id="15390" name="Téglalap 30"/>
          <p:cNvSpPr>
            <a:spLocks noChangeArrowheads="1"/>
          </p:cNvSpPr>
          <p:nvPr/>
        </p:nvSpPr>
        <p:spPr bwMode="auto">
          <a:xfrm>
            <a:off x="0" y="1447800"/>
            <a:ext cx="5124450" cy="647700"/>
          </a:xfrm>
          <a:prstGeom prst="rect">
            <a:avLst/>
          </a:prstGeom>
          <a:noFill/>
          <a:ln w="9525">
            <a:noFill/>
            <a:miter lim="800000"/>
            <a:headEnd/>
            <a:tailEnd/>
          </a:ln>
        </p:spPr>
        <p:txBody>
          <a:bodyPr>
            <a:spAutoFit/>
          </a:bodyPr>
          <a:lstStyle/>
          <a:p>
            <a:r>
              <a:rPr lang="hu-HU"/>
              <a:t>Ezek után alkalmazzuk a fentebb bevezetett jelöléseket</a:t>
            </a:r>
          </a:p>
        </p:txBody>
      </p:sp>
      <p:graphicFrame>
        <p:nvGraphicFramePr>
          <p:cNvPr id="15362" name="Object 2"/>
          <p:cNvGraphicFramePr>
            <a:graphicFrameLocks noChangeAspect="1"/>
          </p:cNvGraphicFramePr>
          <p:nvPr/>
        </p:nvGraphicFramePr>
        <p:xfrm>
          <a:off x="163513" y="2192338"/>
          <a:ext cx="5486400" cy="1260475"/>
        </p:xfrm>
        <a:graphic>
          <a:graphicData uri="http://schemas.openxmlformats.org/presentationml/2006/ole">
            <mc:AlternateContent xmlns:mc="http://schemas.openxmlformats.org/markup-compatibility/2006">
              <mc:Choice xmlns:v="urn:schemas-microsoft-com:vml" Requires="v">
                <p:oleObj spid="_x0000_s15366" name="Egyenlet" r:id="rId6" imgW="1993680" imgH="457200" progId="Equation.3">
                  <p:embed/>
                </p:oleObj>
              </mc:Choice>
              <mc:Fallback>
                <p:oleObj name="Egyenlet" r:id="rId6" imgW="1993680" imgH="457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13" y="2192338"/>
                        <a:ext cx="5486400"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nvGraphicFramePr>
        <p:xfrm>
          <a:off x="0" y="3889375"/>
          <a:ext cx="5391150" cy="687388"/>
        </p:xfrm>
        <a:graphic>
          <a:graphicData uri="http://schemas.openxmlformats.org/presentationml/2006/ole">
            <mc:AlternateContent xmlns:mc="http://schemas.openxmlformats.org/markup-compatibility/2006">
              <mc:Choice xmlns:v="urn:schemas-microsoft-com:vml" Requires="v">
                <p:oleObj spid="_x0000_s15367" name="Egyenlet" r:id="rId8" imgW="2095200" imgH="266400" progId="Equation.3">
                  <p:embed/>
                </p:oleObj>
              </mc:Choice>
              <mc:Fallback>
                <p:oleObj name="Egyenlet" r:id="rId8" imgW="2095200" imgH="2664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89375"/>
                        <a:ext cx="539115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1" name="Téglalap 29"/>
          <p:cNvSpPr>
            <a:spLocks noChangeArrowheads="1"/>
          </p:cNvSpPr>
          <p:nvPr/>
        </p:nvSpPr>
        <p:spPr bwMode="auto">
          <a:xfrm>
            <a:off x="236538" y="4689475"/>
            <a:ext cx="7567612" cy="368300"/>
          </a:xfrm>
          <a:prstGeom prst="rect">
            <a:avLst/>
          </a:prstGeom>
          <a:noFill/>
          <a:ln w="9525">
            <a:noFill/>
            <a:miter lim="800000"/>
            <a:headEnd/>
            <a:tailEnd/>
          </a:ln>
        </p:spPr>
        <p:txBody>
          <a:bodyPr>
            <a:spAutoFit/>
          </a:bodyPr>
          <a:lstStyle/>
          <a:p>
            <a:r>
              <a:rPr lang="hu-HU"/>
              <a:t>Használjuk fel a sugár mentén változó gyorsítási tényezőt </a:t>
            </a:r>
          </a:p>
        </p:txBody>
      </p:sp>
      <p:graphicFrame>
        <p:nvGraphicFramePr>
          <p:cNvPr id="15364" name="Object 31"/>
          <p:cNvGraphicFramePr>
            <a:graphicFrameLocks noChangeAspect="1"/>
          </p:cNvGraphicFramePr>
          <p:nvPr/>
        </p:nvGraphicFramePr>
        <p:xfrm>
          <a:off x="6745288" y="4414838"/>
          <a:ext cx="1801812" cy="850900"/>
        </p:xfrm>
        <a:graphic>
          <a:graphicData uri="http://schemas.openxmlformats.org/presentationml/2006/ole">
            <mc:AlternateContent xmlns:mc="http://schemas.openxmlformats.org/markup-compatibility/2006">
              <mc:Choice xmlns:v="urn:schemas-microsoft-com:vml" Requires="v">
                <p:oleObj spid="_x0000_s15368" name="Egyenlet" r:id="rId10" imgW="914400" imgH="431640" progId="Equation.3">
                  <p:embed/>
                </p:oleObj>
              </mc:Choice>
              <mc:Fallback>
                <p:oleObj name="Egyenlet" r:id="rId10" imgW="914400" imgH="431640"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5288" y="4414838"/>
                        <a:ext cx="1801812" cy="8509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32"/>
          <p:cNvGraphicFramePr>
            <a:graphicFrameLocks noChangeAspect="1"/>
          </p:cNvGraphicFramePr>
          <p:nvPr/>
        </p:nvGraphicFramePr>
        <p:xfrm>
          <a:off x="884238" y="5338763"/>
          <a:ext cx="4491037" cy="893762"/>
        </p:xfrm>
        <a:graphic>
          <a:graphicData uri="http://schemas.openxmlformats.org/presentationml/2006/ole">
            <mc:AlternateContent xmlns:mc="http://schemas.openxmlformats.org/markup-compatibility/2006">
              <mc:Choice xmlns:v="urn:schemas-microsoft-com:vml" Requires="v">
                <p:oleObj spid="_x0000_s15369" name="Egyenlet" r:id="rId12" imgW="1981080" imgH="393480" progId="Equation.3">
                  <p:embed/>
                </p:oleObj>
              </mc:Choice>
              <mc:Fallback>
                <p:oleObj name="Egyenlet" r:id="rId12" imgW="1981080" imgH="393480"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238" y="5338763"/>
                        <a:ext cx="4491037"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F460FFA-2932-45AF-8483-AE4BD750CE65}" type="slidenum">
              <a:rPr lang="hu-HU"/>
              <a:pPr>
                <a:defRPr/>
              </a:pPr>
              <a:t>31</a:t>
            </a:fld>
            <a:endParaRPr lang="hu-HU" dirty="0"/>
          </a:p>
        </p:txBody>
      </p:sp>
      <p:sp>
        <p:nvSpPr>
          <p:cNvPr id="163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393"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6394" name="Rectangle 4"/>
          <p:cNvSpPr>
            <a:spLocks noChangeArrowheads="1"/>
          </p:cNvSpPr>
          <p:nvPr/>
        </p:nvSpPr>
        <p:spPr bwMode="auto">
          <a:xfrm>
            <a:off x="-246064" y="214313"/>
            <a:ext cx="9175781" cy="792162"/>
          </a:xfrm>
          <a:prstGeom prst="rect">
            <a:avLst/>
          </a:prstGeom>
          <a:noFill/>
          <a:ln w="9525">
            <a:noFill/>
            <a:miter lim="800000"/>
            <a:headEnd/>
            <a:tailEnd/>
          </a:ln>
        </p:spPr>
        <p:txBody>
          <a:bodyPr anchor="ctr"/>
          <a:lstStyle/>
          <a:p>
            <a:pPr algn="ctr"/>
            <a:r>
              <a:rPr lang="hu-HU" sz="4000" b="1" dirty="0"/>
              <a:t>A lapátszelvényre átadódó teljesítmény 3.   </a:t>
            </a:r>
          </a:p>
        </p:txBody>
      </p:sp>
      <p:sp>
        <p:nvSpPr>
          <p:cNvPr id="163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39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39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3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399"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640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01"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640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03"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64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0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06"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640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08"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640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1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6411"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6412"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676900" y="1100138"/>
            <a:ext cx="3124200" cy="2971800"/>
          </a:xfrm>
          <a:prstGeom prst="rect">
            <a:avLst/>
          </a:prstGeom>
          <a:noFill/>
          <a:ln w="9525">
            <a:noFill/>
            <a:miter lim="800000"/>
            <a:headEnd/>
            <a:tailEnd/>
          </a:ln>
        </p:spPr>
      </p:pic>
      <p:sp>
        <p:nvSpPr>
          <p:cNvPr id="16413" name="Téglalap 29"/>
          <p:cNvSpPr>
            <a:spLocks noChangeArrowheads="1"/>
          </p:cNvSpPr>
          <p:nvPr/>
        </p:nvSpPr>
        <p:spPr bwMode="auto">
          <a:xfrm>
            <a:off x="0" y="2214563"/>
            <a:ext cx="5202238" cy="1200150"/>
          </a:xfrm>
          <a:prstGeom prst="rect">
            <a:avLst/>
          </a:prstGeom>
          <a:noFill/>
          <a:ln w="9525">
            <a:noFill/>
            <a:miter lim="800000"/>
            <a:headEnd/>
            <a:tailEnd/>
          </a:ln>
        </p:spPr>
        <p:txBody>
          <a:bodyPr>
            <a:spAutoFit/>
          </a:bodyPr>
          <a:lstStyle/>
          <a:p>
            <a:r>
              <a:rPr lang="hu-HU"/>
              <a:t>Hasonlítsuk össze az eredményünket a  19. dián kapott eredménnyel, ott nem vettük figyelembe a sugár menti változást, tehát elemi lapátszelvényre is igaz. </a:t>
            </a:r>
          </a:p>
        </p:txBody>
      </p:sp>
      <p:graphicFrame>
        <p:nvGraphicFramePr>
          <p:cNvPr id="16386" name="Object 4"/>
          <p:cNvGraphicFramePr>
            <a:graphicFrameLocks noChangeAspect="1"/>
          </p:cNvGraphicFramePr>
          <p:nvPr/>
        </p:nvGraphicFramePr>
        <p:xfrm>
          <a:off x="844550" y="3546475"/>
          <a:ext cx="3827463" cy="801688"/>
        </p:xfrm>
        <a:graphic>
          <a:graphicData uri="http://schemas.openxmlformats.org/presentationml/2006/ole">
            <mc:AlternateContent xmlns:mc="http://schemas.openxmlformats.org/markup-compatibility/2006">
              <mc:Choice xmlns:v="urn:schemas-microsoft-com:vml" Requires="v">
                <p:oleObj spid="_x0000_s16389" name="Egyenlet" r:id="rId6" imgW="1866600" imgH="393480" progId="Equation.3">
                  <p:embed/>
                </p:oleObj>
              </mc:Choice>
              <mc:Fallback>
                <p:oleObj name="Egyenlet" r:id="rId6" imgW="186660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550" y="3546475"/>
                        <a:ext cx="3827463" cy="801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3"/>
          <p:cNvGraphicFramePr>
            <a:graphicFrameLocks noChangeAspect="1"/>
          </p:cNvGraphicFramePr>
          <p:nvPr/>
        </p:nvGraphicFramePr>
        <p:xfrm>
          <a:off x="363538" y="1287463"/>
          <a:ext cx="4465637" cy="887412"/>
        </p:xfrm>
        <a:graphic>
          <a:graphicData uri="http://schemas.openxmlformats.org/presentationml/2006/ole">
            <mc:AlternateContent xmlns:mc="http://schemas.openxmlformats.org/markup-compatibility/2006">
              <mc:Choice xmlns:v="urn:schemas-microsoft-com:vml" Requires="v">
                <p:oleObj spid="_x0000_s16390" name="Egyenlet" r:id="rId8" imgW="1981080" imgH="393480" progId="Equation.3">
                  <p:embed/>
                </p:oleObj>
              </mc:Choice>
              <mc:Fallback>
                <p:oleObj name="Egyenlet" r:id="rId8" imgW="1981080" imgH="393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8" y="1287463"/>
                        <a:ext cx="4465637"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6"/>
          <p:cNvGraphicFramePr>
            <a:graphicFrameLocks noChangeAspect="1"/>
          </p:cNvGraphicFramePr>
          <p:nvPr/>
        </p:nvGraphicFramePr>
        <p:xfrm>
          <a:off x="2125663" y="4897438"/>
          <a:ext cx="1978025" cy="515937"/>
        </p:xfrm>
        <a:graphic>
          <a:graphicData uri="http://schemas.openxmlformats.org/presentationml/2006/ole">
            <mc:AlternateContent xmlns:mc="http://schemas.openxmlformats.org/markup-compatibility/2006">
              <mc:Choice xmlns:v="urn:schemas-microsoft-com:vml" Requires="v">
                <p:oleObj spid="_x0000_s16391" name="Egyenlet" r:id="rId10" imgW="965160" imgH="253800" progId="Equation.3">
                  <p:embed/>
                </p:oleObj>
              </mc:Choice>
              <mc:Fallback>
                <p:oleObj name="Egyenlet" r:id="rId10" imgW="965160" imgH="253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5663" y="4897438"/>
                        <a:ext cx="1978025" cy="515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4" name="Téglalap 33"/>
          <p:cNvSpPr>
            <a:spLocks noChangeArrowheads="1"/>
          </p:cNvSpPr>
          <p:nvPr/>
        </p:nvSpPr>
        <p:spPr bwMode="auto">
          <a:xfrm>
            <a:off x="914400" y="5600700"/>
            <a:ext cx="7189788" cy="646113"/>
          </a:xfrm>
          <a:prstGeom prst="rect">
            <a:avLst/>
          </a:prstGeom>
          <a:noFill/>
          <a:ln w="9525">
            <a:noFill/>
            <a:miter lim="800000"/>
            <a:headEnd/>
            <a:tailEnd/>
          </a:ln>
        </p:spPr>
        <p:txBody>
          <a:bodyPr>
            <a:spAutoFit/>
          </a:bodyPr>
          <a:lstStyle/>
          <a:p>
            <a:r>
              <a:rPr lang="hu-HU"/>
              <a:t>Ennek a fizikai jelentését egyelőre nem vizsgáljuk, majd a végeredmény lesz számunkra érdekes.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DCC2492A-2838-4E6C-A37D-88A0F3C11338}" type="slidenum">
              <a:rPr lang="hu-HU"/>
              <a:pPr>
                <a:defRPr/>
              </a:pPr>
              <a:t>32</a:t>
            </a:fld>
            <a:endParaRPr lang="hu-HU" dirty="0"/>
          </a:p>
        </p:txBody>
      </p:sp>
      <p:sp>
        <p:nvSpPr>
          <p:cNvPr id="174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1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7419" name="Rectangle 4"/>
          <p:cNvSpPr>
            <a:spLocks noChangeArrowheads="1"/>
          </p:cNvSpPr>
          <p:nvPr/>
        </p:nvSpPr>
        <p:spPr bwMode="auto">
          <a:xfrm>
            <a:off x="0" y="0"/>
            <a:ext cx="9175781" cy="792162"/>
          </a:xfrm>
          <a:prstGeom prst="rect">
            <a:avLst/>
          </a:prstGeom>
          <a:noFill/>
          <a:ln w="9525">
            <a:noFill/>
            <a:miter lim="800000"/>
            <a:headEnd/>
            <a:tailEnd/>
          </a:ln>
        </p:spPr>
        <p:txBody>
          <a:bodyPr anchor="ctr"/>
          <a:lstStyle/>
          <a:p>
            <a:pPr algn="ctr"/>
            <a:r>
              <a:rPr lang="hu-HU" sz="4000" b="1" dirty="0"/>
              <a:t>A lapátszelvényre átadódó teljesítmény 4.   </a:t>
            </a:r>
          </a:p>
        </p:txBody>
      </p:sp>
      <p:sp>
        <p:nvSpPr>
          <p:cNvPr id="174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74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742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2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74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3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74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3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74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74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pic>
        <p:nvPicPr>
          <p:cNvPr id="17437"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676900" y="1100138"/>
            <a:ext cx="3124200" cy="2971800"/>
          </a:xfrm>
          <a:prstGeom prst="rect">
            <a:avLst/>
          </a:prstGeom>
          <a:noFill/>
          <a:ln w="9525">
            <a:noFill/>
            <a:miter lim="800000"/>
            <a:headEnd/>
            <a:tailEnd/>
          </a:ln>
        </p:spPr>
      </p:pic>
      <p:sp>
        <p:nvSpPr>
          <p:cNvPr id="17438" name="Téglalap 29"/>
          <p:cNvSpPr>
            <a:spLocks noChangeArrowheads="1"/>
          </p:cNvSpPr>
          <p:nvPr/>
        </p:nvSpPr>
        <p:spPr bwMode="auto">
          <a:xfrm>
            <a:off x="285720" y="1214422"/>
            <a:ext cx="5202238" cy="646113"/>
          </a:xfrm>
          <a:prstGeom prst="rect">
            <a:avLst/>
          </a:prstGeom>
          <a:noFill/>
          <a:ln w="9525">
            <a:noFill/>
            <a:miter lim="800000"/>
            <a:headEnd/>
            <a:tailEnd/>
          </a:ln>
        </p:spPr>
        <p:txBody>
          <a:bodyPr>
            <a:spAutoFit/>
          </a:bodyPr>
          <a:lstStyle/>
          <a:p>
            <a:r>
              <a:rPr lang="hu-HU" dirty="0" err="1"/>
              <a:t>Bonyolut</a:t>
            </a:r>
            <a:r>
              <a:rPr lang="hu-HU" dirty="0"/>
              <a:t> szélsőérték számítás eredményeként kapjuk, hogy a teljesítmény maximumát </a:t>
            </a:r>
          </a:p>
        </p:txBody>
      </p:sp>
      <p:graphicFrame>
        <p:nvGraphicFramePr>
          <p:cNvPr id="17410" name="Object 4"/>
          <p:cNvGraphicFramePr>
            <a:graphicFrameLocks noChangeAspect="1"/>
          </p:cNvGraphicFramePr>
          <p:nvPr/>
        </p:nvGraphicFramePr>
        <p:xfrm>
          <a:off x="1970088" y="2320925"/>
          <a:ext cx="2681287" cy="982663"/>
        </p:xfrm>
        <a:graphic>
          <a:graphicData uri="http://schemas.openxmlformats.org/presentationml/2006/ole">
            <mc:AlternateContent xmlns:mc="http://schemas.openxmlformats.org/markup-compatibility/2006">
              <mc:Choice xmlns:v="urn:schemas-microsoft-com:vml" Requires="v">
                <p:oleObj spid="_x0000_s17414" name="Egyenlet" r:id="rId6" imgW="1307880" imgH="482400" progId="Equation.3">
                  <p:embed/>
                </p:oleObj>
              </mc:Choice>
              <mc:Fallback>
                <p:oleObj name="Egyenlet" r:id="rId6" imgW="1307880" imgH="482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0088" y="2320925"/>
                        <a:ext cx="2681287" cy="9826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6"/>
          <p:cNvGraphicFramePr>
            <a:graphicFrameLocks noChangeAspect="1"/>
          </p:cNvGraphicFramePr>
          <p:nvPr/>
        </p:nvGraphicFramePr>
        <p:xfrm>
          <a:off x="334963" y="2339975"/>
          <a:ext cx="755650" cy="798513"/>
        </p:xfrm>
        <a:graphic>
          <a:graphicData uri="http://schemas.openxmlformats.org/presentationml/2006/ole">
            <mc:AlternateContent xmlns:mc="http://schemas.openxmlformats.org/markup-compatibility/2006">
              <mc:Choice xmlns:v="urn:schemas-microsoft-com:vml" Requires="v">
                <p:oleObj spid="_x0000_s17415" name="Egyenlet" r:id="rId8" imgW="368280" imgH="393480" progId="Equation.3">
                  <p:embed/>
                </p:oleObj>
              </mc:Choice>
              <mc:Fallback>
                <p:oleObj name="Egyenlet" r:id="rId8" imgW="368280" imgH="39348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963" y="2339975"/>
                        <a:ext cx="755650" cy="7985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9" name="Rectangle 7"/>
          <p:cNvSpPr>
            <a:spLocks noChangeArrowheads="1"/>
          </p:cNvSpPr>
          <p:nvPr/>
        </p:nvSpPr>
        <p:spPr bwMode="auto">
          <a:xfrm>
            <a:off x="0" y="3894138"/>
            <a:ext cx="5410200" cy="923925"/>
          </a:xfrm>
          <a:prstGeom prst="rect">
            <a:avLst/>
          </a:prstGeom>
          <a:noFill/>
          <a:ln w="9525">
            <a:noFill/>
            <a:miter lim="800000"/>
            <a:headEnd/>
            <a:tailEnd/>
          </a:ln>
        </p:spPr>
        <p:txBody>
          <a:bodyPr anchor="ctr">
            <a:spAutoFit/>
          </a:bodyPr>
          <a:lstStyle/>
          <a:p>
            <a:pPr algn="just" eaLnBrk="0" hangingPunct="0"/>
            <a:r>
              <a:rPr lang="hu-HU"/>
              <a:t>Ha felhasználjuk a                                    definíciót, akkor a kerület irányban eltérített sebesség eloszlására a következőt kapjuk:</a:t>
            </a:r>
            <a:r>
              <a:rPr lang="hu-HU" sz="1200">
                <a:solidFill>
                  <a:srgbClr val="000000"/>
                </a:solidFill>
                <a:cs typeface="Times New Roman" pitchFamily="18" charset="0"/>
              </a:rPr>
              <a:t> </a:t>
            </a:r>
            <a:endParaRPr lang="hu-HU"/>
          </a:p>
        </p:txBody>
      </p:sp>
      <p:graphicFrame>
        <p:nvGraphicFramePr>
          <p:cNvPr id="17412" name="Object 9"/>
          <p:cNvGraphicFramePr>
            <a:graphicFrameLocks noChangeAspect="1"/>
          </p:cNvGraphicFramePr>
          <p:nvPr>
            <p:extLst>
              <p:ext uri="{D42A27DB-BD31-4B8C-83A1-F6EECF244321}">
                <p14:modId xmlns:p14="http://schemas.microsoft.com/office/powerpoint/2010/main" val="1438281049"/>
              </p:ext>
            </p:extLst>
          </p:nvPr>
        </p:nvGraphicFramePr>
        <p:xfrm>
          <a:off x="1763688" y="3868737"/>
          <a:ext cx="1925637" cy="465138"/>
        </p:xfrm>
        <a:graphic>
          <a:graphicData uri="http://schemas.openxmlformats.org/presentationml/2006/ole">
            <mc:AlternateContent xmlns:mc="http://schemas.openxmlformats.org/markup-compatibility/2006">
              <mc:Choice xmlns:v="urn:schemas-microsoft-com:vml" Requires="v">
                <p:oleObj spid="_x0000_s17416" name="Egyenlet" r:id="rId10" imgW="939600" imgH="228600" progId="Equation.3">
                  <p:embed/>
                </p:oleObj>
              </mc:Choice>
              <mc:Fallback>
                <p:oleObj name="Egyenlet" r:id="rId10" imgW="939600" imgH="228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688" y="3868737"/>
                        <a:ext cx="19256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7413" name="Object 10"/>
          <p:cNvGraphicFramePr>
            <a:graphicFrameLocks noChangeAspect="1"/>
          </p:cNvGraphicFramePr>
          <p:nvPr/>
        </p:nvGraphicFramePr>
        <p:xfrm>
          <a:off x="2447925" y="5060950"/>
          <a:ext cx="4138613" cy="904875"/>
        </p:xfrm>
        <a:graphic>
          <a:graphicData uri="http://schemas.openxmlformats.org/presentationml/2006/ole">
            <mc:AlternateContent xmlns:mc="http://schemas.openxmlformats.org/markup-compatibility/2006">
              <mc:Choice xmlns:v="urn:schemas-microsoft-com:vml" Requires="v">
                <p:oleObj spid="_x0000_s17417" name="Egyenlet" r:id="rId12" imgW="2019240" imgH="444240" progId="Equation.3">
                  <p:embed/>
                </p:oleObj>
              </mc:Choice>
              <mc:Fallback>
                <p:oleObj name="Egyenlet" r:id="rId12" imgW="2019240" imgH="4442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7925" y="5060950"/>
                        <a:ext cx="41386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D44AC841-F64C-4AFB-AA41-FACCF2F06A34}" type="slidenum">
              <a:rPr lang="hu-HU"/>
              <a:pPr>
                <a:defRPr/>
              </a:pPr>
              <a:t>33</a:t>
            </a:fld>
            <a:endParaRPr lang="hu-HU" dirty="0"/>
          </a:p>
        </p:txBody>
      </p:sp>
      <p:sp>
        <p:nvSpPr>
          <p:cNvPr id="184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84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844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4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844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845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84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84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845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18459" name="Kép 25" descr="R:\Projektek\MÜTF_2010_elearning\Munkaanyagok\Tananyag\10_Viz_es_Szelenergia\docbook\images\T10_M3_L2_T2_003.jpg"/>
          <p:cNvPicPr>
            <a:picLocks noChangeAspect="1" noChangeArrowheads="1"/>
          </p:cNvPicPr>
          <p:nvPr/>
        </p:nvPicPr>
        <p:blipFill>
          <a:blip r:embed="rId4" r:link="rId5"/>
          <a:srcRect/>
          <a:stretch>
            <a:fillRect/>
          </a:stretch>
        </p:blipFill>
        <p:spPr bwMode="auto">
          <a:xfrm>
            <a:off x="5786446" y="928670"/>
            <a:ext cx="3124200" cy="2971800"/>
          </a:xfrm>
          <a:prstGeom prst="rect">
            <a:avLst/>
          </a:prstGeom>
          <a:noFill/>
          <a:ln w="9525">
            <a:noFill/>
            <a:miter lim="800000"/>
            <a:headEnd/>
            <a:tailEnd/>
          </a:ln>
        </p:spPr>
      </p:pic>
      <p:graphicFrame>
        <p:nvGraphicFramePr>
          <p:cNvPr id="18434" name="Object 4"/>
          <p:cNvGraphicFramePr>
            <a:graphicFrameLocks noChangeAspect="1"/>
          </p:cNvGraphicFramePr>
          <p:nvPr/>
        </p:nvGraphicFramePr>
        <p:xfrm>
          <a:off x="782638" y="3533775"/>
          <a:ext cx="1638300" cy="877888"/>
        </p:xfrm>
        <a:graphic>
          <a:graphicData uri="http://schemas.openxmlformats.org/presentationml/2006/ole">
            <mc:AlternateContent xmlns:mc="http://schemas.openxmlformats.org/markup-compatibility/2006">
              <mc:Choice xmlns:v="urn:schemas-microsoft-com:vml" Requires="v">
                <p:oleObj spid="_x0000_s18436" name="Egyenlet" r:id="rId6" imgW="799920" imgH="431640" progId="Equation.3">
                  <p:embed/>
                </p:oleObj>
              </mc:Choice>
              <mc:Fallback>
                <p:oleObj name="Egyenlet" r:id="rId6" imgW="799920" imgH="431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638" y="3533775"/>
                        <a:ext cx="16383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8435" name="Object 5"/>
          <p:cNvGraphicFramePr>
            <a:graphicFrameLocks noChangeAspect="1"/>
          </p:cNvGraphicFramePr>
          <p:nvPr/>
        </p:nvGraphicFramePr>
        <p:xfrm>
          <a:off x="239713" y="2333625"/>
          <a:ext cx="4138612" cy="904875"/>
        </p:xfrm>
        <a:graphic>
          <a:graphicData uri="http://schemas.openxmlformats.org/presentationml/2006/ole">
            <mc:AlternateContent xmlns:mc="http://schemas.openxmlformats.org/markup-compatibility/2006">
              <mc:Choice xmlns:v="urn:schemas-microsoft-com:vml" Requires="v">
                <p:oleObj spid="_x0000_s18437" name="Egyenlet" r:id="rId8" imgW="2019240" imgH="444240" progId="Equation.3">
                  <p:embed/>
                </p:oleObj>
              </mc:Choice>
              <mc:Fallback>
                <p:oleObj name="Egyenlet" r:id="rId8" imgW="2019240" imgH="4442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3" y="2333625"/>
                        <a:ext cx="41386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8460" name="Rectangle 6"/>
          <p:cNvSpPr>
            <a:spLocks noChangeArrowheads="1"/>
          </p:cNvSpPr>
          <p:nvPr/>
        </p:nvSpPr>
        <p:spPr bwMode="auto">
          <a:xfrm>
            <a:off x="361950" y="1214438"/>
            <a:ext cx="4603750" cy="1076325"/>
          </a:xfrm>
          <a:prstGeom prst="rect">
            <a:avLst/>
          </a:prstGeom>
          <a:noFill/>
          <a:ln w="9525">
            <a:noFill/>
            <a:miter lim="800000"/>
            <a:headEnd/>
            <a:tailEnd/>
          </a:ln>
        </p:spPr>
        <p:txBody>
          <a:bodyPr anchor="ctr">
            <a:spAutoFit/>
          </a:bodyPr>
          <a:lstStyle/>
          <a:p>
            <a:pPr algn="just" eaLnBrk="0" hangingPunct="0"/>
            <a:r>
              <a:rPr lang="hu-HU" sz="1600">
                <a:solidFill>
                  <a:srgbClr val="000000"/>
                </a:solidFill>
                <a:cs typeface="Times New Roman" pitchFamily="18" charset="0"/>
              </a:rPr>
              <a:t>Ez a sebességmegoszlás nem más, mint egy úgynevezett potenciálos örvény (Szlivka, 2001), a megoszlását az ábra mutatja. A „</a:t>
            </a:r>
            <a:r>
              <a:rPr lang="hu-HU" sz="1600" b="1">
                <a:solidFill>
                  <a:srgbClr val="000000"/>
                </a:solidFill>
                <a:cs typeface="Times New Roman" pitchFamily="18" charset="0"/>
              </a:rPr>
              <a:t>Γ</a:t>
            </a:r>
            <a:r>
              <a:rPr lang="hu-HU" sz="1600">
                <a:solidFill>
                  <a:srgbClr val="000000"/>
                </a:solidFill>
                <a:cs typeface="Times New Roman" pitchFamily="18" charset="0"/>
              </a:rPr>
              <a:t>” az örvény erősségét jelenti, és egy állandó. Jelen esetben</a:t>
            </a:r>
            <a:endParaRPr lang="hu-HU" sz="1600"/>
          </a:p>
        </p:txBody>
      </p:sp>
      <p:pic>
        <p:nvPicPr>
          <p:cNvPr id="18461" name="Kép 33" descr="R:\Projektek\MÜTF_2010_elearning\Munkaanyagok\Tananyag\10_Viz_es_Szelenergia\docbook\images\T10_M3_L2_T2_004.jpg"/>
          <p:cNvPicPr>
            <a:picLocks noChangeAspect="1" noChangeArrowheads="1"/>
          </p:cNvPicPr>
          <p:nvPr/>
        </p:nvPicPr>
        <p:blipFill>
          <a:blip r:embed="rId10" r:link="rId11"/>
          <a:srcRect/>
          <a:stretch>
            <a:fillRect/>
          </a:stretch>
        </p:blipFill>
        <p:spPr bwMode="auto">
          <a:xfrm>
            <a:off x="3214678" y="3571875"/>
            <a:ext cx="4210050" cy="3286125"/>
          </a:xfrm>
          <a:prstGeom prst="rect">
            <a:avLst/>
          </a:prstGeom>
          <a:noFill/>
          <a:ln w="9525">
            <a:noFill/>
            <a:miter lim="800000"/>
            <a:headEnd/>
            <a:tailEnd/>
          </a:ln>
        </p:spPr>
      </p:pic>
      <p:sp>
        <p:nvSpPr>
          <p:cNvPr id="18441" name="Rectangle 4"/>
          <p:cNvSpPr>
            <a:spLocks noChangeArrowheads="1"/>
          </p:cNvSpPr>
          <p:nvPr/>
        </p:nvSpPr>
        <p:spPr bwMode="auto">
          <a:xfrm>
            <a:off x="-246064" y="214313"/>
            <a:ext cx="9390063" cy="792162"/>
          </a:xfrm>
          <a:prstGeom prst="rect">
            <a:avLst/>
          </a:prstGeom>
          <a:noFill/>
          <a:ln w="9525">
            <a:noFill/>
            <a:miter lim="800000"/>
            <a:headEnd/>
            <a:tailEnd/>
          </a:ln>
        </p:spPr>
        <p:txBody>
          <a:bodyPr anchor="ctr"/>
          <a:lstStyle/>
          <a:p>
            <a:pPr algn="ctr"/>
            <a:r>
              <a:rPr lang="hu-HU" sz="4000" b="1" dirty="0"/>
              <a:t>A lapátszelvényre átadódó teljesítmény 5.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0505A10A-F21B-471A-BB47-9AF8D1F252BB}" type="slidenum">
              <a:rPr lang="hu-HU"/>
              <a:pPr>
                <a:defRPr/>
              </a:pPr>
              <a:t>34</a:t>
            </a:fld>
            <a:endParaRPr lang="hu-HU" dirty="0"/>
          </a:p>
        </p:txBody>
      </p:sp>
      <p:sp>
        <p:nvSpPr>
          <p:cNvPr id="481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3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8135" name="Rectangle 4"/>
          <p:cNvSpPr>
            <a:spLocks noChangeArrowheads="1"/>
          </p:cNvSpPr>
          <p:nvPr/>
        </p:nvSpPr>
        <p:spPr bwMode="auto">
          <a:xfrm>
            <a:off x="161925" y="214313"/>
            <a:ext cx="8982075" cy="792162"/>
          </a:xfrm>
          <a:prstGeom prst="rect">
            <a:avLst/>
          </a:prstGeom>
          <a:noFill/>
          <a:ln w="9525">
            <a:noFill/>
            <a:miter lim="800000"/>
            <a:headEnd/>
            <a:tailEnd/>
          </a:ln>
        </p:spPr>
        <p:txBody>
          <a:bodyPr anchor="ctr"/>
          <a:lstStyle/>
          <a:p>
            <a:pPr algn="ctr"/>
            <a:r>
              <a:rPr lang="hu-HU" sz="4000" b="1">
                <a:solidFill>
                  <a:srgbClr val="003399"/>
                </a:solidFill>
              </a:rPr>
              <a:t>A szélenergia tulajdonságai, mérése   </a:t>
            </a:r>
          </a:p>
        </p:txBody>
      </p:sp>
      <p:sp>
        <p:nvSpPr>
          <p:cNvPr id="481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3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814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814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814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814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4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81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5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815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48153" name="Picture 25"/>
          <p:cNvPicPr>
            <a:picLocks noChangeAspect="1" noChangeArrowheads="1"/>
          </p:cNvPicPr>
          <p:nvPr/>
        </p:nvPicPr>
        <p:blipFill>
          <a:blip r:embed="rId3"/>
          <a:srcRect/>
          <a:stretch>
            <a:fillRect/>
          </a:stretch>
        </p:blipFill>
        <p:spPr bwMode="auto">
          <a:xfrm>
            <a:off x="79375" y="2049463"/>
            <a:ext cx="4497388" cy="3373437"/>
          </a:xfrm>
          <a:prstGeom prst="rect">
            <a:avLst/>
          </a:prstGeom>
          <a:noFill/>
          <a:ln w="9525">
            <a:noFill/>
            <a:miter lim="800000"/>
            <a:headEnd/>
            <a:tailEnd/>
          </a:ln>
        </p:spPr>
      </p:pic>
      <p:pic>
        <p:nvPicPr>
          <p:cNvPr id="48154" name="Picture 26"/>
          <p:cNvPicPr>
            <a:picLocks noChangeAspect="1" noChangeArrowheads="1"/>
          </p:cNvPicPr>
          <p:nvPr/>
        </p:nvPicPr>
        <p:blipFill>
          <a:blip r:embed="rId4"/>
          <a:srcRect/>
          <a:stretch>
            <a:fillRect/>
          </a:stretch>
        </p:blipFill>
        <p:spPr bwMode="auto">
          <a:xfrm>
            <a:off x="4645025" y="1644650"/>
            <a:ext cx="3916363" cy="41576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E5E58CC3-1846-4F48-9603-A9AB7CFEFDDA}" type="slidenum">
              <a:rPr lang="hu-HU"/>
              <a:pPr>
                <a:defRPr/>
              </a:pPr>
              <a:t>35</a:t>
            </a:fld>
            <a:endParaRPr lang="hu-HU" dirty="0"/>
          </a:p>
        </p:txBody>
      </p:sp>
      <p:sp>
        <p:nvSpPr>
          <p:cNvPr id="194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65"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19466" name="Rectangle 4"/>
          <p:cNvSpPr>
            <a:spLocks noChangeArrowheads="1"/>
          </p:cNvSpPr>
          <p:nvPr/>
        </p:nvSpPr>
        <p:spPr bwMode="auto">
          <a:xfrm>
            <a:off x="428596" y="285728"/>
            <a:ext cx="8982075" cy="792162"/>
          </a:xfrm>
          <a:prstGeom prst="rect">
            <a:avLst/>
          </a:prstGeom>
          <a:noFill/>
          <a:ln w="9525">
            <a:noFill/>
            <a:miter lim="800000"/>
            <a:headEnd/>
            <a:tailEnd/>
          </a:ln>
        </p:spPr>
        <p:txBody>
          <a:bodyPr anchor="ctr"/>
          <a:lstStyle/>
          <a:p>
            <a:r>
              <a:rPr lang="hu-HU" sz="4000" b="1" dirty="0"/>
              <a:t>A szél időbeli változása, jellemzése</a:t>
            </a:r>
          </a:p>
        </p:txBody>
      </p:sp>
      <p:sp>
        <p:nvSpPr>
          <p:cNvPr id="194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6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1"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947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3"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1947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5"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1947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78"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1947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80"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1948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19483"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graphicFrame>
        <p:nvGraphicFramePr>
          <p:cNvPr id="19458" name="Object 3"/>
          <p:cNvGraphicFramePr>
            <a:graphicFrameLocks noChangeAspect="1"/>
          </p:cNvGraphicFramePr>
          <p:nvPr/>
        </p:nvGraphicFramePr>
        <p:xfrm>
          <a:off x="2497138" y="2041525"/>
          <a:ext cx="1898650" cy="490538"/>
        </p:xfrm>
        <a:graphic>
          <a:graphicData uri="http://schemas.openxmlformats.org/presentationml/2006/ole">
            <mc:AlternateContent xmlns:mc="http://schemas.openxmlformats.org/markup-compatibility/2006">
              <mc:Choice xmlns:v="urn:schemas-microsoft-com:vml" Requires="v">
                <p:oleObj spid="_x0000_s19461" name="Egyenlet" r:id="rId4" imgW="927000" imgH="241200" progId="Equation.3">
                  <p:embed/>
                </p:oleObj>
              </mc:Choice>
              <mc:Fallback>
                <p:oleObj name="Egyenlet" r:id="rId4" imgW="927000" imgH="241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2041525"/>
                        <a:ext cx="18986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9484" name="Téglalap 30"/>
          <p:cNvSpPr>
            <a:spLocks noChangeArrowheads="1"/>
          </p:cNvSpPr>
          <p:nvPr/>
        </p:nvSpPr>
        <p:spPr bwMode="auto">
          <a:xfrm>
            <a:off x="2444750" y="2928938"/>
            <a:ext cx="1511300" cy="369887"/>
          </a:xfrm>
          <a:prstGeom prst="rect">
            <a:avLst/>
          </a:prstGeom>
          <a:noFill/>
          <a:ln w="9525">
            <a:noFill/>
            <a:miter lim="800000"/>
            <a:headEnd/>
            <a:tailEnd/>
          </a:ln>
        </p:spPr>
        <p:txBody>
          <a:bodyPr wrap="none">
            <a:spAutoFit/>
          </a:bodyPr>
          <a:lstStyle/>
          <a:p>
            <a:r>
              <a:rPr lang="hu-HU">
                <a:latin typeface="Times New Roman" pitchFamily="18" charset="0"/>
              </a:rPr>
              <a:t>időbeli átlagra</a:t>
            </a:r>
            <a:endParaRPr lang="hu-HU"/>
          </a:p>
        </p:txBody>
      </p:sp>
      <p:sp>
        <p:nvSpPr>
          <p:cNvPr id="19485" name="Téglalap 31"/>
          <p:cNvSpPr>
            <a:spLocks noChangeArrowheads="1"/>
          </p:cNvSpPr>
          <p:nvPr/>
        </p:nvSpPr>
        <p:spPr bwMode="auto">
          <a:xfrm>
            <a:off x="5157788" y="2960688"/>
            <a:ext cx="1287462" cy="369887"/>
          </a:xfrm>
          <a:prstGeom prst="rect">
            <a:avLst/>
          </a:prstGeom>
          <a:noFill/>
          <a:ln w="9525">
            <a:noFill/>
            <a:miter lim="800000"/>
            <a:headEnd/>
            <a:tailEnd/>
          </a:ln>
        </p:spPr>
        <p:txBody>
          <a:bodyPr wrap="none">
            <a:spAutoFit/>
          </a:bodyPr>
          <a:lstStyle/>
          <a:p>
            <a:r>
              <a:rPr lang="hu-HU">
                <a:latin typeface="Times New Roman" pitchFamily="18" charset="0"/>
              </a:rPr>
              <a:t>ingadozásra</a:t>
            </a:r>
            <a:endParaRPr lang="hu-HU"/>
          </a:p>
        </p:txBody>
      </p:sp>
      <p:graphicFrame>
        <p:nvGraphicFramePr>
          <p:cNvPr id="19459" name="Object 6"/>
          <p:cNvGraphicFramePr>
            <a:graphicFrameLocks noChangeAspect="1"/>
          </p:cNvGraphicFramePr>
          <p:nvPr/>
        </p:nvGraphicFramePr>
        <p:xfrm>
          <a:off x="2128838" y="2881313"/>
          <a:ext cx="260350" cy="438150"/>
        </p:xfrm>
        <a:graphic>
          <a:graphicData uri="http://schemas.openxmlformats.org/presentationml/2006/ole">
            <mc:AlternateContent xmlns:mc="http://schemas.openxmlformats.org/markup-compatibility/2006">
              <mc:Choice xmlns:v="urn:schemas-microsoft-com:vml" Requires="v">
                <p:oleObj spid="_x0000_s19462" name="Egyenlet" r:id="rId6" imgW="126720" imgH="215640" progId="Equation.3">
                  <p:embed/>
                </p:oleObj>
              </mc:Choice>
              <mc:Fallback>
                <p:oleObj name="Egyenlet" r:id="rId6" imgW="126720" imgH="2156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838" y="2881313"/>
                        <a:ext cx="260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9460" name="Object 7"/>
          <p:cNvGraphicFramePr>
            <a:graphicFrameLocks noChangeAspect="1"/>
          </p:cNvGraphicFramePr>
          <p:nvPr/>
        </p:nvGraphicFramePr>
        <p:xfrm>
          <a:off x="4403725" y="2936875"/>
          <a:ext cx="650875" cy="411163"/>
        </p:xfrm>
        <a:graphic>
          <a:graphicData uri="http://schemas.openxmlformats.org/presentationml/2006/ole">
            <mc:AlternateContent xmlns:mc="http://schemas.openxmlformats.org/markup-compatibility/2006">
              <mc:Choice xmlns:v="urn:schemas-microsoft-com:vml" Requires="v">
                <p:oleObj spid="_x0000_s19463" name="Egyenlet" r:id="rId8" imgW="317160" imgH="203040" progId="Equation.3">
                  <p:embed/>
                </p:oleObj>
              </mc:Choice>
              <mc:Fallback>
                <p:oleObj name="Egyenlet" r:id="rId8" imgW="31716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3725" y="2936875"/>
                        <a:ext cx="650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9486" name="Téglalap 34"/>
          <p:cNvSpPr>
            <a:spLocks noChangeArrowheads="1"/>
          </p:cNvSpPr>
          <p:nvPr/>
        </p:nvSpPr>
        <p:spPr bwMode="auto">
          <a:xfrm>
            <a:off x="784225" y="1425575"/>
            <a:ext cx="7769225" cy="646113"/>
          </a:xfrm>
          <a:prstGeom prst="rect">
            <a:avLst/>
          </a:prstGeom>
          <a:noFill/>
          <a:ln w="9525">
            <a:noFill/>
            <a:miter lim="800000"/>
            <a:headEnd/>
            <a:tailEnd/>
          </a:ln>
        </p:spPr>
        <p:txBody>
          <a:bodyPr wrap="none">
            <a:spAutoFit/>
          </a:bodyPr>
          <a:lstStyle/>
          <a:p>
            <a:r>
              <a:rPr lang="hu-HU">
                <a:latin typeface="Times New Roman" pitchFamily="18" charset="0"/>
              </a:rPr>
              <a:t>A szél időben és térben ingadozik.  A szélsebesség jellemzően turbulens áramlás.  </a:t>
            </a:r>
          </a:p>
          <a:p>
            <a:r>
              <a:rPr lang="hu-HU">
                <a:latin typeface="Times New Roman" pitchFamily="18" charset="0"/>
              </a:rPr>
              <a:t>Egy adott helyen  az időben változó sebesség két részből tehető össze:</a:t>
            </a:r>
            <a:endParaRPr lang="hu-H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5073468-8C81-4B1E-BB0E-ECFFD3AE89DE}" type="slidenum">
              <a:rPr lang="hu-HU"/>
              <a:pPr>
                <a:defRPr/>
              </a:pPr>
              <a:t>36</a:t>
            </a:fld>
            <a:endParaRPr lang="hu-HU" dirty="0"/>
          </a:p>
        </p:txBody>
      </p:sp>
      <p:sp>
        <p:nvSpPr>
          <p:cNvPr id="491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5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9159" name="Rectangle 4"/>
          <p:cNvSpPr>
            <a:spLocks noChangeArrowheads="1"/>
          </p:cNvSpPr>
          <p:nvPr/>
        </p:nvSpPr>
        <p:spPr bwMode="auto">
          <a:xfrm>
            <a:off x="161925" y="214313"/>
            <a:ext cx="8982075" cy="792162"/>
          </a:xfrm>
          <a:prstGeom prst="rect">
            <a:avLst/>
          </a:prstGeom>
          <a:noFill/>
          <a:ln w="9525">
            <a:noFill/>
            <a:miter lim="800000"/>
            <a:headEnd/>
            <a:tailEnd/>
          </a:ln>
        </p:spPr>
        <p:txBody>
          <a:bodyPr anchor="ctr"/>
          <a:lstStyle/>
          <a:p>
            <a:r>
              <a:rPr lang="hu-HU" sz="4000" b="1">
                <a:solidFill>
                  <a:srgbClr val="009900"/>
                </a:solidFill>
              </a:rPr>
              <a:t>A szél időbeli változása egy adott helyen</a:t>
            </a:r>
          </a:p>
        </p:txBody>
      </p:sp>
      <p:sp>
        <p:nvSpPr>
          <p:cNvPr id="491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916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4916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6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491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7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7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4917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7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491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7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917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49177" name="Téglalap 34"/>
          <p:cNvSpPr>
            <a:spLocks noChangeArrowheads="1"/>
          </p:cNvSpPr>
          <p:nvPr/>
        </p:nvSpPr>
        <p:spPr bwMode="auto">
          <a:xfrm>
            <a:off x="720725" y="1236663"/>
            <a:ext cx="8340725" cy="1200150"/>
          </a:xfrm>
          <a:prstGeom prst="rect">
            <a:avLst/>
          </a:prstGeom>
          <a:noFill/>
          <a:ln w="9525">
            <a:noFill/>
            <a:miter lim="800000"/>
            <a:headEnd/>
            <a:tailEnd/>
          </a:ln>
        </p:spPr>
        <p:txBody>
          <a:bodyPr wrap="none">
            <a:spAutoFit/>
          </a:bodyPr>
          <a:lstStyle/>
          <a:p>
            <a:r>
              <a:rPr lang="hu-HU">
                <a:latin typeface="Times New Roman" pitchFamily="18" charset="0"/>
              </a:rPr>
              <a:t>Az előbb felírt időbeli átlag, általában néhány perces átlagot jelent. Azonban ez az átlag </a:t>
            </a:r>
          </a:p>
          <a:p>
            <a:r>
              <a:rPr lang="hu-HU">
                <a:latin typeface="Times New Roman" pitchFamily="18" charset="0"/>
              </a:rPr>
              <a:t>a napok, a hónapok sőt az évek során is változik.   Egy adott helyen a szél erősségének </a:t>
            </a:r>
          </a:p>
          <a:p>
            <a:r>
              <a:rPr lang="hu-HU">
                <a:latin typeface="Times New Roman" pitchFamily="18" charset="0"/>
              </a:rPr>
              <a:t>nagysága eloszlása  igen lényeges adat.  A diagram különböző helyeken mért </a:t>
            </a:r>
          </a:p>
          <a:p>
            <a:r>
              <a:rPr lang="hu-HU">
                <a:latin typeface="Times New Roman" pitchFamily="18" charset="0"/>
              </a:rPr>
              <a:t>Rayleight- eloszlással közelített változásokat mutat. </a:t>
            </a:r>
            <a:endParaRPr lang="hu-HU"/>
          </a:p>
        </p:txBody>
      </p:sp>
      <p:pic>
        <p:nvPicPr>
          <p:cNvPr id="49178" name="Kép 35" descr="R:\Projektek\MÜTF_2010_elearning\Munkaanyagok\Tananyag\10_Viz_es_Szelenergia\docbook\images\T10_M3_L3_T1_001.jpg"/>
          <p:cNvPicPr>
            <a:picLocks noChangeAspect="1" noChangeArrowheads="1"/>
          </p:cNvPicPr>
          <p:nvPr/>
        </p:nvPicPr>
        <p:blipFill>
          <a:blip r:embed="rId3" r:link="rId4"/>
          <a:srcRect/>
          <a:stretch>
            <a:fillRect/>
          </a:stretch>
        </p:blipFill>
        <p:spPr bwMode="auto">
          <a:xfrm>
            <a:off x="1071563" y="2619375"/>
            <a:ext cx="6858000" cy="3765550"/>
          </a:xfrm>
          <a:prstGeom prst="rect">
            <a:avLst/>
          </a:prstGeom>
          <a:noFill/>
          <a:ln w="9525">
            <a:noFill/>
            <a:miter lim="800000"/>
            <a:headEnd/>
            <a:tailEnd/>
          </a:ln>
        </p:spPr>
      </p:pic>
      <p:pic>
        <p:nvPicPr>
          <p:cNvPr id="49179" name="Kép 32" descr="\[f(v) = \frac{{\pi \cdot v}}{{2 \cdot v_\'a ^2}} \cdot {e^{ - \frac{\pi }{4} \cdot {{\left( {\frac{v}{{\overline v }}} \right)}^2}}}\]"/>
          <p:cNvPicPr>
            <a:picLocks noChangeAspect="1" noChangeArrowheads="1"/>
          </p:cNvPicPr>
          <p:nvPr/>
        </p:nvPicPr>
        <p:blipFill>
          <a:blip r:embed="rId5" r:link="rId6"/>
          <a:srcRect/>
          <a:stretch>
            <a:fillRect/>
          </a:stretch>
        </p:blipFill>
        <p:spPr bwMode="auto">
          <a:xfrm>
            <a:off x="5546725" y="3060700"/>
            <a:ext cx="1595438" cy="8175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27851536-CEDB-4FF2-8B2B-5262D95DAAF1}" type="slidenum">
              <a:rPr lang="hu-HU"/>
              <a:pPr>
                <a:defRPr/>
              </a:pPr>
              <a:t>37</a:t>
            </a:fld>
            <a:endParaRPr lang="hu-HU" dirty="0"/>
          </a:p>
        </p:txBody>
      </p:sp>
      <p:sp>
        <p:nvSpPr>
          <p:cNvPr id="501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8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0183" name="Rectangle 4"/>
          <p:cNvSpPr>
            <a:spLocks noChangeArrowheads="1"/>
          </p:cNvSpPr>
          <p:nvPr/>
        </p:nvSpPr>
        <p:spPr bwMode="auto">
          <a:xfrm>
            <a:off x="161925" y="214313"/>
            <a:ext cx="8982075" cy="792162"/>
          </a:xfrm>
          <a:prstGeom prst="rect">
            <a:avLst/>
          </a:prstGeom>
          <a:noFill/>
          <a:ln w="9525">
            <a:noFill/>
            <a:miter lim="800000"/>
            <a:headEnd/>
            <a:tailEnd/>
          </a:ln>
        </p:spPr>
        <p:txBody>
          <a:bodyPr anchor="ctr"/>
          <a:lstStyle/>
          <a:p>
            <a:r>
              <a:rPr lang="hu-HU" sz="4000" b="1">
                <a:solidFill>
                  <a:srgbClr val="009900"/>
                </a:solidFill>
              </a:rPr>
              <a:t>A szél magasságtól való függése</a:t>
            </a:r>
          </a:p>
        </p:txBody>
      </p:sp>
      <p:sp>
        <p:nvSpPr>
          <p:cNvPr id="501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8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8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8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018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019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01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019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01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19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020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50201" name="Téglalap 27"/>
          <p:cNvSpPr>
            <a:spLocks noChangeArrowheads="1"/>
          </p:cNvSpPr>
          <p:nvPr/>
        </p:nvSpPr>
        <p:spPr bwMode="auto">
          <a:xfrm>
            <a:off x="285720" y="1142984"/>
            <a:ext cx="8102600" cy="1477962"/>
          </a:xfrm>
          <a:prstGeom prst="rect">
            <a:avLst/>
          </a:prstGeom>
          <a:noFill/>
          <a:ln w="9525">
            <a:noFill/>
            <a:miter lim="800000"/>
            <a:headEnd/>
            <a:tailEnd/>
          </a:ln>
        </p:spPr>
        <p:txBody>
          <a:bodyPr>
            <a:spAutoFit/>
          </a:bodyPr>
          <a:lstStyle/>
          <a:p>
            <a:pPr algn="just"/>
            <a:r>
              <a:rPr lang="hu-HU" dirty="0"/>
              <a:t>A földfelszínnel érintkező szél tulajdonképpen egy áramlási határréteget hoz létre. A felszín és az áramló szél között fellépő súrlódási erő lassítja az áramlást. A földfelszín tagoltsága csökkenti a szélsebességet. A felszín feletti magassággal azonban a felszín durvaságának lassító hatása csökken, és a szél sebessége növekszik.</a:t>
            </a:r>
          </a:p>
        </p:txBody>
      </p:sp>
      <p:pic>
        <p:nvPicPr>
          <p:cNvPr id="50202" name="Kép 28" descr="R:\Projektek\MÜTF_2010_elearning\Munkaanyagok\Tananyag\10_Viz_es_Szelenergia\docbook\images\T10_M3_L3_T2_001.jpg"/>
          <p:cNvPicPr>
            <a:picLocks noChangeAspect="1" noChangeArrowheads="1"/>
          </p:cNvPicPr>
          <p:nvPr/>
        </p:nvPicPr>
        <p:blipFill>
          <a:blip r:embed="rId3" r:link="rId4"/>
          <a:srcRect/>
          <a:stretch>
            <a:fillRect/>
          </a:stretch>
        </p:blipFill>
        <p:spPr bwMode="auto">
          <a:xfrm>
            <a:off x="1714480" y="2857496"/>
            <a:ext cx="5665787" cy="31527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39E3CB1F-3F53-4694-8117-949860349B4F}" type="slidenum">
              <a:rPr lang="hu-HU"/>
              <a:pPr>
                <a:defRPr/>
              </a:pPr>
              <a:t>38</a:t>
            </a:fld>
            <a:endParaRPr lang="hu-HU" dirty="0"/>
          </a:p>
        </p:txBody>
      </p:sp>
      <p:sp>
        <p:nvSpPr>
          <p:cNvPr id="204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87"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0488" name="Rectangle 4"/>
          <p:cNvSpPr>
            <a:spLocks noChangeArrowheads="1"/>
          </p:cNvSpPr>
          <p:nvPr/>
        </p:nvSpPr>
        <p:spPr bwMode="auto">
          <a:xfrm>
            <a:off x="950913" y="214313"/>
            <a:ext cx="6916737" cy="792162"/>
          </a:xfrm>
          <a:prstGeom prst="rect">
            <a:avLst/>
          </a:prstGeom>
          <a:noFill/>
          <a:ln w="9525">
            <a:noFill/>
            <a:miter lim="800000"/>
            <a:headEnd/>
            <a:tailEnd/>
          </a:ln>
        </p:spPr>
        <p:txBody>
          <a:bodyPr anchor="ctr"/>
          <a:lstStyle/>
          <a:p>
            <a:r>
              <a:rPr lang="hu-HU" sz="4000" b="1">
                <a:solidFill>
                  <a:srgbClr val="009900"/>
                </a:solidFill>
              </a:rPr>
              <a:t>A Hellmann-féle tényező</a:t>
            </a:r>
          </a:p>
        </p:txBody>
      </p:sp>
      <p:sp>
        <p:nvSpPr>
          <p:cNvPr id="2048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3"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04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5"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049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7"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204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49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500"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205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502"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205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5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0505"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20506" name="Téglalap 27"/>
          <p:cNvSpPr>
            <a:spLocks noChangeArrowheads="1"/>
          </p:cNvSpPr>
          <p:nvPr/>
        </p:nvSpPr>
        <p:spPr bwMode="auto">
          <a:xfrm>
            <a:off x="571472" y="1071546"/>
            <a:ext cx="7572428" cy="923925"/>
          </a:xfrm>
          <a:prstGeom prst="rect">
            <a:avLst/>
          </a:prstGeom>
          <a:noFill/>
          <a:ln w="9525">
            <a:noFill/>
            <a:miter lim="800000"/>
            <a:headEnd/>
            <a:tailEnd/>
          </a:ln>
        </p:spPr>
        <p:txBody>
          <a:bodyPr wrap="square">
            <a:spAutoFit/>
          </a:bodyPr>
          <a:lstStyle/>
          <a:p>
            <a:r>
              <a:rPr lang="hu-HU" dirty="0"/>
              <a:t>A mérnöki gyakorlat, a könnyebb kiértékelhetősége miatt, a hatványkitevő segítségével kifejezett függvénykapcsolatot, a </a:t>
            </a:r>
            <a:r>
              <a:rPr lang="hu-HU" dirty="0" err="1"/>
              <a:t>Hellmann-féle</a:t>
            </a:r>
            <a:r>
              <a:rPr lang="hu-HU" dirty="0"/>
              <a:t> gyökkitevős összefüggést részesíti előnyben:</a:t>
            </a:r>
          </a:p>
        </p:txBody>
      </p:sp>
      <p:graphicFrame>
        <p:nvGraphicFramePr>
          <p:cNvPr id="20482" name="Object 2"/>
          <p:cNvGraphicFramePr>
            <a:graphicFrameLocks noChangeAspect="1"/>
          </p:cNvGraphicFramePr>
          <p:nvPr/>
        </p:nvGraphicFramePr>
        <p:xfrm>
          <a:off x="2635250" y="2032000"/>
          <a:ext cx="2268538" cy="1398588"/>
        </p:xfrm>
        <a:graphic>
          <a:graphicData uri="http://schemas.openxmlformats.org/presentationml/2006/ole">
            <mc:AlternateContent xmlns:mc="http://schemas.openxmlformats.org/markup-compatibility/2006">
              <mc:Choice xmlns:v="urn:schemas-microsoft-com:vml" Requires="v">
                <p:oleObj spid="_x0000_s20483" name="Egyenlet" r:id="rId4" imgW="838080" imgH="520560" progId="Equation.3">
                  <p:embed/>
                </p:oleObj>
              </mc:Choice>
              <mc:Fallback>
                <p:oleObj name="Egyenlet" r:id="rId4" imgW="838080" imgH="5205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2032000"/>
                        <a:ext cx="226853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pic>
        <p:nvPicPr>
          <p:cNvPr id="20507" name="Kép 29" descr="R:\Projektek\MÜTF_2010_elearning\Munkaanyagok\Tananyag\10_Viz_es_Szelenergia\docbook\images\T10_M3_L3_T2_002.jpg"/>
          <p:cNvPicPr>
            <a:picLocks noChangeAspect="1" noChangeArrowheads="1"/>
          </p:cNvPicPr>
          <p:nvPr/>
        </p:nvPicPr>
        <p:blipFill>
          <a:blip r:embed="rId6" r:link="rId7"/>
          <a:srcRect/>
          <a:stretch>
            <a:fillRect/>
          </a:stretch>
        </p:blipFill>
        <p:spPr bwMode="auto">
          <a:xfrm>
            <a:off x="2001838" y="4114800"/>
            <a:ext cx="4210050" cy="160813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3DEF6F7-C36F-48FA-B6BD-5F32B244DD76}" type="slidenum">
              <a:rPr lang="hu-HU"/>
              <a:pPr>
                <a:defRPr/>
              </a:pPr>
              <a:t>39</a:t>
            </a:fld>
            <a:endParaRPr lang="hu-HU" dirty="0"/>
          </a:p>
        </p:txBody>
      </p:sp>
      <p:sp>
        <p:nvSpPr>
          <p:cNvPr id="512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0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1207" name="Rectangle 4"/>
          <p:cNvSpPr>
            <a:spLocks noChangeArrowheads="1"/>
          </p:cNvSpPr>
          <p:nvPr/>
        </p:nvSpPr>
        <p:spPr bwMode="auto">
          <a:xfrm>
            <a:off x="950913" y="214313"/>
            <a:ext cx="6916737" cy="792162"/>
          </a:xfrm>
          <a:prstGeom prst="rect">
            <a:avLst/>
          </a:prstGeom>
          <a:noFill/>
          <a:ln w="9525">
            <a:noFill/>
            <a:miter lim="800000"/>
            <a:headEnd/>
            <a:tailEnd/>
          </a:ln>
        </p:spPr>
        <p:txBody>
          <a:bodyPr anchor="ctr"/>
          <a:lstStyle/>
          <a:p>
            <a:r>
              <a:rPr lang="hu-HU" sz="4000" b="1"/>
              <a:t>A szél iránytól való függése</a:t>
            </a:r>
          </a:p>
        </p:txBody>
      </p:sp>
      <p:sp>
        <p:nvSpPr>
          <p:cNvPr id="512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12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121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12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1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122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2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12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2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122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51225" name="Téglalap 27"/>
          <p:cNvSpPr>
            <a:spLocks noChangeArrowheads="1"/>
          </p:cNvSpPr>
          <p:nvPr/>
        </p:nvSpPr>
        <p:spPr bwMode="auto">
          <a:xfrm>
            <a:off x="268288" y="1079500"/>
            <a:ext cx="8102600" cy="1200150"/>
          </a:xfrm>
          <a:prstGeom prst="rect">
            <a:avLst/>
          </a:prstGeom>
          <a:noFill/>
          <a:ln w="9525">
            <a:noFill/>
            <a:miter lim="800000"/>
            <a:headEnd/>
            <a:tailEnd/>
          </a:ln>
        </p:spPr>
        <p:txBody>
          <a:bodyPr>
            <a:spAutoFit/>
          </a:bodyPr>
          <a:lstStyle/>
          <a:p>
            <a:r>
              <a:rPr lang="hu-HU"/>
              <a:t>Egy adott földrajzi helyen a szél iránya többféle okból változhat. Az évszakok változásától, az időjárás alakulásától függően többféle szélirány is előfordul. Ritka az a hely a Földön, ahol mindig ugyanabból az irányból fúj a szél. De vannak uralkodó szélirányok.</a:t>
            </a:r>
          </a:p>
        </p:txBody>
      </p:sp>
      <p:pic>
        <p:nvPicPr>
          <p:cNvPr id="51226" name="Kép 28" descr="R:\Projektek\MÜTF_2010_elearning\Munkaanyagok\Tananyag\10_Viz_es_Szelenergia\docbook\images\T10_M3_L3_T3_001.jpg"/>
          <p:cNvPicPr>
            <a:picLocks noChangeAspect="1" noChangeArrowheads="1"/>
          </p:cNvPicPr>
          <p:nvPr/>
        </p:nvPicPr>
        <p:blipFill>
          <a:blip r:embed="rId3" r:link="rId4"/>
          <a:srcRect/>
          <a:stretch>
            <a:fillRect/>
          </a:stretch>
        </p:blipFill>
        <p:spPr bwMode="auto">
          <a:xfrm>
            <a:off x="1785918" y="2214554"/>
            <a:ext cx="5932487" cy="3411538"/>
          </a:xfrm>
          <a:prstGeom prst="rect">
            <a:avLst/>
          </a:prstGeom>
          <a:noFill/>
          <a:ln w="9525">
            <a:noFill/>
            <a:miter lim="800000"/>
            <a:headEnd/>
            <a:tailEnd/>
          </a:ln>
        </p:spPr>
      </p:pic>
      <p:sp>
        <p:nvSpPr>
          <p:cNvPr id="51227" name="Téglalap 30"/>
          <p:cNvSpPr>
            <a:spLocks noChangeArrowheads="1"/>
          </p:cNvSpPr>
          <p:nvPr/>
        </p:nvSpPr>
        <p:spPr bwMode="auto">
          <a:xfrm>
            <a:off x="357158" y="5643578"/>
            <a:ext cx="8024813" cy="646112"/>
          </a:xfrm>
          <a:prstGeom prst="rect">
            <a:avLst/>
          </a:prstGeom>
          <a:noFill/>
          <a:ln w="9525">
            <a:noFill/>
            <a:miter lim="800000"/>
            <a:headEnd/>
            <a:tailEnd/>
          </a:ln>
        </p:spPr>
        <p:txBody>
          <a:bodyPr>
            <a:spAutoFit/>
          </a:bodyPr>
          <a:lstStyle/>
          <a:p>
            <a:r>
              <a:rPr lang="hu-HU"/>
              <a:t>Egy adott helyen a szélenergia-potenciál felmérésekor minden irányban megmérik a szelet, és ezt ábrázolják egy </a:t>
            </a:r>
            <a:r>
              <a:rPr lang="hu-HU" b="1"/>
              <a:t>szélrózsadiagramban.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01E09CEC-2B89-4884-8478-07031970AF54}" type="datetime1">
              <a:rPr lang="hu-HU"/>
              <a:pPr>
                <a:defRPr/>
              </a:pPr>
              <a:t>2026. 01. 22.</a:t>
            </a:fld>
            <a:endParaRPr lang="hu-HU" dirty="0"/>
          </a:p>
        </p:txBody>
      </p:sp>
      <p:sp>
        <p:nvSpPr>
          <p:cNvPr id="4" name="Élőláb helye 4"/>
          <p:cNvSpPr>
            <a:spLocks noGrp="1"/>
          </p:cNvSpPr>
          <p:nvPr>
            <p:ph type="ftr" sz="quarter" idx="11"/>
          </p:nvPr>
        </p:nvSpPr>
        <p:spPr>
          <a:xfrm>
            <a:off x="2854325" y="6448425"/>
            <a:ext cx="3325813" cy="220663"/>
          </a:xfrm>
        </p:spPr>
        <p:txBody>
          <a:bodyPr/>
          <a:lstStyle/>
          <a:p>
            <a:pPr>
              <a:defRPr/>
            </a:pPr>
            <a:r>
              <a:rPr lang="hu-HU"/>
              <a:t>Dr. Szlivka Ferenc: Szélenergia hasznosítás</a:t>
            </a:r>
          </a:p>
        </p:txBody>
      </p:sp>
      <p:sp>
        <p:nvSpPr>
          <p:cNvPr id="5" name="Dia számának helye 5"/>
          <p:cNvSpPr>
            <a:spLocks noGrp="1"/>
          </p:cNvSpPr>
          <p:nvPr>
            <p:ph type="sldNum" sz="quarter" idx="12"/>
          </p:nvPr>
        </p:nvSpPr>
        <p:spPr/>
        <p:txBody>
          <a:bodyPr/>
          <a:lstStyle/>
          <a:p>
            <a:pPr>
              <a:defRPr/>
            </a:pPr>
            <a:fld id="{E8690500-EE50-4F4D-B505-5BC1987780DC}" type="slidenum">
              <a:rPr lang="hu-HU"/>
              <a:pPr>
                <a:defRPr/>
              </a:pPr>
              <a:t>4</a:t>
            </a:fld>
            <a:endParaRPr lang="hu-HU" dirty="0"/>
          </a:p>
        </p:txBody>
      </p:sp>
      <p:sp>
        <p:nvSpPr>
          <p:cNvPr id="198660" name="Text Box 4"/>
          <p:cNvSpPr txBox="1">
            <a:spLocks noChangeArrowheads="1"/>
          </p:cNvSpPr>
          <p:nvPr/>
        </p:nvSpPr>
        <p:spPr bwMode="auto">
          <a:xfrm>
            <a:off x="228600" y="1958975"/>
            <a:ext cx="8591550" cy="1570038"/>
          </a:xfrm>
          <a:prstGeom prst="rect">
            <a:avLst/>
          </a:prstGeom>
          <a:noFill/>
          <a:ln w="9525">
            <a:noFill/>
            <a:miter lim="800000"/>
            <a:headEnd/>
            <a:tailEnd/>
          </a:ln>
        </p:spPr>
        <p:txBody>
          <a:bodyPr anchor="ctr">
            <a:spAutoFit/>
          </a:bodyPr>
          <a:lstStyle/>
          <a:p>
            <a:pPr algn="ctr"/>
            <a:r>
              <a:rPr lang="hu-HU" sz="4800" b="1">
                <a:solidFill>
                  <a:srgbClr val="FF0000"/>
                </a:solidFill>
              </a:rPr>
              <a:t> A szélenergia-hasznosítás általános kérdései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8660"/>
                                        </p:tgtEl>
                                        <p:attrNameLst>
                                          <p:attrName>style.visibility</p:attrName>
                                        </p:attrNameLst>
                                      </p:cBhvr>
                                      <p:to>
                                        <p:strVal val="visible"/>
                                      </p:to>
                                    </p:set>
                                    <p:animEffect transition="in" filter="dissolve">
                                      <p:cBhvr>
                                        <p:cTn id="7"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4485FBAD-5C53-4664-B354-C4C264FE7F62}" type="slidenum">
              <a:rPr lang="hu-HU"/>
              <a:pPr>
                <a:defRPr/>
              </a:pPr>
              <a:t>40</a:t>
            </a:fld>
            <a:endParaRPr lang="hu-HU" dirty="0"/>
          </a:p>
        </p:txBody>
      </p:sp>
      <p:sp>
        <p:nvSpPr>
          <p:cNvPr id="522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2231" name="Rectangle 4"/>
          <p:cNvSpPr>
            <a:spLocks noChangeArrowheads="1"/>
          </p:cNvSpPr>
          <p:nvPr/>
        </p:nvSpPr>
        <p:spPr bwMode="auto">
          <a:xfrm>
            <a:off x="857224" y="214290"/>
            <a:ext cx="7661275" cy="792162"/>
          </a:xfrm>
          <a:prstGeom prst="rect">
            <a:avLst/>
          </a:prstGeom>
          <a:noFill/>
          <a:ln w="9525">
            <a:noFill/>
            <a:miter lim="800000"/>
            <a:headEnd/>
            <a:tailEnd/>
          </a:ln>
        </p:spPr>
        <p:txBody>
          <a:bodyPr anchor="ctr"/>
          <a:lstStyle/>
          <a:p>
            <a:r>
              <a:rPr lang="hu-HU" sz="4000" b="1" dirty="0">
                <a:solidFill>
                  <a:srgbClr val="003399"/>
                </a:solidFill>
              </a:rPr>
              <a:t>A szél mérése műszer nélkül</a:t>
            </a:r>
          </a:p>
        </p:txBody>
      </p:sp>
      <p:sp>
        <p:nvSpPr>
          <p:cNvPr id="522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22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3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223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224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224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22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224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52249" name="Téglalap 29"/>
          <p:cNvSpPr>
            <a:spLocks noChangeArrowheads="1"/>
          </p:cNvSpPr>
          <p:nvPr/>
        </p:nvSpPr>
        <p:spPr bwMode="auto">
          <a:xfrm>
            <a:off x="3073400" y="1052513"/>
            <a:ext cx="2066925" cy="369887"/>
          </a:xfrm>
          <a:prstGeom prst="rect">
            <a:avLst/>
          </a:prstGeom>
          <a:noFill/>
          <a:ln w="9525">
            <a:noFill/>
            <a:miter lim="800000"/>
            <a:headEnd/>
            <a:tailEnd/>
          </a:ln>
        </p:spPr>
        <p:txBody>
          <a:bodyPr>
            <a:spAutoFit/>
          </a:bodyPr>
          <a:lstStyle/>
          <a:p>
            <a:r>
              <a:rPr lang="hu-HU" b="1">
                <a:solidFill>
                  <a:srgbClr val="FF0000"/>
                </a:solidFill>
              </a:rPr>
              <a:t>Beaufort-skála</a:t>
            </a:r>
          </a:p>
        </p:txBody>
      </p:sp>
      <p:pic>
        <p:nvPicPr>
          <p:cNvPr id="52250" name="Kép 31" descr="R:\Projektek\MÜTF_2010_elearning\Munkaanyagok\Tananyag\10_Viz_es_Szelenergia\docbook\images\T10_M3_L4_T1_001.jpg"/>
          <p:cNvPicPr>
            <a:picLocks noChangeAspect="1" noChangeArrowheads="1"/>
          </p:cNvPicPr>
          <p:nvPr/>
        </p:nvPicPr>
        <p:blipFill>
          <a:blip r:embed="rId3" r:link="rId4"/>
          <a:srcRect/>
          <a:stretch>
            <a:fillRect/>
          </a:stretch>
        </p:blipFill>
        <p:spPr bwMode="auto">
          <a:xfrm>
            <a:off x="204788" y="1655763"/>
            <a:ext cx="8702675" cy="47291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2C45A4AF-2DA4-41C9-92A0-7EA07E5517C0}" type="slidenum">
              <a:rPr lang="hu-HU"/>
              <a:pPr>
                <a:defRPr/>
              </a:pPr>
              <a:t>41</a:t>
            </a:fld>
            <a:endParaRPr lang="hu-HU" dirty="0"/>
          </a:p>
        </p:txBody>
      </p:sp>
      <p:sp>
        <p:nvSpPr>
          <p:cNvPr id="532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5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3255" name="Rectangle 4"/>
          <p:cNvSpPr>
            <a:spLocks noChangeArrowheads="1"/>
          </p:cNvSpPr>
          <p:nvPr/>
        </p:nvSpPr>
        <p:spPr bwMode="auto">
          <a:xfrm>
            <a:off x="568325" y="214313"/>
            <a:ext cx="7661275" cy="792162"/>
          </a:xfrm>
          <a:prstGeom prst="rect">
            <a:avLst/>
          </a:prstGeom>
          <a:noFill/>
          <a:ln w="9525">
            <a:noFill/>
            <a:miter lim="800000"/>
            <a:headEnd/>
            <a:tailEnd/>
          </a:ln>
        </p:spPr>
        <p:txBody>
          <a:bodyPr anchor="ctr"/>
          <a:lstStyle/>
          <a:p>
            <a:r>
              <a:rPr lang="hu-HU" sz="4000" b="1">
                <a:solidFill>
                  <a:srgbClr val="003399"/>
                </a:solidFill>
              </a:rPr>
              <a:t>A szél mérése műszerekkel</a:t>
            </a:r>
          </a:p>
        </p:txBody>
      </p:sp>
      <p:sp>
        <p:nvSpPr>
          <p:cNvPr id="532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326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326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32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326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6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32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7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327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3273" name="Kép 26" descr="R:\Projektek\MÜTF_2010_elearning\Munkaanyagok\Tananyag\10_Viz_es_Szelenergia\docbook\images\T10_M3_L4_T2_001.jpg"/>
          <p:cNvPicPr>
            <a:picLocks noChangeAspect="1" noChangeArrowheads="1"/>
          </p:cNvPicPr>
          <p:nvPr/>
        </p:nvPicPr>
        <p:blipFill>
          <a:blip r:embed="rId3" r:link="rId4"/>
          <a:srcRect/>
          <a:stretch>
            <a:fillRect/>
          </a:stretch>
        </p:blipFill>
        <p:spPr bwMode="auto">
          <a:xfrm>
            <a:off x="835025" y="2301875"/>
            <a:ext cx="6921500" cy="4319588"/>
          </a:xfrm>
          <a:prstGeom prst="rect">
            <a:avLst/>
          </a:prstGeom>
          <a:noFill/>
          <a:ln w="9525">
            <a:noFill/>
            <a:miter lim="800000"/>
            <a:headEnd/>
            <a:tailEnd/>
          </a:ln>
        </p:spPr>
      </p:pic>
      <p:pic>
        <p:nvPicPr>
          <p:cNvPr id="53274" name="Kép 27" descr="R:\Projektek\MÜTF_2010_elearning\Munkaanyagok\Tananyag\10_Viz_es_Szelenergia\docbook\images\T10_M3_L4_T3_002.jpg"/>
          <p:cNvPicPr>
            <a:picLocks noChangeAspect="1" noChangeArrowheads="1"/>
          </p:cNvPicPr>
          <p:nvPr/>
        </p:nvPicPr>
        <p:blipFill>
          <a:blip r:embed="rId5" r:link="rId6"/>
          <a:srcRect/>
          <a:stretch>
            <a:fillRect/>
          </a:stretch>
        </p:blipFill>
        <p:spPr bwMode="auto">
          <a:xfrm>
            <a:off x="1700213" y="1035050"/>
            <a:ext cx="5143500" cy="14763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E19996E1-845B-46DA-8E6C-D6D4488D59B8}" type="slidenum">
              <a:rPr lang="hu-HU"/>
              <a:pPr>
                <a:defRPr/>
              </a:pPr>
              <a:t>42</a:t>
            </a:fld>
            <a:endParaRPr lang="hu-HU" dirty="0"/>
          </a:p>
        </p:txBody>
      </p:sp>
      <p:sp>
        <p:nvSpPr>
          <p:cNvPr id="542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7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4279" name="Rectangle 4"/>
          <p:cNvSpPr>
            <a:spLocks noChangeArrowheads="1"/>
          </p:cNvSpPr>
          <p:nvPr/>
        </p:nvSpPr>
        <p:spPr bwMode="auto">
          <a:xfrm>
            <a:off x="568325" y="214313"/>
            <a:ext cx="7661275" cy="792162"/>
          </a:xfrm>
          <a:prstGeom prst="rect">
            <a:avLst/>
          </a:prstGeom>
          <a:noFill/>
          <a:ln w="9525">
            <a:noFill/>
            <a:miter lim="800000"/>
            <a:headEnd/>
            <a:tailEnd/>
          </a:ln>
        </p:spPr>
        <p:txBody>
          <a:bodyPr anchor="ctr"/>
          <a:lstStyle/>
          <a:p>
            <a:r>
              <a:rPr lang="hu-HU" sz="4000" b="1"/>
              <a:t>A szélmérő műszerek</a:t>
            </a:r>
          </a:p>
        </p:txBody>
      </p:sp>
      <p:sp>
        <p:nvSpPr>
          <p:cNvPr id="542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42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428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8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42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9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9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42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9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42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429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4297" name="Kép 28" descr="R:\Projektek\MÜTF_2010_elearning\Munkaanyagok\Tananyag\10_Viz_es_Szelenergia\docbook\images\T10_M3_L4_T3_003.jpg"/>
          <p:cNvPicPr>
            <a:picLocks noChangeAspect="1" noChangeArrowheads="1"/>
          </p:cNvPicPr>
          <p:nvPr/>
        </p:nvPicPr>
        <p:blipFill>
          <a:blip r:embed="rId3" r:link="rId4"/>
          <a:srcRect/>
          <a:stretch>
            <a:fillRect/>
          </a:stretch>
        </p:blipFill>
        <p:spPr bwMode="auto">
          <a:xfrm>
            <a:off x="509588" y="1189038"/>
            <a:ext cx="3163887" cy="1727200"/>
          </a:xfrm>
          <a:prstGeom prst="rect">
            <a:avLst/>
          </a:prstGeom>
          <a:noFill/>
          <a:ln w="9525">
            <a:noFill/>
            <a:miter lim="800000"/>
            <a:headEnd/>
            <a:tailEnd/>
          </a:ln>
        </p:spPr>
      </p:pic>
      <p:pic>
        <p:nvPicPr>
          <p:cNvPr id="54298" name="Kép 29" descr="R:\Projektek\MÜTF_2010_elearning\Munkaanyagok\Tananyag\10_Viz_es_Szelenergia\docbook\images\T10_M3_L4_T3_004.jpg"/>
          <p:cNvPicPr>
            <a:picLocks noChangeAspect="1" noChangeArrowheads="1"/>
          </p:cNvPicPr>
          <p:nvPr/>
        </p:nvPicPr>
        <p:blipFill>
          <a:blip r:embed="rId5" r:link="rId6"/>
          <a:srcRect/>
          <a:stretch>
            <a:fillRect/>
          </a:stretch>
        </p:blipFill>
        <p:spPr bwMode="auto">
          <a:xfrm>
            <a:off x="5153025" y="882650"/>
            <a:ext cx="3328988" cy="2097088"/>
          </a:xfrm>
          <a:prstGeom prst="rect">
            <a:avLst/>
          </a:prstGeom>
          <a:noFill/>
          <a:ln w="9525">
            <a:noFill/>
            <a:miter lim="800000"/>
            <a:headEnd/>
            <a:tailEnd/>
          </a:ln>
        </p:spPr>
      </p:pic>
      <p:pic>
        <p:nvPicPr>
          <p:cNvPr id="54299" name="Kép 30" descr="R:\Projektek\MÜTF_2010_elearning\Munkaanyagok\Tananyag\10_Viz_es_Szelenergia\docbook\images\T10_M3_L4_T3_005.jpg"/>
          <p:cNvPicPr>
            <a:picLocks noChangeAspect="1" noChangeArrowheads="1"/>
          </p:cNvPicPr>
          <p:nvPr/>
        </p:nvPicPr>
        <p:blipFill>
          <a:blip r:embed="rId7" r:link="rId8"/>
          <a:srcRect/>
          <a:stretch>
            <a:fillRect/>
          </a:stretch>
        </p:blipFill>
        <p:spPr bwMode="auto">
          <a:xfrm>
            <a:off x="2441575" y="3405188"/>
            <a:ext cx="3438525" cy="2649537"/>
          </a:xfrm>
          <a:prstGeom prst="rect">
            <a:avLst/>
          </a:prstGeom>
          <a:noFill/>
          <a:ln w="9525">
            <a:noFill/>
            <a:miter lim="800000"/>
            <a:headEnd/>
            <a:tailEnd/>
          </a:ln>
        </p:spPr>
      </p:pic>
      <p:sp>
        <p:nvSpPr>
          <p:cNvPr id="54300" name="Téglalap 31"/>
          <p:cNvSpPr>
            <a:spLocks noChangeArrowheads="1"/>
          </p:cNvSpPr>
          <p:nvPr/>
        </p:nvSpPr>
        <p:spPr bwMode="auto">
          <a:xfrm>
            <a:off x="425450" y="2854325"/>
            <a:ext cx="2886075" cy="374650"/>
          </a:xfrm>
          <a:prstGeom prst="rect">
            <a:avLst/>
          </a:prstGeom>
          <a:noFill/>
          <a:ln w="9525">
            <a:noFill/>
            <a:miter lim="800000"/>
            <a:headEnd/>
            <a:tailEnd/>
          </a:ln>
        </p:spPr>
        <p:txBody>
          <a:bodyPr>
            <a:spAutoFit/>
          </a:bodyPr>
          <a:lstStyle/>
          <a:p>
            <a:r>
              <a:rPr lang="hu-HU"/>
              <a:t>Dinamikus-nyomás mérő</a:t>
            </a:r>
            <a:r>
              <a:rPr lang="hu-HU" b="1"/>
              <a:t> </a:t>
            </a:r>
          </a:p>
        </p:txBody>
      </p:sp>
      <p:sp>
        <p:nvSpPr>
          <p:cNvPr id="54301" name="Téglalap 32"/>
          <p:cNvSpPr>
            <a:spLocks noChangeArrowheads="1"/>
          </p:cNvSpPr>
          <p:nvPr/>
        </p:nvSpPr>
        <p:spPr bwMode="auto">
          <a:xfrm>
            <a:off x="5181600" y="2943225"/>
            <a:ext cx="2884488" cy="368300"/>
          </a:xfrm>
          <a:prstGeom prst="rect">
            <a:avLst/>
          </a:prstGeom>
          <a:noFill/>
          <a:ln w="9525">
            <a:noFill/>
            <a:miter lim="800000"/>
            <a:headEnd/>
            <a:tailEnd/>
          </a:ln>
        </p:spPr>
        <p:txBody>
          <a:bodyPr>
            <a:spAutoFit/>
          </a:bodyPr>
          <a:lstStyle/>
          <a:p>
            <a:r>
              <a:rPr lang="hu-HU"/>
              <a:t>Hődrótos anemométer</a:t>
            </a:r>
            <a:r>
              <a:rPr lang="hu-HU" b="1"/>
              <a:t> </a:t>
            </a:r>
          </a:p>
        </p:txBody>
      </p:sp>
      <p:sp>
        <p:nvSpPr>
          <p:cNvPr id="54302" name="Téglalap 33"/>
          <p:cNvSpPr>
            <a:spLocks noChangeArrowheads="1"/>
          </p:cNvSpPr>
          <p:nvPr/>
        </p:nvSpPr>
        <p:spPr bwMode="auto">
          <a:xfrm>
            <a:off x="2449513" y="6091238"/>
            <a:ext cx="3951287" cy="368300"/>
          </a:xfrm>
          <a:prstGeom prst="rect">
            <a:avLst/>
          </a:prstGeom>
          <a:noFill/>
          <a:ln w="9525">
            <a:noFill/>
            <a:miter lim="800000"/>
            <a:headEnd/>
            <a:tailEnd/>
          </a:ln>
        </p:spPr>
        <p:txBody>
          <a:bodyPr>
            <a:spAutoFit/>
          </a:bodyPr>
          <a:lstStyle/>
          <a:p>
            <a:r>
              <a:rPr lang="hu-HU"/>
              <a:t>Akusztikus szélmérő (SODAR)</a:t>
            </a:r>
            <a:r>
              <a:rPr lang="hu-HU" b="1"/>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D23F4F45-88FB-428C-B12C-92F701C327D1}" type="slidenum">
              <a:rPr lang="hu-HU"/>
              <a:pPr>
                <a:defRPr/>
              </a:pPr>
              <a:t>43</a:t>
            </a:fld>
            <a:endParaRPr lang="hu-HU" dirty="0"/>
          </a:p>
        </p:txBody>
      </p:sp>
      <p:sp>
        <p:nvSpPr>
          <p:cNvPr id="553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0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5303" name="Rectangle 4"/>
          <p:cNvSpPr>
            <a:spLocks noChangeArrowheads="1"/>
          </p:cNvSpPr>
          <p:nvPr/>
        </p:nvSpPr>
        <p:spPr bwMode="auto">
          <a:xfrm>
            <a:off x="568325" y="214313"/>
            <a:ext cx="7661275" cy="792162"/>
          </a:xfrm>
          <a:prstGeom prst="rect">
            <a:avLst/>
          </a:prstGeom>
          <a:noFill/>
          <a:ln w="9525">
            <a:noFill/>
            <a:miter lim="800000"/>
            <a:headEnd/>
            <a:tailEnd/>
          </a:ln>
        </p:spPr>
        <p:txBody>
          <a:bodyPr anchor="ctr"/>
          <a:lstStyle/>
          <a:p>
            <a:r>
              <a:rPr lang="hu-HU" sz="4000" b="1" dirty="0">
                <a:solidFill>
                  <a:srgbClr val="003399"/>
                </a:solidFill>
              </a:rPr>
              <a:t>Az energetikai szélmérés</a:t>
            </a:r>
          </a:p>
        </p:txBody>
      </p:sp>
      <p:sp>
        <p:nvSpPr>
          <p:cNvPr id="553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0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0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53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531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53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531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53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1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532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5321" name="Kép 28" descr="R:\Projektek\MÜTF_2010_elearning\Munkaanyagok\Tananyag\10_Viz_es_Szelenergia\docbook\images\T10_M3_L5_001.jpg"/>
          <p:cNvPicPr>
            <a:picLocks noChangeAspect="1" noChangeArrowheads="1"/>
          </p:cNvPicPr>
          <p:nvPr/>
        </p:nvPicPr>
        <p:blipFill>
          <a:blip r:embed="rId3" r:link="rId4"/>
          <a:srcRect/>
          <a:stretch>
            <a:fillRect/>
          </a:stretch>
        </p:blipFill>
        <p:spPr bwMode="auto">
          <a:xfrm>
            <a:off x="2276475" y="1116013"/>
            <a:ext cx="4013200" cy="5080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dirty="0"/>
              <a:t>Dr. Szlivka Ferenc: Szélenergia hasznosítás</a:t>
            </a:r>
          </a:p>
        </p:txBody>
      </p:sp>
      <p:sp>
        <p:nvSpPr>
          <p:cNvPr id="81" name="Dia számának helye 4"/>
          <p:cNvSpPr>
            <a:spLocks noGrp="1"/>
          </p:cNvSpPr>
          <p:nvPr>
            <p:ph type="sldNum" sz="quarter" idx="12"/>
          </p:nvPr>
        </p:nvSpPr>
        <p:spPr/>
        <p:txBody>
          <a:bodyPr/>
          <a:lstStyle/>
          <a:p>
            <a:pPr>
              <a:defRPr/>
            </a:pPr>
            <a:fld id="{9159D8C0-F7D9-4A3D-9C82-E5FFFBA22B16}" type="slidenum">
              <a:rPr lang="hu-HU"/>
              <a:pPr>
                <a:defRPr/>
              </a:pPr>
              <a:t>44</a:t>
            </a:fld>
            <a:endParaRPr lang="hu-HU" dirty="0"/>
          </a:p>
        </p:txBody>
      </p:sp>
      <p:sp>
        <p:nvSpPr>
          <p:cNvPr id="563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2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6327" name="Rectangle 4"/>
          <p:cNvSpPr>
            <a:spLocks noChangeArrowheads="1"/>
          </p:cNvSpPr>
          <p:nvPr/>
        </p:nvSpPr>
        <p:spPr bwMode="auto">
          <a:xfrm>
            <a:off x="568325" y="214313"/>
            <a:ext cx="7661275" cy="792162"/>
          </a:xfrm>
          <a:prstGeom prst="rect">
            <a:avLst/>
          </a:prstGeom>
          <a:noFill/>
          <a:ln w="9525">
            <a:noFill/>
            <a:miter lim="800000"/>
            <a:headEnd/>
            <a:tailEnd/>
          </a:ln>
        </p:spPr>
        <p:txBody>
          <a:bodyPr anchor="ctr"/>
          <a:lstStyle/>
          <a:p>
            <a:r>
              <a:rPr lang="hu-HU" sz="4000" b="1" dirty="0"/>
              <a:t>Az energetikai szélmérés 2.</a:t>
            </a:r>
          </a:p>
        </p:txBody>
      </p:sp>
      <p:sp>
        <p:nvSpPr>
          <p:cNvPr id="563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63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633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63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3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634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4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63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634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6345" name="Kép 25" descr="R:\Projektek\MÜTF_2010_elearning\Munkaanyagok\Tananyag\10_Viz_es_Szelenergia\docbook\images\T10_M3_L5_004.jpg"/>
          <p:cNvPicPr>
            <a:picLocks noChangeAspect="1" noChangeArrowheads="1"/>
          </p:cNvPicPr>
          <p:nvPr/>
        </p:nvPicPr>
        <p:blipFill>
          <a:blip r:embed="rId3" r:link="rId4"/>
          <a:srcRect/>
          <a:stretch>
            <a:fillRect/>
          </a:stretch>
        </p:blipFill>
        <p:spPr bwMode="auto">
          <a:xfrm>
            <a:off x="4257675" y="1177925"/>
            <a:ext cx="4286250" cy="4797425"/>
          </a:xfrm>
          <a:prstGeom prst="rect">
            <a:avLst/>
          </a:prstGeom>
          <a:noFill/>
          <a:ln w="9525">
            <a:noFill/>
            <a:miter lim="800000"/>
            <a:headEnd/>
            <a:tailEnd/>
          </a:ln>
        </p:spPr>
      </p:pic>
      <p:pic>
        <p:nvPicPr>
          <p:cNvPr id="56346" name="Kép 26" descr="R:\Projektek\MÜTF_2010_elearning\Munkaanyagok\Tananyag\10_Viz_es_Szelenergia\docbook\images\T10_M3_L5_003.jpg"/>
          <p:cNvPicPr>
            <a:picLocks noChangeAspect="1" noChangeArrowheads="1"/>
          </p:cNvPicPr>
          <p:nvPr/>
        </p:nvPicPr>
        <p:blipFill>
          <a:blip r:embed="rId5" r:link="rId6"/>
          <a:srcRect/>
          <a:stretch>
            <a:fillRect/>
          </a:stretch>
        </p:blipFill>
        <p:spPr bwMode="auto">
          <a:xfrm>
            <a:off x="220663" y="1182688"/>
            <a:ext cx="3941762" cy="47767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13480BB8-3C49-4DB6-9849-D3934F49BEE3}" type="slidenum">
              <a:rPr lang="hu-HU"/>
              <a:pPr>
                <a:defRPr/>
              </a:pPr>
              <a:t>45</a:t>
            </a:fld>
            <a:endParaRPr lang="hu-HU" dirty="0"/>
          </a:p>
        </p:txBody>
      </p:sp>
      <p:sp>
        <p:nvSpPr>
          <p:cNvPr id="215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1"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1512" name="Rectangle 4"/>
          <p:cNvSpPr>
            <a:spLocks noChangeArrowheads="1"/>
          </p:cNvSpPr>
          <p:nvPr/>
        </p:nvSpPr>
        <p:spPr bwMode="auto">
          <a:xfrm>
            <a:off x="571472" y="214290"/>
            <a:ext cx="8339138" cy="792162"/>
          </a:xfrm>
          <a:prstGeom prst="rect">
            <a:avLst/>
          </a:prstGeom>
          <a:noFill/>
          <a:ln w="9525">
            <a:noFill/>
            <a:miter lim="800000"/>
            <a:headEnd/>
            <a:tailEnd/>
          </a:ln>
        </p:spPr>
        <p:txBody>
          <a:bodyPr anchor="ctr"/>
          <a:lstStyle/>
          <a:p>
            <a:r>
              <a:rPr lang="hu-HU" sz="4000" b="1" dirty="0">
                <a:solidFill>
                  <a:srgbClr val="003399"/>
                </a:solidFill>
              </a:rPr>
              <a:t>Az szélkerekek különböző típusai</a:t>
            </a:r>
          </a:p>
        </p:txBody>
      </p:sp>
      <p:sp>
        <p:nvSpPr>
          <p:cNvPr id="2151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7"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151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19"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152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1"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215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4"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2152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6"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215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1529"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21530" name="Kép 27" descr="R:\Projektek\MÜTF_2010_elearning\Munkaanyagok\Tananyag\10_Viz_es_Szelenergia\docbook\images\T10_M3_L6_001.jpg"/>
          <p:cNvPicPr>
            <a:picLocks noChangeAspect="1" noChangeArrowheads="1"/>
          </p:cNvPicPr>
          <p:nvPr/>
        </p:nvPicPr>
        <p:blipFill>
          <a:blip r:embed="rId4" r:link="rId5"/>
          <a:srcRect/>
          <a:stretch>
            <a:fillRect/>
          </a:stretch>
        </p:blipFill>
        <p:spPr bwMode="auto">
          <a:xfrm>
            <a:off x="882650" y="1687513"/>
            <a:ext cx="7346950" cy="4729162"/>
          </a:xfrm>
          <a:prstGeom prst="rect">
            <a:avLst/>
          </a:prstGeom>
          <a:noFill/>
          <a:ln w="9525">
            <a:noFill/>
            <a:miter lim="800000"/>
            <a:headEnd/>
            <a:tailEnd/>
          </a:ln>
        </p:spPr>
      </p:pic>
      <p:graphicFrame>
        <p:nvGraphicFramePr>
          <p:cNvPr id="21506" name="Object 2"/>
          <p:cNvGraphicFramePr>
            <a:graphicFrameLocks noChangeAspect="1"/>
          </p:cNvGraphicFramePr>
          <p:nvPr/>
        </p:nvGraphicFramePr>
        <p:xfrm>
          <a:off x="263525" y="974725"/>
          <a:ext cx="839788" cy="750888"/>
        </p:xfrm>
        <a:graphic>
          <a:graphicData uri="http://schemas.openxmlformats.org/presentationml/2006/ole">
            <mc:AlternateContent xmlns:mc="http://schemas.openxmlformats.org/markup-compatibility/2006">
              <mc:Choice xmlns:v="urn:schemas-microsoft-com:vml" Requires="v">
                <p:oleObj spid="_x0000_s21507" name="Egyenlet" r:id="rId6" imgW="482400" imgH="431640" progId="Equation.3">
                  <p:embed/>
                </p:oleObj>
              </mc:Choice>
              <mc:Fallback>
                <p:oleObj name="Egyenlet" r:id="rId6" imgW="482400" imgH="4316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25" y="974725"/>
                        <a:ext cx="839788"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1" name="Téglalap 30"/>
          <p:cNvSpPr>
            <a:spLocks noChangeArrowheads="1"/>
          </p:cNvSpPr>
          <p:nvPr/>
        </p:nvSpPr>
        <p:spPr bwMode="auto">
          <a:xfrm>
            <a:off x="1466850" y="965200"/>
            <a:ext cx="6951663" cy="646113"/>
          </a:xfrm>
          <a:prstGeom prst="rect">
            <a:avLst/>
          </a:prstGeom>
          <a:noFill/>
          <a:ln w="9525">
            <a:noFill/>
            <a:miter lim="800000"/>
            <a:headEnd/>
            <a:tailEnd/>
          </a:ln>
        </p:spPr>
        <p:txBody>
          <a:bodyPr>
            <a:spAutoFit/>
          </a:bodyPr>
          <a:lstStyle/>
          <a:p>
            <a:r>
              <a:rPr lang="el-GR"/>
              <a:t>λ</a:t>
            </a:r>
            <a:r>
              <a:rPr lang="hu-HU"/>
              <a:t>  a gyorsjárati tényezőt, ami megmutatja, hogy a lapát külső kerületi pontjának sebessége hányszorosa a szél sebességének.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D10322DA-055C-4199-AF0E-A7F079B0510E}" type="slidenum">
              <a:rPr lang="hu-HU"/>
              <a:pPr>
                <a:defRPr/>
              </a:pPr>
              <a:t>46</a:t>
            </a:fld>
            <a:endParaRPr lang="hu-HU" dirty="0"/>
          </a:p>
        </p:txBody>
      </p:sp>
      <p:sp>
        <p:nvSpPr>
          <p:cNvPr id="573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7351" name="Rectangle 4"/>
          <p:cNvSpPr>
            <a:spLocks noChangeArrowheads="1"/>
          </p:cNvSpPr>
          <p:nvPr/>
        </p:nvSpPr>
        <p:spPr bwMode="auto">
          <a:xfrm>
            <a:off x="500034" y="214290"/>
            <a:ext cx="8215370" cy="792162"/>
          </a:xfrm>
          <a:prstGeom prst="rect">
            <a:avLst/>
          </a:prstGeom>
          <a:noFill/>
          <a:ln w="9525">
            <a:noFill/>
            <a:miter lim="800000"/>
            <a:headEnd/>
            <a:tailEnd/>
          </a:ln>
        </p:spPr>
        <p:txBody>
          <a:bodyPr anchor="ctr"/>
          <a:lstStyle/>
          <a:p>
            <a:r>
              <a:rPr lang="hu-HU" sz="4000" b="1" dirty="0">
                <a:solidFill>
                  <a:srgbClr val="009900"/>
                </a:solidFill>
              </a:rPr>
              <a:t>A Holland típusú négy lapátos kerék</a:t>
            </a:r>
          </a:p>
        </p:txBody>
      </p:sp>
      <p:sp>
        <p:nvSpPr>
          <p:cNvPr id="573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735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5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735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73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736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73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736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7369" name="Kép 28" descr="R:\Projektek\MÜTF_2010_elearning\Munkaanyagok\Tananyag\10_Viz_es_Szelenergia\docbook\images\T10_M3_L6_T1_001.jpg"/>
          <p:cNvPicPr>
            <a:picLocks noChangeAspect="1" noChangeArrowheads="1"/>
          </p:cNvPicPr>
          <p:nvPr/>
        </p:nvPicPr>
        <p:blipFill>
          <a:blip r:embed="rId3" r:link="rId4"/>
          <a:srcRect/>
          <a:stretch>
            <a:fillRect/>
          </a:stretch>
        </p:blipFill>
        <p:spPr bwMode="auto">
          <a:xfrm>
            <a:off x="2411413" y="1071563"/>
            <a:ext cx="4210050" cy="52816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A22D344B-E546-42A1-84AC-E4177320BF56}" type="slidenum">
              <a:rPr lang="hu-HU"/>
              <a:pPr>
                <a:defRPr/>
              </a:pPr>
              <a:t>47</a:t>
            </a:fld>
            <a:endParaRPr lang="hu-HU" dirty="0"/>
          </a:p>
        </p:txBody>
      </p:sp>
      <p:sp>
        <p:nvSpPr>
          <p:cNvPr id="583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7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8375" name="Rectangle 4"/>
          <p:cNvSpPr>
            <a:spLocks noChangeArrowheads="1"/>
          </p:cNvSpPr>
          <p:nvPr/>
        </p:nvSpPr>
        <p:spPr bwMode="auto">
          <a:xfrm>
            <a:off x="500034" y="214290"/>
            <a:ext cx="8953500" cy="792162"/>
          </a:xfrm>
          <a:prstGeom prst="rect">
            <a:avLst/>
          </a:prstGeom>
          <a:noFill/>
          <a:ln w="9525">
            <a:noFill/>
            <a:miter lim="800000"/>
            <a:headEnd/>
            <a:tailEnd/>
          </a:ln>
        </p:spPr>
        <p:txBody>
          <a:bodyPr anchor="ctr"/>
          <a:lstStyle/>
          <a:p>
            <a:r>
              <a:rPr lang="hu-HU" sz="4000" b="1" dirty="0"/>
              <a:t>A Holland típusú négy lapátos kerék 2.</a:t>
            </a:r>
          </a:p>
        </p:txBody>
      </p:sp>
      <p:sp>
        <p:nvSpPr>
          <p:cNvPr id="583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838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838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83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83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8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83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839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8393" name="Kép 25" descr="R:\Projektek\MÜTF_2010_elearning\Munkaanyagok\Tananyag\10_Viz_es_Szelenergia\docbook\images\T10_M3_L6_T1_002.jpg"/>
          <p:cNvPicPr>
            <a:picLocks noChangeAspect="1" noChangeArrowheads="1"/>
          </p:cNvPicPr>
          <p:nvPr/>
        </p:nvPicPr>
        <p:blipFill>
          <a:blip r:embed="rId3" r:link="rId4"/>
          <a:srcRect/>
          <a:stretch>
            <a:fillRect/>
          </a:stretch>
        </p:blipFill>
        <p:spPr bwMode="auto">
          <a:xfrm>
            <a:off x="504825" y="2001838"/>
            <a:ext cx="7850188" cy="4083050"/>
          </a:xfrm>
          <a:prstGeom prst="rect">
            <a:avLst/>
          </a:prstGeom>
          <a:noFill/>
          <a:ln w="9525">
            <a:noFill/>
            <a:miter lim="800000"/>
            <a:headEnd/>
            <a:tailEnd/>
          </a:ln>
        </p:spPr>
      </p:pic>
      <p:sp>
        <p:nvSpPr>
          <p:cNvPr id="58394" name="Téglalap 26"/>
          <p:cNvSpPr>
            <a:spLocks noChangeArrowheads="1"/>
          </p:cNvSpPr>
          <p:nvPr/>
        </p:nvSpPr>
        <p:spPr bwMode="auto">
          <a:xfrm>
            <a:off x="1717675" y="1182688"/>
            <a:ext cx="4494213" cy="368300"/>
          </a:xfrm>
          <a:prstGeom prst="rect">
            <a:avLst/>
          </a:prstGeom>
          <a:noFill/>
          <a:ln w="9525">
            <a:noFill/>
            <a:miter lim="800000"/>
            <a:headEnd/>
            <a:tailEnd/>
          </a:ln>
        </p:spPr>
        <p:txBody>
          <a:bodyPr>
            <a:spAutoFit/>
          </a:bodyPr>
          <a:lstStyle/>
          <a:p>
            <a:r>
              <a:rPr lang="hu-HU"/>
              <a:t>A különböző szélbe állító mechanizmusok.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1E39F0B6-B0D4-4052-BF99-E107648E6B05}" type="slidenum">
              <a:rPr lang="hu-HU"/>
              <a:pPr>
                <a:defRPr/>
              </a:pPr>
              <a:t>48</a:t>
            </a:fld>
            <a:endParaRPr lang="hu-HU" dirty="0"/>
          </a:p>
        </p:txBody>
      </p:sp>
      <p:sp>
        <p:nvSpPr>
          <p:cNvPr id="593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39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59399" name="Rectangle 4"/>
          <p:cNvSpPr>
            <a:spLocks noChangeArrowheads="1"/>
          </p:cNvSpPr>
          <p:nvPr/>
        </p:nvSpPr>
        <p:spPr bwMode="auto">
          <a:xfrm>
            <a:off x="1643042" y="214290"/>
            <a:ext cx="6643734" cy="792162"/>
          </a:xfrm>
          <a:prstGeom prst="rect">
            <a:avLst/>
          </a:prstGeom>
          <a:noFill/>
          <a:ln w="9525">
            <a:noFill/>
            <a:miter lim="800000"/>
            <a:headEnd/>
            <a:tailEnd/>
          </a:ln>
        </p:spPr>
        <p:txBody>
          <a:bodyPr anchor="ctr"/>
          <a:lstStyle/>
          <a:p>
            <a:r>
              <a:rPr lang="hu-HU" sz="4000" b="1" dirty="0">
                <a:solidFill>
                  <a:srgbClr val="009900"/>
                </a:solidFill>
              </a:rPr>
              <a:t>Az amerikai típusú szélkerék</a:t>
            </a:r>
          </a:p>
        </p:txBody>
      </p:sp>
      <p:sp>
        <p:nvSpPr>
          <p:cNvPr id="594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94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594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0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594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1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5941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1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594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5941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59417" name="Kép 25" descr="R:\Projektek\MÜTF_2010_elearning\Munkaanyagok\Tananyag\10_Viz_es_Szelenergia\docbook\images\T10_M3_L6_T2_001.jpg"/>
          <p:cNvPicPr>
            <a:picLocks noChangeAspect="1" noChangeArrowheads="1"/>
          </p:cNvPicPr>
          <p:nvPr/>
        </p:nvPicPr>
        <p:blipFill>
          <a:blip r:embed="rId3" r:link="rId4"/>
          <a:srcRect/>
          <a:stretch>
            <a:fillRect/>
          </a:stretch>
        </p:blipFill>
        <p:spPr bwMode="auto">
          <a:xfrm>
            <a:off x="457200" y="1166813"/>
            <a:ext cx="3468688" cy="4665662"/>
          </a:xfrm>
          <a:prstGeom prst="rect">
            <a:avLst/>
          </a:prstGeom>
          <a:noFill/>
          <a:ln w="9525">
            <a:noFill/>
            <a:miter lim="800000"/>
            <a:headEnd/>
            <a:tailEnd/>
          </a:ln>
        </p:spPr>
      </p:pic>
      <p:pic>
        <p:nvPicPr>
          <p:cNvPr id="59418" name="Kép 26" descr="R:\Projektek\MÜTF_2010_elearning\Munkaanyagok\Tananyag\10_Viz_es_Szelenergia\docbook\images\T10_M3_L6_T2_002.jpg"/>
          <p:cNvPicPr>
            <a:picLocks noChangeAspect="1" noChangeArrowheads="1"/>
          </p:cNvPicPr>
          <p:nvPr/>
        </p:nvPicPr>
        <p:blipFill>
          <a:blip r:embed="rId5" r:link="rId6"/>
          <a:srcRect/>
          <a:stretch>
            <a:fillRect/>
          </a:stretch>
        </p:blipFill>
        <p:spPr bwMode="auto">
          <a:xfrm>
            <a:off x="4367213" y="1230313"/>
            <a:ext cx="4383087" cy="45561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96DA135-03B4-4284-A244-8CD831B6423A}" type="slidenum">
              <a:rPr lang="hu-HU"/>
              <a:pPr>
                <a:defRPr/>
              </a:pPr>
              <a:t>49</a:t>
            </a:fld>
            <a:endParaRPr lang="hu-HU" dirty="0"/>
          </a:p>
        </p:txBody>
      </p:sp>
      <p:sp>
        <p:nvSpPr>
          <p:cNvPr id="225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3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2537" name="Rectangle 4"/>
          <p:cNvSpPr>
            <a:spLocks noChangeArrowheads="1"/>
          </p:cNvSpPr>
          <p:nvPr/>
        </p:nvSpPr>
        <p:spPr bwMode="auto">
          <a:xfrm>
            <a:off x="928662" y="142852"/>
            <a:ext cx="6929486" cy="792162"/>
          </a:xfrm>
          <a:prstGeom prst="rect">
            <a:avLst/>
          </a:prstGeom>
          <a:noFill/>
          <a:ln w="9525">
            <a:noFill/>
            <a:miter lim="800000"/>
            <a:headEnd/>
            <a:tailEnd/>
          </a:ln>
        </p:spPr>
        <p:txBody>
          <a:bodyPr anchor="ctr"/>
          <a:lstStyle/>
          <a:p>
            <a:r>
              <a:rPr lang="hu-HU" sz="4000" b="1" dirty="0"/>
              <a:t>Néhány áramlástani alapelv </a:t>
            </a:r>
          </a:p>
        </p:txBody>
      </p:sp>
      <p:sp>
        <p:nvSpPr>
          <p:cNvPr id="225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254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254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225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4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2255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5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225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5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255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graphicFrame>
        <p:nvGraphicFramePr>
          <p:cNvPr id="22530" name="Object 2"/>
          <p:cNvGraphicFramePr>
            <a:graphicFrameLocks noChangeAspect="1"/>
          </p:cNvGraphicFramePr>
          <p:nvPr/>
        </p:nvGraphicFramePr>
        <p:xfrm>
          <a:off x="433388" y="1035050"/>
          <a:ext cx="2921000" cy="1057275"/>
        </p:xfrm>
        <a:graphic>
          <a:graphicData uri="http://schemas.openxmlformats.org/presentationml/2006/ole">
            <mc:AlternateContent xmlns:mc="http://schemas.openxmlformats.org/markup-compatibility/2006">
              <mc:Choice xmlns:v="urn:schemas-microsoft-com:vml" Requires="v">
                <p:oleObj spid="_x0000_s22532" name="Egyenlet" r:id="rId4" imgW="1079280" imgH="393480" progId="Equation.3">
                  <p:embed/>
                </p:oleObj>
              </mc:Choice>
              <mc:Fallback>
                <p:oleObj name="Egyenlet" r:id="rId4" imgW="10792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1035050"/>
                        <a:ext cx="2921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pic>
        <p:nvPicPr>
          <p:cNvPr id="22555" name="Kép 29" descr="R:\Projektek\MÜTF_2010_elearning\Munkaanyagok\Tananyag\10_Viz_es_Szelenergia\docbook\images\T10_M3_L6_T3_F1_001.jpg"/>
          <p:cNvPicPr>
            <a:picLocks noChangeAspect="1" noChangeArrowheads="1"/>
          </p:cNvPicPr>
          <p:nvPr/>
        </p:nvPicPr>
        <p:blipFill>
          <a:blip r:embed="rId6" r:link="rId7"/>
          <a:srcRect/>
          <a:stretch>
            <a:fillRect/>
          </a:stretch>
        </p:blipFill>
        <p:spPr bwMode="auto">
          <a:xfrm>
            <a:off x="757238" y="2112963"/>
            <a:ext cx="7140575" cy="3894137"/>
          </a:xfrm>
          <a:prstGeom prst="rect">
            <a:avLst/>
          </a:prstGeom>
          <a:noFill/>
          <a:ln w="9525">
            <a:noFill/>
            <a:miter lim="800000"/>
            <a:headEnd/>
            <a:tailEnd/>
          </a:ln>
        </p:spPr>
      </p:pic>
      <p:graphicFrame>
        <p:nvGraphicFramePr>
          <p:cNvPr id="22531" name="Object 3"/>
          <p:cNvGraphicFramePr>
            <a:graphicFrameLocks noChangeAspect="1"/>
          </p:cNvGraphicFramePr>
          <p:nvPr/>
        </p:nvGraphicFramePr>
        <p:xfrm>
          <a:off x="4895850" y="966788"/>
          <a:ext cx="1993900" cy="1057275"/>
        </p:xfrm>
        <a:graphic>
          <a:graphicData uri="http://schemas.openxmlformats.org/presentationml/2006/ole">
            <mc:AlternateContent xmlns:mc="http://schemas.openxmlformats.org/markup-compatibility/2006">
              <mc:Choice xmlns:v="urn:schemas-microsoft-com:vml" Requires="v">
                <p:oleObj spid="_x0000_s22533" name="Egyenlet" r:id="rId8" imgW="736560" imgH="393480" progId="Equation.3">
                  <p:embed/>
                </p:oleObj>
              </mc:Choice>
              <mc:Fallback>
                <p:oleObj name="Egyenlet" r:id="rId8" imgW="736560" imgH="393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966788"/>
                        <a:ext cx="19939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E52C8EDB-5309-4B15-910A-C7D19F315EDC}" type="datetime1">
              <a:rPr lang="hu-HU"/>
              <a:pPr>
                <a:defRPr/>
              </a:pPr>
              <a:t>2026. 01. 22.</a:t>
            </a:fld>
            <a:endParaRPr lang="hu-HU" dirty="0"/>
          </a:p>
        </p:txBody>
      </p:sp>
      <p:sp>
        <p:nvSpPr>
          <p:cNvPr id="5" name="Dia számának helye 5"/>
          <p:cNvSpPr>
            <a:spLocks noGrp="1"/>
          </p:cNvSpPr>
          <p:nvPr>
            <p:ph type="sldNum" sz="quarter" idx="12"/>
          </p:nvPr>
        </p:nvSpPr>
        <p:spPr/>
        <p:txBody>
          <a:bodyPr/>
          <a:lstStyle/>
          <a:p>
            <a:pPr>
              <a:defRPr/>
            </a:pPr>
            <a:fld id="{0DE64A65-3915-4F8C-ABB2-E877012EA466}" type="slidenum">
              <a:rPr lang="hu-HU"/>
              <a:pPr>
                <a:defRPr/>
              </a:pPr>
              <a:t>5</a:t>
            </a:fld>
            <a:endParaRPr lang="hu-HU" dirty="0"/>
          </a:p>
        </p:txBody>
      </p:sp>
      <p:sp>
        <p:nvSpPr>
          <p:cNvPr id="198660" name="Text Box 4"/>
          <p:cNvSpPr txBox="1">
            <a:spLocks noChangeArrowheads="1"/>
          </p:cNvSpPr>
          <p:nvPr/>
        </p:nvSpPr>
        <p:spPr bwMode="auto">
          <a:xfrm>
            <a:off x="528638" y="404813"/>
            <a:ext cx="8229600" cy="708025"/>
          </a:xfrm>
          <a:prstGeom prst="rect">
            <a:avLst/>
          </a:prstGeom>
          <a:noFill/>
          <a:ln w="9525">
            <a:noFill/>
            <a:miter lim="800000"/>
            <a:headEnd/>
            <a:tailEnd/>
          </a:ln>
        </p:spPr>
        <p:txBody>
          <a:bodyPr anchor="ctr">
            <a:spAutoFit/>
          </a:bodyPr>
          <a:lstStyle/>
          <a:p>
            <a:pPr algn="ctr"/>
            <a:r>
              <a:rPr lang="hu-HU" sz="4000" b="1"/>
              <a:t> A szélrendszerek a Földön </a:t>
            </a:r>
          </a:p>
        </p:txBody>
      </p:sp>
      <p:sp>
        <p:nvSpPr>
          <p:cNvPr id="9" name="Élőláb helye 8"/>
          <p:cNvSpPr>
            <a:spLocks noGrp="1"/>
          </p:cNvSpPr>
          <p:nvPr>
            <p:ph type="ftr" sz="quarter" idx="11"/>
          </p:nvPr>
        </p:nvSpPr>
        <p:spPr/>
        <p:txBody>
          <a:bodyPr/>
          <a:lstStyle/>
          <a:p>
            <a:pPr>
              <a:defRPr/>
            </a:pPr>
            <a:r>
              <a:rPr lang="hu-HU"/>
              <a:t>Dr. Szlivka Ferenc: Szélenergia hasznosítás</a:t>
            </a:r>
          </a:p>
        </p:txBody>
      </p:sp>
      <p:pic>
        <p:nvPicPr>
          <p:cNvPr id="36870" name="Kép 7" descr="R:\Projektek\MÜTF_2010_elearning\Munkaanyagok\Tananyag\10_Viz_es_Szelenergia\docbook\images\T10_M3_L1_001.jpg"/>
          <p:cNvPicPr>
            <a:picLocks noChangeAspect="1" noChangeArrowheads="1"/>
          </p:cNvPicPr>
          <p:nvPr/>
        </p:nvPicPr>
        <p:blipFill>
          <a:blip r:embed="rId3" r:link="rId4"/>
          <a:srcRect/>
          <a:stretch>
            <a:fillRect/>
          </a:stretch>
        </p:blipFill>
        <p:spPr bwMode="auto">
          <a:xfrm>
            <a:off x="1785938" y="1204913"/>
            <a:ext cx="5572125" cy="494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8660"/>
                                        </p:tgtEl>
                                        <p:attrNameLst>
                                          <p:attrName>style.visibility</p:attrName>
                                        </p:attrNameLst>
                                      </p:cBhvr>
                                      <p:to>
                                        <p:strVal val="visible"/>
                                      </p:to>
                                    </p:set>
                                    <p:animEffect transition="in" filter="dissolve">
                                      <p:cBhvr>
                                        <p:cTn id="7"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E8D9B63E-91F5-4CF5-8AA5-0C8039276EA3}" type="slidenum">
              <a:rPr lang="hu-HU"/>
              <a:pPr>
                <a:defRPr/>
              </a:pPr>
              <a:t>50</a:t>
            </a:fld>
            <a:endParaRPr lang="hu-HU" dirty="0"/>
          </a:p>
        </p:txBody>
      </p:sp>
      <p:sp>
        <p:nvSpPr>
          <p:cNvPr id="604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2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0423" name="Rectangle 4"/>
          <p:cNvSpPr>
            <a:spLocks noChangeArrowheads="1"/>
          </p:cNvSpPr>
          <p:nvPr/>
        </p:nvSpPr>
        <p:spPr bwMode="auto">
          <a:xfrm>
            <a:off x="0" y="325438"/>
            <a:ext cx="9144000" cy="792162"/>
          </a:xfrm>
          <a:prstGeom prst="rect">
            <a:avLst/>
          </a:prstGeom>
          <a:noFill/>
          <a:ln w="9525">
            <a:noFill/>
            <a:miter lim="800000"/>
            <a:headEnd/>
            <a:tailEnd/>
          </a:ln>
        </p:spPr>
        <p:txBody>
          <a:bodyPr anchor="ctr"/>
          <a:lstStyle/>
          <a:p>
            <a:r>
              <a:rPr lang="hu-HU" sz="4000" b="1" dirty="0">
                <a:solidFill>
                  <a:srgbClr val="009900"/>
                </a:solidFill>
              </a:rPr>
              <a:t>A </a:t>
            </a:r>
            <a:r>
              <a:rPr lang="hu-HU" sz="4000" b="1" dirty="0" err="1">
                <a:solidFill>
                  <a:srgbClr val="009900"/>
                </a:solidFill>
              </a:rPr>
              <a:t>Savonius</a:t>
            </a:r>
            <a:r>
              <a:rPr lang="hu-HU" sz="4000" b="1" dirty="0">
                <a:solidFill>
                  <a:srgbClr val="009900"/>
                </a:solidFill>
              </a:rPr>
              <a:t> szélkerék függőleges tengelyű </a:t>
            </a:r>
          </a:p>
        </p:txBody>
      </p:sp>
      <p:sp>
        <p:nvSpPr>
          <p:cNvPr id="604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2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042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043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04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043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04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044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0441" name="Kép 27" descr="R:\Projektek\MÜTF_2010_elearning\Munkaanyagok\Tananyag\10_Viz_es_Szelenergia\docbook\images\T10_M3_L6_T3_F1_003.jpg"/>
          <p:cNvPicPr>
            <a:picLocks noChangeAspect="1" noChangeArrowheads="1"/>
          </p:cNvPicPr>
          <p:nvPr/>
        </p:nvPicPr>
        <p:blipFill>
          <a:blip r:embed="rId3" r:link="rId4"/>
          <a:srcRect/>
          <a:stretch>
            <a:fillRect/>
          </a:stretch>
        </p:blipFill>
        <p:spPr bwMode="auto">
          <a:xfrm>
            <a:off x="5530850" y="1916113"/>
            <a:ext cx="2590800" cy="3248025"/>
          </a:xfrm>
          <a:prstGeom prst="rect">
            <a:avLst/>
          </a:prstGeom>
          <a:noFill/>
          <a:ln w="9525">
            <a:noFill/>
            <a:miter lim="800000"/>
            <a:headEnd/>
            <a:tailEnd/>
          </a:ln>
        </p:spPr>
      </p:pic>
      <p:pic>
        <p:nvPicPr>
          <p:cNvPr id="60442" name="Kép 28" descr="R:\Projektek\MÜTF_2010_elearning\Munkaanyagok\Tananyag\10_Viz_es_Szelenergia\docbook\images\T10_M3_L6_T3_F1_002.jpg"/>
          <p:cNvPicPr>
            <a:picLocks noChangeAspect="1" noChangeArrowheads="1"/>
          </p:cNvPicPr>
          <p:nvPr/>
        </p:nvPicPr>
        <p:blipFill>
          <a:blip r:embed="rId5" r:link="rId6"/>
          <a:srcRect/>
          <a:stretch>
            <a:fillRect/>
          </a:stretch>
        </p:blipFill>
        <p:spPr bwMode="auto">
          <a:xfrm>
            <a:off x="800100" y="2278063"/>
            <a:ext cx="3286125" cy="26479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32D08B41-9567-4A75-8E86-61F183CB51FE}" type="slidenum">
              <a:rPr lang="hu-HU"/>
              <a:pPr>
                <a:defRPr/>
              </a:pPr>
              <a:t>51</a:t>
            </a:fld>
            <a:endParaRPr lang="hu-HU" dirty="0"/>
          </a:p>
        </p:txBody>
      </p:sp>
      <p:sp>
        <p:nvSpPr>
          <p:cNvPr id="235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3561" name="Rectangle 4"/>
          <p:cNvSpPr>
            <a:spLocks noChangeArrowheads="1"/>
          </p:cNvSpPr>
          <p:nvPr/>
        </p:nvSpPr>
        <p:spPr bwMode="auto">
          <a:xfrm>
            <a:off x="1142976" y="214290"/>
            <a:ext cx="6081724" cy="792162"/>
          </a:xfrm>
          <a:prstGeom prst="rect">
            <a:avLst/>
          </a:prstGeom>
          <a:noFill/>
          <a:ln w="9525">
            <a:noFill/>
            <a:miter lim="800000"/>
            <a:headEnd/>
            <a:tailEnd/>
          </a:ln>
        </p:spPr>
        <p:txBody>
          <a:bodyPr anchor="ctr"/>
          <a:lstStyle/>
          <a:p>
            <a:r>
              <a:rPr lang="hu-HU" sz="4000" b="1" dirty="0"/>
              <a:t>A szárnyprofilra ható erők</a:t>
            </a:r>
          </a:p>
        </p:txBody>
      </p:sp>
      <p:sp>
        <p:nvSpPr>
          <p:cNvPr id="235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356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6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356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235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2357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235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357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23579" name="Kép 26" descr="R:\Projektek\MÜTF_2010_elearning\Munkaanyagok\Tananyag\10_Viz_es_Szelenergia\docbook\images\T10_M3_L6_T3_F2_001.jpg"/>
          <p:cNvPicPr>
            <a:picLocks noChangeAspect="1" noChangeArrowheads="1"/>
          </p:cNvPicPr>
          <p:nvPr/>
        </p:nvPicPr>
        <p:blipFill>
          <a:blip r:embed="rId4" r:link="rId5"/>
          <a:srcRect/>
          <a:stretch>
            <a:fillRect/>
          </a:stretch>
        </p:blipFill>
        <p:spPr bwMode="auto">
          <a:xfrm>
            <a:off x="1055688" y="2254250"/>
            <a:ext cx="6275387" cy="3878263"/>
          </a:xfrm>
          <a:prstGeom prst="rect">
            <a:avLst/>
          </a:prstGeom>
          <a:noFill/>
          <a:ln w="9525">
            <a:noFill/>
            <a:miter lim="800000"/>
            <a:headEnd/>
            <a:tailEnd/>
          </a:ln>
        </p:spPr>
      </p:pic>
      <p:graphicFrame>
        <p:nvGraphicFramePr>
          <p:cNvPr id="23554" name="Object 2"/>
          <p:cNvGraphicFramePr>
            <a:graphicFrameLocks noChangeAspect="1"/>
          </p:cNvGraphicFramePr>
          <p:nvPr/>
        </p:nvGraphicFramePr>
        <p:xfrm>
          <a:off x="465138" y="1050925"/>
          <a:ext cx="2954337" cy="1057275"/>
        </p:xfrm>
        <a:graphic>
          <a:graphicData uri="http://schemas.openxmlformats.org/presentationml/2006/ole">
            <mc:AlternateContent xmlns:mc="http://schemas.openxmlformats.org/markup-compatibility/2006">
              <mc:Choice xmlns:v="urn:schemas-microsoft-com:vml" Requires="v">
                <p:oleObj spid="_x0000_s23556" name="Egyenlet" r:id="rId6" imgW="1091880" imgH="393480" progId="Equation.3">
                  <p:embed/>
                </p:oleObj>
              </mc:Choice>
              <mc:Fallback>
                <p:oleObj name="Egyenlet" r:id="rId6" imgW="1091880" imgH="3934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138" y="1050925"/>
                        <a:ext cx="29543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23555" name="Object 3"/>
          <p:cNvGraphicFramePr>
            <a:graphicFrameLocks noChangeAspect="1"/>
          </p:cNvGraphicFramePr>
          <p:nvPr/>
        </p:nvGraphicFramePr>
        <p:xfrm>
          <a:off x="4043363" y="971550"/>
          <a:ext cx="2921000" cy="1057275"/>
        </p:xfrm>
        <a:graphic>
          <a:graphicData uri="http://schemas.openxmlformats.org/presentationml/2006/ole">
            <mc:AlternateContent xmlns:mc="http://schemas.openxmlformats.org/markup-compatibility/2006">
              <mc:Choice xmlns:v="urn:schemas-microsoft-com:vml" Requires="v">
                <p:oleObj spid="_x0000_s23557" name="Egyenlet" r:id="rId8" imgW="1079280" imgH="393480" progId="Equation.3">
                  <p:embed/>
                </p:oleObj>
              </mc:Choice>
              <mc:Fallback>
                <p:oleObj name="Egyenlet" r:id="rId8" imgW="1079280" imgH="3934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363" y="971550"/>
                        <a:ext cx="2921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A8178BD8-7B62-4A42-9AD5-31A893D5558E}" type="slidenum">
              <a:rPr lang="hu-HU"/>
              <a:pPr>
                <a:defRPr/>
              </a:pPr>
              <a:t>52</a:t>
            </a:fld>
            <a:endParaRPr lang="hu-HU" dirty="0"/>
          </a:p>
        </p:txBody>
      </p:sp>
      <p:sp>
        <p:nvSpPr>
          <p:cNvPr id="245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8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24585" name="Rectangle 4"/>
          <p:cNvSpPr>
            <a:spLocks noChangeArrowheads="1"/>
          </p:cNvSpPr>
          <p:nvPr/>
        </p:nvSpPr>
        <p:spPr bwMode="auto">
          <a:xfrm>
            <a:off x="204788" y="325438"/>
            <a:ext cx="8734425" cy="792162"/>
          </a:xfrm>
          <a:prstGeom prst="rect">
            <a:avLst/>
          </a:prstGeom>
          <a:noFill/>
          <a:ln w="9525">
            <a:noFill/>
            <a:miter lim="800000"/>
            <a:headEnd/>
            <a:tailEnd/>
          </a:ln>
        </p:spPr>
        <p:txBody>
          <a:bodyPr anchor="ctr"/>
          <a:lstStyle/>
          <a:p>
            <a:r>
              <a:rPr lang="hu-HU" sz="4000" b="1"/>
              <a:t>A szárnyprofilra ható erők</a:t>
            </a:r>
          </a:p>
        </p:txBody>
      </p:sp>
      <p:sp>
        <p:nvSpPr>
          <p:cNvPr id="245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8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8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459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2459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245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2459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59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246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60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2460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graphicFrame>
        <p:nvGraphicFramePr>
          <p:cNvPr id="24578" name="Object 2"/>
          <p:cNvGraphicFramePr>
            <a:graphicFrameLocks noChangeAspect="1"/>
          </p:cNvGraphicFramePr>
          <p:nvPr/>
        </p:nvGraphicFramePr>
        <p:xfrm>
          <a:off x="0" y="893763"/>
          <a:ext cx="2954338" cy="1057275"/>
        </p:xfrm>
        <a:graphic>
          <a:graphicData uri="http://schemas.openxmlformats.org/presentationml/2006/ole">
            <mc:AlternateContent xmlns:mc="http://schemas.openxmlformats.org/markup-compatibility/2006">
              <mc:Choice xmlns:v="urn:schemas-microsoft-com:vml" Requires="v">
                <p:oleObj spid="_x0000_s24580" name="Egyenlet" r:id="rId4" imgW="1091880" imgH="393480" progId="Equation.3">
                  <p:embed/>
                </p:oleObj>
              </mc:Choice>
              <mc:Fallback>
                <p:oleObj name="Egyenlet" r:id="rId4" imgW="10918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3763"/>
                        <a:ext cx="29543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24579" name="Object 3"/>
          <p:cNvGraphicFramePr>
            <a:graphicFrameLocks noChangeAspect="1"/>
          </p:cNvGraphicFramePr>
          <p:nvPr/>
        </p:nvGraphicFramePr>
        <p:xfrm>
          <a:off x="5903913" y="1035050"/>
          <a:ext cx="2921000" cy="1057275"/>
        </p:xfrm>
        <a:graphic>
          <a:graphicData uri="http://schemas.openxmlformats.org/presentationml/2006/ole">
            <mc:AlternateContent xmlns:mc="http://schemas.openxmlformats.org/markup-compatibility/2006">
              <mc:Choice xmlns:v="urn:schemas-microsoft-com:vml" Requires="v">
                <p:oleObj spid="_x0000_s24581" name="Egyenlet" r:id="rId6" imgW="1079280" imgH="393480" progId="Equation.3">
                  <p:embed/>
                </p:oleObj>
              </mc:Choice>
              <mc:Fallback>
                <p:oleObj name="Egyenlet" r:id="rId6" imgW="107928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3913" y="1035050"/>
                        <a:ext cx="2921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pic>
        <p:nvPicPr>
          <p:cNvPr id="24603" name="Kép 27" descr="R:\Projektek\MÜTF_2010_elearning\Munkaanyagok\Tananyag\10_Viz_es_Szelenergia\docbook\images\T10_M3_L6_T3_F2_002.jpg"/>
          <p:cNvPicPr>
            <a:picLocks noChangeAspect="1" noChangeArrowheads="1"/>
          </p:cNvPicPr>
          <p:nvPr/>
        </p:nvPicPr>
        <p:blipFill>
          <a:blip r:embed="rId8" r:link="rId9"/>
          <a:srcRect/>
          <a:stretch>
            <a:fillRect/>
          </a:stretch>
        </p:blipFill>
        <p:spPr bwMode="auto">
          <a:xfrm>
            <a:off x="2301875" y="1714500"/>
            <a:ext cx="3894138" cy="42767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9C597F88-5BE3-4B56-A3D6-B0E7E14D3AC0}" type="slidenum">
              <a:rPr lang="hu-HU"/>
              <a:pPr>
                <a:defRPr/>
              </a:pPr>
              <a:t>53</a:t>
            </a:fld>
            <a:endParaRPr lang="hu-HU" dirty="0"/>
          </a:p>
        </p:txBody>
      </p:sp>
      <p:sp>
        <p:nvSpPr>
          <p:cNvPr id="614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4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1447" name="Rectangle 4"/>
          <p:cNvSpPr>
            <a:spLocks noChangeArrowheads="1"/>
          </p:cNvSpPr>
          <p:nvPr/>
        </p:nvSpPr>
        <p:spPr bwMode="auto">
          <a:xfrm>
            <a:off x="1624013" y="325438"/>
            <a:ext cx="6053137" cy="792162"/>
          </a:xfrm>
          <a:prstGeom prst="rect">
            <a:avLst/>
          </a:prstGeom>
          <a:noFill/>
          <a:ln w="9525">
            <a:noFill/>
            <a:miter lim="800000"/>
            <a:headEnd/>
            <a:tailEnd/>
          </a:ln>
        </p:spPr>
        <p:txBody>
          <a:bodyPr anchor="ctr"/>
          <a:lstStyle/>
          <a:p>
            <a:r>
              <a:rPr lang="hu-HU" sz="4000" b="1">
                <a:solidFill>
                  <a:srgbClr val="009900"/>
                </a:solidFill>
              </a:rPr>
              <a:t>A Darrieus- szélkerék</a:t>
            </a:r>
          </a:p>
        </p:txBody>
      </p:sp>
      <p:sp>
        <p:nvSpPr>
          <p:cNvPr id="614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145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14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14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5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146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6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14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6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146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1465" name="Kép 28" descr="R:\Projektek\MÜTF_2010_elearning\Munkaanyagok\Tananyag\10_Viz_es_Szelenergia\docbook\images\T10_M3_L6_T3_F2_003.jpg"/>
          <p:cNvPicPr>
            <a:picLocks noChangeAspect="1" noChangeArrowheads="1"/>
          </p:cNvPicPr>
          <p:nvPr/>
        </p:nvPicPr>
        <p:blipFill>
          <a:blip r:embed="rId3" r:link="rId4"/>
          <a:srcRect/>
          <a:stretch>
            <a:fillRect/>
          </a:stretch>
        </p:blipFill>
        <p:spPr bwMode="auto">
          <a:xfrm>
            <a:off x="536575" y="1403350"/>
            <a:ext cx="7677150" cy="48863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AF5FA1CA-FD10-4296-860B-8D4068D75CB2}" type="slidenum">
              <a:rPr lang="hu-HU"/>
              <a:pPr>
                <a:defRPr/>
              </a:pPr>
              <a:t>54</a:t>
            </a:fld>
            <a:endParaRPr lang="hu-HU" dirty="0"/>
          </a:p>
        </p:txBody>
      </p:sp>
      <p:sp>
        <p:nvSpPr>
          <p:cNvPr id="624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2471" name="Rectangle 4"/>
          <p:cNvSpPr>
            <a:spLocks noChangeArrowheads="1"/>
          </p:cNvSpPr>
          <p:nvPr/>
        </p:nvSpPr>
        <p:spPr bwMode="auto">
          <a:xfrm>
            <a:off x="0" y="1444625"/>
            <a:ext cx="8923338" cy="792163"/>
          </a:xfrm>
          <a:prstGeom prst="rect">
            <a:avLst/>
          </a:prstGeom>
          <a:noFill/>
          <a:ln w="9525">
            <a:noFill/>
            <a:miter lim="800000"/>
            <a:headEnd/>
            <a:tailEnd/>
          </a:ln>
        </p:spPr>
        <p:txBody>
          <a:bodyPr anchor="ctr"/>
          <a:lstStyle/>
          <a:p>
            <a:pPr algn="ctr"/>
            <a:r>
              <a:rPr lang="hu-HU" sz="4000" b="1">
                <a:solidFill>
                  <a:srgbClr val="FF0000"/>
                </a:solidFill>
              </a:rPr>
              <a:t>A szélerőművek szerkezete, telepítése, hálózatra csatolása</a:t>
            </a:r>
          </a:p>
          <a:p>
            <a:endParaRPr lang="hu-HU" sz="4000" b="1"/>
          </a:p>
        </p:txBody>
      </p:sp>
      <p:sp>
        <p:nvSpPr>
          <p:cNvPr id="624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24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7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247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24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24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24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248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ABAE2486-EBF9-4C0A-B112-30B0206680B1}" type="slidenum">
              <a:rPr lang="hu-HU"/>
              <a:pPr>
                <a:defRPr/>
              </a:pPr>
              <a:t>55</a:t>
            </a:fld>
            <a:endParaRPr lang="hu-HU" dirty="0"/>
          </a:p>
        </p:txBody>
      </p:sp>
      <p:sp>
        <p:nvSpPr>
          <p:cNvPr id="634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49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3495" name="Rectangle 4"/>
          <p:cNvSpPr>
            <a:spLocks noChangeArrowheads="1"/>
          </p:cNvSpPr>
          <p:nvPr/>
        </p:nvSpPr>
        <p:spPr bwMode="auto">
          <a:xfrm>
            <a:off x="0" y="428604"/>
            <a:ext cx="8923338" cy="792162"/>
          </a:xfrm>
          <a:prstGeom prst="rect">
            <a:avLst/>
          </a:prstGeom>
          <a:noFill/>
          <a:ln w="9525">
            <a:noFill/>
            <a:miter lim="800000"/>
            <a:headEnd/>
            <a:tailEnd/>
          </a:ln>
        </p:spPr>
        <p:txBody>
          <a:bodyPr anchor="ctr"/>
          <a:lstStyle/>
          <a:p>
            <a:pPr algn="ctr"/>
            <a:endParaRPr lang="hu-HU" sz="4000" b="1" dirty="0"/>
          </a:p>
          <a:p>
            <a:pPr algn="ctr"/>
            <a:r>
              <a:rPr lang="hu-HU" sz="4000" b="1" dirty="0"/>
              <a:t>A háromlapátos szélerőmű 1.</a:t>
            </a:r>
          </a:p>
          <a:p>
            <a:endParaRPr lang="hu-HU" sz="4000" b="1" dirty="0"/>
          </a:p>
        </p:txBody>
      </p:sp>
      <p:sp>
        <p:nvSpPr>
          <p:cNvPr id="634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4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4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49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350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35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35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350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0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35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1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351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3513" name="Kép 24" descr="R:\Projektek\MÜTF_2010_elearning\Munkaanyagok\Tananyag\10_Viz_es_Szelenergia\docbook\images\T10_M4_L1_001.jpg"/>
          <p:cNvPicPr>
            <a:picLocks noChangeAspect="1" noChangeArrowheads="1"/>
          </p:cNvPicPr>
          <p:nvPr/>
        </p:nvPicPr>
        <p:blipFill>
          <a:blip r:embed="rId3" r:link="rId4"/>
          <a:srcRect/>
          <a:stretch>
            <a:fillRect/>
          </a:stretch>
        </p:blipFill>
        <p:spPr bwMode="auto">
          <a:xfrm>
            <a:off x="1995488" y="1247775"/>
            <a:ext cx="4941887" cy="56102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5D9262A-C9F9-492A-9E44-455D9CC7F9EF}" type="slidenum">
              <a:rPr lang="hu-HU"/>
              <a:pPr>
                <a:defRPr/>
              </a:pPr>
              <a:t>56</a:t>
            </a:fld>
            <a:endParaRPr lang="hu-HU" dirty="0"/>
          </a:p>
        </p:txBody>
      </p:sp>
      <p:sp>
        <p:nvSpPr>
          <p:cNvPr id="645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1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4519" name="Rectangle 4"/>
          <p:cNvSpPr>
            <a:spLocks noChangeArrowheads="1"/>
          </p:cNvSpPr>
          <p:nvPr/>
        </p:nvSpPr>
        <p:spPr bwMode="auto">
          <a:xfrm>
            <a:off x="0" y="500042"/>
            <a:ext cx="8923338" cy="792162"/>
          </a:xfrm>
          <a:prstGeom prst="rect">
            <a:avLst/>
          </a:prstGeom>
          <a:noFill/>
          <a:ln w="9525">
            <a:noFill/>
            <a:miter lim="800000"/>
            <a:headEnd/>
            <a:tailEnd/>
          </a:ln>
        </p:spPr>
        <p:txBody>
          <a:bodyPr anchor="ctr"/>
          <a:lstStyle/>
          <a:p>
            <a:pPr algn="ctr"/>
            <a:endParaRPr lang="hu-HU" sz="4000" b="1" dirty="0"/>
          </a:p>
          <a:p>
            <a:pPr algn="ctr"/>
            <a:r>
              <a:rPr lang="hu-HU" sz="4000" b="1" dirty="0"/>
              <a:t>A háromlapátos szélerőmű 2. </a:t>
            </a:r>
          </a:p>
          <a:p>
            <a:endParaRPr lang="hu-HU" sz="4000" b="1" dirty="0"/>
          </a:p>
        </p:txBody>
      </p:sp>
      <p:sp>
        <p:nvSpPr>
          <p:cNvPr id="645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45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452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2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45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3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45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3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45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453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4537" name="Kép 25" descr="R:\Projektek\MÜTF_2010_elearning\Munkaanyagok\Tananyag\10_Viz_es_Szelenergia\docbook\images\T10_M4_L1_002.jpg"/>
          <p:cNvPicPr>
            <a:picLocks noChangeAspect="1" noChangeArrowheads="1"/>
          </p:cNvPicPr>
          <p:nvPr/>
        </p:nvPicPr>
        <p:blipFill>
          <a:blip r:embed="rId3" r:link="rId4"/>
          <a:srcRect/>
          <a:stretch>
            <a:fillRect/>
          </a:stretch>
        </p:blipFill>
        <p:spPr bwMode="auto">
          <a:xfrm>
            <a:off x="1936750" y="1514475"/>
            <a:ext cx="5238750" cy="43338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F04DDE9C-9F36-43E0-B889-FB566A1F74D1}" type="slidenum">
              <a:rPr lang="hu-HU"/>
              <a:pPr>
                <a:defRPr/>
              </a:pPr>
              <a:t>57</a:t>
            </a:fld>
            <a:endParaRPr lang="hu-HU" dirty="0"/>
          </a:p>
        </p:txBody>
      </p:sp>
      <p:sp>
        <p:nvSpPr>
          <p:cNvPr id="655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4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5543"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solidFill>
                  <a:srgbClr val="003399"/>
                </a:solidFill>
              </a:rPr>
              <a:t>A lapátok</a:t>
            </a:r>
          </a:p>
          <a:p>
            <a:endParaRPr lang="hu-HU" sz="4000" b="1"/>
          </a:p>
        </p:txBody>
      </p:sp>
      <p:sp>
        <p:nvSpPr>
          <p:cNvPr id="655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4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4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554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555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55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55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55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5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556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5561" name="Kép 26" descr="R:\Projektek\MÜTF_2010_elearning\Munkaanyagok\Tananyag\10_Viz_es_Szelenergia\docbook\images\T10_M4_L2_001.jpg"/>
          <p:cNvPicPr>
            <a:picLocks noChangeAspect="1" noChangeArrowheads="1"/>
          </p:cNvPicPr>
          <p:nvPr/>
        </p:nvPicPr>
        <p:blipFill>
          <a:blip r:embed="rId3" r:link="rId4"/>
          <a:srcRect/>
          <a:stretch>
            <a:fillRect/>
          </a:stretch>
        </p:blipFill>
        <p:spPr bwMode="auto">
          <a:xfrm>
            <a:off x="1198563" y="2774950"/>
            <a:ext cx="6276975" cy="2854325"/>
          </a:xfrm>
          <a:prstGeom prst="rect">
            <a:avLst/>
          </a:prstGeom>
          <a:noFill/>
          <a:ln w="9525">
            <a:noFill/>
            <a:miter lim="800000"/>
            <a:headEnd/>
            <a:tailEnd/>
          </a:ln>
        </p:spPr>
      </p:pic>
      <p:sp>
        <p:nvSpPr>
          <p:cNvPr id="65562" name="Téglalap 27"/>
          <p:cNvSpPr>
            <a:spLocks noChangeArrowheads="1"/>
          </p:cNvSpPr>
          <p:nvPr/>
        </p:nvSpPr>
        <p:spPr bwMode="auto">
          <a:xfrm>
            <a:off x="2632075" y="2206625"/>
            <a:ext cx="3910013" cy="369888"/>
          </a:xfrm>
          <a:prstGeom prst="rect">
            <a:avLst/>
          </a:prstGeom>
          <a:noFill/>
          <a:ln w="9525">
            <a:noFill/>
            <a:miter lim="800000"/>
            <a:headEnd/>
            <a:tailEnd/>
          </a:ln>
        </p:spPr>
        <p:txBody>
          <a:bodyPr>
            <a:spAutoFit/>
          </a:bodyPr>
          <a:lstStyle/>
          <a:p>
            <a:r>
              <a:rPr lang="hu-HU">
                <a:latin typeface="Times New Roman" pitchFamily="18" charset="0"/>
              </a:rPr>
              <a:t>A lapát különböző nézetei, metszetei. </a:t>
            </a:r>
            <a:endParaRPr lang="hu-H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62247A68-9AB8-4DBF-9249-ADD95B1E859C}" type="slidenum">
              <a:rPr lang="hu-HU"/>
              <a:pPr>
                <a:defRPr/>
              </a:pPr>
              <a:t>58</a:t>
            </a:fld>
            <a:endParaRPr lang="hu-HU" dirty="0"/>
          </a:p>
        </p:txBody>
      </p:sp>
      <p:sp>
        <p:nvSpPr>
          <p:cNvPr id="665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6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6567"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 lapátok szerkezete</a:t>
            </a:r>
          </a:p>
          <a:p>
            <a:endParaRPr lang="hu-HU" sz="4000" b="1"/>
          </a:p>
        </p:txBody>
      </p:sp>
      <p:sp>
        <p:nvSpPr>
          <p:cNvPr id="665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65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657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65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7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658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8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65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658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6585" name="Kép 28" descr="R:\Projektek\MÜTF_2010_elearning\Munkaanyagok\Tananyag\10_Viz_es_Szelenergia\docbook\images\T10_M4_L2_002.jpg"/>
          <p:cNvPicPr>
            <a:picLocks noChangeAspect="1" noChangeArrowheads="1"/>
          </p:cNvPicPr>
          <p:nvPr/>
        </p:nvPicPr>
        <p:blipFill>
          <a:blip r:embed="rId3" r:link="rId4"/>
          <a:srcRect/>
          <a:stretch>
            <a:fillRect/>
          </a:stretch>
        </p:blipFill>
        <p:spPr bwMode="auto">
          <a:xfrm>
            <a:off x="1466850" y="1554163"/>
            <a:ext cx="6165850" cy="45307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11EDF749-0059-4A3C-8742-FC3F016016CE}" type="slidenum">
              <a:rPr lang="hu-HU"/>
              <a:pPr>
                <a:defRPr/>
              </a:pPr>
              <a:t>59</a:t>
            </a:fld>
            <a:endParaRPr lang="hu-HU" dirty="0"/>
          </a:p>
        </p:txBody>
      </p:sp>
      <p:sp>
        <p:nvSpPr>
          <p:cNvPr id="6758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7591"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 lapátok befogása forgatása</a:t>
            </a:r>
          </a:p>
          <a:p>
            <a:endParaRPr lang="hu-HU" sz="4000" b="1"/>
          </a:p>
        </p:txBody>
      </p:sp>
      <p:sp>
        <p:nvSpPr>
          <p:cNvPr id="675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759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59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759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76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760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76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760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7609" name="Kép 25" descr="R:\Projektek\MÜTF_2010_elearning\Munkaanyagok\Tananyag\10_Viz_es_Szelenergia\docbook\images\T10_M4_L2_004.jpg"/>
          <p:cNvPicPr>
            <a:picLocks noChangeAspect="1" noChangeArrowheads="1"/>
          </p:cNvPicPr>
          <p:nvPr/>
        </p:nvPicPr>
        <p:blipFill>
          <a:blip r:embed="rId3" r:link="rId4"/>
          <a:srcRect/>
          <a:stretch>
            <a:fillRect/>
          </a:stretch>
        </p:blipFill>
        <p:spPr bwMode="auto">
          <a:xfrm>
            <a:off x="1406525" y="2176463"/>
            <a:ext cx="6554788" cy="37671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3"/>
          <p:cNvSpPr>
            <a:spLocks noGrp="1"/>
          </p:cNvSpPr>
          <p:nvPr>
            <p:ph type="dt" sz="quarter" idx="10"/>
          </p:nvPr>
        </p:nvSpPr>
        <p:spPr/>
        <p:txBody>
          <a:bodyPr/>
          <a:lstStyle/>
          <a:p>
            <a:pPr>
              <a:defRPr/>
            </a:pPr>
            <a:fld id="{4D083518-A767-4976-88DD-43E29A104AB6}" type="datetime1">
              <a:rPr lang="hu-HU"/>
              <a:pPr>
                <a:defRPr/>
              </a:pPr>
              <a:t>2026. 01. 22.</a:t>
            </a:fld>
            <a:endParaRPr lang="hu-HU" dirty="0"/>
          </a:p>
        </p:txBody>
      </p:sp>
      <p:sp>
        <p:nvSpPr>
          <p:cNvPr id="4" name="Élőláb helye 4"/>
          <p:cNvSpPr>
            <a:spLocks noGrp="1"/>
          </p:cNvSpPr>
          <p:nvPr>
            <p:ph type="ftr" sz="quarter" idx="11"/>
          </p:nvPr>
        </p:nvSpPr>
        <p:spPr/>
        <p:txBody>
          <a:bodyPr/>
          <a:lstStyle/>
          <a:p>
            <a:pPr>
              <a:defRPr/>
            </a:pPr>
            <a:r>
              <a:rPr lang="hu-HU"/>
              <a:t>Dr. Szlivka Ferenc: Szélenergia hasznosítás</a:t>
            </a:r>
          </a:p>
        </p:txBody>
      </p:sp>
      <p:sp>
        <p:nvSpPr>
          <p:cNvPr id="5" name="Dia számának helye 5"/>
          <p:cNvSpPr>
            <a:spLocks noGrp="1"/>
          </p:cNvSpPr>
          <p:nvPr>
            <p:ph type="sldNum" sz="quarter" idx="12"/>
          </p:nvPr>
        </p:nvSpPr>
        <p:spPr/>
        <p:txBody>
          <a:bodyPr/>
          <a:lstStyle/>
          <a:p>
            <a:pPr>
              <a:defRPr/>
            </a:pPr>
            <a:fld id="{E2359642-2E0F-4214-95EF-BB59E13A0489}" type="slidenum">
              <a:rPr lang="hu-HU"/>
              <a:pPr>
                <a:defRPr/>
              </a:pPr>
              <a:t>6</a:t>
            </a:fld>
            <a:endParaRPr lang="hu-HU" dirty="0"/>
          </a:p>
        </p:txBody>
      </p:sp>
      <p:sp>
        <p:nvSpPr>
          <p:cNvPr id="198660" name="Text Box 4"/>
          <p:cNvSpPr txBox="1">
            <a:spLocks noChangeArrowheads="1"/>
          </p:cNvSpPr>
          <p:nvPr/>
        </p:nvSpPr>
        <p:spPr bwMode="auto">
          <a:xfrm>
            <a:off x="0" y="404813"/>
            <a:ext cx="8839200" cy="708025"/>
          </a:xfrm>
          <a:prstGeom prst="rect">
            <a:avLst/>
          </a:prstGeom>
          <a:noFill/>
          <a:ln w="9525">
            <a:noFill/>
            <a:miter lim="800000"/>
            <a:headEnd/>
            <a:tailEnd/>
          </a:ln>
        </p:spPr>
        <p:txBody>
          <a:bodyPr anchor="ctr">
            <a:spAutoFit/>
          </a:bodyPr>
          <a:lstStyle/>
          <a:p>
            <a:pPr algn="ctr"/>
            <a:r>
              <a:rPr lang="hu-HU" sz="4000" b="1">
                <a:solidFill>
                  <a:srgbClr val="003399"/>
                </a:solidFill>
              </a:rPr>
              <a:t>A szélenergia hasznosítás kezdete</a:t>
            </a:r>
          </a:p>
        </p:txBody>
      </p:sp>
      <p:sp>
        <p:nvSpPr>
          <p:cNvPr id="37894" name="Téglalap 7"/>
          <p:cNvSpPr>
            <a:spLocks noChangeArrowheads="1"/>
          </p:cNvSpPr>
          <p:nvPr/>
        </p:nvSpPr>
        <p:spPr bwMode="auto">
          <a:xfrm>
            <a:off x="2862263" y="5848350"/>
            <a:ext cx="3649662" cy="369888"/>
          </a:xfrm>
          <a:prstGeom prst="rect">
            <a:avLst/>
          </a:prstGeom>
          <a:noFill/>
          <a:ln w="9525">
            <a:noFill/>
            <a:miter lim="800000"/>
            <a:headEnd/>
            <a:tailEnd/>
          </a:ln>
        </p:spPr>
        <p:txBody>
          <a:bodyPr>
            <a:spAutoFit/>
          </a:bodyPr>
          <a:lstStyle/>
          <a:p>
            <a:r>
              <a:rPr lang="hu-HU" b="1"/>
              <a:t>Ókori vitorlás </a:t>
            </a:r>
            <a:endParaRPr lang="hu-HU"/>
          </a:p>
        </p:txBody>
      </p:sp>
      <p:pic>
        <p:nvPicPr>
          <p:cNvPr id="37895" name="Kép 7" descr="R:\Projektek\MÜTF_2010_elearning\Munkaanyagok\Tananyag\10_Viz_es_Szelenergia\docbook\images\T10_M3_L1_002.jpg"/>
          <p:cNvPicPr>
            <a:picLocks noChangeAspect="1" noChangeArrowheads="1"/>
          </p:cNvPicPr>
          <p:nvPr/>
        </p:nvPicPr>
        <p:blipFill>
          <a:blip r:embed="rId3" r:link="rId4"/>
          <a:srcRect/>
          <a:stretch>
            <a:fillRect/>
          </a:stretch>
        </p:blipFill>
        <p:spPr bwMode="auto">
          <a:xfrm>
            <a:off x="1504950" y="1981200"/>
            <a:ext cx="5962650" cy="3581400"/>
          </a:xfrm>
          <a:prstGeom prst="rect">
            <a:avLst/>
          </a:prstGeom>
          <a:noFill/>
          <a:ln w="9525">
            <a:noFill/>
            <a:miter lim="800000"/>
            <a:headEnd/>
            <a:tailEnd/>
          </a:ln>
        </p:spPr>
      </p:pic>
      <p:sp>
        <p:nvSpPr>
          <p:cNvPr id="37896" name="Rectangle 10"/>
          <p:cNvSpPr>
            <a:spLocks noChangeArrowheads="1"/>
          </p:cNvSpPr>
          <p:nvPr/>
        </p:nvSpPr>
        <p:spPr bwMode="auto">
          <a:xfrm>
            <a:off x="2782888" y="1246188"/>
            <a:ext cx="4119562" cy="400050"/>
          </a:xfrm>
          <a:prstGeom prst="rect">
            <a:avLst/>
          </a:prstGeom>
          <a:noFill/>
          <a:ln w="9525">
            <a:noFill/>
            <a:miter lim="800000"/>
            <a:headEnd/>
            <a:tailEnd/>
          </a:ln>
        </p:spPr>
        <p:txBody>
          <a:bodyPr wrap="none" anchor="ctr">
            <a:spAutoFit/>
          </a:bodyPr>
          <a:lstStyle/>
          <a:p>
            <a:pPr eaLnBrk="0" hangingPunct="0"/>
            <a:r>
              <a:rPr lang="hu-HU" sz="2000" b="1"/>
              <a:t>A vitorla használata hajózásban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8660"/>
                                        </p:tgtEl>
                                        <p:attrNameLst>
                                          <p:attrName>style.visibility</p:attrName>
                                        </p:attrNameLst>
                                      </p:cBhvr>
                                      <p:to>
                                        <p:strVal val="visible"/>
                                      </p:to>
                                    </p:set>
                                    <p:animEffect transition="in" filter="dissolve">
                                      <p:cBhvr>
                                        <p:cTn id="7"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8607A0AF-72F6-48C4-9C97-C2A54DE81BC0}" type="slidenum">
              <a:rPr lang="hu-HU"/>
              <a:pPr>
                <a:defRPr/>
              </a:pPr>
              <a:t>60</a:t>
            </a:fld>
            <a:endParaRPr lang="hu-HU" dirty="0"/>
          </a:p>
        </p:txBody>
      </p:sp>
      <p:sp>
        <p:nvSpPr>
          <p:cNvPr id="6861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1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8615"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solidFill>
                  <a:srgbClr val="003399"/>
                </a:solidFill>
              </a:rPr>
              <a:t>A tartóoszlopok</a:t>
            </a:r>
          </a:p>
          <a:p>
            <a:endParaRPr lang="hu-HU" sz="4000" b="1"/>
          </a:p>
        </p:txBody>
      </p:sp>
      <p:sp>
        <p:nvSpPr>
          <p:cNvPr id="686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1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1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862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862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86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86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2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86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863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8633" name="Kép 26" descr="R:\Projektek\MÜTF_2010_elearning\Munkaanyagok\Tananyag\10_Viz_es_Szelenergia\docbook\images\T10_M4_L3_001.jpg"/>
          <p:cNvPicPr>
            <a:picLocks noChangeAspect="1" noChangeArrowheads="1"/>
          </p:cNvPicPr>
          <p:nvPr/>
        </p:nvPicPr>
        <p:blipFill>
          <a:blip r:embed="rId3" r:link="rId4"/>
          <a:srcRect/>
          <a:stretch>
            <a:fillRect/>
          </a:stretch>
        </p:blipFill>
        <p:spPr bwMode="auto">
          <a:xfrm>
            <a:off x="2190750" y="2054225"/>
            <a:ext cx="4702175" cy="4251325"/>
          </a:xfrm>
          <a:prstGeom prst="rect">
            <a:avLst/>
          </a:prstGeom>
          <a:noFill/>
          <a:ln w="9525">
            <a:noFill/>
            <a:miter lim="800000"/>
            <a:headEnd/>
            <a:tailEnd/>
          </a:ln>
        </p:spPr>
      </p:pic>
      <p:sp>
        <p:nvSpPr>
          <p:cNvPr id="68634" name="Téglalap 27"/>
          <p:cNvSpPr>
            <a:spLocks noChangeArrowheads="1"/>
          </p:cNvSpPr>
          <p:nvPr/>
        </p:nvSpPr>
        <p:spPr bwMode="auto">
          <a:xfrm>
            <a:off x="2979738" y="1671638"/>
            <a:ext cx="2286000" cy="368300"/>
          </a:xfrm>
          <a:prstGeom prst="rect">
            <a:avLst/>
          </a:prstGeom>
          <a:noFill/>
          <a:ln w="9525">
            <a:noFill/>
            <a:miter lim="800000"/>
            <a:headEnd/>
            <a:tailEnd/>
          </a:ln>
        </p:spPr>
        <p:txBody>
          <a:bodyPr>
            <a:spAutoFit/>
          </a:bodyPr>
          <a:lstStyle/>
          <a:p>
            <a:r>
              <a:rPr lang="hu-HU">
                <a:latin typeface="Times New Roman" pitchFamily="18" charset="0"/>
              </a:rPr>
              <a:t>A célrácsos tartók</a:t>
            </a:r>
            <a:endParaRPr lang="hu-H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319C29A4-5EF2-4BAE-A5CE-39FB4AEC373B}" type="slidenum">
              <a:rPr lang="hu-HU"/>
              <a:pPr>
                <a:defRPr/>
              </a:pPr>
              <a:t>61</a:t>
            </a:fld>
            <a:endParaRPr lang="hu-HU" dirty="0"/>
          </a:p>
        </p:txBody>
      </p:sp>
      <p:sp>
        <p:nvSpPr>
          <p:cNvPr id="696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3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69639"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 csővázas tartóoszlopok</a:t>
            </a:r>
          </a:p>
          <a:p>
            <a:endParaRPr lang="hu-HU" sz="4000" b="1"/>
          </a:p>
        </p:txBody>
      </p:sp>
      <p:sp>
        <p:nvSpPr>
          <p:cNvPr id="696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964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6964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4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696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5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6965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5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696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6965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69657" name="Picture 2"/>
          <p:cNvPicPr>
            <a:picLocks noChangeAspect="1" noChangeArrowheads="1"/>
          </p:cNvPicPr>
          <p:nvPr/>
        </p:nvPicPr>
        <p:blipFill>
          <a:blip r:embed="rId3"/>
          <a:srcRect/>
          <a:stretch>
            <a:fillRect/>
          </a:stretch>
        </p:blipFill>
        <p:spPr bwMode="auto">
          <a:xfrm>
            <a:off x="1704975" y="2114550"/>
            <a:ext cx="5970588" cy="397033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A972065C-9F69-412D-AA08-FB88D866374B}" type="slidenum">
              <a:rPr lang="hu-HU"/>
              <a:pPr>
                <a:defRPr/>
              </a:pPr>
              <a:t>62</a:t>
            </a:fld>
            <a:endParaRPr lang="hu-HU" dirty="0"/>
          </a:p>
        </p:txBody>
      </p:sp>
      <p:sp>
        <p:nvSpPr>
          <p:cNvPr id="706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6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0663"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 csővázas tartóoszlopok</a:t>
            </a:r>
          </a:p>
          <a:p>
            <a:endParaRPr lang="hu-HU" sz="4000" b="1"/>
          </a:p>
        </p:txBody>
      </p:sp>
      <p:sp>
        <p:nvSpPr>
          <p:cNvPr id="706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6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066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067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06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067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06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068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0681" name="Kép 25" descr="R:\Projektek\MÜTF_2010_elearning\Munkaanyagok\Tananyag\10_Viz_es_Szelenergia\docbook\images\T10_M4_L3_004.jpg"/>
          <p:cNvPicPr>
            <a:picLocks noChangeAspect="1" noChangeArrowheads="1"/>
          </p:cNvPicPr>
          <p:nvPr/>
        </p:nvPicPr>
        <p:blipFill>
          <a:blip r:embed="rId3" r:link="rId4"/>
          <a:srcRect/>
          <a:stretch>
            <a:fillRect/>
          </a:stretch>
        </p:blipFill>
        <p:spPr bwMode="auto">
          <a:xfrm>
            <a:off x="757238" y="2238375"/>
            <a:ext cx="7377112" cy="351313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0AC46AA-579E-4B2E-9D0C-8DFBE0C2EE8C}" type="slidenum">
              <a:rPr lang="hu-HU"/>
              <a:pPr>
                <a:defRPr/>
              </a:pPr>
              <a:t>63</a:t>
            </a:fld>
            <a:endParaRPr lang="hu-HU" dirty="0"/>
          </a:p>
        </p:txBody>
      </p:sp>
      <p:sp>
        <p:nvSpPr>
          <p:cNvPr id="716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8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1687"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 csővázas tartóoszlopok</a:t>
            </a:r>
          </a:p>
          <a:p>
            <a:endParaRPr lang="hu-HU" sz="4000" b="1"/>
          </a:p>
        </p:txBody>
      </p:sp>
      <p:sp>
        <p:nvSpPr>
          <p:cNvPr id="716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169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169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16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69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170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70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17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7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170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1705" name="Picture 2"/>
          <p:cNvPicPr>
            <a:picLocks noChangeAspect="1" noChangeArrowheads="1"/>
          </p:cNvPicPr>
          <p:nvPr/>
        </p:nvPicPr>
        <p:blipFill>
          <a:blip r:embed="rId3"/>
          <a:srcRect/>
          <a:stretch>
            <a:fillRect/>
          </a:stretch>
        </p:blipFill>
        <p:spPr bwMode="auto">
          <a:xfrm>
            <a:off x="755650" y="4276725"/>
            <a:ext cx="7570788" cy="1966913"/>
          </a:xfrm>
          <a:prstGeom prst="rect">
            <a:avLst/>
          </a:prstGeom>
          <a:noFill/>
          <a:ln w="9525">
            <a:noFill/>
            <a:miter lim="800000"/>
            <a:headEnd/>
            <a:tailEnd/>
          </a:ln>
        </p:spPr>
      </p:pic>
      <p:pic>
        <p:nvPicPr>
          <p:cNvPr id="71706" name="Picture 3"/>
          <p:cNvPicPr>
            <a:picLocks noChangeAspect="1" noChangeArrowheads="1"/>
          </p:cNvPicPr>
          <p:nvPr/>
        </p:nvPicPr>
        <p:blipFill>
          <a:blip r:embed="rId4"/>
          <a:srcRect/>
          <a:stretch>
            <a:fillRect/>
          </a:stretch>
        </p:blipFill>
        <p:spPr bwMode="auto">
          <a:xfrm>
            <a:off x="4706938" y="1604963"/>
            <a:ext cx="3324225" cy="2543175"/>
          </a:xfrm>
          <a:prstGeom prst="rect">
            <a:avLst/>
          </a:prstGeom>
          <a:noFill/>
          <a:ln w="9525">
            <a:noFill/>
            <a:miter lim="800000"/>
            <a:headEnd/>
            <a:tailEnd/>
          </a:ln>
        </p:spPr>
      </p:pic>
      <p:pic>
        <p:nvPicPr>
          <p:cNvPr id="71707" name="Picture 4"/>
          <p:cNvPicPr>
            <a:picLocks noChangeAspect="1" noChangeArrowheads="1"/>
          </p:cNvPicPr>
          <p:nvPr/>
        </p:nvPicPr>
        <p:blipFill>
          <a:blip r:embed="rId5"/>
          <a:srcRect/>
          <a:stretch>
            <a:fillRect/>
          </a:stretch>
        </p:blipFill>
        <p:spPr bwMode="auto">
          <a:xfrm>
            <a:off x="1544638" y="1622425"/>
            <a:ext cx="2033587" cy="26193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E2204FB9-5FC6-4DF5-A1B3-B282701CD788}" type="slidenum">
              <a:rPr lang="hu-HU"/>
              <a:pPr>
                <a:defRPr/>
              </a:pPr>
              <a:t>64</a:t>
            </a:fld>
            <a:endParaRPr lang="hu-HU" dirty="0"/>
          </a:p>
        </p:txBody>
      </p:sp>
      <p:sp>
        <p:nvSpPr>
          <p:cNvPr id="727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2711"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solidFill>
                  <a:srgbClr val="003399"/>
                </a:solidFill>
              </a:rPr>
              <a:t>A generátorok</a:t>
            </a:r>
          </a:p>
          <a:p>
            <a:endParaRPr lang="hu-HU" sz="4000" b="1"/>
          </a:p>
        </p:txBody>
      </p:sp>
      <p:sp>
        <p:nvSpPr>
          <p:cNvPr id="727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271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1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271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27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27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27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272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2729" name="Kép 25" descr="R:\Projektek\MÜTF_2010_elearning\Munkaanyagok\Tananyag\10_Viz_es_Szelenergia\docbook\images\T10_M4_L4_T3_001.jpg"/>
          <p:cNvPicPr>
            <a:picLocks noChangeAspect="1" noChangeArrowheads="1"/>
          </p:cNvPicPr>
          <p:nvPr/>
        </p:nvPicPr>
        <p:blipFill>
          <a:blip r:embed="rId3" r:link="rId4"/>
          <a:srcRect/>
          <a:stretch>
            <a:fillRect/>
          </a:stretch>
        </p:blipFill>
        <p:spPr bwMode="auto">
          <a:xfrm>
            <a:off x="3546475" y="1933575"/>
            <a:ext cx="4806950" cy="3457575"/>
          </a:xfrm>
          <a:prstGeom prst="rect">
            <a:avLst/>
          </a:prstGeom>
          <a:noFill/>
          <a:ln w="9525">
            <a:noFill/>
            <a:miter lim="800000"/>
            <a:headEnd/>
            <a:tailEnd/>
          </a:ln>
        </p:spPr>
      </p:pic>
      <p:pic>
        <p:nvPicPr>
          <p:cNvPr id="72730" name="Kép 26" descr="R:\Projektek\MÜTF_2010_elearning\Munkaanyagok\Tananyag\10_Viz_es_Szelenergia\docbook\images\T10_M4_L4_T3_002.jpg"/>
          <p:cNvPicPr>
            <a:picLocks noChangeAspect="1" noChangeArrowheads="1"/>
          </p:cNvPicPr>
          <p:nvPr/>
        </p:nvPicPr>
        <p:blipFill>
          <a:blip r:embed="rId5" r:link="rId6"/>
          <a:srcRect/>
          <a:stretch>
            <a:fillRect/>
          </a:stretch>
        </p:blipFill>
        <p:spPr bwMode="auto">
          <a:xfrm>
            <a:off x="257175" y="2184400"/>
            <a:ext cx="3238500" cy="2867025"/>
          </a:xfrm>
          <a:prstGeom prst="rect">
            <a:avLst/>
          </a:prstGeom>
          <a:noFill/>
          <a:ln w="9525">
            <a:noFill/>
            <a:miter lim="800000"/>
            <a:headEnd/>
            <a:tailEnd/>
          </a:ln>
        </p:spPr>
      </p:pic>
      <p:sp>
        <p:nvSpPr>
          <p:cNvPr id="72731" name="Téglalap 27"/>
          <p:cNvSpPr>
            <a:spLocks noChangeArrowheads="1"/>
          </p:cNvSpPr>
          <p:nvPr/>
        </p:nvSpPr>
        <p:spPr bwMode="auto">
          <a:xfrm>
            <a:off x="614363" y="5360988"/>
            <a:ext cx="2286000" cy="646112"/>
          </a:xfrm>
          <a:prstGeom prst="rect">
            <a:avLst/>
          </a:prstGeom>
          <a:noFill/>
          <a:ln w="9525">
            <a:noFill/>
            <a:miter lim="800000"/>
            <a:headEnd/>
            <a:tailEnd/>
          </a:ln>
        </p:spPr>
        <p:txBody>
          <a:bodyPr>
            <a:spAutoFit/>
          </a:bodyPr>
          <a:lstStyle/>
          <a:p>
            <a:r>
              <a:rPr lang="hu-HU">
                <a:latin typeface="Times New Roman" pitchFamily="18" charset="0"/>
              </a:rPr>
              <a:t>A háromfázisú  generátor sémája</a:t>
            </a:r>
            <a:endParaRPr lang="hu-HU"/>
          </a:p>
        </p:txBody>
      </p:sp>
      <p:sp>
        <p:nvSpPr>
          <p:cNvPr id="72732" name="Téglalap 27"/>
          <p:cNvSpPr>
            <a:spLocks noChangeArrowheads="1"/>
          </p:cNvSpPr>
          <p:nvPr/>
        </p:nvSpPr>
        <p:spPr bwMode="auto">
          <a:xfrm>
            <a:off x="4157663" y="5686425"/>
            <a:ext cx="4183062" cy="369888"/>
          </a:xfrm>
          <a:prstGeom prst="rect">
            <a:avLst/>
          </a:prstGeom>
          <a:noFill/>
          <a:ln w="9525">
            <a:noFill/>
            <a:miter lim="800000"/>
            <a:headEnd/>
            <a:tailEnd/>
          </a:ln>
        </p:spPr>
        <p:txBody>
          <a:bodyPr>
            <a:spAutoFit/>
          </a:bodyPr>
          <a:lstStyle/>
          <a:p>
            <a:r>
              <a:rPr lang="hu-HU">
                <a:latin typeface="Times New Roman" pitchFamily="18" charset="0"/>
              </a:rPr>
              <a:t>A három fázis  időbeli változása</a:t>
            </a:r>
            <a:endParaRPr lang="hu-H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41E979BC-AFA3-4727-AE4E-302F4A8E6E78}" type="slidenum">
              <a:rPr lang="hu-HU"/>
              <a:pPr>
                <a:defRPr/>
              </a:pPr>
              <a:t>65</a:t>
            </a:fld>
            <a:endParaRPr lang="hu-HU" dirty="0"/>
          </a:p>
        </p:txBody>
      </p:sp>
      <p:sp>
        <p:nvSpPr>
          <p:cNvPr id="737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3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3735"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dirty="0"/>
          </a:p>
          <a:p>
            <a:pPr algn="ctr"/>
            <a:r>
              <a:rPr lang="hu-HU" sz="4000" b="1" dirty="0"/>
              <a:t>Aszinkron  generátorok 1.</a:t>
            </a:r>
          </a:p>
          <a:p>
            <a:endParaRPr lang="hu-HU" sz="4000" b="1" dirty="0"/>
          </a:p>
        </p:txBody>
      </p:sp>
      <p:sp>
        <p:nvSpPr>
          <p:cNvPr id="737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3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374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374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374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374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4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37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5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375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73753" name="Téglalap 27"/>
          <p:cNvSpPr>
            <a:spLocks noChangeArrowheads="1"/>
          </p:cNvSpPr>
          <p:nvPr/>
        </p:nvSpPr>
        <p:spPr bwMode="auto">
          <a:xfrm>
            <a:off x="614363" y="5360988"/>
            <a:ext cx="2286000" cy="922337"/>
          </a:xfrm>
          <a:prstGeom prst="rect">
            <a:avLst/>
          </a:prstGeom>
          <a:noFill/>
          <a:ln w="9525">
            <a:noFill/>
            <a:miter lim="800000"/>
            <a:headEnd/>
            <a:tailEnd/>
          </a:ln>
        </p:spPr>
        <p:txBody>
          <a:bodyPr>
            <a:spAutoFit/>
          </a:bodyPr>
          <a:lstStyle/>
          <a:p>
            <a:r>
              <a:rPr lang="hu-HU">
                <a:latin typeface="Times New Roman" pitchFamily="18" charset="0"/>
              </a:rPr>
              <a:t>A háromfázisú  aszinkron generátor sémája</a:t>
            </a:r>
            <a:endParaRPr lang="hu-HU"/>
          </a:p>
        </p:txBody>
      </p:sp>
      <p:sp>
        <p:nvSpPr>
          <p:cNvPr id="73754" name="Téglalap 27"/>
          <p:cNvSpPr>
            <a:spLocks noChangeArrowheads="1"/>
          </p:cNvSpPr>
          <p:nvPr/>
        </p:nvSpPr>
        <p:spPr bwMode="auto">
          <a:xfrm>
            <a:off x="5197475" y="5249863"/>
            <a:ext cx="2906713" cy="369887"/>
          </a:xfrm>
          <a:prstGeom prst="rect">
            <a:avLst/>
          </a:prstGeom>
          <a:noFill/>
          <a:ln w="9525">
            <a:noFill/>
            <a:miter lim="800000"/>
            <a:headEnd/>
            <a:tailEnd/>
          </a:ln>
        </p:spPr>
        <p:txBody>
          <a:bodyPr>
            <a:spAutoFit/>
          </a:bodyPr>
          <a:lstStyle/>
          <a:p>
            <a:r>
              <a:rPr lang="hu-HU">
                <a:latin typeface="Times New Roman" pitchFamily="18" charset="0"/>
              </a:rPr>
              <a:t>A  zárt kalicka forgórész</a:t>
            </a:r>
            <a:endParaRPr lang="hu-HU"/>
          </a:p>
        </p:txBody>
      </p:sp>
      <p:pic>
        <p:nvPicPr>
          <p:cNvPr id="73755" name="Kép 30" descr="R:\Projektek\MÜTF_2010_elearning\Munkaanyagok\Tananyag\10_Viz_es_Szelenergia\docbook\images\T10_M4_L4_T3_003.jpg"/>
          <p:cNvPicPr>
            <a:picLocks noChangeAspect="1" noChangeArrowheads="1"/>
          </p:cNvPicPr>
          <p:nvPr/>
        </p:nvPicPr>
        <p:blipFill>
          <a:blip r:embed="rId3" r:link="rId4"/>
          <a:srcRect/>
          <a:stretch>
            <a:fillRect/>
          </a:stretch>
        </p:blipFill>
        <p:spPr bwMode="auto">
          <a:xfrm>
            <a:off x="1430338" y="2079625"/>
            <a:ext cx="2971800" cy="3076575"/>
          </a:xfrm>
          <a:prstGeom prst="rect">
            <a:avLst/>
          </a:prstGeom>
          <a:noFill/>
          <a:ln w="9525">
            <a:noFill/>
            <a:miter lim="800000"/>
            <a:headEnd/>
            <a:tailEnd/>
          </a:ln>
        </p:spPr>
      </p:pic>
      <p:pic>
        <p:nvPicPr>
          <p:cNvPr id="73756" name="Picture 2"/>
          <p:cNvPicPr>
            <a:picLocks noChangeAspect="1" noChangeArrowheads="1"/>
          </p:cNvPicPr>
          <p:nvPr/>
        </p:nvPicPr>
        <p:blipFill>
          <a:blip r:embed="rId5"/>
          <a:srcRect/>
          <a:stretch>
            <a:fillRect/>
          </a:stretch>
        </p:blipFill>
        <p:spPr bwMode="auto">
          <a:xfrm>
            <a:off x="4813300" y="2065338"/>
            <a:ext cx="3733800" cy="288131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C4F81B2-9C0A-4E8D-B8C3-7C45E625B3B9}" type="slidenum">
              <a:rPr lang="hu-HU"/>
              <a:pPr>
                <a:defRPr/>
              </a:pPr>
              <a:t>66</a:t>
            </a:fld>
            <a:endParaRPr lang="hu-HU" dirty="0"/>
          </a:p>
        </p:txBody>
      </p:sp>
      <p:sp>
        <p:nvSpPr>
          <p:cNvPr id="747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5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4759" name="Rectangle 4"/>
          <p:cNvSpPr>
            <a:spLocks noChangeArrowheads="1"/>
          </p:cNvSpPr>
          <p:nvPr/>
        </p:nvSpPr>
        <p:spPr bwMode="auto">
          <a:xfrm>
            <a:off x="0" y="428604"/>
            <a:ext cx="8923338" cy="792162"/>
          </a:xfrm>
          <a:prstGeom prst="rect">
            <a:avLst/>
          </a:prstGeom>
          <a:noFill/>
          <a:ln w="9525">
            <a:noFill/>
            <a:miter lim="800000"/>
            <a:headEnd/>
            <a:tailEnd/>
          </a:ln>
        </p:spPr>
        <p:txBody>
          <a:bodyPr anchor="ctr"/>
          <a:lstStyle/>
          <a:p>
            <a:pPr algn="ctr"/>
            <a:endParaRPr lang="hu-HU" sz="4000" b="1" dirty="0"/>
          </a:p>
          <a:p>
            <a:pPr algn="ctr"/>
            <a:r>
              <a:rPr lang="hu-HU" sz="4000" b="1" dirty="0"/>
              <a:t>Aszinkron  generátorok 2. </a:t>
            </a:r>
          </a:p>
          <a:p>
            <a:endParaRPr lang="hu-HU" sz="4000" b="1" dirty="0"/>
          </a:p>
        </p:txBody>
      </p:sp>
      <p:sp>
        <p:nvSpPr>
          <p:cNvPr id="747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476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476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6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47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7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7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477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7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47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7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477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74777" name="Téglalap 27"/>
          <p:cNvSpPr>
            <a:spLocks noChangeArrowheads="1"/>
          </p:cNvSpPr>
          <p:nvPr/>
        </p:nvSpPr>
        <p:spPr bwMode="auto">
          <a:xfrm>
            <a:off x="3084513" y="5927725"/>
            <a:ext cx="2906712" cy="369888"/>
          </a:xfrm>
          <a:prstGeom prst="rect">
            <a:avLst/>
          </a:prstGeom>
          <a:noFill/>
          <a:ln w="9525">
            <a:noFill/>
            <a:miter lim="800000"/>
            <a:headEnd/>
            <a:tailEnd/>
          </a:ln>
        </p:spPr>
        <p:txBody>
          <a:bodyPr>
            <a:spAutoFit/>
          </a:bodyPr>
          <a:lstStyle/>
          <a:p>
            <a:r>
              <a:rPr lang="hu-HU">
                <a:latin typeface="Times New Roman" pitchFamily="18" charset="0"/>
              </a:rPr>
              <a:t>A  zárt kalicka forgórész</a:t>
            </a:r>
            <a:endParaRPr lang="hu-HU"/>
          </a:p>
        </p:txBody>
      </p:sp>
      <p:pic>
        <p:nvPicPr>
          <p:cNvPr id="74778" name="Kép 31" descr="R:\Projektek\MÜTF_2010_elearning\Munkaanyagok\Tananyag\10_Viz_es_Szelenergia\docbook\images\T10_M4_L4_T3_F1_001.jpg"/>
          <p:cNvPicPr>
            <a:picLocks noChangeAspect="1" noChangeArrowheads="1"/>
          </p:cNvPicPr>
          <p:nvPr/>
        </p:nvPicPr>
        <p:blipFill>
          <a:blip r:embed="rId3" r:link="rId4"/>
          <a:srcRect/>
          <a:stretch>
            <a:fillRect/>
          </a:stretch>
        </p:blipFill>
        <p:spPr bwMode="auto">
          <a:xfrm>
            <a:off x="1954213" y="1528763"/>
            <a:ext cx="4789487" cy="42418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6302E6B-6212-4540-87CB-F7B08C74B4FE}" type="slidenum">
              <a:rPr lang="hu-HU"/>
              <a:pPr>
                <a:defRPr/>
              </a:pPr>
              <a:t>67</a:t>
            </a:fld>
            <a:endParaRPr lang="hu-HU" dirty="0"/>
          </a:p>
        </p:txBody>
      </p:sp>
      <p:sp>
        <p:nvSpPr>
          <p:cNvPr id="757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8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5783"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dirty="0"/>
          </a:p>
          <a:p>
            <a:pPr algn="ctr"/>
            <a:r>
              <a:rPr lang="hu-HU" sz="4000" b="1" dirty="0"/>
              <a:t>A sziget üzem</a:t>
            </a:r>
          </a:p>
          <a:p>
            <a:endParaRPr lang="hu-HU" sz="4000" b="1" dirty="0"/>
          </a:p>
        </p:txBody>
      </p:sp>
      <p:sp>
        <p:nvSpPr>
          <p:cNvPr id="757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8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8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8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578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579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57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579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57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79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580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5801" name="Kép 27" descr="R:\Projektek\MÜTF_2010_elearning\Munkaanyagok\Tananyag\10_Viz_es_Szelenergia\docbook\images\T10_M4_L4_T1_001.jpg"/>
          <p:cNvPicPr>
            <a:picLocks noChangeAspect="1" noChangeArrowheads="1"/>
          </p:cNvPicPr>
          <p:nvPr/>
        </p:nvPicPr>
        <p:blipFill>
          <a:blip r:embed="rId3" r:link="rId4"/>
          <a:srcRect/>
          <a:stretch>
            <a:fillRect/>
          </a:stretch>
        </p:blipFill>
        <p:spPr bwMode="auto">
          <a:xfrm>
            <a:off x="1403350" y="2112963"/>
            <a:ext cx="6369050" cy="35464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3A65C64C-B07B-4901-9F21-85DFD8C1DA88}" type="slidenum">
              <a:rPr lang="hu-HU"/>
              <a:pPr>
                <a:defRPr/>
              </a:pPr>
              <a:t>68</a:t>
            </a:fld>
            <a:endParaRPr lang="hu-HU" dirty="0"/>
          </a:p>
        </p:txBody>
      </p:sp>
      <p:sp>
        <p:nvSpPr>
          <p:cNvPr id="768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0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6807" name="Rectangle 4"/>
          <p:cNvSpPr>
            <a:spLocks noChangeArrowheads="1"/>
          </p:cNvSpPr>
          <p:nvPr/>
        </p:nvSpPr>
        <p:spPr bwMode="auto">
          <a:xfrm>
            <a:off x="0" y="846138"/>
            <a:ext cx="8923338" cy="792162"/>
          </a:xfrm>
          <a:prstGeom prst="rect">
            <a:avLst/>
          </a:prstGeom>
          <a:noFill/>
          <a:ln w="9525">
            <a:noFill/>
            <a:miter lim="800000"/>
            <a:headEnd/>
            <a:tailEnd/>
          </a:ln>
        </p:spPr>
        <p:txBody>
          <a:bodyPr anchor="ctr"/>
          <a:lstStyle/>
          <a:p>
            <a:pPr algn="ctr"/>
            <a:endParaRPr lang="hu-HU" sz="4000" b="1"/>
          </a:p>
          <a:p>
            <a:pPr algn="ctr"/>
            <a:r>
              <a:rPr lang="hu-HU" sz="4000" b="1"/>
              <a:t>Az elektromos hálózat</a:t>
            </a:r>
          </a:p>
          <a:p>
            <a:endParaRPr lang="hu-HU" sz="4000" b="1"/>
          </a:p>
        </p:txBody>
      </p:sp>
      <p:sp>
        <p:nvSpPr>
          <p:cNvPr id="768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68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681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68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1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682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2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68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2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682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6825" name="Picture 28"/>
          <p:cNvPicPr>
            <a:picLocks noChangeAspect="1" noChangeArrowheads="1"/>
          </p:cNvPicPr>
          <p:nvPr/>
        </p:nvPicPr>
        <p:blipFill>
          <a:blip r:embed="rId3"/>
          <a:srcRect/>
          <a:stretch>
            <a:fillRect/>
          </a:stretch>
        </p:blipFill>
        <p:spPr bwMode="auto">
          <a:xfrm>
            <a:off x="4783138" y="2503488"/>
            <a:ext cx="4137025" cy="2998787"/>
          </a:xfrm>
          <a:prstGeom prst="rect">
            <a:avLst/>
          </a:prstGeom>
          <a:noFill/>
          <a:ln w="9525">
            <a:noFill/>
            <a:miter lim="800000"/>
            <a:headEnd/>
            <a:tailEnd/>
          </a:ln>
        </p:spPr>
      </p:pic>
      <p:pic>
        <p:nvPicPr>
          <p:cNvPr id="76826" name="Picture 29"/>
          <p:cNvPicPr>
            <a:picLocks noChangeAspect="1" noChangeArrowheads="1"/>
          </p:cNvPicPr>
          <p:nvPr/>
        </p:nvPicPr>
        <p:blipFill>
          <a:blip r:embed="rId4"/>
          <a:srcRect/>
          <a:stretch>
            <a:fillRect/>
          </a:stretch>
        </p:blipFill>
        <p:spPr bwMode="auto">
          <a:xfrm>
            <a:off x="0" y="2254250"/>
            <a:ext cx="4713288" cy="31178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F0315EA3-35E3-407D-BDE7-57DA59E584D8}" type="slidenum">
              <a:rPr lang="hu-HU"/>
              <a:pPr>
                <a:defRPr/>
              </a:pPr>
              <a:t>69</a:t>
            </a:fld>
            <a:endParaRPr lang="hu-HU" dirty="0"/>
          </a:p>
        </p:txBody>
      </p:sp>
      <p:sp>
        <p:nvSpPr>
          <p:cNvPr id="778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7831" name="Rectangle 4"/>
          <p:cNvSpPr>
            <a:spLocks noChangeArrowheads="1"/>
          </p:cNvSpPr>
          <p:nvPr/>
        </p:nvSpPr>
        <p:spPr bwMode="auto">
          <a:xfrm>
            <a:off x="0" y="293688"/>
            <a:ext cx="8923338" cy="792162"/>
          </a:xfrm>
          <a:prstGeom prst="rect">
            <a:avLst/>
          </a:prstGeom>
          <a:noFill/>
          <a:ln w="9525">
            <a:noFill/>
            <a:miter lim="800000"/>
            <a:headEnd/>
            <a:tailEnd/>
          </a:ln>
        </p:spPr>
        <p:txBody>
          <a:bodyPr anchor="ctr"/>
          <a:lstStyle/>
          <a:p>
            <a:pPr algn="ctr"/>
            <a:endParaRPr lang="hu-HU" sz="4000" b="1"/>
          </a:p>
          <a:p>
            <a:pPr algn="ctr"/>
            <a:r>
              <a:rPr lang="hu-HU" sz="4000" b="1">
                <a:solidFill>
                  <a:srgbClr val="003399"/>
                </a:solidFill>
              </a:rPr>
              <a:t>A szélturbinák hálózatra kapcsolása </a:t>
            </a:r>
          </a:p>
          <a:p>
            <a:endParaRPr lang="hu-HU" sz="4000" b="1"/>
          </a:p>
        </p:txBody>
      </p:sp>
      <p:sp>
        <p:nvSpPr>
          <p:cNvPr id="778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78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3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783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784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784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78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784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7849" name="Kép 26" descr="R:\Projektek\MÜTF_2010_elearning\Munkaanyagok\Tananyag\10_Viz_es_Szelenergia\docbook\images\T10_M4_L5_001.jpg"/>
          <p:cNvPicPr>
            <a:picLocks noChangeAspect="1" noChangeArrowheads="1"/>
          </p:cNvPicPr>
          <p:nvPr/>
        </p:nvPicPr>
        <p:blipFill>
          <a:blip r:embed="rId3" r:link="rId4"/>
          <a:srcRect/>
          <a:stretch>
            <a:fillRect/>
          </a:stretch>
        </p:blipFill>
        <p:spPr bwMode="auto">
          <a:xfrm>
            <a:off x="1716088" y="1166813"/>
            <a:ext cx="5330825" cy="55181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átum helye 2"/>
          <p:cNvSpPr>
            <a:spLocks noGrp="1"/>
          </p:cNvSpPr>
          <p:nvPr>
            <p:ph type="dt" sz="quarter" idx="10"/>
          </p:nvPr>
        </p:nvSpPr>
        <p:spPr/>
        <p:txBody>
          <a:bodyPr/>
          <a:lstStyle/>
          <a:p>
            <a:pPr>
              <a:defRPr/>
            </a:pPr>
            <a:fld id="{2777E574-4BDF-4277-8723-E1203D3E93BA}" type="datetime1">
              <a:rPr lang="hu-HU"/>
              <a:pPr>
                <a:defRPr/>
              </a:pPr>
              <a:t>2026. 01. 22.</a:t>
            </a:fld>
            <a:endParaRPr lang="hu-HU" dirty="0"/>
          </a:p>
        </p:txBody>
      </p:sp>
      <p:sp>
        <p:nvSpPr>
          <p:cNvPr id="48" name="Élőláb helye 3"/>
          <p:cNvSpPr>
            <a:spLocks noGrp="1"/>
          </p:cNvSpPr>
          <p:nvPr>
            <p:ph type="ftr" sz="quarter" idx="11"/>
          </p:nvPr>
        </p:nvSpPr>
        <p:spPr>
          <a:xfrm>
            <a:off x="3124200" y="6245225"/>
            <a:ext cx="3797300" cy="476250"/>
          </a:xfrm>
        </p:spPr>
        <p:txBody>
          <a:bodyPr/>
          <a:lstStyle/>
          <a:p>
            <a:pPr>
              <a:defRPr/>
            </a:pPr>
            <a:r>
              <a:rPr lang="hu-HU"/>
              <a:t>Dr. Szlivka Ferenc: Szélenergia hasznosítás</a:t>
            </a:r>
          </a:p>
        </p:txBody>
      </p:sp>
      <p:sp>
        <p:nvSpPr>
          <p:cNvPr id="49" name="Dia számának helye 4"/>
          <p:cNvSpPr>
            <a:spLocks noGrp="1"/>
          </p:cNvSpPr>
          <p:nvPr>
            <p:ph type="sldNum" sz="quarter" idx="12"/>
          </p:nvPr>
        </p:nvSpPr>
        <p:spPr/>
        <p:txBody>
          <a:bodyPr/>
          <a:lstStyle/>
          <a:p>
            <a:pPr>
              <a:defRPr/>
            </a:pPr>
            <a:fld id="{A8DCF38C-81A3-4F0C-BAF0-2C446ACC5A79}" type="slidenum">
              <a:rPr lang="hu-HU"/>
              <a:pPr>
                <a:defRPr/>
              </a:pPr>
              <a:t>7</a:t>
            </a:fld>
            <a:endParaRPr lang="hu-HU" dirty="0"/>
          </a:p>
        </p:txBody>
      </p:sp>
      <p:sp>
        <p:nvSpPr>
          <p:cNvPr id="389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3891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38919" name="Rectangle 6"/>
          <p:cNvSpPr>
            <a:spLocks noChangeArrowheads="1"/>
          </p:cNvSpPr>
          <p:nvPr/>
        </p:nvSpPr>
        <p:spPr bwMode="auto">
          <a:xfrm>
            <a:off x="336550" y="347663"/>
            <a:ext cx="8418513" cy="792162"/>
          </a:xfrm>
          <a:prstGeom prst="rect">
            <a:avLst/>
          </a:prstGeom>
          <a:noFill/>
          <a:ln w="9525">
            <a:noFill/>
            <a:miter lim="800000"/>
            <a:headEnd/>
            <a:tailEnd/>
          </a:ln>
        </p:spPr>
        <p:txBody>
          <a:bodyPr anchor="ctr"/>
          <a:lstStyle/>
          <a:p>
            <a:pPr algn="ctr"/>
            <a:r>
              <a:rPr lang="hu-HU" sz="4000" b="1"/>
              <a:t>Ősi perzsa szélkerék</a:t>
            </a:r>
          </a:p>
        </p:txBody>
      </p:sp>
      <p:pic>
        <p:nvPicPr>
          <p:cNvPr id="38920" name="Kép 10" descr="R:\Projektek\MÜTF_2010_elearning\Munkaanyagok\Tananyag\10_Viz_es_Szelenergia\docbook\images\T10_M3_L1_003.jpg"/>
          <p:cNvPicPr>
            <a:picLocks noChangeAspect="1" noChangeArrowheads="1"/>
          </p:cNvPicPr>
          <p:nvPr/>
        </p:nvPicPr>
        <p:blipFill>
          <a:blip r:embed="rId3" r:link="rId4"/>
          <a:srcRect/>
          <a:stretch>
            <a:fillRect/>
          </a:stretch>
        </p:blipFill>
        <p:spPr bwMode="auto">
          <a:xfrm>
            <a:off x="442913" y="1724025"/>
            <a:ext cx="4033837" cy="3476625"/>
          </a:xfrm>
          <a:prstGeom prst="rect">
            <a:avLst/>
          </a:prstGeom>
          <a:noFill/>
          <a:ln w="9525">
            <a:noFill/>
            <a:miter lim="800000"/>
            <a:headEnd/>
            <a:tailEnd/>
          </a:ln>
        </p:spPr>
      </p:pic>
      <p:pic>
        <p:nvPicPr>
          <p:cNvPr id="38921" name="Kép 11" descr="R:\Projektek\MÜTF_2010_elearning\Munkaanyagok\Tananyag\10_Viz_es_Szelenergia\docbook\images\T10_M3_L1_004.jpg"/>
          <p:cNvPicPr>
            <a:picLocks noChangeAspect="1" noChangeArrowheads="1"/>
          </p:cNvPicPr>
          <p:nvPr/>
        </p:nvPicPr>
        <p:blipFill>
          <a:blip r:embed="rId5" r:link="rId6"/>
          <a:srcRect/>
          <a:stretch>
            <a:fillRect/>
          </a:stretch>
        </p:blipFill>
        <p:spPr bwMode="auto">
          <a:xfrm>
            <a:off x="4876800" y="1624013"/>
            <a:ext cx="3810000" cy="344328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FE08C246-E4A5-4F4B-8019-270F74D837B8}" type="slidenum">
              <a:rPr lang="hu-HU"/>
              <a:pPr>
                <a:defRPr/>
              </a:pPr>
              <a:t>70</a:t>
            </a:fld>
            <a:endParaRPr lang="hu-HU" dirty="0"/>
          </a:p>
        </p:txBody>
      </p:sp>
      <p:sp>
        <p:nvSpPr>
          <p:cNvPr id="788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5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8855" name="Rectangle 4"/>
          <p:cNvSpPr>
            <a:spLocks noChangeArrowheads="1"/>
          </p:cNvSpPr>
          <p:nvPr/>
        </p:nvSpPr>
        <p:spPr bwMode="auto">
          <a:xfrm>
            <a:off x="0" y="293688"/>
            <a:ext cx="8923338" cy="792162"/>
          </a:xfrm>
          <a:prstGeom prst="rect">
            <a:avLst/>
          </a:prstGeom>
          <a:noFill/>
          <a:ln w="9525">
            <a:noFill/>
            <a:miter lim="800000"/>
            <a:headEnd/>
            <a:tailEnd/>
          </a:ln>
        </p:spPr>
        <p:txBody>
          <a:bodyPr anchor="ctr"/>
          <a:lstStyle/>
          <a:p>
            <a:pPr algn="ctr"/>
            <a:endParaRPr lang="hu-HU" sz="4000" b="1"/>
          </a:p>
          <a:p>
            <a:pPr algn="ctr"/>
            <a:r>
              <a:rPr lang="hu-HU" sz="4000" b="1"/>
              <a:t>A közvetlen hálózatra kapcsolás</a:t>
            </a:r>
          </a:p>
          <a:p>
            <a:endParaRPr lang="hu-HU" sz="4000" b="1"/>
          </a:p>
        </p:txBody>
      </p:sp>
      <p:sp>
        <p:nvSpPr>
          <p:cNvPr id="788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886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886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88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886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6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88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7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887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8873" name="Kép 26" descr="R:\Projektek\MÜTF_2010_elearning\Munkaanyagok\Tananyag\10_Viz_es_Szelenergia\docbook\images\T10_M4_L5_001.jpg"/>
          <p:cNvPicPr>
            <a:picLocks noChangeAspect="1" noChangeArrowheads="1"/>
          </p:cNvPicPr>
          <p:nvPr/>
        </p:nvPicPr>
        <p:blipFill>
          <a:blip r:embed="rId3" r:link="rId4"/>
          <a:srcRect/>
          <a:stretch>
            <a:fillRect/>
          </a:stretch>
        </p:blipFill>
        <p:spPr bwMode="auto">
          <a:xfrm>
            <a:off x="1716088" y="1166813"/>
            <a:ext cx="5330825" cy="5518150"/>
          </a:xfrm>
          <a:prstGeom prst="rect">
            <a:avLst/>
          </a:prstGeom>
          <a:noFill/>
          <a:ln w="9525">
            <a:noFill/>
            <a:miter lim="800000"/>
            <a:headEnd/>
            <a:tailEnd/>
          </a:ln>
        </p:spPr>
      </p:pic>
      <p:sp>
        <p:nvSpPr>
          <p:cNvPr id="26" name="Téglalap 25"/>
          <p:cNvSpPr/>
          <p:nvPr/>
        </p:nvSpPr>
        <p:spPr>
          <a:xfrm>
            <a:off x="2001838" y="1435100"/>
            <a:ext cx="4967287" cy="89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9195D17-F6F0-4409-ACC2-AC4A38D6EC00}" type="slidenum">
              <a:rPr lang="hu-HU"/>
              <a:pPr>
                <a:defRPr/>
              </a:pPr>
              <a:t>71</a:t>
            </a:fld>
            <a:endParaRPr lang="hu-HU" dirty="0"/>
          </a:p>
        </p:txBody>
      </p:sp>
      <p:sp>
        <p:nvSpPr>
          <p:cNvPr id="798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7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79879" name="Rectangle 4"/>
          <p:cNvSpPr>
            <a:spLocks noChangeArrowheads="1"/>
          </p:cNvSpPr>
          <p:nvPr/>
        </p:nvSpPr>
        <p:spPr bwMode="auto">
          <a:xfrm>
            <a:off x="0" y="293688"/>
            <a:ext cx="8923338" cy="792162"/>
          </a:xfrm>
          <a:prstGeom prst="rect">
            <a:avLst/>
          </a:prstGeom>
          <a:noFill/>
          <a:ln w="9525">
            <a:noFill/>
            <a:miter lim="800000"/>
            <a:headEnd/>
            <a:tailEnd/>
          </a:ln>
        </p:spPr>
        <p:txBody>
          <a:bodyPr anchor="ctr"/>
          <a:lstStyle/>
          <a:p>
            <a:pPr algn="ctr"/>
            <a:endParaRPr lang="hu-HU" sz="4000" b="1"/>
          </a:p>
          <a:p>
            <a:pPr algn="ctr"/>
            <a:r>
              <a:rPr lang="hu-HU" sz="4000" b="1"/>
              <a:t>A fordulatszám változtatás</a:t>
            </a:r>
          </a:p>
          <a:p>
            <a:endParaRPr lang="hu-HU" sz="4000" b="1"/>
          </a:p>
        </p:txBody>
      </p:sp>
      <p:sp>
        <p:nvSpPr>
          <p:cNvPr id="798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98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7988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8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798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9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9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798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9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798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7989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79897" name="Kép 26" descr="R:\Projektek\MÜTF_2010_elearning\Munkaanyagok\Tananyag\10_Viz_es_Szelenergia\docbook\images\T10_M4_L5_001.jpg"/>
          <p:cNvPicPr>
            <a:picLocks noChangeAspect="1" noChangeArrowheads="1"/>
          </p:cNvPicPr>
          <p:nvPr/>
        </p:nvPicPr>
        <p:blipFill>
          <a:blip r:embed="rId3" r:link="rId4"/>
          <a:srcRect/>
          <a:stretch>
            <a:fillRect/>
          </a:stretch>
        </p:blipFill>
        <p:spPr bwMode="auto">
          <a:xfrm>
            <a:off x="0" y="1055688"/>
            <a:ext cx="5330825" cy="5519737"/>
          </a:xfrm>
          <a:prstGeom prst="rect">
            <a:avLst/>
          </a:prstGeom>
          <a:noFill/>
          <a:ln w="9525">
            <a:noFill/>
            <a:miter lim="800000"/>
            <a:headEnd/>
            <a:tailEnd/>
          </a:ln>
        </p:spPr>
      </p:pic>
      <p:sp>
        <p:nvSpPr>
          <p:cNvPr id="26" name="Téglalap 25"/>
          <p:cNvSpPr/>
          <p:nvPr/>
        </p:nvSpPr>
        <p:spPr>
          <a:xfrm>
            <a:off x="252413" y="3105150"/>
            <a:ext cx="2365375" cy="946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79899" name="Kép 27" descr="R:\Projektek\MÜTF_2010_elearning\Munkaanyagok\Tananyag\10_Viz_es_Szelenergia\docbook\images\T10_M4_L5_T2_001.jpg"/>
          <p:cNvPicPr>
            <a:picLocks noChangeAspect="1" noChangeArrowheads="1"/>
          </p:cNvPicPr>
          <p:nvPr/>
        </p:nvPicPr>
        <p:blipFill>
          <a:blip r:embed="rId5" r:link="rId6"/>
          <a:srcRect/>
          <a:stretch>
            <a:fillRect/>
          </a:stretch>
        </p:blipFill>
        <p:spPr bwMode="auto">
          <a:xfrm>
            <a:off x="2727325" y="1182688"/>
            <a:ext cx="6196013" cy="54070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F23DF6ED-F271-4597-9CC2-357B327A308E}" type="slidenum">
              <a:rPr lang="hu-HU"/>
              <a:pPr>
                <a:defRPr/>
              </a:pPr>
              <a:t>72</a:t>
            </a:fld>
            <a:endParaRPr lang="hu-HU" dirty="0"/>
          </a:p>
        </p:txBody>
      </p:sp>
      <p:sp>
        <p:nvSpPr>
          <p:cNvPr id="809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0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0903" name="Rectangle 4"/>
          <p:cNvSpPr>
            <a:spLocks noChangeArrowheads="1"/>
          </p:cNvSpPr>
          <p:nvPr/>
        </p:nvSpPr>
        <p:spPr bwMode="auto">
          <a:xfrm>
            <a:off x="0" y="293688"/>
            <a:ext cx="8923338" cy="792162"/>
          </a:xfrm>
          <a:prstGeom prst="rect">
            <a:avLst/>
          </a:prstGeom>
          <a:noFill/>
          <a:ln w="9525">
            <a:noFill/>
            <a:miter lim="800000"/>
            <a:headEnd/>
            <a:tailEnd/>
          </a:ln>
        </p:spPr>
        <p:txBody>
          <a:bodyPr anchor="ctr"/>
          <a:lstStyle/>
          <a:p>
            <a:pPr algn="ctr"/>
            <a:endParaRPr lang="hu-HU" sz="4000" b="1"/>
          </a:p>
          <a:p>
            <a:pPr algn="ctr"/>
            <a:r>
              <a:rPr lang="hu-HU" sz="4000" b="1"/>
              <a:t>Közbülső egyenáramú  átalakító </a:t>
            </a:r>
          </a:p>
          <a:p>
            <a:endParaRPr lang="hu-HU" sz="4000" b="1"/>
          </a:p>
        </p:txBody>
      </p:sp>
      <p:sp>
        <p:nvSpPr>
          <p:cNvPr id="809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0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0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09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091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09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091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09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1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092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0921" name="Kép 26" descr="R:\Projektek\MÜTF_2010_elearning\Munkaanyagok\Tananyag\10_Viz_es_Szelenergia\docbook\images\T10_M4_L5_001.jpg"/>
          <p:cNvPicPr>
            <a:picLocks noChangeAspect="1" noChangeArrowheads="1"/>
          </p:cNvPicPr>
          <p:nvPr/>
        </p:nvPicPr>
        <p:blipFill>
          <a:blip r:embed="rId3" r:link="rId4"/>
          <a:srcRect/>
          <a:stretch>
            <a:fillRect/>
          </a:stretch>
        </p:blipFill>
        <p:spPr bwMode="auto">
          <a:xfrm>
            <a:off x="1166813" y="962025"/>
            <a:ext cx="5330825" cy="5518150"/>
          </a:xfrm>
          <a:prstGeom prst="rect">
            <a:avLst/>
          </a:prstGeom>
          <a:noFill/>
          <a:ln w="9525">
            <a:noFill/>
            <a:miter lim="800000"/>
            <a:headEnd/>
            <a:tailEnd/>
          </a:ln>
        </p:spPr>
      </p:pic>
      <p:sp>
        <p:nvSpPr>
          <p:cNvPr id="26" name="Téglalap 25"/>
          <p:cNvSpPr/>
          <p:nvPr/>
        </p:nvSpPr>
        <p:spPr>
          <a:xfrm>
            <a:off x="4162425" y="3846513"/>
            <a:ext cx="2286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65F47D8-C6B7-4101-9E52-E0A8BC0B17ED}" type="slidenum">
              <a:rPr lang="hu-HU"/>
              <a:pPr>
                <a:defRPr/>
              </a:pPr>
              <a:t>73</a:t>
            </a:fld>
            <a:endParaRPr lang="hu-HU" dirty="0"/>
          </a:p>
        </p:txBody>
      </p:sp>
      <p:sp>
        <p:nvSpPr>
          <p:cNvPr id="819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2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1927" name="Rectangle 4"/>
          <p:cNvSpPr>
            <a:spLocks noChangeArrowheads="1"/>
          </p:cNvSpPr>
          <p:nvPr/>
        </p:nvSpPr>
        <p:spPr bwMode="auto">
          <a:xfrm>
            <a:off x="0" y="293688"/>
            <a:ext cx="8923338" cy="792162"/>
          </a:xfrm>
          <a:prstGeom prst="rect">
            <a:avLst/>
          </a:prstGeom>
          <a:noFill/>
          <a:ln w="9525">
            <a:noFill/>
            <a:miter lim="800000"/>
            <a:headEnd/>
            <a:tailEnd/>
          </a:ln>
        </p:spPr>
        <p:txBody>
          <a:bodyPr anchor="ctr"/>
          <a:lstStyle/>
          <a:p>
            <a:pPr algn="ctr"/>
            <a:endParaRPr lang="hu-HU" sz="4000" b="1"/>
          </a:p>
          <a:p>
            <a:pPr algn="ctr"/>
            <a:r>
              <a:rPr lang="hu-HU" sz="4000" b="1"/>
              <a:t>A Kulcsi szélerőmű </a:t>
            </a:r>
          </a:p>
          <a:p>
            <a:endParaRPr lang="hu-HU" sz="4000" b="1"/>
          </a:p>
        </p:txBody>
      </p:sp>
      <p:sp>
        <p:nvSpPr>
          <p:cNvPr id="819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19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193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19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3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194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4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19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194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1945" name="Picture 2"/>
          <p:cNvPicPr>
            <a:picLocks noChangeAspect="1" noChangeArrowheads="1"/>
          </p:cNvPicPr>
          <p:nvPr/>
        </p:nvPicPr>
        <p:blipFill>
          <a:blip r:embed="rId3"/>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E2E11D75-15AE-44A1-956C-4F3047020619}" type="slidenum">
              <a:rPr lang="hu-HU"/>
              <a:pPr>
                <a:defRPr/>
              </a:pPr>
              <a:t>74</a:t>
            </a:fld>
            <a:endParaRPr lang="hu-HU" dirty="0"/>
          </a:p>
        </p:txBody>
      </p:sp>
      <p:sp>
        <p:nvSpPr>
          <p:cNvPr id="829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2951" name="Rectangle 4"/>
          <p:cNvSpPr>
            <a:spLocks noChangeArrowheads="1"/>
          </p:cNvSpPr>
          <p:nvPr/>
        </p:nvSpPr>
        <p:spPr bwMode="auto">
          <a:xfrm>
            <a:off x="-646113" y="293688"/>
            <a:ext cx="9790113" cy="792162"/>
          </a:xfrm>
          <a:prstGeom prst="rect">
            <a:avLst/>
          </a:prstGeom>
          <a:noFill/>
          <a:ln w="9525">
            <a:noFill/>
            <a:miter lim="800000"/>
            <a:headEnd/>
            <a:tailEnd/>
          </a:ln>
        </p:spPr>
        <p:txBody>
          <a:bodyPr anchor="ctr"/>
          <a:lstStyle/>
          <a:p>
            <a:pPr algn="ctr"/>
            <a:endParaRPr lang="hu-HU" sz="4000" b="1"/>
          </a:p>
          <a:p>
            <a:pPr algn="ctr"/>
            <a:r>
              <a:rPr lang="hu-HU" sz="4000" b="1"/>
              <a:t>A Kulcson mért szélsebesség </a:t>
            </a:r>
          </a:p>
          <a:p>
            <a:endParaRPr lang="hu-HU" sz="4000" b="1"/>
          </a:p>
        </p:txBody>
      </p:sp>
      <p:sp>
        <p:nvSpPr>
          <p:cNvPr id="829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295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5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295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29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296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29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296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2969" name="Kép 25" descr="R:\Projektek\MÜTF_2010_elearning\Munkaanyagok\Tananyag\10_Viz_es_Szelenergia\docbook\images\T10_M4_L5_T3_001.jpg"/>
          <p:cNvPicPr>
            <a:picLocks noChangeAspect="1" noChangeArrowheads="1"/>
          </p:cNvPicPr>
          <p:nvPr/>
        </p:nvPicPr>
        <p:blipFill>
          <a:blip r:embed="rId3" r:link="rId4"/>
          <a:srcRect/>
          <a:stretch>
            <a:fillRect/>
          </a:stretch>
        </p:blipFill>
        <p:spPr bwMode="auto">
          <a:xfrm>
            <a:off x="1371600" y="1339850"/>
            <a:ext cx="6999288" cy="402113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85D80A15-6E81-4E95-AA81-996CD3D1AEA7}" type="slidenum">
              <a:rPr lang="hu-HU"/>
              <a:pPr>
                <a:defRPr/>
              </a:pPr>
              <a:t>75</a:t>
            </a:fld>
            <a:endParaRPr lang="hu-HU" dirty="0"/>
          </a:p>
        </p:txBody>
      </p:sp>
      <p:sp>
        <p:nvSpPr>
          <p:cNvPr id="839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74"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3975" name="Rectangle 4"/>
          <p:cNvSpPr>
            <a:spLocks noChangeArrowheads="1"/>
          </p:cNvSpPr>
          <p:nvPr/>
        </p:nvSpPr>
        <p:spPr bwMode="auto">
          <a:xfrm>
            <a:off x="-646113" y="293688"/>
            <a:ext cx="9790113" cy="792162"/>
          </a:xfrm>
          <a:prstGeom prst="rect">
            <a:avLst/>
          </a:prstGeom>
          <a:noFill/>
          <a:ln w="9525">
            <a:noFill/>
            <a:miter lim="800000"/>
            <a:headEnd/>
            <a:tailEnd/>
          </a:ln>
        </p:spPr>
        <p:txBody>
          <a:bodyPr anchor="ctr"/>
          <a:lstStyle/>
          <a:p>
            <a:pPr algn="ctr"/>
            <a:endParaRPr lang="hu-HU" sz="4000" b="1"/>
          </a:p>
          <a:p>
            <a:pPr algn="ctr"/>
            <a:r>
              <a:rPr lang="hu-HU" sz="4000" b="1"/>
              <a:t>A szélerőmű karakterisztikája</a:t>
            </a:r>
          </a:p>
          <a:p>
            <a:endParaRPr lang="hu-HU" sz="4000" b="1"/>
          </a:p>
        </p:txBody>
      </p:sp>
      <p:sp>
        <p:nvSpPr>
          <p:cNvPr id="839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0"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398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2"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398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4"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39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7"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39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89"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39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3992"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3993" name="Kép 26" descr="R:\Projektek\MÜTF_2010_elearning\Munkaanyagok\Tananyag\10_Viz_es_Szelenergia\docbook\images\T10_M4_L5_T3_002.jpg"/>
          <p:cNvPicPr>
            <a:picLocks noChangeAspect="1" noChangeArrowheads="1"/>
          </p:cNvPicPr>
          <p:nvPr/>
        </p:nvPicPr>
        <p:blipFill>
          <a:blip r:embed="rId3" r:link="rId4"/>
          <a:srcRect/>
          <a:stretch>
            <a:fillRect/>
          </a:stretch>
        </p:blipFill>
        <p:spPr bwMode="auto">
          <a:xfrm>
            <a:off x="1323975" y="1301750"/>
            <a:ext cx="6842125" cy="46736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6E6EC2D1-2D30-4071-B4CC-5A8DC228DA76}" type="slidenum">
              <a:rPr lang="hu-HU"/>
              <a:pPr>
                <a:defRPr/>
              </a:pPr>
              <a:t>76</a:t>
            </a:fld>
            <a:endParaRPr lang="hu-HU" dirty="0"/>
          </a:p>
        </p:txBody>
      </p:sp>
      <p:sp>
        <p:nvSpPr>
          <p:cNvPr id="849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499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4999" name="Rectangle 4"/>
          <p:cNvSpPr>
            <a:spLocks noChangeArrowheads="1"/>
          </p:cNvSpPr>
          <p:nvPr/>
        </p:nvSpPr>
        <p:spPr bwMode="auto">
          <a:xfrm>
            <a:off x="-646113" y="293688"/>
            <a:ext cx="9790113" cy="792162"/>
          </a:xfrm>
          <a:prstGeom prst="rect">
            <a:avLst/>
          </a:prstGeom>
          <a:noFill/>
          <a:ln w="9525">
            <a:noFill/>
            <a:miter lim="800000"/>
            <a:headEnd/>
            <a:tailEnd/>
          </a:ln>
        </p:spPr>
        <p:txBody>
          <a:bodyPr anchor="ctr"/>
          <a:lstStyle/>
          <a:p>
            <a:pPr algn="ctr"/>
            <a:endParaRPr lang="hu-HU" sz="4000" b="1"/>
          </a:p>
          <a:p>
            <a:pPr algn="ctr"/>
            <a:r>
              <a:rPr lang="hu-HU" sz="4000" b="1"/>
              <a:t>A szélerőmű felépítése</a:t>
            </a:r>
          </a:p>
          <a:p>
            <a:endParaRPr lang="hu-HU" sz="4000" b="1"/>
          </a:p>
        </p:txBody>
      </p:sp>
      <p:sp>
        <p:nvSpPr>
          <p:cNvPr id="850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50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50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0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50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1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501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1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50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501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5017" name="Kép 25" descr="R:\Projektek\MÜTF_2010_elearning\Munkaanyagok\Tananyag\10_Viz_es_Szelenergia\docbook\images\T10_M4_L5_T4_001.jpg"/>
          <p:cNvPicPr>
            <a:picLocks noChangeAspect="1" noChangeArrowheads="1"/>
          </p:cNvPicPr>
          <p:nvPr/>
        </p:nvPicPr>
        <p:blipFill>
          <a:blip r:embed="rId3" r:link="rId4"/>
          <a:srcRect/>
          <a:stretch>
            <a:fillRect/>
          </a:stretch>
        </p:blipFill>
        <p:spPr bwMode="auto">
          <a:xfrm>
            <a:off x="1103313" y="1482725"/>
            <a:ext cx="6826250" cy="424021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6544C73E-2E5F-4E72-813B-DC28349883FB}" type="slidenum">
              <a:rPr lang="hu-HU"/>
              <a:pPr>
                <a:defRPr/>
              </a:pPr>
              <a:t>77</a:t>
            </a:fld>
            <a:endParaRPr lang="hu-HU" dirty="0"/>
          </a:p>
        </p:txBody>
      </p:sp>
      <p:sp>
        <p:nvSpPr>
          <p:cNvPr id="860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2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6023" name="Rectangle 4"/>
          <p:cNvSpPr>
            <a:spLocks noChangeArrowheads="1"/>
          </p:cNvSpPr>
          <p:nvPr/>
        </p:nvSpPr>
        <p:spPr bwMode="auto">
          <a:xfrm>
            <a:off x="441325" y="0"/>
            <a:ext cx="8702675" cy="792163"/>
          </a:xfrm>
          <a:prstGeom prst="rect">
            <a:avLst/>
          </a:prstGeom>
          <a:noFill/>
          <a:ln w="9525">
            <a:noFill/>
            <a:miter lim="800000"/>
            <a:headEnd/>
            <a:tailEnd/>
          </a:ln>
        </p:spPr>
        <p:txBody>
          <a:bodyPr anchor="ctr"/>
          <a:lstStyle/>
          <a:p>
            <a:pPr algn="ctr"/>
            <a:endParaRPr lang="hu-HU" sz="4000" b="1"/>
          </a:p>
          <a:p>
            <a:pPr algn="ctr"/>
            <a:r>
              <a:rPr lang="hu-HU" sz="4000" b="1"/>
              <a:t>A szélerőmű fontosabb adatat</a:t>
            </a:r>
          </a:p>
          <a:p>
            <a:endParaRPr lang="hu-HU" sz="4000" b="1"/>
          </a:p>
        </p:txBody>
      </p:sp>
      <p:sp>
        <p:nvSpPr>
          <p:cNvPr id="860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2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602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603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60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603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60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604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86041" name="Rectangle 1"/>
          <p:cNvSpPr>
            <a:spLocks noChangeArrowheads="1"/>
          </p:cNvSpPr>
          <p:nvPr/>
        </p:nvSpPr>
        <p:spPr bwMode="auto">
          <a:xfrm>
            <a:off x="0" y="741363"/>
            <a:ext cx="4146550" cy="3046412"/>
          </a:xfrm>
          <a:prstGeom prst="rect">
            <a:avLst/>
          </a:prstGeom>
          <a:noFill/>
          <a:ln w="9525">
            <a:noFill/>
            <a:miter lim="800000"/>
            <a:headEnd/>
            <a:tailEnd/>
          </a:ln>
        </p:spPr>
        <p:txBody>
          <a:bodyPr anchor="ctr">
            <a:spAutoFit/>
          </a:bodyPr>
          <a:lstStyle/>
          <a:p>
            <a:pPr algn="just" eaLnBrk="0" hangingPunct="0"/>
            <a:r>
              <a:rPr lang="hu-HU" sz="1600">
                <a:solidFill>
                  <a:srgbClr val="000000"/>
                </a:solidFill>
                <a:cs typeface="Times New Roman" pitchFamily="18" charset="0"/>
              </a:rPr>
              <a:t>Típusa: ENERCON E-40. </a:t>
            </a:r>
          </a:p>
          <a:p>
            <a:pPr algn="just" eaLnBrk="0" hangingPunct="0"/>
            <a:r>
              <a:rPr lang="hu-HU" sz="1600">
                <a:solidFill>
                  <a:srgbClr val="000000"/>
                </a:solidFill>
                <a:cs typeface="Times New Roman" pitchFamily="18" charset="0"/>
              </a:rPr>
              <a:t>Nyomatékváltó nélküli, változtatható </a:t>
            </a:r>
          </a:p>
          <a:p>
            <a:pPr algn="just" eaLnBrk="0" hangingPunct="0"/>
            <a:r>
              <a:rPr lang="hu-HU" sz="1600">
                <a:solidFill>
                  <a:srgbClr val="000000"/>
                </a:solidFill>
                <a:cs typeface="Times New Roman" pitchFamily="18" charset="0"/>
              </a:rPr>
              <a:t>fordulatszámú és lapátszögű.</a:t>
            </a:r>
          </a:p>
          <a:p>
            <a:pPr algn="just" eaLnBrk="0" hangingPunct="0"/>
            <a:r>
              <a:rPr lang="hu-HU" sz="1600">
                <a:solidFill>
                  <a:srgbClr val="000000"/>
                </a:solidFill>
                <a:cs typeface="Times New Roman" pitchFamily="18" charset="0"/>
              </a:rPr>
              <a:t>Névleges teljesítmény: 600 kW</a:t>
            </a:r>
          </a:p>
          <a:p>
            <a:pPr algn="just" eaLnBrk="0" hangingPunct="0"/>
            <a:r>
              <a:rPr lang="hu-HU" sz="1600">
                <a:solidFill>
                  <a:srgbClr val="000000"/>
                </a:solidFill>
                <a:cs typeface="Times New Roman" pitchFamily="18" charset="0"/>
              </a:rPr>
              <a:t>Tengelymagasság: 65 m</a:t>
            </a:r>
          </a:p>
          <a:p>
            <a:pPr algn="just" eaLnBrk="0" hangingPunct="0"/>
            <a:r>
              <a:rPr lang="hu-HU" sz="1600">
                <a:solidFill>
                  <a:srgbClr val="000000"/>
                </a:solidFill>
                <a:cs typeface="Times New Roman" pitchFamily="18" charset="0"/>
              </a:rPr>
              <a:t>Lapátkerék átmérője: 44 m</a:t>
            </a:r>
          </a:p>
          <a:p>
            <a:pPr algn="just" eaLnBrk="0" hangingPunct="0"/>
            <a:r>
              <a:rPr lang="hu-HU" sz="1600">
                <a:solidFill>
                  <a:srgbClr val="000000"/>
                </a:solidFill>
                <a:cs typeface="Times New Roman" pitchFamily="18" charset="0"/>
              </a:rPr>
              <a:t>Lapátok száma: 3</a:t>
            </a:r>
          </a:p>
          <a:p>
            <a:pPr algn="just" eaLnBrk="0" hangingPunct="0"/>
            <a:r>
              <a:rPr lang="hu-HU" sz="1600">
                <a:solidFill>
                  <a:srgbClr val="000000"/>
                </a:solidFill>
                <a:cs typeface="Times New Roman" pitchFamily="18" charset="0"/>
              </a:rPr>
              <a:t>Fordulatszám: 8−341 1/perc</a:t>
            </a:r>
          </a:p>
          <a:p>
            <a:pPr algn="just" eaLnBrk="0" hangingPunct="0"/>
            <a:r>
              <a:rPr lang="hu-HU" sz="1600">
                <a:solidFill>
                  <a:srgbClr val="000000"/>
                </a:solidFill>
                <a:cs typeface="Times New Roman" pitchFamily="18" charset="0"/>
              </a:rPr>
              <a:t>Indulási szélsebesség: 2,5 m/s (9 km/h)</a:t>
            </a:r>
          </a:p>
          <a:p>
            <a:pPr algn="just" eaLnBrk="0" hangingPunct="0"/>
            <a:r>
              <a:rPr lang="hu-HU" sz="1600">
                <a:solidFill>
                  <a:srgbClr val="000000"/>
                </a:solidFill>
                <a:cs typeface="Times New Roman" pitchFamily="18" charset="0"/>
              </a:rPr>
              <a:t>Biztonsági leállás: 25 m/s (90 km/h)</a:t>
            </a:r>
          </a:p>
          <a:p>
            <a:pPr algn="just" eaLnBrk="0" hangingPunct="0"/>
            <a:r>
              <a:rPr lang="hu-HU" sz="1600">
                <a:solidFill>
                  <a:srgbClr val="000000"/>
                </a:solidFill>
                <a:cs typeface="Times New Roman" pitchFamily="18" charset="0"/>
              </a:rPr>
              <a:t>Kilépő feszültség: 440 V</a:t>
            </a:r>
          </a:p>
          <a:p>
            <a:pPr algn="just" eaLnBrk="0" hangingPunct="0"/>
            <a:r>
              <a:rPr lang="hu-HU" sz="1600">
                <a:solidFill>
                  <a:srgbClr val="000000"/>
                </a:solidFill>
                <a:cs typeface="Times New Roman" pitchFamily="18" charset="0"/>
              </a:rPr>
              <a:t>Hálózati betáplálás: 20 kV</a:t>
            </a:r>
            <a:endParaRPr lang="hu-HU" sz="1600"/>
          </a:p>
        </p:txBody>
      </p:sp>
      <p:pic>
        <p:nvPicPr>
          <p:cNvPr id="86042" name="Kép 26" descr="R:\Projektek\MÜTF_2010_elearning\Munkaanyagok\Tananyag\10_Viz_es_Szelenergia\docbook\images\T10_M4_L5_T6_001.jpg"/>
          <p:cNvPicPr>
            <a:picLocks noChangeAspect="1" noChangeArrowheads="1"/>
          </p:cNvPicPr>
          <p:nvPr/>
        </p:nvPicPr>
        <p:blipFill>
          <a:blip r:embed="rId3" r:link="rId4"/>
          <a:srcRect/>
          <a:stretch>
            <a:fillRect/>
          </a:stretch>
        </p:blipFill>
        <p:spPr bwMode="auto">
          <a:xfrm>
            <a:off x="2555875" y="3322638"/>
            <a:ext cx="5673725" cy="2924175"/>
          </a:xfrm>
          <a:prstGeom prst="rect">
            <a:avLst/>
          </a:prstGeom>
          <a:noFill/>
          <a:ln w="9525">
            <a:noFill/>
            <a:miter lim="800000"/>
            <a:headEnd/>
            <a:tailEnd/>
          </a:ln>
        </p:spPr>
      </p:pic>
      <p:sp>
        <p:nvSpPr>
          <p:cNvPr id="86043" name="Rectangle 1"/>
          <p:cNvSpPr>
            <a:spLocks noChangeArrowheads="1"/>
          </p:cNvSpPr>
          <p:nvPr/>
        </p:nvSpPr>
        <p:spPr bwMode="auto">
          <a:xfrm>
            <a:off x="4114800" y="819150"/>
            <a:ext cx="4319588" cy="1816100"/>
          </a:xfrm>
          <a:prstGeom prst="rect">
            <a:avLst/>
          </a:prstGeom>
          <a:noFill/>
          <a:ln w="9525">
            <a:noFill/>
            <a:miter lim="800000"/>
            <a:headEnd/>
            <a:tailEnd/>
          </a:ln>
        </p:spPr>
        <p:txBody>
          <a:bodyPr anchor="ctr">
            <a:spAutoFit/>
          </a:bodyPr>
          <a:lstStyle/>
          <a:p>
            <a:pPr algn="just" eaLnBrk="0" hangingPunct="0"/>
            <a:r>
              <a:rPr lang="hu-HU" sz="1600">
                <a:solidFill>
                  <a:srgbClr val="000000"/>
                </a:solidFill>
                <a:cs typeface="Times New Roman" pitchFamily="18" charset="0"/>
              </a:rPr>
              <a:t>A szélerőmű teljes beruházási költsége: 200 mill. Ft</a:t>
            </a:r>
          </a:p>
          <a:p>
            <a:pPr algn="just" eaLnBrk="0" hangingPunct="0"/>
            <a:r>
              <a:rPr lang="hu-HU" sz="1600">
                <a:solidFill>
                  <a:srgbClr val="000000"/>
                </a:solidFill>
                <a:cs typeface="Times New Roman" pitchFamily="18" charset="0"/>
              </a:rPr>
              <a:t>Ebből támogatás:</a:t>
            </a:r>
          </a:p>
          <a:p>
            <a:pPr algn="just" eaLnBrk="0" hangingPunct="0"/>
            <a:r>
              <a:rPr lang="hu-HU" sz="1600">
                <a:solidFill>
                  <a:srgbClr val="000000"/>
                </a:solidFill>
                <a:cs typeface="Times New Roman" pitchFamily="18" charset="0"/>
              </a:rPr>
              <a:t>Gazdasági Minisztérium: 32,5 mill. Ft</a:t>
            </a:r>
          </a:p>
          <a:p>
            <a:pPr algn="just" eaLnBrk="0" hangingPunct="0"/>
            <a:r>
              <a:rPr lang="hu-HU" sz="1600">
                <a:solidFill>
                  <a:srgbClr val="000000"/>
                </a:solidFill>
                <a:cs typeface="Times New Roman" pitchFamily="18" charset="0"/>
              </a:rPr>
              <a:t>Környezetvédelmi Minisztérium: 16,25 mill. Ft</a:t>
            </a:r>
          </a:p>
          <a:p>
            <a:pPr algn="just" eaLnBrk="0" hangingPunct="0"/>
            <a:r>
              <a:rPr lang="hu-HU" sz="1600">
                <a:solidFill>
                  <a:srgbClr val="000000"/>
                </a:solidFill>
                <a:cs typeface="Times New Roman" pitchFamily="18" charset="0"/>
              </a:rPr>
              <a:t>Kamatmentes hitel:</a:t>
            </a:r>
          </a:p>
          <a:p>
            <a:pPr algn="just" eaLnBrk="0" hangingPunct="0"/>
            <a:r>
              <a:rPr lang="hu-HU" sz="1600">
                <a:solidFill>
                  <a:srgbClr val="000000"/>
                </a:solidFill>
                <a:cs typeface="Times New Roman" pitchFamily="18" charset="0"/>
              </a:rPr>
              <a:t>Környezetvédelmi Minisztérium: 16,25 mill. Ft</a:t>
            </a:r>
            <a:endParaRPr lang="hu-HU" sz="1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679A6F8-AD61-466D-B94C-CCBCF915300C}" type="slidenum">
              <a:rPr lang="hu-HU"/>
              <a:pPr>
                <a:defRPr/>
              </a:pPr>
              <a:t>78</a:t>
            </a:fld>
            <a:endParaRPr lang="hu-HU" dirty="0"/>
          </a:p>
        </p:txBody>
      </p:sp>
      <p:sp>
        <p:nvSpPr>
          <p:cNvPr id="870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4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7047" name="Rectangle 4"/>
          <p:cNvSpPr>
            <a:spLocks noChangeArrowheads="1"/>
          </p:cNvSpPr>
          <p:nvPr/>
        </p:nvSpPr>
        <p:spPr bwMode="auto">
          <a:xfrm>
            <a:off x="204788" y="803275"/>
            <a:ext cx="8702675" cy="1281113"/>
          </a:xfrm>
          <a:prstGeom prst="rect">
            <a:avLst/>
          </a:prstGeom>
          <a:noFill/>
          <a:ln w="9525">
            <a:noFill/>
            <a:miter lim="800000"/>
            <a:headEnd/>
            <a:tailEnd/>
          </a:ln>
        </p:spPr>
        <p:txBody>
          <a:bodyPr anchor="ctr"/>
          <a:lstStyle/>
          <a:p>
            <a:pPr algn="ctr"/>
            <a:endParaRPr lang="hu-HU" sz="4000" b="1"/>
          </a:p>
          <a:p>
            <a:pPr algn="ctr"/>
            <a:endParaRPr lang="hu-HU" sz="4000" b="1">
              <a:solidFill>
                <a:srgbClr val="FF0000"/>
              </a:solidFill>
            </a:endParaRPr>
          </a:p>
          <a:p>
            <a:pPr algn="ctr"/>
            <a:r>
              <a:rPr lang="hu-HU" sz="4000" b="1">
                <a:solidFill>
                  <a:srgbClr val="003399"/>
                </a:solidFill>
              </a:rPr>
              <a:t>A szélenergia helye a villamosenergia  rendszerben</a:t>
            </a:r>
          </a:p>
          <a:p>
            <a:pPr algn="ctr"/>
            <a:r>
              <a:rPr lang="hu-HU" sz="4000" b="1">
                <a:solidFill>
                  <a:srgbClr val="FF0000"/>
                </a:solidFill>
              </a:rPr>
              <a:t> </a:t>
            </a:r>
          </a:p>
          <a:p>
            <a:endParaRPr lang="hu-HU" sz="4000" b="1">
              <a:solidFill>
                <a:srgbClr val="FF0000"/>
              </a:solidFill>
            </a:endParaRPr>
          </a:p>
        </p:txBody>
      </p:sp>
      <p:sp>
        <p:nvSpPr>
          <p:cNvPr id="870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705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70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70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5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706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6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70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6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706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7065" name="Kép 27" descr="R:\Projektek\MÜTF_2010_elearning\Munkaanyagok\Tananyag\10_Viz_es_Szelenergia\docbook\images\T10_M4_L6_001.jpg"/>
          <p:cNvPicPr>
            <a:picLocks noChangeAspect="1" noChangeArrowheads="1"/>
          </p:cNvPicPr>
          <p:nvPr/>
        </p:nvPicPr>
        <p:blipFill>
          <a:blip r:embed="rId3" r:link="rId4"/>
          <a:srcRect/>
          <a:stretch>
            <a:fillRect/>
          </a:stretch>
        </p:blipFill>
        <p:spPr bwMode="auto">
          <a:xfrm>
            <a:off x="977900" y="2271713"/>
            <a:ext cx="6557963" cy="400367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4E8CABA3-EC0C-4D58-A593-AEAD4436CF3A}" type="slidenum">
              <a:rPr lang="hu-HU"/>
              <a:pPr>
                <a:defRPr/>
              </a:pPr>
              <a:t>79</a:t>
            </a:fld>
            <a:endParaRPr lang="hu-HU" dirty="0"/>
          </a:p>
        </p:txBody>
      </p:sp>
      <p:sp>
        <p:nvSpPr>
          <p:cNvPr id="880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0"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8071" name="Rectangle 4"/>
          <p:cNvSpPr>
            <a:spLocks noChangeArrowheads="1"/>
          </p:cNvSpPr>
          <p:nvPr/>
        </p:nvSpPr>
        <p:spPr bwMode="auto">
          <a:xfrm>
            <a:off x="0" y="220663"/>
            <a:ext cx="8702675" cy="1281112"/>
          </a:xfrm>
          <a:prstGeom prst="rect">
            <a:avLst/>
          </a:prstGeom>
          <a:noFill/>
          <a:ln w="9525">
            <a:noFill/>
            <a:miter lim="800000"/>
            <a:headEnd/>
            <a:tailEnd/>
          </a:ln>
        </p:spPr>
        <p:txBody>
          <a:bodyPr anchor="ctr"/>
          <a:lstStyle/>
          <a:p>
            <a:pPr algn="ctr"/>
            <a:endParaRPr lang="hu-HU" sz="4000" b="1"/>
          </a:p>
          <a:p>
            <a:pPr algn="ctr"/>
            <a:endParaRPr lang="hu-HU" sz="4000" b="1">
              <a:solidFill>
                <a:srgbClr val="FF0000"/>
              </a:solidFill>
            </a:endParaRPr>
          </a:p>
          <a:p>
            <a:pPr algn="ctr"/>
            <a:r>
              <a:rPr lang="hu-HU" sz="4000" b="1"/>
              <a:t>A szélenergia problémái</a:t>
            </a:r>
          </a:p>
          <a:p>
            <a:pPr algn="ctr"/>
            <a:r>
              <a:rPr lang="hu-HU" sz="4000" b="1">
                <a:solidFill>
                  <a:srgbClr val="FF0000"/>
                </a:solidFill>
              </a:rPr>
              <a:t> </a:t>
            </a:r>
          </a:p>
          <a:p>
            <a:endParaRPr lang="hu-HU" sz="4000" b="1">
              <a:solidFill>
                <a:srgbClr val="FF0000"/>
              </a:solidFill>
            </a:endParaRPr>
          </a:p>
        </p:txBody>
      </p:sp>
      <p:sp>
        <p:nvSpPr>
          <p:cNvPr id="880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6"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80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78"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807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0"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80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3"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80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5"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80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8088"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88089" name="Picture 2"/>
          <p:cNvPicPr>
            <a:picLocks noChangeAspect="1" noChangeArrowheads="1"/>
          </p:cNvPicPr>
          <p:nvPr/>
        </p:nvPicPr>
        <p:blipFill>
          <a:blip r:embed="rId3"/>
          <a:srcRect/>
          <a:stretch>
            <a:fillRect/>
          </a:stretch>
        </p:blipFill>
        <p:spPr bwMode="auto">
          <a:xfrm>
            <a:off x="630238" y="1400175"/>
            <a:ext cx="7567612" cy="4968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átum helye 2"/>
          <p:cNvSpPr>
            <a:spLocks noGrp="1"/>
          </p:cNvSpPr>
          <p:nvPr>
            <p:ph type="dt" sz="quarter" idx="10"/>
          </p:nvPr>
        </p:nvSpPr>
        <p:spPr/>
        <p:txBody>
          <a:bodyPr/>
          <a:lstStyle/>
          <a:p>
            <a:pPr>
              <a:defRPr/>
            </a:pPr>
            <a:fld id="{CA6D0FD9-3009-472B-B7AC-720133F5B733}" type="datetime1">
              <a:rPr lang="hu-HU"/>
              <a:pPr>
                <a:defRPr/>
              </a:pPr>
              <a:t>2026. 01. 22.</a:t>
            </a:fld>
            <a:endParaRPr lang="hu-HU" dirty="0"/>
          </a:p>
        </p:txBody>
      </p:sp>
      <p:sp>
        <p:nvSpPr>
          <p:cNvPr id="48" name="Élőláb helye 3"/>
          <p:cNvSpPr>
            <a:spLocks noGrp="1"/>
          </p:cNvSpPr>
          <p:nvPr>
            <p:ph type="ftr" sz="quarter" idx="11"/>
          </p:nvPr>
        </p:nvSpPr>
        <p:spPr>
          <a:xfrm>
            <a:off x="3124200" y="6432550"/>
            <a:ext cx="3781425" cy="288925"/>
          </a:xfrm>
        </p:spPr>
        <p:txBody>
          <a:bodyPr/>
          <a:lstStyle/>
          <a:p>
            <a:pPr>
              <a:defRPr/>
            </a:pPr>
            <a:r>
              <a:rPr lang="hu-HU"/>
              <a:t>Dr. Szlivka Ferenc: Szélenergia hasznosítás</a:t>
            </a:r>
          </a:p>
        </p:txBody>
      </p:sp>
      <p:sp>
        <p:nvSpPr>
          <p:cNvPr id="49" name="Dia számának helye 4"/>
          <p:cNvSpPr>
            <a:spLocks noGrp="1"/>
          </p:cNvSpPr>
          <p:nvPr>
            <p:ph type="sldNum" sz="quarter" idx="12"/>
          </p:nvPr>
        </p:nvSpPr>
        <p:spPr/>
        <p:txBody>
          <a:bodyPr/>
          <a:lstStyle/>
          <a:p>
            <a:pPr>
              <a:defRPr/>
            </a:pPr>
            <a:fld id="{7D6B7C63-22D9-41DC-A330-E171DE5115FB}" type="slidenum">
              <a:rPr lang="hu-HU"/>
              <a:pPr>
                <a:defRPr/>
              </a:pPr>
              <a:t>8</a:t>
            </a:fld>
            <a:endParaRPr lang="hu-HU" dirty="0"/>
          </a:p>
        </p:txBody>
      </p:sp>
      <p:sp>
        <p:nvSpPr>
          <p:cNvPr id="399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3994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39943" name="Rectangle 6"/>
          <p:cNvSpPr>
            <a:spLocks noChangeArrowheads="1"/>
          </p:cNvSpPr>
          <p:nvPr/>
        </p:nvSpPr>
        <p:spPr bwMode="auto">
          <a:xfrm>
            <a:off x="317500" y="214313"/>
            <a:ext cx="8418513" cy="792162"/>
          </a:xfrm>
          <a:prstGeom prst="rect">
            <a:avLst/>
          </a:prstGeom>
          <a:noFill/>
          <a:ln w="9525">
            <a:noFill/>
            <a:miter lim="800000"/>
            <a:headEnd/>
            <a:tailEnd/>
          </a:ln>
        </p:spPr>
        <p:txBody>
          <a:bodyPr anchor="ctr"/>
          <a:lstStyle/>
          <a:p>
            <a:pPr algn="ctr"/>
            <a:r>
              <a:rPr lang="hu-HU" sz="4000" b="1"/>
              <a:t>Holland típusú szélmalom </a:t>
            </a:r>
          </a:p>
        </p:txBody>
      </p:sp>
      <p:pic>
        <p:nvPicPr>
          <p:cNvPr id="39944" name="Picture 9"/>
          <p:cNvPicPr>
            <a:picLocks noChangeAspect="1" noChangeArrowheads="1"/>
          </p:cNvPicPr>
          <p:nvPr/>
        </p:nvPicPr>
        <p:blipFill>
          <a:blip r:embed="rId3"/>
          <a:srcRect/>
          <a:stretch>
            <a:fillRect/>
          </a:stretch>
        </p:blipFill>
        <p:spPr bwMode="auto">
          <a:xfrm>
            <a:off x="2805113" y="1119188"/>
            <a:ext cx="3533775" cy="5305425"/>
          </a:xfrm>
          <a:prstGeom prst="rect">
            <a:avLst/>
          </a:prstGeom>
          <a:noFill/>
          <a:ln w="9525">
            <a:noFill/>
            <a:miter lim="800000"/>
            <a:headEnd/>
            <a:tailEnd/>
          </a:ln>
        </p:spPr>
      </p:pic>
      <p:sp>
        <p:nvSpPr>
          <p:cNvPr id="39945" name="Rectangle 10"/>
          <p:cNvSpPr>
            <a:spLocks noChangeArrowheads="1"/>
          </p:cNvSpPr>
          <p:nvPr/>
        </p:nvSpPr>
        <p:spPr bwMode="auto">
          <a:xfrm>
            <a:off x="725488" y="2713038"/>
            <a:ext cx="1851025" cy="400050"/>
          </a:xfrm>
          <a:prstGeom prst="rect">
            <a:avLst/>
          </a:prstGeom>
          <a:noFill/>
          <a:ln w="9525">
            <a:noFill/>
            <a:miter lim="800000"/>
            <a:headEnd/>
            <a:tailEnd/>
          </a:ln>
        </p:spPr>
        <p:txBody>
          <a:bodyPr wrap="none" anchor="ctr">
            <a:spAutoFit/>
          </a:bodyPr>
          <a:lstStyle/>
          <a:p>
            <a:pPr eaLnBrk="0" hangingPunct="0"/>
            <a:r>
              <a:rPr lang="hu-HU" sz="2000" b="1"/>
              <a:t>Négy lapátos</a:t>
            </a:r>
          </a:p>
        </p:txBody>
      </p:sp>
      <p:sp>
        <p:nvSpPr>
          <p:cNvPr id="39946" name="Rectangle 10"/>
          <p:cNvSpPr>
            <a:spLocks noChangeArrowheads="1"/>
          </p:cNvSpPr>
          <p:nvPr/>
        </p:nvSpPr>
        <p:spPr bwMode="auto">
          <a:xfrm>
            <a:off x="6254750" y="1741488"/>
            <a:ext cx="2889250" cy="400050"/>
          </a:xfrm>
          <a:prstGeom prst="rect">
            <a:avLst/>
          </a:prstGeom>
          <a:noFill/>
          <a:ln w="9525">
            <a:noFill/>
            <a:miter lim="800000"/>
            <a:headEnd/>
            <a:tailEnd/>
          </a:ln>
        </p:spPr>
        <p:txBody>
          <a:bodyPr wrap="none" anchor="ctr">
            <a:spAutoFit/>
          </a:bodyPr>
          <a:lstStyle/>
          <a:p>
            <a:pPr eaLnBrk="0" hangingPunct="0"/>
            <a:r>
              <a:rPr lang="hu-HU" sz="2000" b="1"/>
              <a:t>Szélbe állító szerkezet</a:t>
            </a:r>
          </a:p>
        </p:txBody>
      </p:sp>
      <p:sp>
        <p:nvSpPr>
          <p:cNvPr id="39947" name="Rectangle 10"/>
          <p:cNvSpPr>
            <a:spLocks noChangeArrowheads="1"/>
          </p:cNvSpPr>
          <p:nvPr/>
        </p:nvSpPr>
        <p:spPr bwMode="auto">
          <a:xfrm>
            <a:off x="6421438" y="3722688"/>
            <a:ext cx="2163762" cy="400050"/>
          </a:xfrm>
          <a:prstGeom prst="rect">
            <a:avLst/>
          </a:prstGeom>
          <a:noFill/>
          <a:ln w="9525">
            <a:noFill/>
            <a:miter lim="800000"/>
            <a:headEnd/>
            <a:tailEnd/>
          </a:ln>
        </p:spPr>
        <p:txBody>
          <a:bodyPr wrap="none" anchor="ctr">
            <a:spAutoFit/>
          </a:bodyPr>
          <a:lstStyle/>
          <a:p>
            <a:pPr eaLnBrk="0" hangingPunct="0"/>
            <a:r>
              <a:rPr lang="hu-HU" sz="2000" b="1"/>
              <a:t>Forgó felső rész</a:t>
            </a:r>
          </a:p>
        </p:txBody>
      </p:sp>
      <p:cxnSp>
        <p:nvCxnSpPr>
          <p:cNvPr id="14" name="Egyenes összekötő 13"/>
          <p:cNvCxnSpPr/>
          <p:nvPr/>
        </p:nvCxnSpPr>
        <p:spPr>
          <a:xfrm rot="10800000">
            <a:off x="4762500" y="3390900"/>
            <a:ext cx="1676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rot="10800000" flipV="1">
            <a:off x="5543550" y="1981200"/>
            <a:ext cx="762000" cy="571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3"/>
          <a:srcRect/>
          <a:stretch>
            <a:fillRect/>
          </a:stretch>
        </p:blipFill>
        <p:spPr bwMode="auto">
          <a:xfrm>
            <a:off x="635000" y="1306513"/>
            <a:ext cx="7026275" cy="4448175"/>
          </a:xfrm>
          <a:prstGeom prst="rect">
            <a:avLst/>
          </a:prstGeom>
          <a:noFill/>
          <a:ln w="9525">
            <a:noFill/>
            <a:miter lim="800000"/>
            <a:headEnd/>
            <a:tailEnd/>
          </a:ln>
        </p:spPr>
      </p:pic>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72B64899-0942-4631-89CC-7737E3B469CE}" type="slidenum">
              <a:rPr lang="hu-HU"/>
              <a:pPr>
                <a:defRPr/>
              </a:pPr>
              <a:t>80</a:t>
            </a:fld>
            <a:endParaRPr lang="hu-HU" dirty="0"/>
          </a:p>
        </p:txBody>
      </p:sp>
      <p:sp>
        <p:nvSpPr>
          <p:cNvPr id="890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095"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89096" name="Rectangle 4"/>
          <p:cNvSpPr>
            <a:spLocks noChangeArrowheads="1"/>
          </p:cNvSpPr>
          <p:nvPr/>
        </p:nvSpPr>
        <p:spPr bwMode="auto">
          <a:xfrm>
            <a:off x="0" y="220663"/>
            <a:ext cx="8702675" cy="1281112"/>
          </a:xfrm>
          <a:prstGeom prst="rect">
            <a:avLst/>
          </a:prstGeom>
          <a:noFill/>
          <a:ln w="9525">
            <a:noFill/>
            <a:miter lim="800000"/>
            <a:headEnd/>
            <a:tailEnd/>
          </a:ln>
        </p:spPr>
        <p:txBody>
          <a:bodyPr anchor="ctr"/>
          <a:lstStyle/>
          <a:p>
            <a:pPr algn="ctr"/>
            <a:endParaRPr lang="hu-HU" sz="4000" b="1" dirty="0"/>
          </a:p>
          <a:p>
            <a:pPr algn="ctr"/>
            <a:endParaRPr lang="hu-HU" sz="4000" b="1" dirty="0">
              <a:solidFill>
                <a:srgbClr val="FF0000"/>
              </a:solidFill>
            </a:endParaRPr>
          </a:p>
          <a:p>
            <a:pPr algn="ctr"/>
            <a:r>
              <a:rPr lang="hu-HU" sz="4000" b="1" dirty="0"/>
              <a:t>Szélerőmű parkok 1.</a:t>
            </a:r>
          </a:p>
          <a:p>
            <a:pPr algn="ctr"/>
            <a:r>
              <a:rPr lang="hu-HU" sz="4000" b="1" dirty="0">
                <a:solidFill>
                  <a:srgbClr val="FF0000"/>
                </a:solidFill>
              </a:rPr>
              <a:t> </a:t>
            </a:r>
          </a:p>
          <a:p>
            <a:endParaRPr lang="hu-HU" sz="4000" b="1" dirty="0">
              <a:solidFill>
                <a:srgbClr val="FF0000"/>
              </a:solidFill>
            </a:endParaRPr>
          </a:p>
        </p:txBody>
      </p:sp>
      <p:sp>
        <p:nvSpPr>
          <p:cNvPr id="890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0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09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1"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9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3"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8910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5"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891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08"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8910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10"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891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1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89113"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89114" name="Téglalap 26"/>
          <p:cNvSpPr>
            <a:spLocks noChangeArrowheads="1"/>
          </p:cNvSpPr>
          <p:nvPr/>
        </p:nvSpPr>
        <p:spPr bwMode="auto">
          <a:xfrm>
            <a:off x="2900363" y="5956300"/>
            <a:ext cx="3595687" cy="368300"/>
          </a:xfrm>
          <a:prstGeom prst="rect">
            <a:avLst/>
          </a:prstGeom>
          <a:noFill/>
          <a:ln w="9525">
            <a:noFill/>
            <a:miter lim="800000"/>
            <a:headEnd/>
            <a:tailEnd/>
          </a:ln>
        </p:spPr>
        <p:txBody>
          <a:bodyPr wrap="none">
            <a:spAutoFit/>
          </a:bodyPr>
          <a:lstStyle/>
          <a:p>
            <a:r>
              <a:rPr lang="hu-HU"/>
              <a:t>Szélerőműpark  Sopronkövesden</a:t>
            </a:r>
          </a:p>
        </p:txBody>
      </p:sp>
      <p:sp>
        <p:nvSpPr>
          <p:cNvPr id="89115" name="Szövegdoboz 27"/>
          <p:cNvSpPr txBox="1">
            <a:spLocks noChangeArrowheads="1"/>
          </p:cNvSpPr>
          <p:nvPr/>
        </p:nvSpPr>
        <p:spPr bwMode="auto">
          <a:xfrm>
            <a:off x="5422900" y="4697413"/>
            <a:ext cx="3311525" cy="923925"/>
          </a:xfrm>
          <a:prstGeom prst="rect">
            <a:avLst/>
          </a:prstGeom>
          <a:noFill/>
          <a:ln w="9525">
            <a:noFill/>
            <a:miter lim="800000"/>
            <a:headEnd/>
            <a:tailEnd/>
          </a:ln>
        </p:spPr>
        <p:txBody>
          <a:bodyPr>
            <a:spAutoFit/>
          </a:bodyPr>
          <a:lstStyle/>
          <a:p>
            <a:r>
              <a:rPr lang="hu-HU"/>
              <a:t>2011-ben a beépített szélenergia kapacitás</a:t>
            </a:r>
          </a:p>
          <a:p>
            <a:r>
              <a:rPr lang="hu-HU"/>
              <a:t>329  MW</a:t>
            </a:r>
          </a:p>
        </p:txBody>
      </p:sp>
      <p:pic>
        <p:nvPicPr>
          <p:cNvPr id="89116" name="Picture 2"/>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89117" name="Picture 3"/>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B27135BD-9983-4F71-9F19-0D4E513A813A}" type="slidenum">
              <a:rPr lang="hu-HU"/>
              <a:pPr>
                <a:defRPr/>
              </a:pPr>
              <a:t>81</a:t>
            </a:fld>
            <a:endParaRPr lang="hu-HU" dirty="0"/>
          </a:p>
        </p:txBody>
      </p:sp>
      <p:sp>
        <p:nvSpPr>
          <p:cNvPr id="901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18"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90119" name="Rectangle 4"/>
          <p:cNvSpPr>
            <a:spLocks noChangeArrowheads="1"/>
          </p:cNvSpPr>
          <p:nvPr/>
        </p:nvSpPr>
        <p:spPr bwMode="auto">
          <a:xfrm>
            <a:off x="0" y="220663"/>
            <a:ext cx="8702675" cy="1281112"/>
          </a:xfrm>
          <a:prstGeom prst="rect">
            <a:avLst/>
          </a:prstGeom>
          <a:noFill/>
          <a:ln w="9525">
            <a:noFill/>
            <a:miter lim="800000"/>
            <a:headEnd/>
            <a:tailEnd/>
          </a:ln>
        </p:spPr>
        <p:txBody>
          <a:bodyPr anchor="ctr"/>
          <a:lstStyle/>
          <a:p>
            <a:pPr algn="ctr"/>
            <a:endParaRPr lang="hu-HU" sz="4000" b="1" dirty="0"/>
          </a:p>
          <a:p>
            <a:pPr algn="ctr"/>
            <a:endParaRPr lang="hu-HU" sz="4000" b="1" dirty="0">
              <a:solidFill>
                <a:srgbClr val="FF0000"/>
              </a:solidFill>
            </a:endParaRPr>
          </a:p>
          <a:p>
            <a:pPr algn="ctr"/>
            <a:r>
              <a:rPr lang="hu-HU" sz="4000" b="1" dirty="0"/>
              <a:t>Szélerőmű parkok 2.</a:t>
            </a:r>
          </a:p>
          <a:p>
            <a:pPr algn="ctr"/>
            <a:r>
              <a:rPr lang="hu-HU" sz="4000" b="1" dirty="0">
                <a:solidFill>
                  <a:srgbClr val="FF0000"/>
                </a:solidFill>
              </a:rPr>
              <a:t> </a:t>
            </a:r>
          </a:p>
          <a:p>
            <a:endParaRPr lang="hu-HU" sz="4000" b="1" dirty="0">
              <a:solidFill>
                <a:srgbClr val="FF0000"/>
              </a:solidFill>
            </a:endParaRPr>
          </a:p>
        </p:txBody>
      </p:sp>
      <p:sp>
        <p:nvSpPr>
          <p:cNvPr id="901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4"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01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6"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012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28"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901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31"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901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33"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901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0136"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90137" name="Picture 2"/>
          <p:cNvPicPr>
            <a:picLocks noChangeAspect="1" noChangeArrowheads="1"/>
          </p:cNvPicPr>
          <p:nvPr/>
        </p:nvPicPr>
        <p:blipFill>
          <a:blip r:embed="rId3"/>
          <a:srcRect/>
          <a:stretch>
            <a:fillRect/>
          </a:stretch>
        </p:blipFill>
        <p:spPr bwMode="auto">
          <a:xfrm>
            <a:off x="1093788" y="1228725"/>
            <a:ext cx="6946900" cy="4627563"/>
          </a:xfrm>
          <a:prstGeom prst="rect">
            <a:avLst/>
          </a:prstGeom>
          <a:noFill/>
          <a:ln w="9525">
            <a:noFill/>
            <a:miter lim="800000"/>
            <a:headEnd/>
            <a:tailEnd/>
          </a:ln>
        </p:spPr>
      </p:pic>
      <p:sp>
        <p:nvSpPr>
          <p:cNvPr id="90138" name="Téglalap 26"/>
          <p:cNvSpPr>
            <a:spLocks noChangeArrowheads="1"/>
          </p:cNvSpPr>
          <p:nvPr/>
        </p:nvSpPr>
        <p:spPr bwMode="auto">
          <a:xfrm>
            <a:off x="2900363" y="5956300"/>
            <a:ext cx="3595687" cy="368300"/>
          </a:xfrm>
          <a:prstGeom prst="rect">
            <a:avLst/>
          </a:prstGeom>
          <a:noFill/>
          <a:ln w="9525">
            <a:noFill/>
            <a:miter lim="800000"/>
            <a:headEnd/>
            <a:tailEnd/>
          </a:ln>
        </p:spPr>
        <p:txBody>
          <a:bodyPr wrap="none">
            <a:spAutoFit/>
          </a:bodyPr>
          <a:lstStyle/>
          <a:p>
            <a:r>
              <a:rPr lang="hu-HU"/>
              <a:t>Szélerőműpark  Sopronkövesden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533C924A-3F7F-40F4-BFDE-80FB45010442}" type="slidenum">
              <a:rPr lang="hu-HU"/>
              <a:pPr>
                <a:defRPr/>
              </a:pPr>
              <a:t>82</a:t>
            </a:fld>
            <a:endParaRPr lang="hu-HU" dirty="0"/>
          </a:p>
        </p:txBody>
      </p:sp>
      <p:sp>
        <p:nvSpPr>
          <p:cNvPr id="911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42"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91143" name="Rectangle 4"/>
          <p:cNvSpPr>
            <a:spLocks noChangeArrowheads="1"/>
          </p:cNvSpPr>
          <p:nvPr/>
        </p:nvSpPr>
        <p:spPr bwMode="auto">
          <a:xfrm>
            <a:off x="0" y="220663"/>
            <a:ext cx="8702675" cy="1281112"/>
          </a:xfrm>
          <a:prstGeom prst="rect">
            <a:avLst/>
          </a:prstGeom>
          <a:noFill/>
          <a:ln w="9525">
            <a:noFill/>
            <a:miter lim="800000"/>
            <a:headEnd/>
            <a:tailEnd/>
          </a:ln>
        </p:spPr>
        <p:txBody>
          <a:bodyPr anchor="ctr"/>
          <a:lstStyle/>
          <a:p>
            <a:pPr algn="ctr"/>
            <a:endParaRPr lang="hu-HU" sz="4000" b="1"/>
          </a:p>
          <a:p>
            <a:pPr algn="ctr"/>
            <a:endParaRPr lang="hu-HU" sz="4000" b="1">
              <a:solidFill>
                <a:srgbClr val="FF0000"/>
              </a:solidFill>
            </a:endParaRPr>
          </a:p>
          <a:p>
            <a:pPr algn="ctr"/>
            <a:r>
              <a:rPr lang="hu-HU" sz="4000" b="1"/>
              <a:t>Tengeri (offshore) szélerőművek</a:t>
            </a:r>
          </a:p>
          <a:p>
            <a:pPr algn="ctr"/>
            <a:r>
              <a:rPr lang="hu-HU" sz="4000" b="1">
                <a:solidFill>
                  <a:srgbClr val="FF0000"/>
                </a:solidFill>
              </a:rPr>
              <a:t> </a:t>
            </a:r>
          </a:p>
          <a:p>
            <a:endParaRPr lang="hu-HU" sz="4000" b="1">
              <a:solidFill>
                <a:srgbClr val="FF0000"/>
              </a:solidFill>
            </a:endParaRPr>
          </a:p>
        </p:txBody>
      </p:sp>
      <p:sp>
        <p:nvSpPr>
          <p:cNvPr id="911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4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48"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114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0"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115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2"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911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5"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911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7"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911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5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1160"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pic>
        <p:nvPicPr>
          <p:cNvPr id="91161" name="Picture 3"/>
          <p:cNvPicPr>
            <a:picLocks noChangeAspect="1" noChangeArrowheads="1"/>
          </p:cNvPicPr>
          <p:nvPr/>
        </p:nvPicPr>
        <p:blipFill>
          <a:blip r:embed="rId3"/>
          <a:srcRect/>
          <a:stretch>
            <a:fillRect/>
          </a:stretch>
        </p:blipFill>
        <p:spPr bwMode="auto">
          <a:xfrm>
            <a:off x="1092200" y="1898650"/>
            <a:ext cx="6824663" cy="3698875"/>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6D237AAA-7754-428A-A68E-667254326492}"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497263"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C3B7C7DB-4EDE-42AF-A1CF-A86D7D3BB6DA}" type="slidenum">
              <a:rPr lang="hu-HU"/>
              <a:pPr>
                <a:defRPr/>
              </a:pPr>
              <a:t>83</a:t>
            </a:fld>
            <a:endParaRPr lang="hu-HU" dirty="0"/>
          </a:p>
        </p:txBody>
      </p:sp>
      <p:sp>
        <p:nvSpPr>
          <p:cNvPr id="921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6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92167" name="Rectangle 4"/>
          <p:cNvSpPr>
            <a:spLocks noChangeArrowheads="1"/>
          </p:cNvSpPr>
          <p:nvPr/>
        </p:nvSpPr>
        <p:spPr bwMode="auto">
          <a:xfrm>
            <a:off x="0" y="220663"/>
            <a:ext cx="8702675" cy="1281112"/>
          </a:xfrm>
          <a:prstGeom prst="rect">
            <a:avLst/>
          </a:prstGeom>
          <a:noFill/>
          <a:ln w="9525">
            <a:noFill/>
            <a:miter lim="800000"/>
            <a:headEnd/>
            <a:tailEnd/>
          </a:ln>
        </p:spPr>
        <p:txBody>
          <a:bodyPr anchor="ctr"/>
          <a:lstStyle/>
          <a:p>
            <a:pPr algn="ctr"/>
            <a:endParaRPr lang="hu-HU" sz="4000" b="1"/>
          </a:p>
          <a:p>
            <a:pPr algn="ctr"/>
            <a:endParaRPr lang="hu-HU" sz="4000" b="1">
              <a:solidFill>
                <a:srgbClr val="FF0000"/>
              </a:solidFill>
            </a:endParaRPr>
          </a:p>
          <a:p>
            <a:pPr algn="ctr"/>
            <a:r>
              <a:rPr lang="hu-HU" sz="4000" b="1">
                <a:solidFill>
                  <a:srgbClr val="003399"/>
                </a:solidFill>
              </a:rPr>
              <a:t>Javasolt szakirodalom</a:t>
            </a:r>
          </a:p>
          <a:p>
            <a:pPr algn="ctr"/>
            <a:r>
              <a:rPr lang="hu-HU" sz="4000" b="1">
                <a:solidFill>
                  <a:srgbClr val="FF0000"/>
                </a:solidFill>
              </a:rPr>
              <a:t> </a:t>
            </a:r>
          </a:p>
          <a:p>
            <a:endParaRPr lang="hu-HU" sz="4000" b="1">
              <a:solidFill>
                <a:srgbClr val="FF0000"/>
              </a:solidFill>
            </a:endParaRPr>
          </a:p>
        </p:txBody>
      </p:sp>
      <p:sp>
        <p:nvSpPr>
          <p:cNvPr id="921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2" name="Rectangle 7"/>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21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4"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hu-HU"/>
          </a:p>
        </p:txBody>
      </p:sp>
      <p:sp>
        <p:nvSpPr>
          <p:cNvPr id="9217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6" name="Rectangle 13"/>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hu-HU"/>
          </a:p>
        </p:txBody>
      </p:sp>
      <p:sp>
        <p:nvSpPr>
          <p:cNvPr id="921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79" name="Rectangle 8"/>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hu-HU"/>
          </a:p>
        </p:txBody>
      </p:sp>
      <p:sp>
        <p:nvSpPr>
          <p:cNvPr id="9218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81" name="Rectangle 11"/>
          <p:cNvSpPr>
            <a:spLocks noChangeArrowheads="1"/>
          </p:cNvSpPr>
          <p:nvPr/>
        </p:nvSpPr>
        <p:spPr bwMode="auto">
          <a:xfrm>
            <a:off x="0" y="1104900"/>
            <a:ext cx="9144000" cy="0"/>
          </a:xfrm>
          <a:prstGeom prst="rect">
            <a:avLst/>
          </a:prstGeom>
          <a:noFill/>
          <a:ln w="9525">
            <a:noFill/>
            <a:miter lim="800000"/>
            <a:headEnd/>
            <a:tailEnd/>
          </a:ln>
        </p:spPr>
        <p:txBody>
          <a:bodyPr wrap="none" anchor="ctr">
            <a:spAutoFit/>
          </a:bodyPr>
          <a:lstStyle/>
          <a:p>
            <a:endParaRPr lang="hu-HU"/>
          </a:p>
        </p:txBody>
      </p:sp>
      <p:sp>
        <p:nvSpPr>
          <p:cNvPr id="921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92184" name="Rectangle 9"/>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endParaRPr lang="hu-HU"/>
          </a:p>
        </p:txBody>
      </p:sp>
      <p:sp>
        <p:nvSpPr>
          <p:cNvPr id="92185" name="Rectangle 1"/>
          <p:cNvSpPr>
            <a:spLocks noChangeArrowheads="1"/>
          </p:cNvSpPr>
          <p:nvPr/>
        </p:nvSpPr>
        <p:spPr bwMode="auto">
          <a:xfrm>
            <a:off x="568325" y="1608138"/>
            <a:ext cx="6462713" cy="4278312"/>
          </a:xfrm>
          <a:prstGeom prst="rect">
            <a:avLst/>
          </a:prstGeom>
          <a:noFill/>
          <a:ln w="9525">
            <a:noFill/>
            <a:miter lim="800000"/>
            <a:headEnd/>
            <a:tailEnd/>
          </a:ln>
        </p:spPr>
        <p:txBody>
          <a:bodyPr anchor="ctr">
            <a:spAutoFit/>
          </a:bodyPr>
          <a:lstStyle/>
          <a:p>
            <a:pPr algn="just" eaLnBrk="0" hangingPunct="0"/>
            <a:r>
              <a:rPr lang="hu-HU" sz="1600" b="1">
                <a:solidFill>
                  <a:srgbClr val="000000"/>
                </a:solidFill>
                <a:cs typeface="Times New Roman" pitchFamily="18" charset="0"/>
              </a:rPr>
              <a:t>Javasolt szakirodalom:</a:t>
            </a:r>
          </a:p>
          <a:p>
            <a:pPr algn="just" eaLnBrk="0" hangingPunct="0"/>
            <a:endParaRPr lang="hu-HU" sz="1600" b="1">
              <a:solidFill>
                <a:srgbClr val="000000"/>
              </a:solidFill>
              <a:cs typeface="Times New Roman" pitchFamily="18" charset="0"/>
            </a:endParaRPr>
          </a:p>
          <a:p>
            <a:pPr algn="just" eaLnBrk="0" hangingPunct="0"/>
            <a:r>
              <a:rPr lang="hu-HU" sz="1600" i="1">
                <a:solidFill>
                  <a:srgbClr val="000000"/>
                </a:solidFill>
                <a:cs typeface="Times New Roman" pitchFamily="18" charset="0"/>
              </a:rPr>
              <a:t>Általános légkörzés</a:t>
            </a:r>
            <a:r>
              <a:rPr lang="hu-HU" sz="1600">
                <a:solidFill>
                  <a:srgbClr val="000000"/>
                </a:solidFill>
                <a:cs typeface="Times New Roman" pitchFamily="18" charset="0"/>
              </a:rPr>
              <a:t>. Bartoly, J.. ELTE Budapest. 2006. </a:t>
            </a:r>
          </a:p>
          <a:p>
            <a:pPr algn="just" eaLnBrk="0" hangingPunct="0"/>
            <a:r>
              <a:rPr lang="hu-HU" sz="1600" i="1">
                <a:solidFill>
                  <a:srgbClr val="000000"/>
                </a:solidFill>
                <a:cs typeface="Times New Roman" pitchFamily="18" charset="0"/>
              </a:rPr>
              <a:t>Wind Energy</a:t>
            </a:r>
            <a:r>
              <a:rPr lang="hu-HU" sz="1600">
                <a:solidFill>
                  <a:srgbClr val="000000"/>
                </a:solidFill>
                <a:cs typeface="Times New Roman" pitchFamily="18" charset="0"/>
              </a:rPr>
              <a:t>. European Wind Energy Assiciation. The Facts Brussels. European Communities. 2002. </a:t>
            </a:r>
          </a:p>
          <a:p>
            <a:pPr algn="just" eaLnBrk="0" hangingPunct="0"/>
            <a:r>
              <a:rPr lang="hu-HU" sz="1600" i="1">
                <a:solidFill>
                  <a:srgbClr val="000000"/>
                </a:solidFill>
                <a:cs typeface="Times New Roman" pitchFamily="18" charset="0"/>
              </a:rPr>
              <a:t>Szélerőművek</a:t>
            </a:r>
            <a:r>
              <a:rPr lang="hu-HU" sz="1600">
                <a:solidFill>
                  <a:srgbClr val="000000"/>
                </a:solidFill>
                <a:cs typeface="Times New Roman" pitchFamily="18" charset="0"/>
              </a:rPr>
              <a:t>. Németh, Bálint. BME, Budapest. 2005. </a:t>
            </a:r>
          </a:p>
          <a:p>
            <a:pPr algn="just" eaLnBrk="0" hangingPunct="0"/>
            <a:r>
              <a:rPr lang="hu-HU" sz="1600" i="1">
                <a:solidFill>
                  <a:srgbClr val="000000"/>
                </a:solidFill>
                <a:cs typeface="Times New Roman" pitchFamily="18" charset="0"/>
              </a:rPr>
              <a:t>Energetikai célú szélmérés</a:t>
            </a:r>
            <a:r>
              <a:rPr lang="hu-HU" sz="1600">
                <a:solidFill>
                  <a:srgbClr val="000000"/>
                </a:solidFill>
                <a:cs typeface="Times New Roman" pitchFamily="18" charset="0"/>
              </a:rPr>
              <a:t>. Shrempf, Norbert. Gödöllő, PhD-dolgozat. 2007. </a:t>
            </a:r>
          </a:p>
          <a:p>
            <a:pPr algn="just" eaLnBrk="0" hangingPunct="0"/>
            <a:r>
              <a:rPr lang="hu-HU" sz="1600" i="1">
                <a:solidFill>
                  <a:srgbClr val="000000"/>
                </a:solidFill>
                <a:cs typeface="Times New Roman" pitchFamily="18" charset="0"/>
              </a:rPr>
              <a:t>Alternatív energiák</a:t>
            </a:r>
            <a:r>
              <a:rPr lang="hu-HU" sz="1600">
                <a:solidFill>
                  <a:srgbClr val="000000"/>
                </a:solidFill>
                <a:cs typeface="Times New Roman" pitchFamily="18" charset="0"/>
              </a:rPr>
              <a:t>. Semberi, P. és Tóth, L. I.. Tankönyv Kiadó, Budapest. 2003. </a:t>
            </a:r>
          </a:p>
          <a:p>
            <a:pPr algn="just" eaLnBrk="0" hangingPunct="0"/>
            <a:r>
              <a:rPr lang="hu-HU" sz="1600" i="1">
                <a:solidFill>
                  <a:srgbClr val="000000"/>
                </a:solidFill>
                <a:cs typeface="Times New Roman" pitchFamily="18" charset="0"/>
              </a:rPr>
              <a:t>Áramlástan</a:t>
            </a:r>
            <a:r>
              <a:rPr lang="hu-HU" sz="1600">
                <a:solidFill>
                  <a:srgbClr val="000000"/>
                </a:solidFill>
                <a:cs typeface="Times New Roman" pitchFamily="18" charset="0"/>
              </a:rPr>
              <a:t>. Szlivka, F.. Egyetemi nyomda, Gödöllő. 2001. </a:t>
            </a:r>
          </a:p>
          <a:p>
            <a:pPr algn="just" eaLnBrk="0" hangingPunct="0"/>
            <a:r>
              <a:rPr lang="hu-HU" sz="1600" i="1">
                <a:solidFill>
                  <a:srgbClr val="000000"/>
                </a:solidFill>
                <a:cs typeface="Times New Roman" pitchFamily="18" charset="0"/>
              </a:rPr>
              <a:t>Wind Energy Handbook</a:t>
            </a:r>
            <a:r>
              <a:rPr lang="hu-HU" sz="1600">
                <a:solidFill>
                  <a:srgbClr val="000000"/>
                </a:solidFill>
                <a:cs typeface="Times New Roman" pitchFamily="18" charset="0"/>
              </a:rPr>
              <a:t>. Tony, Burto. Wind Energy Consultant, Carno, UK. 2006. </a:t>
            </a:r>
          </a:p>
          <a:p>
            <a:pPr algn="just" eaLnBrk="0" hangingPunct="0"/>
            <a:r>
              <a:rPr lang="hu-HU" sz="1600" i="1">
                <a:solidFill>
                  <a:srgbClr val="000000"/>
                </a:solidFill>
                <a:cs typeface="Times New Roman" pitchFamily="18" charset="0"/>
              </a:rPr>
              <a:t>Alternatív energia</a:t>
            </a:r>
            <a:r>
              <a:rPr lang="hu-HU" sz="1600">
                <a:solidFill>
                  <a:srgbClr val="000000"/>
                </a:solidFill>
                <a:cs typeface="Times New Roman" pitchFamily="18" charset="0"/>
              </a:rPr>
              <a:t>. Tóth, L. és Horváth, G.. Szaktudás Kiadó Ház, Budapest. 2003. </a:t>
            </a:r>
          </a:p>
          <a:p>
            <a:pPr algn="just" eaLnBrk="0" hangingPunct="0"/>
            <a:r>
              <a:rPr lang="hu-HU" sz="1600" i="1">
                <a:solidFill>
                  <a:srgbClr val="000000"/>
                </a:solidFill>
                <a:cs typeface="Times New Roman" pitchFamily="18" charset="0"/>
              </a:rPr>
              <a:t>http://www.thewindpower.net/windfarms_offshore_en.php</a:t>
            </a:r>
            <a:r>
              <a:rPr lang="hu-HU" sz="1600">
                <a:solidFill>
                  <a:srgbClr val="000000"/>
                </a:solidFill>
                <a:cs typeface="Times New Roman" pitchFamily="18" charset="0"/>
              </a:rPr>
              <a:t>. http://www.thewindpower.net/windfarms_offshore_en.php. </a:t>
            </a:r>
            <a:endParaRPr lang="hu-HU"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átum helye 2"/>
          <p:cNvSpPr>
            <a:spLocks noGrp="1"/>
          </p:cNvSpPr>
          <p:nvPr>
            <p:ph type="dt" sz="quarter" idx="10"/>
          </p:nvPr>
        </p:nvSpPr>
        <p:spPr/>
        <p:txBody>
          <a:bodyPr/>
          <a:lstStyle/>
          <a:p>
            <a:pPr>
              <a:defRPr/>
            </a:pPr>
            <a:fld id="{7944A74B-DC49-4832-A529-2C6639C100BE}" type="datetime1">
              <a:rPr lang="hu-HU"/>
              <a:pPr>
                <a:defRPr/>
              </a:pPr>
              <a:t>2026. 01. 22.</a:t>
            </a:fld>
            <a:endParaRPr lang="hu-HU" dirty="0"/>
          </a:p>
        </p:txBody>
      </p:sp>
      <p:sp>
        <p:nvSpPr>
          <p:cNvPr id="80" name="Élőláb helye 3"/>
          <p:cNvSpPr>
            <a:spLocks noGrp="1"/>
          </p:cNvSpPr>
          <p:nvPr>
            <p:ph type="ftr" sz="quarter" idx="11"/>
          </p:nvPr>
        </p:nvSpPr>
        <p:spPr>
          <a:xfrm>
            <a:off x="3124200" y="6245225"/>
            <a:ext cx="3260725" cy="476250"/>
          </a:xfrm>
        </p:spPr>
        <p:txBody>
          <a:bodyPr/>
          <a:lstStyle/>
          <a:p>
            <a:pPr>
              <a:defRPr/>
            </a:pPr>
            <a:r>
              <a:rPr lang="hu-HU"/>
              <a:t>Dr. Szlivka Ferenc: Szélenergia hasznosítás</a:t>
            </a:r>
          </a:p>
        </p:txBody>
      </p:sp>
      <p:sp>
        <p:nvSpPr>
          <p:cNvPr id="81" name="Dia számának helye 4"/>
          <p:cNvSpPr>
            <a:spLocks noGrp="1"/>
          </p:cNvSpPr>
          <p:nvPr>
            <p:ph type="sldNum" sz="quarter" idx="12"/>
          </p:nvPr>
        </p:nvSpPr>
        <p:spPr/>
        <p:txBody>
          <a:bodyPr/>
          <a:lstStyle/>
          <a:p>
            <a:pPr>
              <a:defRPr/>
            </a:pPr>
            <a:fld id="{077629B8-0739-4D54-AD1A-86D22D3E3358}" type="slidenum">
              <a:rPr lang="hu-HU"/>
              <a:pPr>
                <a:defRPr/>
              </a:pPr>
              <a:t>9</a:t>
            </a:fld>
            <a:endParaRPr lang="hu-HU" dirty="0"/>
          </a:p>
        </p:txBody>
      </p:sp>
      <p:sp>
        <p:nvSpPr>
          <p:cNvPr id="409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hu-HU"/>
          </a:p>
        </p:txBody>
      </p:sp>
      <p:sp>
        <p:nvSpPr>
          <p:cNvPr id="40966" name="Rectangle 3"/>
          <p:cNvSpPr>
            <a:spLocks noChangeArrowheads="1"/>
          </p:cNvSpPr>
          <p:nvPr/>
        </p:nvSpPr>
        <p:spPr bwMode="auto">
          <a:xfrm>
            <a:off x="0" y="2252663"/>
            <a:ext cx="9144000" cy="0"/>
          </a:xfrm>
          <a:prstGeom prst="rect">
            <a:avLst/>
          </a:prstGeom>
          <a:noFill/>
          <a:ln w="9525">
            <a:noFill/>
            <a:miter lim="800000"/>
            <a:headEnd/>
            <a:tailEnd/>
          </a:ln>
        </p:spPr>
        <p:txBody>
          <a:bodyPr wrap="none" anchor="ctr">
            <a:spAutoFit/>
          </a:bodyPr>
          <a:lstStyle/>
          <a:p>
            <a:endParaRPr lang="hu-HU"/>
          </a:p>
        </p:txBody>
      </p:sp>
      <p:sp>
        <p:nvSpPr>
          <p:cNvPr id="40967" name="Rectangle 4"/>
          <p:cNvSpPr>
            <a:spLocks noChangeArrowheads="1"/>
          </p:cNvSpPr>
          <p:nvPr/>
        </p:nvSpPr>
        <p:spPr bwMode="auto">
          <a:xfrm>
            <a:off x="0" y="423863"/>
            <a:ext cx="9144000" cy="792162"/>
          </a:xfrm>
          <a:prstGeom prst="rect">
            <a:avLst/>
          </a:prstGeom>
          <a:noFill/>
          <a:ln w="9525">
            <a:noFill/>
            <a:miter lim="800000"/>
            <a:headEnd/>
            <a:tailEnd/>
          </a:ln>
        </p:spPr>
        <p:txBody>
          <a:bodyPr anchor="ctr"/>
          <a:lstStyle/>
          <a:p>
            <a:pPr algn="ctr"/>
            <a:r>
              <a:rPr lang="hu-HU" sz="4000" b="1">
                <a:solidFill>
                  <a:srgbClr val="003399"/>
                </a:solidFill>
              </a:rPr>
              <a:t>A szélenergia hasznosítás elmélete</a:t>
            </a:r>
          </a:p>
        </p:txBody>
      </p:sp>
      <p:pic>
        <p:nvPicPr>
          <p:cNvPr id="40968" name="Kép 8" descr="R:\Projektek\MÜTF_2010_elearning\Munkaanyagok\Tananyag\10_Viz_es_Szelenergia\docbook\images\T10_M3_L2_T1_002.jpg"/>
          <p:cNvPicPr>
            <a:picLocks noChangeAspect="1" noChangeArrowheads="1"/>
          </p:cNvPicPr>
          <p:nvPr/>
        </p:nvPicPr>
        <p:blipFill>
          <a:blip r:embed="rId3" r:link="rId4"/>
          <a:srcRect/>
          <a:stretch>
            <a:fillRect/>
          </a:stretch>
        </p:blipFill>
        <p:spPr bwMode="auto">
          <a:xfrm>
            <a:off x="1257300" y="2076450"/>
            <a:ext cx="6953250" cy="3486150"/>
          </a:xfrm>
          <a:prstGeom prst="rect">
            <a:avLst/>
          </a:prstGeom>
          <a:noFill/>
          <a:ln w="9525">
            <a:noFill/>
            <a:miter lim="800000"/>
            <a:headEnd/>
            <a:tailEnd/>
          </a:ln>
        </p:spPr>
      </p:pic>
      <p:sp>
        <p:nvSpPr>
          <p:cNvPr id="40969" name="Téglalap 9"/>
          <p:cNvSpPr>
            <a:spLocks noChangeArrowheads="1"/>
          </p:cNvSpPr>
          <p:nvPr/>
        </p:nvSpPr>
        <p:spPr bwMode="auto">
          <a:xfrm>
            <a:off x="1143000" y="1600200"/>
            <a:ext cx="7143750" cy="400050"/>
          </a:xfrm>
          <a:prstGeom prst="rect">
            <a:avLst/>
          </a:prstGeom>
          <a:noFill/>
          <a:ln w="9525">
            <a:noFill/>
            <a:miter lim="800000"/>
            <a:headEnd/>
            <a:tailEnd/>
          </a:ln>
        </p:spPr>
        <p:txBody>
          <a:bodyPr>
            <a:spAutoFit/>
          </a:bodyPr>
          <a:lstStyle/>
          <a:p>
            <a:pPr eaLnBrk="0" hangingPunct="0"/>
            <a:r>
              <a:rPr lang="hu-HU" sz="2000" b="1"/>
              <a:t>A szélkerék a levegő lelassítása árán munkát szolgáltat</a:t>
            </a: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10024</Words>
  <Application>Microsoft Office PowerPoint</Application>
  <PresentationFormat>Diavetítés a képernyőre (4:3 oldalarány)</PresentationFormat>
  <Paragraphs>712</Paragraphs>
  <Slides>83</Slides>
  <Notes>83</Notes>
  <HiddenSlides>0</HiddenSlides>
  <MMClips>0</MMClips>
  <ScaleCrop>false</ScaleCrop>
  <HeadingPairs>
    <vt:vector size="8" baseType="variant">
      <vt:variant>
        <vt:lpstr>Használt betűtípusok</vt:lpstr>
      </vt:variant>
      <vt:variant>
        <vt:i4>3</vt:i4>
      </vt:variant>
      <vt:variant>
        <vt:lpstr>Téma</vt:lpstr>
      </vt:variant>
      <vt:variant>
        <vt:i4>1</vt:i4>
      </vt:variant>
      <vt:variant>
        <vt:lpstr>Beágyazott OLE kiszolgálók</vt:lpstr>
      </vt:variant>
      <vt:variant>
        <vt:i4>1</vt:i4>
      </vt:variant>
      <vt:variant>
        <vt:lpstr>Diacímek</vt:lpstr>
      </vt:variant>
      <vt:variant>
        <vt:i4>83</vt:i4>
      </vt:variant>
    </vt:vector>
  </HeadingPairs>
  <TitlesOfParts>
    <vt:vector size="88" baseType="lpstr">
      <vt:lpstr>Arial</vt:lpstr>
      <vt:lpstr>Calibri</vt:lpstr>
      <vt:lpstr>Times New Roman</vt:lpstr>
      <vt:lpstr>Office-téma</vt:lpstr>
      <vt:lpstr>Egyenlet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Dunaújvárosi Főiskola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Feri</dc:creator>
  <cp:lastModifiedBy>Prof. Dr. Szlivka Ferenc</cp:lastModifiedBy>
  <cp:revision>3</cp:revision>
  <dcterms:created xsi:type="dcterms:W3CDTF">2013-05-02T08:11:53Z</dcterms:created>
  <dcterms:modified xsi:type="dcterms:W3CDTF">2026-01-22T19:42:46Z</dcterms:modified>
</cp:coreProperties>
</file>