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5" r:id="rId1"/>
  </p:sldMasterIdLst>
  <p:sldIdLst>
    <p:sldId id="256" r:id="rId2"/>
    <p:sldId id="257" r:id="rId3"/>
    <p:sldId id="258" r:id="rId4"/>
    <p:sldId id="265" r:id="rId5"/>
    <p:sldId id="266" r:id="rId6"/>
    <p:sldId id="267" r:id="rId7"/>
    <p:sldId id="268" r:id="rId8"/>
    <p:sldId id="262" r:id="rId9"/>
    <p:sldId id="263" r:id="rId10"/>
    <p:sldId id="274" r:id="rId11"/>
    <p:sldId id="269" r:id="rId12"/>
    <p:sldId id="264" r:id="rId13"/>
    <p:sldId id="270" r:id="rId14"/>
    <p:sldId id="271" r:id="rId15"/>
    <p:sldId id="272"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39" d="100"/>
          <a:sy n="39" d="100"/>
        </p:scale>
        <p:origin x="66" y="930"/>
      </p:cViewPr>
      <p:guideLst/>
    </p:cSldViewPr>
  </p:slideViewPr>
  <p:notesTextViewPr>
    <p:cViewPr>
      <p:scale>
        <a:sx n="1" d="1"/>
        <a:sy n="1" d="1"/>
      </p:scale>
      <p:origin x="0" y="0"/>
    </p:cViewPr>
  </p:notesTextViewPr>
  <p:sorterViewPr>
    <p:cViewPr>
      <p:scale>
        <a:sx n="150" d="100"/>
        <a:sy n="150" d="100"/>
      </p:scale>
      <p:origin x="0" y="-4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4247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2237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6273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4510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5911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11/19/2017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4096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11/19/2017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8143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11/19/2017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79948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4863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2256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3497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11/19/2017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7756385"/>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80574"/>
            <a:ext cx="9550781" cy="2421464"/>
          </a:xfrm>
        </p:spPr>
        <p:txBody>
          <a:bodyPr/>
          <a:lstStyle/>
          <a:p>
            <a:r>
              <a:rPr lang="en-US" dirty="0" smtClean="0"/>
              <a:t>Programmable control systems</a:t>
            </a:r>
            <a:endParaRPr lang="en-US" dirty="0"/>
          </a:p>
        </p:txBody>
      </p:sp>
      <p:sp>
        <p:nvSpPr>
          <p:cNvPr id="3" name="Subtitle 2"/>
          <p:cNvSpPr>
            <a:spLocks noGrp="1"/>
          </p:cNvSpPr>
          <p:nvPr>
            <p:ph type="subTitle" idx="1"/>
          </p:nvPr>
        </p:nvSpPr>
        <p:spPr/>
        <p:txBody>
          <a:bodyPr/>
          <a:lstStyle/>
          <a:p>
            <a:r>
              <a:rPr lang="en-US" dirty="0" smtClean="0"/>
              <a:t>The first ones was introduced in the late 1960’s</a:t>
            </a:r>
          </a:p>
          <a:p>
            <a:r>
              <a:rPr lang="en-US" dirty="0" smtClean="0"/>
              <a:t>Before that we had relay logic circuits which were hard wired</a:t>
            </a:r>
            <a:endParaRPr lang="en-US" dirty="0"/>
          </a:p>
        </p:txBody>
      </p:sp>
    </p:spTree>
    <p:extLst>
      <p:ext uri="{BB962C8B-B14F-4D97-AF65-F5344CB8AC3E}">
        <p14:creationId xmlns:p14="http://schemas.microsoft.com/office/powerpoint/2010/main" val="38897729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Solenoid valves</a:t>
            </a:r>
            <a:endParaRPr lang="en-US" dirty="0"/>
          </a:p>
        </p:txBody>
      </p:sp>
      <p:sp>
        <p:nvSpPr>
          <p:cNvPr id="3" name="Content Placeholder 2"/>
          <p:cNvSpPr>
            <a:spLocks noGrp="1"/>
          </p:cNvSpPr>
          <p:nvPr>
            <p:ph idx="1"/>
          </p:nvPr>
        </p:nvSpPr>
        <p:spPr/>
        <p:txBody>
          <a:bodyPr/>
          <a:lstStyle/>
          <a:p>
            <a:r>
              <a:rPr lang="en-US" dirty="0"/>
              <a:t>A solenoid valve is an electromechanically operated valve. </a:t>
            </a:r>
          </a:p>
        </p:txBody>
      </p:sp>
      <p:pic>
        <p:nvPicPr>
          <p:cNvPr id="1028" name="Picture 4" descr="https://image.made-in-china.com/44f3j00namQkMJdSHoI/4weh25e6X6eg24n9etz5l-Electro-Hydraulically-Operated-Directoal-Val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249"/>
            <a:ext cx="6986016" cy="47846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i.ytimg.com/vi/SwqM8zpmAD8/hq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5310" y="2656715"/>
            <a:ext cx="5842890" cy="4382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2461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Relay</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7000" y="1594965"/>
            <a:ext cx="7664009" cy="4351338"/>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735" y="1285102"/>
            <a:ext cx="4301924" cy="3530991"/>
          </a:xfrm>
          <a:prstGeom prst="rect">
            <a:avLst/>
          </a:prstGeom>
        </p:spPr>
      </p:pic>
    </p:spTree>
    <p:extLst>
      <p:ext uri="{BB962C8B-B14F-4D97-AF65-F5344CB8AC3E}">
        <p14:creationId xmlns:p14="http://schemas.microsoft.com/office/powerpoint/2010/main" val="38542026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Reed Relay</a:t>
            </a:r>
            <a:endParaRPr lang="en-US" dirty="0"/>
          </a:p>
        </p:txBody>
      </p:sp>
      <p:sp>
        <p:nvSpPr>
          <p:cNvPr id="3" name="Content Placeholder 2"/>
          <p:cNvSpPr>
            <a:spLocks noGrp="1"/>
          </p:cNvSpPr>
          <p:nvPr>
            <p:ph idx="1"/>
          </p:nvPr>
        </p:nvSpPr>
        <p:spPr/>
        <p:txBody>
          <a:bodyPr/>
          <a:lstStyle/>
          <a:p>
            <a:r>
              <a:rPr lang="en-US" dirty="0" smtClean="0"/>
              <a:t>It is a type of relay that uses an electromagnet to control one or more reed switches. </a:t>
            </a:r>
          </a:p>
          <a:p>
            <a:r>
              <a:rPr lang="en-US" dirty="0" smtClean="0"/>
              <a:t>The contacts are of magnetic material and the electromagnet acts directly on them without requiring an armature to move them</a:t>
            </a:r>
            <a:endParaRPr lang="en-US" dirty="0"/>
          </a:p>
        </p:txBody>
      </p:sp>
      <p:pic>
        <p:nvPicPr>
          <p:cNvPr id="1026" name="Picture 2" descr="https://upload.wikimedia.org/wikipedia/commons/thumb/c/ca/Reedrelay.jpg/258px-Reedrel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2476" y="3824349"/>
            <a:ext cx="4294505" cy="28630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0923" y="3824349"/>
            <a:ext cx="4800979" cy="2729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83246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Shift Register</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9920" y="1825625"/>
            <a:ext cx="3290887" cy="44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5245" y="2286000"/>
            <a:ext cx="4424362" cy="317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21826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849" y="429655"/>
            <a:ext cx="5286375" cy="623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7811" y="3988830"/>
            <a:ext cx="268605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1161" y="536018"/>
            <a:ext cx="2344738"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6599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022124" cy="1325563"/>
          </a:xfrm>
        </p:spPr>
        <p:txBody>
          <a:bodyPr/>
          <a:lstStyle/>
          <a:p>
            <a:r>
              <a:rPr lang="hu-HU" dirty="0" smtClean="0"/>
              <a:t>In Lab</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0741" y="786415"/>
            <a:ext cx="6865937"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églalap 6"/>
          <p:cNvSpPr>
            <a:spLocks noChangeArrowheads="1"/>
          </p:cNvSpPr>
          <p:nvPr/>
        </p:nvSpPr>
        <p:spPr bwMode="auto">
          <a:xfrm>
            <a:off x="4518841" y="1135665"/>
            <a:ext cx="1979612" cy="2674937"/>
          </a:xfrm>
          <a:prstGeom prst="rect">
            <a:avLst/>
          </a:prstGeom>
          <a:solidFill>
            <a:srgbClr val="0070C0">
              <a:alpha val="0"/>
            </a:srgbClr>
          </a:solidFill>
          <a:ln w="9525" algn="ctr">
            <a:solidFill>
              <a:srgbClr val="0070C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solidFill>
                <a:srgbClr val="00B0F0"/>
              </a:solidFill>
            </a:endParaRPr>
          </a:p>
        </p:txBody>
      </p:sp>
      <p:sp>
        <p:nvSpPr>
          <p:cNvPr id="6" name="Téglalap 7"/>
          <p:cNvSpPr>
            <a:spLocks noChangeArrowheads="1"/>
          </p:cNvSpPr>
          <p:nvPr/>
        </p:nvSpPr>
        <p:spPr bwMode="auto">
          <a:xfrm>
            <a:off x="6552428" y="659415"/>
            <a:ext cx="2390775" cy="2590800"/>
          </a:xfrm>
          <a:prstGeom prst="rect">
            <a:avLst/>
          </a:prstGeom>
          <a:solidFill>
            <a:schemeClr val="accent1">
              <a:alpha val="0"/>
            </a:schemeClr>
          </a:solidFill>
          <a:ln w="9525" algn="ctr">
            <a:solidFill>
              <a:srgbClr val="0099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7" name="Szabadkézi sokszög 9"/>
          <p:cNvSpPr>
            <a:spLocks noChangeArrowheads="1"/>
          </p:cNvSpPr>
          <p:nvPr/>
        </p:nvSpPr>
        <p:spPr bwMode="auto">
          <a:xfrm>
            <a:off x="4466453" y="3223227"/>
            <a:ext cx="4927600" cy="2633663"/>
          </a:xfrm>
          <a:custGeom>
            <a:avLst/>
            <a:gdLst>
              <a:gd name="T0" fmla="*/ 0 w 4967785"/>
              <a:gd name="T1" fmla="*/ 613319 h 2634018"/>
              <a:gd name="T2" fmla="*/ 1984226 w 4967785"/>
              <a:gd name="T3" fmla="*/ 626947 h 2634018"/>
              <a:gd name="T4" fmla="*/ 1996707 w 4967785"/>
              <a:gd name="T5" fmla="*/ 0 h 2634018"/>
              <a:gd name="T6" fmla="*/ 4542495 w 4967785"/>
              <a:gd name="T7" fmla="*/ 0 h 2634018"/>
              <a:gd name="T8" fmla="*/ 4542495 w 4967785"/>
              <a:gd name="T9" fmla="*/ 2616833 h 2634018"/>
              <a:gd name="T10" fmla="*/ 0 w 4967785"/>
              <a:gd name="T11" fmla="*/ 2630461 h 2634018"/>
              <a:gd name="T12" fmla="*/ 0 w 4967785"/>
              <a:gd name="T13" fmla="*/ 613319 h 2634018"/>
              <a:gd name="T14" fmla="*/ 0 60000 65536"/>
              <a:gd name="T15" fmla="*/ 0 60000 65536"/>
              <a:gd name="T16" fmla="*/ 0 60000 65536"/>
              <a:gd name="T17" fmla="*/ 0 60000 65536"/>
              <a:gd name="T18" fmla="*/ 0 60000 65536"/>
              <a:gd name="T19" fmla="*/ 0 60000 65536"/>
              <a:gd name="T20" fmla="*/ 0 60000 65536"/>
              <a:gd name="T21" fmla="*/ 0 w 4967785"/>
              <a:gd name="T22" fmla="*/ 0 h 2634018"/>
              <a:gd name="T23" fmla="*/ 4967785 w 4967785"/>
              <a:gd name="T24" fmla="*/ 2634018 h 26340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67785" h="2634018">
                <a:moveTo>
                  <a:pt x="0" y="614149"/>
                </a:moveTo>
                <a:lnTo>
                  <a:pt x="2169994" y="627797"/>
                </a:lnTo>
                <a:lnTo>
                  <a:pt x="2183642" y="0"/>
                </a:lnTo>
                <a:lnTo>
                  <a:pt x="4967785" y="0"/>
                </a:lnTo>
                <a:lnTo>
                  <a:pt x="4967785" y="2620370"/>
                </a:lnTo>
                <a:lnTo>
                  <a:pt x="0" y="2634018"/>
                </a:lnTo>
                <a:lnTo>
                  <a:pt x="0" y="614149"/>
                </a:lnTo>
                <a:close/>
              </a:path>
            </a:pathLst>
          </a:custGeom>
          <a:solidFill>
            <a:schemeClr val="accent1">
              <a:alpha val="0"/>
            </a:schemeClr>
          </a:solidFill>
          <a:ln w="9525" algn="ctr">
            <a:solidFill>
              <a:srgbClr val="FF0000"/>
            </a:solidFill>
            <a:round/>
            <a:headEnd/>
            <a:tailEnd/>
          </a:ln>
        </p:spPr>
        <p:txBody>
          <a:bodyPr wrap="none" anchor="ctr"/>
          <a:lstStyle/>
          <a:p>
            <a:endParaRPr lang="en-US"/>
          </a:p>
        </p:txBody>
      </p:sp>
      <p:sp>
        <p:nvSpPr>
          <p:cNvPr id="8" name="Téglalap 21"/>
          <p:cNvSpPr>
            <a:spLocks noChangeArrowheads="1"/>
          </p:cNvSpPr>
          <p:nvPr/>
        </p:nvSpPr>
        <p:spPr bwMode="auto">
          <a:xfrm>
            <a:off x="2561453" y="6150577"/>
            <a:ext cx="7323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hu-HU" sz="1800" b="1">
                <a:solidFill>
                  <a:srgbClr val="FF0000"/>
                </a:solidFill>
                <a:latin typeface="Times New Roman" panose="02020603050405020304" pitchFamily="18" charset="0"/>
                <a:cs typeface="Times New Roman" panose="02020603050405020304" pitchFamily="18" charset="0"/>
              </a:rPr>
              <a:t>H10  </a:t>
            </a:r>
            <a:r>
              <a:rPr lang="en-US" altLang="hu-HU" sz="1800" b="1">
                <a:latin typeface="Times New Roman" panose="02020603050405020304" pitchFamily="18" charset="0"/>
                <a:cs typeface="Times New Roman" panose="02020603050405020304" pitchFamily="18" charset="0"/>
              </a:rPr>
              <a:t>single acting (monostable);</a:t>
            </a:r>
            <a:r>
              <a:rPr lang="en-US" altLang="hu-HU" sz="1800" b="1">
                <a:solidFill>
                  <a:srgbClr val="FF0000"/>
                </a:solidFill>
                <a:latin typeface="Times New Roman" panose="02020603050405020304" pitchFamily="18" charset="0"/>
                <a:cs typeface="Times New Roman" panose="02020603050405020304" pitchFamily="18" charset="0"/>
              </a:rPr>
              <a:t>  H11 </a:t>
            </a:r>
            <a:r>
              <a:rPr lang="en-US" altLang="hu-HU" sz="1800" b="1">
                <a:latin typeface="Times New Roman" panose="02020603050405020304" pitchFamily="18" charset="0"/>
                <a:cs typeface="Times New Roman" panose="02020603050405020304" pitchFamily="18" charset="0"/>
              </a:rPr>
              <a:t>double acting cylinder</a:t>
            </a:r>
            <a:r>
              <a:rPr lang="hu-HU" altLang="hu-HU" sz="1800" b="1">
                <a:latin typeface="Times New Roman" panose="02020603050405020304" pitchFamily="18" charset="0"/>
                <a:cs typeface="Times New Roman" panose="02020603050405020304" pitchFamily="18" charset="0"/>
              </a:rPr>
              <a:t> </a:t>
            </a:r>
            <a:r>
              <a:rPr lang="en-US" altLang="hu-HU" sz="1800" b="1">
                <a:latin typeface="Times New Roman" panose="02020603050405020304" pitchFamily="18" charset="0"/>
                <a:cs typeface="Times New Roman" panose="02020603050405020304" pitchFamily="18" charset="0"/>
              </a:rPr>
              <a:t>(b</a:t>
            </a:r>
            <a:r>
              <a:rPr lang="hu-HU" altLang="hu-HU" sz="1800" b="1">
                <a:latin typeface="Times New Roman" panose="02020603050405020304" pitchFamily="18" charset="0"/>
                <a:cs typeface="Times New Roman" panose="02020603050405020304" pitchFamily="18" charset="0"/>
              </a:rPr>
              <a:t>istable)  </a:t>
            </a:r>
            <a:endParaRPr lang="hu-HU" altLang="hu-HU" sz="1800"/>
          </a:p>
        </p:txBody>
      </p:sp>
      <p:sp>
        <p:nvSpPr>
          <p:cNvPr id="37" name="Szövegdoboz 12"/>
          <p:cNvSpPr txBox="1">
            <a:spLocks noChangeArrowheads="1"/>
          </p:cNvSpPr>
          <p:nvPr/>
        </p:nvSpPr>
        <p:spPr bwMode="auto">
          <a:xfrm>
            <a:off x="5434784" y="5280950"/>
            <a:ext cx="5191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4000">
                <a:solidFill>
                  <a:srgbClr val="FF0000"/>
                </a:solidFill>
              </a:rPr>
              <a:t>1</a:t>
            </a:r>
          </a:p>
        </p:txBody>
      </p:sp>
      <p:sp>
        <p:nvSpPr>
          <p:cNvPr id="38" name="Szövegdoboz 13"/>
          <p:cNvSpPr txBox="1">
            <a:spLocks noChangeArrowheads="1"/>
          </p:cNvSpPr>
          <p:nvPr/>
        </p:nvSpPr>
        <p:spPr bwMode="auto">
          <a:xfrm>
            <a:off x="7603309" y="2093250"/>
            <a:ext cx="517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4000">
                <a:solidFill>
                  <a:srgbClr val="00B050"/>
                </a:solidFill>
              </a:rPr>
              <a:t>2</a:t>
            </a:r>
          </a:p>
        </p:txBody>
      </p:sp>
      <p:sp>
        <p:nvSpPr>
          <p:cNvPr id="39" name="Szövegdoboz 14"/>
          <p:cNvSpPr txBox="1">
            <a:spLocks noChangeArrowheads="1"/>
          </p:cNvSpPr>
          <p:nvPr/>
        </p:nvSpPr>
        <p:spPr bwMode="auto">
          <a:xfrm>
            <a:off x="4877572" y="2731425"/>
            <a:ext cx="5191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4000">
                <a:solidFill>
                  <a:srgbClr val="00B0F0"/>
                </a:solidFill>
              </a:rPr>
              <a:t>3</a:t>
            </a:r>
          </a:p>
        </p:txBody>
      </p:sp>
      <p:sp>
        <p:nvSpPr>
          <p:cNvPr id="40" name="Szövegdoboz 15"/>
          <p:cNvSpPr txBox="1">
            <a:spLocks noChangeArrowheads="1"/>
          </p:cNvSpPr>
          <p:nvPr/>
        </p:nvSpPr>
        <p:spPr bwMode="auto">
          <a:xfrm>
            <a:off x="6573022" y="864525"/>
            <a:ext cx="519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2000">
                <a:solidFill>
                  <a:srgbClr val="00B050"/>
                </a:solidFill>
              </a:rPr>
              <a:t>H4</a:t>
            </a:r>
          </a:p>
        </p:txBody>
      </p:sp>
      <p:sp>
        <p:nvSpPr>
          <p:cNvPr id="41" name="Szövegdoboz 16"/>
          <p:cNvSpPr txBox="1">
            <a:spLocks noChangeArrowheads="1"/>
          </p:cNvSpPr>
          <p:nvPr/>
        </p:nvSpPr>
        <p:spPr bwMode="auto">
          <a:xfrm>
            <a:off x="6604772" y="1655100"/>
            <a:ext cx="519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2000">
                <a:solidFill>
                  <a:srgbClr val="00B050"/>
                </a:solidFill>
              </a:rPr>
              <a:t>H5</a:t>
            </a:r>
          </a:p>
        </p:txBody>
      </p:sp>
      <p:sp>
        <p:nvSpPr>
          <p:cNvPr id="42" name="Szövegdoboz 17"/>
          <p:cNvSpPr txBox="1">
            <a:spLocks noChangeArrowheads="1"/>
          </p:cNvSpPr>
          <p:nvPr/>
        </p:nvSpPr>
        <p:spPr bwMode="auto">
          <a:xfrm>
            <a:off x="6614297" y="2415513"/>
            <a:ext cx="517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2000">
                <a:solidFill>
                  <a:srgbClr val="00B050"/>
                </a:solidFill>
              </a:rPr>
              <a:t>H6</a:t>
            </a:r>
          </a:p>
        </p:txBody>
      </p:sp>
      <p:sp>
        <p:nvSpPr>
          <p:cNvPr id="43" name="Szövegdoboz 18"/>
          <p:cNvSpPr txBox="1">
            <a:spLocks noChangeArrowheads="1"/>
          </p:cNvSpPr>
          <p:nvPr/>
        </p:nvSpPr>
        <p:spPr bwMode="auto">
          <a:xfrm>
            <a:off x="5457009" y="1431263"/>
            <a:ext cx="519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2000" dirty="0">
                <a:solidFill>
                  <a:srgbClr val="00B0F0"/>
                </a:solidFill>
              </a:rPr>
              <a:t>H1</a:t>
            </a:r>
          </a:p>
        </p:txBody>
      </p:sp>
      <p:sp>
        <p:nvSpPr>
          <p:cNvPr id="44" name="Szövegdoboz 19"/>
          <p:cNvSpPr txBox="1">
            <a:spLocks noChangeArrowheads="1"/>
          </p:cNvSpPr>
          <p:nvPr/>
        </p:nvSpPr>
        <p:spPr bwMode="auto">
          <a:xfrm>
            <a:off x="8478022" y="2234538"/>
            <a:ext cx="519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2000">
                <a:solidFill>
                  <a:srgbClr val="00B050"/>
                </a:solidFill>
              </a:rPr>
              <a:t>H7</a:t>
            </a:r>
          </a:p>
        </p:txBody>
      </p:sp>
      <p:sp>
        <p:nvSpPr>
          <p:cNvPr id="45" name="Szövegdoboz 20"/>
          <p:cNvSpPr txBox="1">
            <a:spLocks noChangeArrowheads="1"/>
          </p:cNvSpPr>
          <p:nvPr/>
        </p:nvSpPr>
        <p:spPr bwMode="auto">
          <a:xfrm>
            <a:off x="5472884" y="2299625"/>
            <a:ext cx="517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2000" dirty="0">
                <a:solidFill>
                  <a:srgbClr val="00B0F0"/>
                </a:solidFill>
              </a:rPr>
              <a:t>H2</a:t>
            </a:r>
          </a:p>
        </p:txBody>
      </p:sp>
      <p:sp>
        <p:nvSpPr>
          <p:cNvPr id="46" name="Szövegdoboz 21"/>
          <p:cNvSpPr txBox="1">
            <a:spLocks noChangeArrowheads="1"/>
          </p:cNvSpPr>
          <p:nvPr/>
        </p:nvSpPr>
        <p:spPr bwMode="auto">
          <a:xfrm>
            <a:off x="5472884" y="2894938"/>
            <a:ext cx="517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2000" dirty="0">
                <a:solidFill>
                  <a:srgbClr val="00B0F0"/>
                </a:solidFill>
              </a:rPr>
              <a:t>H3</a:t>
            </a:r>
          </a:p>
        </p:txBody>
      </p:sp>
      <p:sp>
        <p:nvSpPr>
          <p:cNvPr id="47" name="Szövegdoboz 22"/>
          <p:cNvSpPr txBox="1">
            <a:spLocks noChangeArrowheads="1"/>
          </p:cNvSpPr>
          <p:nvPr/>
        </p:nvSpPr>
        <p:spPr bwMode="auto">
          <a:xfrm>
            <a:off x="6771459" y="3469613"/>
            <a:ext cx="519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2000">
                <a:solidFill>
                  <a:srgbClr val="FF0000"/>
                </a:solidFill>
              </a:rPr>
              <a:t>H9</a:t>
            </a:r>
          </a:p>
        </p:txBody>
      </p:sp>
      <p:sp>
        <p:nvSpPr>
          <p:cNvPr id="48" name="Szövegdoboz 23"/>
          <p:cNvSpPr txBox="1">
            <a:spLocks noChangeArrowheads="1"/>
          </p:cNvSpPr>
          <p:nvPr/>
        </p:nvSpPr>
        <p:spPr bwMode="auto">
          <a:xfrm>
            <a:off x="4594997" y="4028413"/>
            <a:ext cx="519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2000">
                <a:solidFill>
                  <a:srgbClr val="FF0000"/>
                </a:solidFill>
              </a:rPr>
              <a:t>H8</a:t>
            </a:r>
          </a:p>
        </p:txBody>
      </p:sp>
      <p:sp>
        <p:nvSpPr>
          <p:cNvPr id="49" name="Szövegdoboz 24"/>
          <p:cNvSpPr txBox="1">
            <a:spLocks noChangeArrowheads="1"/>
          </p:cNvSpPr>
          <p:nvPr/>
        </p:nvSpPr>
        <p:spPr bwMode="auto">
          <a:xfrm>
            <a:off x="6642872" y="4815813"/>
            <a:ext cx="658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2000">
                <a:solidFill>
                  <a:srgbClr val="FF0000"/>
                </a:solidFill>
              </a:rPr>
              <a:t>H10</a:t>
            </a:r>
          </a:p>
        </p:txBody>
      </p:sp>
      <p:sp>
        <p:nvSpPr>
          <p:cNvPr id="50" name="Szövegdoboz 25"/>
          <p:cNvSpPr txBox="1">
            <a:spLocks noChangeArrowheads="1"/>
          </p:cNvSpPr>
          <p:nvPr/>
        </p:nvSpPr>
        <p:spPr bwMode="auto">
          <a:xfrm>
            <a:off x="8260534" y="3493425"/>
            <a:ext cx="66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2000">
                <a:solidFill>
                  <a:srgbClr val="FF0000"/>
                </a:solidFill>
              </a:rPr>
              <a:t>H11</a:t>
            </a:r>
          </a:p>
        </p:txBody>
      </p:sp>
    </p:spTree>
    <p:extLst>
      <p:ext uri="{BB962C8B-B14F-4D97-AF65-F5344CB8AC3E}">
        <p14:creationId xmlns:p14="http://schemas.microsoft.com/office/powerpoint/2010/main" val="24841044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3"/>
          <p:cNvSpPr txBox="1">
            <a:spLocks noGrp="1"/>
          </p:cNvSpPr>
          <p:nvPr/>
        </p:nvSpPr>
        <p:spPr bwMode="auto">
          <a:xfrm>
            <a:off x="7772400" y="61404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451E76BF-DD7A-4B78-8BB6-3870D525DD7D}" type="slidenum">
              <a:rPr lang="hu-HU" altLang="hu-HU" sz="1400"/>
              <a:pPr algn="r" eaLnBrk="1" hangingPunct="1">
                <a:spcBef>
                  <a:spcPct val="0"/>
                </a:spcBef>
                <a:buFontTx/>
                <a:buNone/>
              </a:pPr>
              <a:t>16</a:t>
            </a:fld>
            <a:endParaRPr lang="hu-HU" altLang="hu-HU" sz="140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3725" y="228600"/>
            <a:ext cx="468947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075" y="3211513"/>
            <a:ext cx="4152900" cy="354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10"/>
          <p:cNvSpPr>
            <a:spLocks/>
          </p:cNvSpPr>
          <p:nvPr/>
        </p:nvSpPr>
        <p:spPr bwMode="auto">
          <a:xfrm>
            <a:off x="1800225" y="876300"/>
            <a:ext cx="2638425" cy="561975"/>
          </a:xfrm>
          <a:custGeom>
            <a:avLst/>
            <a:gdLst>
              <a:gd name="T0" fmla="*/ 0 w 1662"/>
              <a:gd name="T1" fmla="*/ 2147483647 h 354"/>
              <a:gd name="T2" fmla="*/ 2147483647 w 1662"/>
              <a:gd name="T3" fmla="*/ 0 h 354"/>
              <a:gd name="T4" fmla="*/ 2147483647 w 1662"/>
              <a:gd name="T5" fmla="*/ 0 h 354"/>
              <a:gd name="T6" fmla="*/ 2147483647 w 1662"/>
              <a:gd name="T7" fmla="*/ 2147483647 h 354"/>
              <a:gd name="T8" fmla="*/ 0 60000 65536"/>
              <a:gd name="T9" fmla="*/ 0 60000 65536"/>
              <a:gd name="T10" fmla="*/ 0 60000 65536"/>
              <a:gd name="T11" fmla="*/ 0 60000 65536"/>
              <a:gd name="T12" fmla="*/ 0 w 1662"/>
              <a:gd name="T13" fmla="*/ 0 h 354"/>
              <a:gd name="T14" fmla="*/ 1662 w 1662"/>
              <a:gd name="T15" fmla="*/ 354 h 354"/>
            </a:gdLst>
            <a:ahLst/>
            <a:cxnLst>
              <a:cxn ang="T8">
                <a:pos x="T0" y="T1"/>
              </a:cxn>
              <a:cxn ang="T9">
                <a:pos x="T2" y="T3"/>
              </a:cxn>
              <a:cxn ang="T10">
                <a:pos x="T4" y="T5"/>
              </a:cxn>
              <a:cxn ang="T11">
                <a:pos x="T6" y="T7"/>
              </a:cxn>
            </a:cxnLst>
            <a:rect l="T12" t="T13" r="T14" b="T15"/>
            <a:pathLst>
              <a:path w="1662" h="354">
                <a:moveTo>
                  <a:pt x="0" y="336"/>
                </a:moveTo>
                <a:lnTo>
                  <a:pt x="372" y="0"/>
                </a:lnTo>
                <a:lnTo>
                  <a:pt x="1278" y="0"/>
                </a:lnTo>
                <a:lnTo>
                  <a:pt x="1662" y="354"/>
                </a:lnTo>
              </a:path>
            </a:pathLst>
          </a:custGeom>
          <a:noFill/>
          <a:ln w="635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 name="Freeform 11"/>
          <p:cNvSpPr>
            <a:spLocks/>
          </p:cNvSpPr>
          <p:nvPr/>
        </p:nvSpPr>
        <p:spPr bwMode="auto">
          <a:xfrm>
            <a:off x="1809750" y="1724025"/>
            <a:ext cx="2635250" cy="561975"/>
          </a:xfrm>
          <a:custGeom>
            <a:avLst/>
            <a:gdLst>
              <a:gd name="T0" fmla="*/ 0 w 1660"/>
              <a:gd name="T1" fmla="*/ 2147483647 h 354"/>
              <a:gd name="T2" fmla="*/ 2147483647 w 1660"/>
              <a:gd name="T3" fmla="*/ 2147483647 h 354"/>
              <a:gd name="T4" fmla="*/ 2147483647 w 1660"/>
              <a:gd name="T5" fmla="*/ 0 h 354"/>
              <a:gd name="T6" fmla="*/ 2147483647 w 1660"/>
              <a:gd name="T7" fmla="*/ 0 h 354"/>
              <a:gd name="T8" fmla="*/ 2147483647 w 1660"/>
              <a:gd name="T9" fmla="*/ 2147483647 h 354"/>
              <a:gd name="T10" fmla="*/ 2147483647 w 1660"/>
              <a:gd name="T11" fmla="*/ 2147483647 h 354"/>
              <a:gd name="T12" fmla="*/ 0 60000 65536"/>
              <a:gd name="T13" fmla="*/ 0 60000 65536"/>
              <a:gd name="T14" fmla="*/ 0 60000 65536"/>
              <a:gd name="T15" fmla="*/ 0 60000 65536"/>
              <a:gd name="T16" fmla="*/ 0 60000 65536"/>
              <a:gd name="T17" fmla="*/ 0 60000 65536"/>
              <a:gd name="T18" fmla="*/ 0 w 1660"/>
              <a:gd name="T19" fmla="*/ 0 h 354"/>
              <a:gd name="T20" fmla="*/ 1660 w 1660"/>
              <a:gd name="T21" fmla="*/ 354 h 354"/>
            </a:gdLst>
            <a:ahLst/>
            <a:cxnLst>
              <a:cxn ang="T12">
                <a:pos x="T0" y="T1"/>
              </a:cxn>
              <a:cxn ang="T13">
                <a:pos x="T2" y="T3"/>
              </a:cxn>
              <a:cxn ang="T14">
                <a:pos x="T4" y="T5"/>
              </a:cxn>
              <a:cxn ang="T15">
                <a:pos x="T6" y="T7"/>
              </a:cxn>
              <a:cxn ang="T16">
                <a:pos x="T8" y="T9"/>
              </a:cxn>
              <a:cxn ang="T17">
                <a:pos x="T10" y="T11"/>
              </a:cxn>
            </a:cxnLst>
            <a:rect l="T18" t="T19" r="T20" b="T21"/>
            <a:pathLst>
              <a:path w="1660" h="354">
                <a:moveTo>
                  <a:pt x="0" y="342"/>
                </a:moveTo>
                <a:lnTo>
                  <a:pt x="372" y="342"/>
                </a:lnTo>
                <a:lnTo>
                  <a:pt x="726" y="0"/>
                </a:lnTo>
                <a:lnTo>
                  <a:pt x="906" y="0"/>
                </a:lnTo>
                <a:lnTo>
                  <a:pt x="1260" y="354"/>
                </a:lnTo>
                <a:lnTo>
                  <a:pt x="1660" y="352"/>
                </a:lnTo>
              </a:path>
            </a:pathLst>
          </a:custGeom>
          <a:noFill/>
          <a:ln w="635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Line 12"/>
          <p:cNvSpPr>
            <a:spLocks noChangeShapeType="1"/>
          </p:cNvSpPr>
          <p:nvPr/>
        </p:nvSpPr>
        <p:spPr bwMode="auto">
          <a:xfrm>
            <a:off x="1819275" y="2495550"/>
            <a:ext cx="561975" cy="952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13"/>
          <p:cNvSpPr>
            <a:spLocks noChangeShapeType="1"/>
          </p:cNvSpPr>
          <p:nvPr/>
        </p:nvSpPr>
        <p:spPr bwMode="auto">
          <a:xfrm>
            <a:off x="2378075" y="2501900"/>
            <a:ext cx="866775" cy="1905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14"/>
          <p:cNvSpPr>
            <a:spLocks noChangeShapeType="1"/>
          </p:cNvSpPr>
          <p:nvPr/>
        </p:nvSpPr>
        <p:spPr bwMode="auto">
          <a:xfrm flipV="1">
            <a:off x="3251200" y="2527300"/>
            <a:ext cx="56197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5"/>
          <p:cNvSpPr>
            <a:spLocks noChangeShapeType="1"/>
          </p:cNvSpPr>
          <p:nvPr/>
        </p:nvSpPr>
        <p:spPr bwMode="auto">
          <a:xfrm>
            <a:off x="3810000" y="2514600"/>
            <a:ext cx="62865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6"/>
          <p:cNvSpPr>
            <a:spLocks noChangeShapeType="1"/>
          </p:cNvSpPr>
          <p:nvPr/>
        </p:nvSpPr>
        <p:spPr bwMode="auto">
          <a:xfrm flipV="1">
            <a:off x="1809750" y="466725"/>
            <a:ext cx="0" cy="92392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8"/>
          <p:cNvSpPr>
            <a:spLocks noChangeShapeType="1"/>
          </p:cNvSpPr>
          <p:nvPr/>
        </p:nvSpPr>
        <p:spPr bwMode="auto">
          <a:xfrm flipH="1" flipV="1">
            <a:off x="1797050" y="1492250"/>
            <a:ext cx="0" cy="7620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19"/>
          <p:cNvSpPr>
            <a:spLocks noChangeShapeType="1"/>
          </p:cNvSpPr>
          <p:nvPr/>
        </p:nvSpPr>
        <p:spPr bwMode="auto">
          <a:xfrm>
            <a:off x="1790700" y="2257425"/>
            <a:ext cx="2647950"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20"/>
          <p:cNvSpPr>
            <a:spLocks noChangeShapeType="1"/>
          </p:cNvSpPr>
          <p:nvPr/>
        </p:nvSpPr>
        <p:spPr bwMode="auto">
          <a:xfrm>
            <a:off x="1816100" y="1406525"/>
            <a:ext cx="3419475" cy="38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21"/>
          <p:cNvSpPr>
            <a:spLocks noChangeShapeType="1"/>
          </p:cNvSpPr>
          <p:nvPr/>
        </p:nvSpPr>
        <p:spPr bwMode="auto">
          <a:xfrm>
            <a:off x="2381250" y="876300"/>
            <a:ext cx="9525" cy="14001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22"/>
          <p:cNvSpPr>
            <a:spLocks noChangeShapeType="1"/>
          </p:cNvSpPr>
          <p:nvPr/>
        </p:nvSpPr>
        <p:spPr bwMode="auto">
          <a:xfrm flipV="1">
            <a:off x="3816350" y="901700"/>
            <a:ext cx="19050" cy="16668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23"/>
          <p:cNvSpPr>
            <a:spLocks noChangeShapeType="1"/>
          </p:cNvSpPr>
          <p:nvPr/>
        </p:nvSpPr>
        <p:spPr bwMode="auto">
          <a:xfrm>
            <a:off x="2962275" y="1466850"/>
            <a:ext cx="0" cy="1095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24"/>
          <p:cNvSpPr>
            <a:spLocks noChangeShapeType="1"/>
          </p:cNvSpPr>
          <p:nvPr/>
        </p:nvSpPr>
        <p:spPr bwMode="auto">
          <a:xfrm>
            <a:off x="3254375" y="1501775"/>
            <a:ext cx="0" cy="1095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26"/>
          <p:cNvSpPr>
            <a:spLocks noChangeShapeType="1"/>
          </p:cNvSpPr>
          <p:nvPr/>
        </p:nvSpPr>
        <p:spPr bwMode="auto">
          <a:xfrm>
            <a:off x="2384425" y="2270125"/>
            <a:ext cx="9525" cy="295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27"/>
          <p:cNvSpPr>
            <a:spLocks noChangeShapeType="1"/>
          </p:cNvSpPr>
          <p:nvPr/>
        </p:nvSpPr>
        <p:spPr bwMode="auto">
          <a:xfrm>
            <a:off x="1793875" y="1736725"/>
            <a:ext cx="0" cy="1095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28"/>
          <p:cNvSpPr>
            <a:spLocks noChangeShapeType="1"/>
          </p:cNvSpPr>
          <p:nvPr/>
        </p:nvSpPr>
        <p:spPr bwMode="auto">
          <a:xfrm flipH="1">
            <a:off x="4419600" y="1419225"/>
            <a:ext cx="1905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29"/>
          <p:cNvSpPr>
            <a:spLocks noChangeShapeType="1"/>
          </p:cNvSpPr>
          <p:nvPr/>
        </p:nvSpPr>
        <p:spPr bwMode="auto">
          <a:xfrm>
            <a:off x="1806575" y="2759075"/>
            <a:ext cx="2609850" cy="952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 name="Text Box 30"/>
          <p:cNvSpPr txBox="1">
            <a:spLocks noChangeArrowheads="1"/>
          </p:cNvSpPr>
          <p:nvPr/>
        </p:nvSpPr>
        <p:spPr bwMode="auto">
          <a:xfrm>
            <a:off x="1974850" y="1173163"/>
            <a:ext cx="485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000" b="1" i="1">
                <a:solidFill>
                  <a:srgbClr val="FF0000"/>
                </a:solidFill>
              </a:rPr>
              <a:t>D112</a:t>
            </a:r>
          </a:p>
        </p:txBody>
      </p:sp>
      <p:sp>
        <p:nvSpPr>
          <p:cNvPr id="26" name="Text Box 31"/>
          <p:cNvSpPr txBox="1">
            <a:spLocks noChangeArrowheads="1"/>
          </p:cNvSpPr>
          <p:nvPr/>
        </p:nvSpPr>
        <p:spPr bwMode="auto">
          <a:xfrm>
            <a:off x="1219200" y="1122363"/>
            <a:ext cx="485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000" b="1" i="1">
                <a:solidFill>
                  <a:srgbClr val="FF0000"/>
                </a:solidFill>
              </a:rPr>
              <a:t>D111</a:t>
            </a:r>
          </a:p>
        </p:txBody>
      </p:sp>
      <p:sp>
        <p:nvSpPr>
          <p:cNvPr id="27" name="Text Box 32"/>
          <p:cNvSpPr txBox="1">
            <a:spLocks noChangeArrowheads="1"/>
          </p:cNvSpPr>
          <p:nvPr/>
        </p:nvSpPr>
        <p:spPr bwMode="auto">
          <a:xfrm>
            <a:off x="4371975" y="1198563"/>
            <a:ext cx="990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000" b="1"/>
              <a:t>D111 (</a:t>
            </a:r>
            <a:r>
              <a:rPr lang="hu-HU" altLang="hu-HU" sz="1000" b="1">
                <a:solidFill>
                  <a:srgbClr val="003399"/>
                </a:solidFill>
              </a:rPr>
              <a:t>000.06</a:t>
            </a:r>
            <a:r>
              <a:rPr lang="hu-HU" altLang="hu-HU" sz="1000" b="1"/>
              <a:t>)</a:t>
            </a:r>
          </a:p>
        </p:txBody>
      </p:sp>
      <p:sp>
        <p:nvSpPr>
          <p:cNvPr id="28" name="Text Box 33"/>
          <p:cNvSpPr txBox="1">
            <a:spLocks noChangeArrowheads="1"/>
          </p:cNvSpPr>
          <p:nvPr/>
        </p:nvSpPr>
        <p:spPr bwMode="auto">
          <a:xfrm>
            <a:off x="4387850" y="1509713"/>
            <a:ext cx="990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000" b="1"/>
              <a:t>D102 (</a:t>
            </a:r>
            <a:r>
              <a:rPr lang="hu-HU" altLang="hu-HU" sz="1000" b="1">
                <a:solidFill>
                  <a:srgbClr val="003399"/>
                </a:solidFill>
              </a:rPr>
              <a:t>000.05</a:t>
            </a:r>
            <a:r>
              <a:rPr lang="hu-HU" altLang="hu-HU" sz="1000" b="1"/>
              <a:t>)</a:t>
            </a:r>
          </a:p>
        </p:txBody>
      </p:sp>
      <p:sp>
        <p:nvSpPr>
          <p:cNvPr id="29" name="Text Box 34"/>
          <p:cNvSpPr txBox="1">
            <a:spLocks noChangeArrowheads="1"/>
          </p:cNvSpPr>
          <p:nvPr/>
        </p:nvSpPr>
        <p:spPr bwMode="auto">
          <a:xfrm>
            <a:off x="4375150" y="2078038"/>
            <a:ext cx="990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000" b="1"/>
              <a:t>D101 (</a:t>
            </a:r>
            <a:r>
              <a:rPr lang="hu-HU" altLang="hu-HU" sz="1000" b="1">
                <a:solidFill>
                  <a:srgbClr val="003399"/>
                </a:solidFill>
              </a:rPr>
              <a:t>000.04</a:t>
            </a:r>
            <a:r>
              <a:rPr lang="hu-HU" altLang="hu-HU" sz="1000" b="1"/>
              <a:t>)</a:t>
            </a:r>
          </a:p>
        </p:txBody>
      </p:sp>
      <p:sp>
        <p:nvSpPr>
          <p:cNvPr id="30" name="Text Box 35"/>
          <p:cNvSpPr txBox="1">
            <a:spLocks noChangeArrowheads="1"/>
          </p:cNvSpPr>
          <p:nvPr/>
        </p:nvSpPr>
        <p:spPr bwMode="auto">
          <a:xfrm>
            <a:off x="1219200" y="496888"/>
            <a:ext cx="509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b="1"/>
              <a:t>H11</a:t>
            </a:r>
          </a:p>
        </p:txBody>
      </p:sp>
      <p:sp>
        <p:nvSpPr>
          <p:cNvPr id="31" name="Text Box 36"/>
          <p:cNvSpPr txBox="1">
            <a:spLocks noChangeArrowheads="1"/>
          </p:cNvSpPr>
          <p:nvPr/>
        </p:nvSpPr>
        <p:spPr bwMode="auto">
          <a:xfrm>
            <a:off x="1219200" y="1589088"/>
            <a:ext cx="509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b="1"/>
              <a:t>H10</a:t>
            </a:r>
          </a:p>
        </p:txBody>
      </p:sp>
      <p:sp>
        <p:nvSpPr>
          <p:cNvPr id="32" name="Text Box 37"/>
          <p:cNvSpPr txBox="1">
            <a:spLocks noChangeArrowheads="1"/>
          </p:cNvSpPr>
          <p:nvPr/>
        </p:nvSpPr>
        <p:spPr bwMode="auto">
          <a:xfrm>
            <a:off x="1219200" y="1389063"/>
            <a:ext cx="6080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000" b="1" i="1">
                <a:solidFill>
                  <a:srgbClr val="FF0000"/>
                </a:solidFill>
              </a:rPr>
              <a:t>START</a:t>
            </a:r>
          </a:p>
        </p:txBody>
      </p:sp>
      <p:sp>
        <p:nvSpPr>
          <p:cNvPr id="33" name="Text Box 38"/>
          <p:cNvSpPr txBox="1">
            <a:spLocks noChangeArrowheads="1"/>
          </p:cNvSpPr>
          <p:nvPr/>
        </p:nvSpPr>
        <p:spPr bwMode="auto">
          <a:xfrm>
            <a:off x="1914525" y="2255838"/>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000" b="1"/>
              <a:t>1</a:t>
            </a:r>
          </a:p>
        </p:txBody>
      </p:sp>
      <p:sp>
        <p:nvSpPr>
          <p:cNvPr id="34" name="Text Box 39"/>
          <p:cNvSpPr txBox="1">
            <a:spLocks noChangeArrowheads="1"/>
          </p:cNvSpPr>
          <p:nvPr/>
        </p:nvSpPr>
        <p:spPr bwMode="auto">
          <a:xfrm>
            <a:off x="2540000" y="2290763"/>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000" b="1"/>
              <a:t>2</a:t>
            </a:r>
          </a:p>
        </p:txBody>
      </p:sp>
      <p:sp>
        <p:nvSpPr>
          <p:cNvPr id="35" name="Text Box 40"/>
          <p:cNvSpPr txBox="1">
            <a:spLocks noChangeArrowheads="1"/>
          </p:cNvSpPr>
          <p:nvPr/>
        </p:nvSpPr>
        <p:spPr bwMode="auto">
          <a:xfrm>
            <a:off x="3387725" y="2290763"/>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000" b="1"/>
              <a:t>3</a:t>
            </a:r>
          </a:p>
        </p:txBody>
      </p:sp>
      <p:sp>
        <p:nvSpPr>
          <p:cNvPr id="36" name="Text Box 41"/>
          <p:cNvSpPr txBox="1">
            <a:spLocks noChangeArrowheads="1"/>
          </p:cNvSpPr>
          <p:nvPr/>
        </p:nvSpPr>
        <p:spPr bwMode="auto">
          <a:xfrm>
            <a:off x="3978275" y="2290763"/>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000" b="1"/>
              <a:t>4</a:t>
            </a:r>
          </a:p>
        </p:txBody>
      </p:sp>
      <p:sp>
        <p:nvSpPr>
          <p:cNvPr id="37" name="Text Box 42"/>
          <p:cNvSpPr txBox="1">
            <a:spLocks noChangeArrowheads="1"/>
          </p:cNvSpPr>
          <p:nvPr/>
        </p:nvSpPr>
        <p:spPr bwMode="auto">
          <a:xfrm>
            <a:off x="2482850" y="2538413"/>
            <a:ext cx="12271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hu-HU" sz="1000" b="1"/>
              <a:t>1  </a:t>
            </a:r>
            <a:r>
              <a:rPr lang="hu-HU" altLang="hu-HU" sz="1000" b="1"/>
              <a:t>Working</a:t>
            </a:r>
            <a:r>
              <a:rPr lang="en-US" altLang="hu-HU" sz="1000" b="1"/>
              <a:t> cyclic</a:t>
            </a:r>
          </a:p>
        </p:txBody>
      </p:sp>
      <p:sp>
        <p:nvSpPr>
          <p:cNvPr id="38" name="Text Box 43"/>
          <p:cNvSpPr txBox="1">
            <a:spLocks noChangeArrowheads="1"/>
          </p:cNvSpPr>
          <p:nvPr/>
        </p:nvSpPr>
        <p:spPr bwMode="auto">
          <a:xfrm>
            <a:off x="4311650" y="661988"/>
            <a:ext cx="990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000" b="1"/>
              <a:t>D112 (</a:t>
            </a:r>
            <a:r>
              <a:rPr lang="hu-HU" altLang="hu-HU" sz="1000" b="1">
                <a:solidFill>
                  <a:srgbClr val="003399"/>
                </a:solidFill>
              </a:rPr>
              <a:t>000.07</a:t>
            </a:r>
            <a:r>
              <a:rPr lang="hu-HU" altLang="hu-HU" sz="1000" b="1"/>
              <a:t>)</a:t>
            </a:r>
          </a:p>
        </p:txBody>
      </p:sp>
      <p:sp>
        <p:nvSpPr>
          <p:cNvPr id="39" name="Text Box 44"/>
          <p:cNvSpPr txBox="1">
            <a:spLocks noChangeArrowheads="1"/>
          </p:cNvSpPr>
          <p:nvPr/>
        </p:nvSpPr>
        <p:spPr bwMode="auto">
          <a:xfrm>
            <a:off x="3644900" y="442913"/>
            <a:ext cx="1468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hu-HU" sz="1000" b="1"/>
              <a:t>Physical Model   </a:t>
            </a:r>
            <a:r>
              <a:rPr lang="hu-HU" altLang="hu-HU" sz="1000" b="1">
                <a:solidFill>
                  <a:srgbClr val="003399"/>
                </a:solidFill>
              </a:rPr>
              <a:t>PLC</a:t>
            </a:r>
          </a:p>
        </p:txBody>
      </p:sp>
      <p:sp>
        <p:nvSpPr>
          <p:cNvPr id="40" name="Text Box 45"/>
          <p:cNvSpPr txBox="1">
            <a:spLocks noChangeArrowheads="1"/>
          </p:cNvSpPr>
          <p:nvPr/>
        </p:nvSpPr>
        <p:spPr bwMode="auto">
          <a:xfrm>
            <a:off x="2495550" y="1455738"/>
            <a:ext cx="8731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000" b="1" i="1" dirty="0">
                <a:solidFill>
                  <a:srgbClr val="FF0000"/>
                </a:solidFill>
              </a:rPr>
              <a:t>D102</a:t>
            </a:r>
            <a:r>
              <a:rPr lang="hu-HU" altLang="hu-HU" sz="1000" b="1" dirty="0"/>
              <a:t>      </a:t>
            </a:r>
            <a:r>
              <a:rPr lang="el-GR" altLang="hu-HU" sz="1000" b="1" dirty="0"/>
              <a:t>Δ</a:t>
            </a:r>
            <a:r>
              <a:rPr lang="hu-HU" altLang="hu-HU" sz="1000" b="1" dirty="0"/>
              <a:t>T</a:t>
            </a:r>
          </a:p>
        </p:txBody>
      </p:sp>
      <p:sp>
        <p:nvSpPr>
          <p:cNvPr id="41" name="Line 46"/>
          <p:cNvSpPr>
            <a:spLocks noChangeShapeType="1"/>
          </p:cNvSpPr>
          <p:nvPr/>
        </p:nvSpPr>
        <p:spPr bwMode="auto">
          <a:xfrm>
            <a:off x="2959100" y="1901825"/>
            <a:ext cx="276225" cy="952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47"/>
          <p:cNvSpPr>
            <a:spLocks noChangeShapeType="1"/>
          </p:cNvSpPr>
          <p:nvPr/>
        </p:nvSpPr>
        <p:spPr bwMode="auto">
          <a:xfrm>
            <a:off x="2701925" y="854075"/>
            <a:ext cx="2552700"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48"/>
          <p:cNvSpPr>
            <a:spLocks noChangeShapeType="1"/>
          </p:cNvSpPr>
          <p:nvPr/>
        </p:nvSpPr>
        <p:spPr bwMode="auto">
          <a:xfrm>
            <a:off x="2978150" y="1711325"/>
            <a:ext cx="2257425" cy="19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49"/>
          <p:cNvSpPr>
            <a:spLocks noChangeShapeType="1"/>
          </p:cNvSpPr>
          <p:nvPr/>
        </p:nvSpPr>
        <p:spPr bwMode="auto">
          <a:xfrm>
            <a:off x="3787775" y="2282825"/>
            <a:ext cx="1485900" cy="9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 name="Line 50"/>
          <p:cNvSpPr>
            <a:spLocks noChangeShapeType="1"/>
          </p:cNvSpPr>
          <p:nvPr/>
        </p:nvSpPr>
        <p:spPr bwMode="auto">
          <a:xfrm>
            <a:off x="2962275" y="1485900"/>
            <a:ext cx="0" cy="2095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 name="Text Box 51"/>
          <p:cNvSpPr txBox="1">
            <a:spLocks noChangeArrowheads="1"/>
          </p:cNvSpPr>
          <p:nvPr/>
        </p:nvSpPr>
        <p:spPr bwMode="auto">
          <a:xfrm>
            <a:off x="3416300" y="1195388"/>
            <a:ext cx="5953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000" b="1" i="1">
                <a:solidFill>
                  <a:srgbClr val="FF0000"/>
                </a:solidFill>
              </a:rPr>
              <a:t>D101</a:t>
            </a:r>
            <a:r>
              <a:rPr lang="hu-HU" altLang="hu-HU" sz="1000" b="1"/>
              <a:t>   </a:t>
            </a:r>
          </a:p>
        </p:txBody>
      </p:sp>
      <p:sp>
        <p:nvSpPr>
          <p:cNvPr id="47" name="Line 52"/>
          <p:cNvSpPr>
            <a:spLocks noChangeShapeType="1"/>
          </p:cNvSpPr>
          <p:nvPr/>
        </p:nvSpPr>
        <p:spPr bwMode="auto">
          <a:xfrm>
            <a:off x="1758950" y="1168400"/>
            <a:ext cx="0" cy="2095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0821593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Programmable control systems</a:t>
            </a:r>
          </a:p>
        </p:txBody>
      </p:sp>
      <p:sp>
        <p:nvSpPr>
          <p:cNvPr id="3" name="Content Placeholder 2"/>
          <p:cNvSpPr>
            <a:spLocks noGrp="1"/>
          </p:cNvSpPr>
          <p:nvPr>
            <p:ph idx="1"/>
          </p:nvPr>
        </p:nvSpPr>
        <p:spPr>
          <a:xfrm>
            <a:off x="388307" y="1878903"/>
            <a:ext cx="10571967" cy="4298059"/>
          </a:xfrm>
        </p:spPr>
        <p:txBody>
          <a:bodyPr>
            <a:normAutofit fontScale="85000" lnSpcReduction="20000"/>
          </a:bodyPr>
          <a:lstStyle/>
          <a:p>
            <a:r>
              <a:rPr lang="en-US" sz="3500" dirty="0"/>
              <a:t>As technology quickly </a:t>
            </a:r>
            <a:r>
              <a:rPr lang="en-US" sz="3500" dirty="0" smtClean="0"/>
              <a:t>progressed, </a:t>
            </a:r>
            <a:r>
              <a:rPr lang="en-US" sz="3500" dirty="0"/>
              <a:t>many complex operational tasks have been solved by connecting programmable logic controllers (PLC) and a central computer. Beside connections with </a:t>
            </a:r>
            <a:r>
              <a:rPr lang="en-US" sz="3500" dirty="0" smtClean="0"/>
              <a:t>devices, possibilities </a:t>
            </a:r>
            <a:r>
              <a:rPr lang="en-US" sz="3500" dirty="0"/>
              <a:t>for communication among instruments are so great that they allow a high level of exploitation and process </a:t>
            </a:r>
            <a:r>
              <a:rPr lang="en-US" sz="3500" dirty="0" smtClean="0"/>
              <a:t>coordination.</a:t>
            </a:r>
            <a:endParaRPr lang="en-US" dirty="0" smtClean="0"/>
          </a:p>
          <a:p>
            <a:r>
              <a:rPr lang="en-US" sz="3500" dirty="0"/>
              <a:t>With the execution of a program stored in program memory, PLC continuously monitors status of the system through signals from input devices. Based on the logic implemented in the program, PLC determines which actions need to be executed with output instruments. To run more complex processes it is possible to connect more PLC controllers to a central computer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3730" y="-345376"/>
            <a:ext cx="4050481" cy="3037861"/>
          </a:xfrm>
          <a:prstGeom prst="rect">
            <a:avLst/>
          </a:prstGeom>
        </p:spPr>
      </p:pic>
    </p:spTree>
    <p:extLst>
      <p:ext uri="{BB962C8B-B14F-4D97-AF65-F5344CB8AC3E}">
        <p14:creationId xmlns:p14="http://schemas.microsoft.com/office/powerpoint/2010/main" val="29914416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control panel that is based on a PLC controller:</a:t>
            </a:r>
          </a:p>
        </p:txBody>
      </p:sp>
      <p:sp>
        <p:nvSpPr>
          <p:cNvPr id="3" name="Content Placeholder 2"/>
          <p:cNvSpPr>
            <a:spLocks noGrp="1"/>
          </p:cNvSpPr>
          <p:nvPr>
            <p:ph idx="1"/>
          </p:nvPr>
        </p:nvSpPr>
        <p:spPr>
          <a:xfrm>
            <a:off x="408432" y="1690688"/>
            <a:ext cx="11375136" cy="4693921"/>
          </a:xfrm>
        </p:spPr>
        <p:txBody>
          <a:bodyPr>
            <a:noAutofit/>
          </a:bodyPr>
          <a:lstStyle/>
          <a:p>
            <a:r>
              <a:rPr lang="en-US" dirty="0"/>
              <a:t>1. </a:t>
            </a:r>
            <a:r>
              <a:rPr lang="en-US" dirty="0" smtClean="0"/>
              <a:t>number </a:t>
            </a:r>
            <a:r>
              <a:rPr lang="en-US" dirty="0"/>
              <a:t>of wires needed for connections is reduced by 80</a:t>
            </a:r>
            <a:r>
              <a:rPr lang="en-US" dirty="0" smtClean="0"/>
              <a:t>%</a:t>
            </a:r>
          </a:p>
          <a:p>
            <a:r>
              <a:rPr lang="en-US" dirty="0"/>
              <a:t>2. Consumption is greatly </a:t>
            </a:r>
            <a:r>
              <a:rPr lang="en-US" dirty="0" smtClean="0"/>
              <a:t>reduced</a:t>
            </a:r>
            <a:endParaRPr lang="en-US" dirty="0"/>
          </a:p>
          <a:p>
            <a:r>
              <a:rPr lang="en-US" dirty="0"/>
              <a:t>3. </a:t>
            </a:r>
            <a:r>
              <a:rPr lang="en-US" dirty="0" smtClean="0"/>
              <a:t>allow </a:t>
            </a:r>
            <a:r>
              <a:rPr lang="en-US" dirty="0"/>
              <a:t>for fast and easy error detection. </a:t>
            </a:r>
          </a:p>
          <a:p>
            <a:r>
              <a:rPr lang="en-US" dirty="0"/>
              <a:t>4. Change in operating sequence or application of a PLC controller to a different </a:t>
            </a:r>
            <a:r>
              <a:rPr lang="en-US" dirty="0" smtClean="0"/>
              <a:t>operating </a:t>
            </a:r>
            <a:r>
              <a:rPr lang="en-US" dirty="0"/>
              <a:t>process can easily be </a:t>
            </a:r>
            <a:r>
              <a:rPr lang="en-US" dirty="0" smtClean="0"/>
              <a:t>accomplished</a:t>
            </a:r>
          </a:p>
          <a:p>
            <a:r>
              <a:rPr lang="en-US" dirty="0" smtClean="0"/>
              <a:t>5</a:t>
            </a:r>
            <a:r>
              <a:rPr lang="en-US" dirty="0"/>
              <a:t>. Needs fewer spare </a:t>
            </a:r>
            <a:r>
              <a:rPr lang="en-US" dirty="0" smtClean="0"/>
              <a:t>parts</a:t>
            </a:r>
            <a:endParaRPr lang="en-US" dirty="0"/>
          </a:p>
          <a:p>
            <a:r>
              <a:rPr lang="en-US" dirty="0"/>
              <a:t>6. It is much cheaper compared to a conventional </a:t>
            </a:r>
            <a:r>
              <a:rPr lang="en-US" dirty="0" smtClean="0"/>
              <a:t>system</a:t>
            </a:r>
          </a:p>
          <a:p>
            <a:r>
              <a:rPr lang="en-US" dirty="0" smtClean="0"/>
              <a:t>7</a:t>
            </a:r>
            <a:r>
              <a:rPr lang="en-US" dirty="0"/>
              <a:t>. Reliability of a PLC is greater than that of an electro-mechanical relay or a </a:t>
            </a:r>
            <a:r>
              <a:rPr lang="en-US" dirty="0" smtClean="0"/>
              <a:t>timer</a:t>
            </a:r>
            <a:endParaRPr lang="en-US" dirty="0"/>
          </a:p>
        </p:txBody>
      </p:sp>
    </p:spTree>
    <p:extLst>
      <p:ext uri="{BB962C8B-B14F-4D97-AF65-F5344CB8AC3E}">
        <p14:creationId xmlns:p14="http://schemas.microsoft.com/office/powerpoint/2010/main" val="27961029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Where is PLC used and why?</a:t>
            </a:r>
            <a:endParaRPr lang="en-US" dirty="0"/>
          </a:p>
        </p:txBody>
      </p:sp>
      <p:sp>
        <p:nvSpPr>
          <p:cNvPr id="3" name="Content Placeholder 2"/>
          <p:cNvSpPr>
            <a:spLocks noGrp="1"/>
          </p:cNvSpPr>
          <p:nvPr>
            <p:ph idx="1"/>
          </p:nvPr>
        </p:nvSpPr>
        <p:spPr/>
        <p:txBody>
          <a:bodyPr>
            <a:normAutofit lnSpcReduction="10000"/>
          </a:bodyPr>
          <a:lstStyle/>
          <a:p>
            <a:r>
              <a:rPr lang="hu-HU" dirty="0"/>
              <a:t>First used by </a:t>
            </a:r>
            <a:r>
              <a:rPr lang="hu-HU" dirty="0" smtClean="0"/>
              <a:t>automotive</a:t>
            </a:r>
          </a:p>
          <a:p>
            <a:pPr lvl="1"/>
            <a:r>
              <a:rPr lang="hu-HU" dirty="0" smtClean="0"/>
              <a:t>Hard wired relays were complicated, expensive, unreliable </a:t>
            </a:r>
          </a:p>
          <a:p>
            <a:r>
              <a:rPr lang="hu-HU" dirty="0" smtClean="0"/>
              <a:t>Lots of I/O</a:t>
            </a:r>
          </a:p>
          <a:p>
            <a:pPr lvl="1"/>
            <a:r>
              <a:rPr lang="hu-HU" dirty="0" smtClean="0"/>
              <a:t>Many components are controlled </a:t>
            </a:r>
          </a:p>
          <a:p>
            <a:r>
              <a:rPr lang="hu-HU" dirty="0" smtClean="0"/>
              <a:t>Stability/ Reliability</a:t>
            </a:r>
          </a:p>
          <a:p>
            <a:pPr lvl="1"/>
            <a:r>
              <a:rPr lang="hu-HU" dirty="0" smtClean="0"/>
              <a:t>Designed for the industry</a:t>
            </a:r>
          </a:p>
          <a:p>
            <a:pPr lvl="1"/>
            <a:r>
              <a:rPr lang="hu-HU" dirty="0" smtClean="0"/>
              <a:t>Compared to PC, this can not crash</a:t>
            </a:r>
          </a:p>
          <a:p>
            <a:r>
              <a:rPr lang="hu-HU" dirty="0" smtClean="0"/>
              <a:t>Home automation</a:t>
            </a:r>
          </a:p>
          <a:p>
            <a:pPr lvl="1"/>
            <a:r>
              <a:rPr lang="hu-HU" dirty="0" smtClean="0"/>
              <a:t>Very easy to program</a:t>
            </a:r>
          </a:p>
          <a:p>
            <a:pPr lvl="1"/>
            <a:r>
              <a:rPr lang="hu-HU" dirty="0" smtClean="0"/>
              <a:t>Visual programming </a:t>
            </a:r>
          </a:p>
        </p:txBody>
      </p:sp>
    </p:spTree>
    <p:extLst>
      <p:ext uri="{BB962C8B-B14F-4D97-AF65-F5344CB8AC3E}">
        <p14:creationId xmlns:p14="http://schemas.microsoft.com/office/powerpoint/2010/main" val="13076668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Types of PLCs</a:t>
            </a:r>
            <a:endParaRPr lang="en-US" dirty="0"/>
          </a:p>
        </p:txBody>
      </p:sp>
      <p:sp>
        <p:nvSpPr>
          <p:cNvPr id="3" name="Content Placeholder 2"/>
          <p:cNvSpPr>
            <a:spLocks noGrp="1"/>
          </p:cNvSpPr>
          <p:nvPr>
            <p:ph idx="1"/>
          </p:nvPr>
        </p:nvSpPr>
        <p:spPr>
          <a:xfrm>
            <a:off x="838200" y="1617486"/>
            <a:ext cx="5513173" cy="2046159"/>
          </a:xfrm>
        </p:spPr>
        <p:txBody>
          <a:bodyPr/>
          <a:lstStyle/>
          <a:p>
            <a:pPr lvl="0" fontAlgn="base"/>
            <a:r>
              <a:rPr lang="hu-HU" dirty="0"/>
              <a:t>S</a:t>
            </a:r>
            <a:r>
              <a:rPr lang="en-US" dirty="0" smtClean="0"/>
              <a:t>mall </a:t>
            </a:r>
            <a:r>
              <a:rPr lang="en-US" dirty="0"/>
              <a:t>system </a:t>
            </a:r>
            <a:r>
              <a:rPr lang="hu-HU" dirty="0" smtClean="0"/>
              <a:t>– </a:t>
            </a:r>
            <a:r>
              <a:rPr lang="en-US" dirty="0" smtClean="0"/>
              <a:t>less </a:t>
            </a:r>
            <a:r>
              <a:rPr lang="en-US" dirty="0"/>
              <a:t>than 500 </a:t>
            </a:r>
            <a:r>
              <a:rPr lang="en-US" dirty="0" smtClean="0"/>
              <a:t>I/</a:t>
            </a:r>
            <a:r>
              <a:rPr lang="en-US" dirty="0" err="1" smtClean="0"/>
              <a:t>Os</a:t>
            </a:r>
            <a:r>
              <a:rPr lang="en-US" dirty="0"/>
              <a:t>.</a:t>
            </a:r>
          </a:p>
          <a:p>
            <a:pPr lvl="0" fontAlgn="base"/>
            <a:r>
              <a:rPr lang="hu-HU" dirty="0"/>
              <a:t>M</a:t>
            </a:r>
            <a:r>
              <a:rPr lang="en-US" dirty="0" err="1" smtClean="0"/>
              <a:t>edium</a:t>
            </a:r>
            <a:r>
              <a:rPr lang="en-US" dirty="0" smtClean="0"/>
              <a:t> </a:t>
            </a:r>
            <a:r>
              <a:rPr lang="en-US" dirty="0"/>
              <a:t>system </a:t>
            </a:r>
            <a:r>
              <a:rPr lang="en-US" dirty="0" smtClean="0"/>
              <a:t>has </a:t>
            </a:r>
            <a:r>
              <a:rPr lang="en-US" dirty="0"/>
              <a:t>I/</a:t>
            </a:r>
            <a:r>
              <a:rPr lang="en-US" dirty="0" err="1"/>
              <a:t>Os</a:t>
            </a:r>
            <a:r>
              <a:rPr lang="en-US" dirty="0"/>
              <a:t> ranging from 500 to 5,000.</a:t>
            </a:r>
          </a:p>
          <a:p>
            <a:pPr lvl="0" fontAlgn="base"/>
            <a:r>
              <a:rPr lang="hu-HU" dirty="0" smtClean="0"/>
              <a:t>Large </a:t>
            </a:r>
            <a:r>
              <a:rPr lang="en-US" dirty="0" smtClean="0"/>
              <a:t>system with </a:t>
            </a:r>
            <a:r>
              <a:rPr lang="en-US" dirty="0"/>
              <a:t>over 5,000 </a:t>
            </a:r>
            <a:r>
              <a:rPr lang="en-US" dirty="0" smtClean="0"/>
              <a:t>I/</a:t>
            </a:r>
            <a:r>
              <a:rPr lang="en-US" dirty="0" err="1" smtClean="0"/>
              <a:t>Os</a:t>
            </a:r>
            <a:endParaRPr lang="hu-HU" dirty="0" smtClean="0"/>
          </a:p>
          <a:p>
            <a:pPr lvl="0" fontAlgn="base"/>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22015"/>
          <a:stretch/>
        </p:blipFill>
        <p:spPr>
          <a:xfrm>
            <a:off x="6576369" y="1251637"/>
            <a:ext cx="5121362" cy="492532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50" y="3590443"/>
            <a:ext cx="6366819" cy="2586520"/>
          </a:xfrm>
          <a:prstGeom prst="rect">
            <a:avLst/>
          </a:prstGeom>
        </p:spPr>
      </p:pic>
    </p:spTree>
    <p:extLst>
      <p:ext uri="{BB962C8B-B14F-4D97-AF65-F5344CB8AC3E}">
        <p14:creationId xmlns:p14="http://schemas.microsoft.com/office/powerpoint/2010/main" val="31069219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Types of PLCs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552" y="1690688"/>
            <a:ext cx="3742668" cy="4351338"/>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647" y="3186756"/>
            <a:ext cx="6886575" cy="32194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7081" y="275273"/>
            <a:ext cx="3576168" cy="3044575"/>
          </a:xfrm>
          <a:prstGeom prst="rect">
            <a:avLst/>
          </a:prstGeom>
        </p:spPr>
      </p:pic>
    </p:spTree>
    <p:extLst>
      <p:ext uri="{BB962C8B-B14F-4D97-AF65-F5344CB8AC3E}">
        <p14:creationId xmlns:p14="http://schemas.microsoft.com/office/powerpoint/2010/main" val="5641544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618470" cy="1325563"/>
          </a:xfrm>
        </p:spPr>
        <p:txBody>
          <a:bodyPr/>
          <a:lstStyle/>
          <a:p>
            <a:pPr lvl="0"/>
            <a:r>
              <a:rPr lang="en-US" dirty="0"/>
              <a:t>Port selection, </a:t>
            </a:r>
            <a:r>
              <a:rPr lang="en-US" dirty="0" smtClean="0"/>
              <a:t>modules</a:t>
            </a:r>
            <a:endParaRPr 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6670" y="562778"/>
            <a:ext cx="7501066" cy="5624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églalap 4"/>
          <p:cNvSpPr>
            <a:spLocks noChangeArrowheads="1"/>
          </p:cNvSpPr>
          <p:nvPr/>
        </p:nvSpPr>
        <p:spPr bwMode="auto">
          <a:xfrm>
            <a:off x="8912161" y="6231735"/>
            <a:ext cx="6865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800"/>
              <a:t>Start</a:t>
            </a:r>
          </a:p>
        </p:txBody>
      </p:sp>
      <p:sp>
        <p:nvSpPr>
          <p:cNvPr id="6" name="Téglalap 5"/>
          <p:cNvSpPr>
            <a:spLocks noChangeArrowheads="1"/>
          </p:cNvSpPr>
          <p:nvPr/>
        </p:nvSpPr>
        <p:spPr bwMode="auto">
          <a:xfrm>
            <a:off x="9730007" y="6219035"/>
            <a:ext cx="6735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800"/>
              <a:t>Stop</a:t>
            </a:r>
          </a:p>
        </p:txBody>
      </p:sp>
      <p:sp>
        <p:nvSpPr>
          <p:cNvPr id="7" name="Téglalap 6"/>
          <p:cNvSpPr>
            <a:spLocks noChangeArrowheads="1"/>
          </p:cNvSpPr>
          <p:nvPr/>
        </p:nvSpPr>
        <p:spPr bwMode="auto">
          <a:xfrm>
            <a:off x="10497329" y="6260310"/>
            <a:ext cx="503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800" dirty="0"/>
              <a:t>Init</a:t>
            </a:r>
          </a:p>
        </p:txBody>
      </p:sp>
      <p:cxnSp>
        <p:nvCxnSpPr>
          <p:cNvPr id="8" name="Egyenes összekötő 8"/>
          <p:cNvCxnSpPr>
            <a:cxnSpLocks noChangeShapeType="1"/>
            <a:stCxn id="5" idx="0"/>
          </p:cNvCxnSpPr>
          <p:nvPr/>
        </p:nvCxnSpPr>
        <p:spPr bwMode="auto">
          <a:xfrm flipV="1">
            <a:off x="9255436" y="4821761"/>
            <a:ext cx="263900" cy="140997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 name="Egyenes összekötő 10"/>
          <p:cNvCxnSpPr>
            <a:cxnSpLocks noChangeShapeType="1"/>
            <a:endCxn id="6" idx="0"/>
          </p:cNvCxnSpPr>
          <p:nvPr/>
        </p:nvCxnSpPr>
        <p:spPr bwMode="auto">
          <a:xfrm flipH="1">
            <a:off x="10066791" y="4736757"/>
            <a:ext cx="73987" cy="148227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 name="Egyenes összekötő 11"/>
          <p:cNvCxnSpPr>
            <a:cxnSpLocks noChangeShapeType="1"/>
            <a:endCxn id="7" idx="0"/>
          </p:cNvCxnSpPr>
          <p:nvPr/>
        </p:nvCxnSpPr>
        <p:spPr bwMode="auto">
          <a:xfrm>
            <a:off x="10641195" y="4813452"/>
            <a:ext cx="107707" cy="144685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1" name="Téglalap 13"/>
          <p:cNvSpPr>
            <a:spLocks noChangeArrowheads="1"/>
          </p:cNvSpPr>
          <p:nvPr/>
        </p:nvSpPr>
        <p:spPr bwMode="auto">
          <a:xfrm>
            <a:off x="6159612" y="6226974"/>
            <a:ext cx="8959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800"/>
              <a:t>Output</a:t>
            </a:r>
          </a:p>
        </p:txBody>
      </p:sp>
      <p:sp>
        <p:nvSpPr>
          <p:cNvPr id="12" name="Téglalap 14"/>
          <p:cNvSpPr>
            <a:spLocks noChangeArrowheads="1"/>
          </p:cNvSpPr>
          <p:nvPr/>
        </p:nvSpPr>
        <p:spPr bwMode="auto">
          <a:xfrm>
            <a:off x="10051380" y="688185"/>
            <a:ext cx="7141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800"/>
              <a:t>Input</a:t>
            </a:r>
          </a:p>
        </p:txBody>
      </p:sp>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10995" r="11141" b="23862"/>
          <a:stretch/>
        </p:blipFill>
        <p:spPr>
          <a:xfrm>
            <a:off x="745343" y="2773573"/>
            <a:ext cx="3711327" cy="2763308"/>
          </a:xfrm>
          <a:prstGeom prst="rect">
            <a:avLst/>
          </a:prstGeom>
        </p:spPr>
      </p:pic>
    </p:spTree>
    <p:extLst>
      <p:ext uri="{BB962C8B-B14F-4D97-AF65-F5344CB8AC3E}">
        <p14:creationId xmlns:p14="http://schemas.microsoft.com/office/powerpoint/2010/main" val="26322692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PLC programming languages</a:t>
            </a:r>
            <a:endParaRPr lang="en-US" dirty="0"/>
          </a:p>
        </p:txBody>
      </p:sp>
      <p:sp>
        <p:nvSpPr>
          <p:cNvPr id="3" name="Content Placeholder 2"/>
          <p:cNvSpPr>
            <a:spLocks noGrp="1"/>
          </p:cNvSpPr>
          <p:nvPr>
            <p:ph idx="1"/>
          </p:nvPr>
        </p:nvSpPr>
        <p:spPr>
          <a:xfrm>
            <a:off x="195072" y="1450849"/>
            <a:ext cx="11375135" cy="5303520"/>
          </a:xfrm>
        </p:spPr>
        <p:txBody>
          <a:bodyPr>
            <a:noAutofit/>
          </a:bodyPr>
          <a:lstStyle/>
          <a:p>
            <a:r>
              <a:rPr lang="en-US" sz="3200" dirty="0"/>
              <a:t>Ladder diagram (LD</a:t>
            </a:r>
            <a:r>
              <a:rPr lang="en-US" sz="3200" dirty="0" smtClean="0"/>
              <a:t>)</a:t>
            </a:r>
          </a:p>
          <a:p>
            <a:endParaRPr lang="en-US" sz="3200" dirty="0"/>
          </a:p>
          <a:p>
            <a:r>
              <a:rPr lang="en-US" sz="3200" dirty="0"/>
              <a:t>Sequential Function </a:t>
            </a:r>
            <a:r>
              <a:rPr lang="en-US" sz="3200" dirty="0" smtClean="0"/>
              <a:t>Charts (SFC)</a:t>
            </a:r>
          </a:p>
          <a:p>
            <a:endParaRPr lang="en-US" sz="3200" dirty="0" smtClean="0"/>
          </a:p>
          <a:p>
            <a:r>
              <a:rPr lang="en-US" sz="3200" dirty="0" smtClean="0"/>
              <a:t>Function </a:t>
            </a:r>
            <a:r>
              <a:rPr lang="en-US" sz="3200" dirty="0"/>
              <a:t>Block Diagram (FBD</a:t>
            </a:r>
            <a:r>
              <a:rPr lang="en-US" sz="3200" dirty="0" smtClean="0"/>
              <a:t>)</a:t>
            </a:r>
            <a:endParaRPr lang="en-US" sz="3200" dirty="0"/>
          </a:p>
          <a:p>
            <a:endParaRPr lang="en-US" sz="3200" dirty="0" smtClean="0"/>
          </a:p>
          <a:p>
            <a:r>
              <a:rPr lang="en-US" sz="3200" dirty="0" smtClean="0"/>
              <a:t>Structured </a:t>
            </a:r>
            <a:r>
              <a:rPr lang="en-US" sz="3200" dirty="0"/>
              <a:t>Text (ST</a:t>
            </a:r>
            <a:r>
              <a:rPr lang="en-US" sz="3200" dirty="0" smtClean="0"/>
              <a:t>)</a:t>
            </a:r>
            <a:endParaRPr lang="en-US" sz="3200" dirty="0"/>
          </a:p>
          <a:p>
            <a:endParaRPr lang="en-US" sz="3200" dirty="0" smtClean="0"/>
          </a:p>
          <a:p>
            <a:r>
              <a:rPr lang="en-US" sz="3200" dirty="0" smtClean="0"/>
              <a:t>Instruction </a:t>
            </a:r>
            <a:r>
              <a:rPr lang="en-US" sz="3200" dirty="0"/>
              <a:t>List (IL</a:t>
            </a:r>
            <a:r>
              <a:rPr lang="en-US" sz="3200" dirty="0" smtClean="0"/>
              <a:t>)</a:t>
            </a:r>
            <a:endParaRPr lang="en-US" sz="3200" dirty="0" smtClean="0"/>
          </a:p>
        </p:txBody>
      </p:sp>
    </p:spTree>
    <p:extLst>
      <p:ext uri="{BB962C8B-B14F-4D97-AF65-F5344CB8AC3E}">
        <p14:creationId xmlns:p14="http://schemas.microsoft.com/office/powerpoint/2010/main" val="6713450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of a scan cycle</a:t>
            </a:r>
            <a:endParaRPr lang="en-US" dirty="0"/>
          </a:p>
        </p:txBody>
      </p:sp>
      <p:sp>
        <p:nvSpPr>
          <p:cNvPr id="3" name="Content Placeholder 2"/>
          <p:cNvSpPr>
            <a:spLocks noGrp="1"/>
          </p:cNvSpPr>
          <p:nvPr>
            <p:ph idx="1"/>
          </p:nvPr>
        </p:nvSpPr>
        <p:spPr>
          <a:xfrm>
            <a:off x="838200" y="1825624"/>
            <a:ext cx="8617613" cy="4721479"/>
          </a:xfrm>
        </p:spPr>
        <p:txBody>
          <a:bodyPr>
            <a:normAutofit/>
          </a:bodyPr>
          <a:lstStyle/>
          <a:p>
            <a:r>
              <a:rPr lang="en-US" sz="3200" dirty="0" smtClean="0"/>
              <a:t>Input Scan: </a:t>
            </a:r>
          </a:p>
          <a:p>
            <a:pPr lvl="1"/>
            <a:r>
              <a:rPr lang="en-US" sz="2800" dirty="0" smtClean="0"/>
              <a:t>A simple way of looking at this is the PLC takes a snapshot of the inputs and solves the logic</a:t>
            </a:r>
          </a:p>
          <a:p>
            <a:r>
              <a:rPr lang="en-US" sz="3200" dirty="0"/>
              <a:t>E</a:t>
            </a:r>
            <a:r>
              <a:rPr lang="en-US" sz="3200" dirty="0" smtClean="0"/>
              <a:t>xecute </a:t>
            </a:r>
            <a:r>
              <a:rPr lang="en-US" sz="3200" dirty="0"/>
              <a:t>Program (or Logic Execution</a:t>
            </a:r>
            <a:r>
              <a:rPr lang="en-US" sz="3200" dirty="0" smtClean="0"/>
              <a:t>):</a:t>
            </a:r>
          </a:p>
          <a:p>
            <a:pPr lvl="1"/>
            <a:r>
              <a:rPr lang="en-US" sz="2800" dirty="0" smtClean="0"/>
              <a:t> </a:t>
            </a:r>
            <a:r>
              <a:rPr lang="en-US" sz="2800" dirty="0"/>
              <a:t>The PLC executes a program one instruction at a time using only the memory copy of the inputs the ladder logic </a:t>
            </a:r>
            <a:r>
              <a:rPr lang="en-US" sz="2800" dirty="0" smtClean="0"/>
              <a:t>program</a:t>
            </a:r>
          </a:p>
          <a:p>
            <a:r>
              <a:rPr lang="en-US" sz="3200" dirty="0"/>
              <a:t>Output Scan: </a:t>
            </a:r>
            <a:endParaRPr lang="en-US" sz="3200" dirty="0" smtClean="0"/>
          </a:p>
          <a:p>
            <a:pPr lvl="1"/>
            <a:r>
              <a:rPr lang="en-US" sz="2800" dirty="0" smtClean="0"/>
              <a:t>When </a:t>
            </a:r>
            <a:r>
              <a:rPr lang="en-US" sz="2800" dirty="0"/>
              <a:t>the ladder scan completes, the outputs are updated using the temporary values in memory</a:t>
            </a:r>
          </a:p>
        </p:txBody>
      </p:sp>
      <p:pic>
        <p:nvPicPr>
          <p:cNvPr id="4" name="Picture 3"/>
          <p:cNvPicPr>
            <a:picLocks noChangeAspect="1"/>
          </p:cNvPicPr>
          <p:nvPr/>
        </p:nvPicPr>
        <p:blipFill>
          <a:blip r:embed="rId2"/>
          <a:stretch>
            <a:fillRect/>
          </a:stretch>
        </p:blipFill>
        <p:spPr>
          <a:xfrm>
            <a:off x="8912352" y="-1"/>
            <a:ext cx="3279649" cy="4603275"/>
          </a:xfrm>
          <a:prstGeom prst="rect">
            <a:avLst/>
          </a:prstGeom>
        </p:spPr>
      </p:pic>
    </p:spTree>
    <p:extLst>
      <p:ext uri="{BB962C8B-B14F-4D97-AF65-F5344CB8AC3E}">
        <p14:creationId xmlns:p14="http://schemas.microsoft.com/office/powerpoint/2010/main" val="12659425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554</TotalTime>
  <Words>552</Words>
  <Application>Microsoft Office PowerPoint</Application>
  <PresentationFormat>Widescreen</PresentationFormat>
  <Paragraphs>94</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Programmable control systems</vt:lpstr>
      <vt:lpstr>Programmable control systems</vt:lpstr>
      <vt:lpstr>Advantages of control panel that is based on a PLC controller:</vt:lpstr>
      <vt:lpstr>Where is PLC used and why?</vt:lpstr>
      <vt:lpstr>Types of PLCs</vt:lpstr>
      <vt:lpstr>Types of PLCs</vt:lpstr>
      <vt:lpstr>Port selection, modules</vt:lpstr>
      <vt:lpstr>PLC programming languages</vt:lpstr>
      <vt:lpstr>Process of a scan cycle</vt:lpstr>
      <vt:lpstr>Solenoid valves</vt:lpstr>
      <vt:lpstr>Relay</vt:lpstr>
      <vt:lpstr>Reed Relay</vt:lpstr>
      <vt:lpstr>Shift Register</vt:lpstr>
      <vt:lpstr>PowerPoint Presentation</vt:lpstr>
      <vt:lpstr>In Lab</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Andraws</dc:creator>
  <cp:lastModifiedBy>Andrew Andraws</cp:lastModifiedBy>
  <cp:revision>28</cp:revision>
  <dcterms:created xsi:type="dcterms:W3CDTF">2017-11-19T12:04:41Z</dcterms:created>
  <dcterms:modified xsi:type="dcterms:W3CDTF">2017-11-19T22:15:58Z</dcterms:modified>
</cp:coreProperties>
</file>