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68" r:id="rId2"/>
    <p:sldId id="335" r:id="rId3"/>
    <p:sldId id="350" r:id="rId4"/>
    <p:sldId id="336" r:id="rId5"/>
    <p:sldId id="351" r:id="rId6"/>
    <p:sldId id="352" r:id="rId7"/>
    <p:sldId id="383" r:id="rId8"/>
    <p:sldId id="371" r:id="rId9"/>
    <p:sldId id="384" r:id="rId10"/>
    <p:sldId id="385" r:id="rId11"/>
    <p:sldId id="386" r:id="rId12"/>
    <p:sldId id="353" r:id="rId13"/>
    <p:sldId id="354" r:id="rId14"/>
    <p:sldId id="355" r:id="rId15"/>
    <p:sldId id="356" r:id="rId16"/>
    <p:sldId id="357" r:id="rId17"/>
    <p:sldId id="358" r:id="rId18"/>
    <p:sldId id="374" r:id="rId19"/>
    <p:sldId id="387" r:id="rId20"/>
    <p:sldId id="388" r:id="rId21"/>
    <p:sldId id="359" r:id="rId22"/>
    <p:sldId id="389" r:id="rId23"/>
    <p:sldId id="392" r:id="rId24"/>
    <p:sldId id="390" r:id="rId25"/>
    <p:sldId id="391" r:id="rId26"/>
    <p:sldId id="393" r:id="rId27"/>
    <p:sldId id="3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35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B965B-B1E6-45AE-8821-718AA11AFFD7}" type="datetimeFigureOut">
              <a:rPr lang="en-US" smtClean="0"/>
              <a:t>3/19/2018</a:t>
            </a:fld>
            <a:endParaRPr lang="en-US"/>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AB817-0A35-40BE-ACDB-0457500E497F}" type="slidenum">
              <a:rPr lang="en-US" smtClean="0"/>
              <a:t>‹#›</a:t>
            </a:fld>
            <a:endParaRPr lang="en-US"/>
          </a:p>
        </p:txBody>
      </p:sp>
    </p:spTree>
    <p:extLst>
      <p:ext uri="{BB962C8B-B14F-4D97-AF65-F5344CB8AC3E}">
        <p14:creationId xmlns:p14="http://schemas.microsoft.com/office/powerpoint/2010/main" val="560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82B96-9466-4A3A-B00E-42FAB14F7167}" type="slidenum">
              <a:rPr kumimoji="0" lang="hu-H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hu-H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16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542E7D08-EC9E-4B43-A498-135A15F4DE4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BAB0B802-C2C0-4A47-96D1-2938EC9C308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794A37E4-FE1A-41E9-A88F-B733E3313367}"/>
              </a:ext>
            </a:extLst>
          </p:cNvPr>
          <p:cNvSpPr>
            <a:spLocks noGrp="1" noChangeArrowheads="1"/>
          </p:cNvSpPr>
          <p:nvPr>
            <p:ph type="sldNum" sz="quarter" idx="12"/>
          </p:nvPr>
        </p:nvSpPr>
        <p:spPr>
          <a:ln/>
        </p:spPr>
        <p:txBody>
          <a:bodyPr/>
          <a:lstStyle>
            <a:lvl1pPr>
              <a:defRPr/>
            </a:lvl1pPr>
          </a:lstStyle>
          <a:p>
            <a:pPr>
              <a:defRPr/>
            </a:pPr>
            <a:fld id="{6EC54D1C-FB78-44C3-BDBE-62C1EDD2805D}" type="slidenum">
              <a:rPr lang="hu-HU"/>
              <a:pPr>
                <a:defRPr/>
              </a:pPr>
              <a:t>‹#›</a:t>
            </a:fld>
            <a:endParaRPr lang="hu-HU" dirty="0"/>
          </a:p>
        </p:txBody>
      </p:sp>
    </p:spTree>
    <p:extLst>
      <p:ext uri="{BB962C8B-B14F-4D97-AF65-F5344CB8AC3E}">
        <p14:creationId xmlns:p14="http://schemas.microsoft.com/office/powerpoint/2010/main" val="2746061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3200"/>
            </a:lvl1pPr>
          </a:lstStyle>
          <a:p>
            <a:r>
              <a:rPr lang="hu-HU" dirty="0"/>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C588E8D9-444B-4C2C-ADF8-C09678722B3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4F4C729-1C30-46C4-B1E4-8F589E370AE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E44FD81-AD5A-44E7-A524-2A1D0F54D61C}"/>
              </a:ext>
            </a:extLst>
          </p:cNvPr>
          <p:cNvSpPr>
            <a:spLocks noGrp="1" noChangeArrowheads="1"/>
          </p:cNvSpPr>
          <p:nvPr>
            <p:ph type="sldNum" sz="quarter" idx="12"/>
          </p:nvPr>
        </p:nvSpPr>
        <p:spPr>
          <a:ln/>
        </p:spPr>
        <p:txBody>
          <a:bodyPr/>
          <a:lstStyle>
            <a:lvl1pPr>
              <a:defRPr/>
            </a:lvl1pPr>
          </a:lstStyle>
          <a:p>
            <a:pPr>
              <a:defRPr/>
            </a:pPr>
            <a:fld id="{9EF67403-386E-4A63-8225-02922AF33F4D}" type="slidenum">
              <a:rPr lang="hu-HU"/>
              <a:pPr>
                <a:defRPr/>
              </a:pPr>
              <a:t>‹#›</a:t>
            </a:fld>
            <a:endParaRPr lang="hu-HU" dirty="0"/>
          </a:p>
        </p:txBody>
      </p:sp>
    </p:spTree>
    <p:extLst>
      <p:ext uri="{BB962C8B-B14F-4D97-AF65-F5344CB8AC3E}">
        <p14:creationId xmlns:p14="http://schemas.microsoft.com/office/powerpoint/2010/main" val="37861780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579054D-16B2-41DC-BFB7-9EC44D9BD1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6AB76A0-1378-4189-9E41-37A3AE078BC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672D58E-FA21-48AD-B7CE-08773BE24BFF}"/>
              </a:ext>
            </a:extLst>
          </p:cNvPr>
          <p:cNvSpPr>
            <a:spLocks noGrp="1" noChangeArrowheads="1"/>
          </p:cNvSpPr>
          <p:nvPr>
            <p:ph type="sldNum" sz="quarter" idx="12"/>
          </p:nvPr>
        </p:nvSpPr>
        <p:spPr>
          <a:ln/>
        </p:spPr>
        <p:txBody>
          <a:bodyPr/>
          <a:lstStyle>
            <a:lvl1pPr>
              <a:defRPr/>
            </a:lvl1pPr>
          </a:lstStyle>
          <a:p>
            <a:pPr>
              <a:defRPr/>
            </a:pPr>
            <a:fld id="{246F1B05-E9C8-46EF-8108-8A1576695174}" type="slidenum">
              <a:rPr lang="hu-HU"/>
              <a:pPr>
                <a:defRPr/>
              </a:pPr>
              <a:t>‹#›</a:t>
            </a:fld>
            <a:endParaRPr lang="hu-HU" dirty="0"/>
          </a:p>
        </p:txBody>
      </p:sp>
    </p:spTree>
    <p:extLst>
      <p:ext uri="{BB962C8B-B14F-4D97-AF65-F5344CB8AC3E}">
        <p14:creationId xmlns:p14="http://schemas.microsoft.com/office/powerpoint/2010/main" val="37682443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a:extLst>
              <a:ext uri="{FF2B5EF4-FFF2-40B4-BE49-F238E27FC236}">
                <a16:creationId xmlns:a16="http://schemas.microsoft.com/office/drawing/2014/main" id="{6809AF3A-9556-434B-A6D5-E2A18B1A1D01}"/>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62DC4EC0-DC3E-48EF-94AF-45A911933EF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95610193-FF66-4AA6-8DE3-F6A5A00E25A9}"/>
              </a:ext>
            </a:extLst>
          </p:cNvPr>
          <p:cNvSpPr>
            <a:spLocks noGrp="1" noChangeArrowheads="1"/>
          </p:cNvSpPr>
          <p:nvPr>
            <p:ph type="sldNum" sz="quarter" idx="12"/>
          </p:nvPr>
        </p:nvSpPr>
        <p:spPr>
          <a:ln/>
        </p:spPr>
        <p:txBody>
          <a:bodyPr/>
          <a:lstStyle>
            <a:lvl1pPr>
              <a:defRPr/>
            </a:lvl1pPr>
          </a:lstStyle>
          <a:p>
            <a:pPr>
              <a:defRPr/>
            </a:pPr>
            <a:fld id="{60B48F4C-7BAC-4D1F-B294-74E80F20DBFA}" type="slidenum">
              <a:rPr lang="hu-HU"/>
              <a:pPr>
                <a:defRPr/>
              </a:pPr>
              <a:t>‹#›</a:t>
            </a:fld>
            <a:endParaRPr lang="hu-HU" dirty="0"/>
          </a:p>
        </p:txBody>
      </p:sp>
    </p:spTree>
    <p:extLst>
      <p:ext uri="{BB962C8B-B14F-4D97-AF65-F5344CB8AC3E}">
        <p14:creationId xmlns:p14="http://schemas.microsoft.com/office/powerpoint/2010/main" val="904556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noProof="0"/>
              <a:t>Mintacím szerkesztése</a:t>
            </a:r>
          </a:p>
        </p:txBody>
      </p:sp>
      <p:sp>
        <p:nvSpPr>
          <p:cNvPr id="3" name="Tartalom helye 2"/>
          <p:cNvSpPr>
            <a:spLocks noGrp="1"/>
          </p:cNvSpPr>
          <p:nvPr>
            <p:ph idx="1"/>
          </p:nvPr>
        </p:nvSpPr>
        <p:spPr/>
        <p:txBody>
          <a:bodyPr/>
          <a:lstStyle/>
          <a:p>
            <a:pPr lvl="0"/>
            <a:r>
              <a:rPr lang="en-US" noProof="0"/>
              <a:t>Mintaszöveg szerkesztése</a:t>
            </a:r>
          </a:p>
          <a:p>
            <a:pPr lvl="1"/>
            <a:r>
              <a:rPr lang="en-US" noProof="0"/>
              <a:t>Második szint</a:t>
            </a:r>
          </a:p>
          <a:p>
            <a:pPr lvl="2"/>
            <a:r>
              <a:rPr lang="en-US" noProof="0"/>
              <a:t>Harmadik szint</a:t>
            </a:r>
          </a:p>
          <a:p>
            <a:pPr lvl="3"/>
            <a:r>
              <a:rPr lang="en-US" noProof="0"/>
              <a:t>Negyedik szint</a:t>
            </a:r>
          </a:p>
          <a:p>
            <a:pPr lvl="4"/>
            <a:r>
              <a:rPr lang="en-US" noProof="0"/>
              <a:t>Ötödik szint</a:t>
            </a:r>
          </a:p>
        </p:txBody>
      </p:sp>
      <p:sp>
        <p:nvSpPr>
          <p:cNvPr id="7" name="Szövegdoboz 2">
            <a:extLst>
              <a:ext uri="{FF2B5EF4-FFF2-40B4-BE49-F238E27FC236}">
                <a16:creationId xmlns:a16="http://schemas.microsoft.com/office/drawing/2014/main" id="{88978D90-97FE-468A-80F5-BA2A84C2B9F5}"/>
              </a:ext>
            </a:extLst>
          </p:cNvPr>
          <p:cNvSpPr txBox="1">
            <a:spLocks noChangeArrowheads="1"/>
          </p:cNvSpPr>
          <p:nvPr userDrawn="1"/>
        </p:nvSpPr>
        <p:spPr bwMode="auto">
          <a:xfrm>
            <a:off x="1678518" y="6524626"/>
            <a:ext cx="9998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tabLst>
                <a:tab pos="4845050" algn="ctr"/>
                <a:tab pos="9512300" algn="r"/>
              </a:tabLst>
            </a:pPr>
            <a:r>
              <a:rPr lang="hu-HU" altLang="hu-HU" sz="1200" b="1" dirty="0"/>
              <a:t>ÓE-BGK MEI	V</a:t>
            </a:r>
            <a:r>
              <a:rPr lang="en-US" altLang="hu-HU" sz="1200" b="1" dirty="0" err="1"/>
              <a:t>ehicle</a:t>
            </a:r>
            <a:r>
              <a:rPr lang="en-US" altLang="hu-HU" sz="1200" b="1" dirty="0"/>
              <a:t>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Tree>
    <p:extLst>
      <p:ext uri="{BB962C8B-B14F-4D97-AF65-F5344CB8AC3E}">
        <p14:creationId xmlns:p14="http://schemas.microsoft.com/office/powerpoint/2010/main" val="26563766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D53E6565-4A41-4F29-9F11-79B2DA5D7F9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9346B6F-AF9F-4EEF-B947-3D19BB5500F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8E39FED-A41E-424C-8153-69F36CBB34D7}"/>
              </a:ext>
            </a:extLst>
          </p:cNvPr>
          <p:cNvSpPr>
            <a:spLocks noGrp="1" noChangeArrowheads="1"/>
          </p:cNvSpPr>
          <p:nvPr>
            <p:ph type="sldNum" sz="quarter" idx="12"/>
          </p:nvPr>
        </p:nvSpPr>
        <p:spPr>
          <a:ln/>
        </p:spPr>
        <p:txBody>
          <a:bodyPr/>
          <a:lstStyle>
            <a:lvl1pPr>
              <a:defRPr/>
            </a:lvl1pPr>
          </a:lstStyle>
          <a:p>
            <a:pPr>
              <a:defRPr/>
            </a:pPr>
            <a:fld id="{3CD206F0-4026-46F1-9045-76DFB2C7B2A0}" type="slidenum">
              <a:rPr lang="hu-HU"/>
              <a:pPr>
                <a:defRPr/>
              </a:pPr>
              <a:t>‹#›</a:t>
            </a:fld>
            <a:endParaRPr lang="hu-HU" dirty="0"/>
          </a:p>
        </p:txBody>
      </p:sp>
    </p:spTree>
    <p:extLst>
      <p:ext uri="{BB962C8B-B14F-4D97-AF65-F5344CB8AC3E}">
        <p14:creationId xmlns:p14="http://schemas.microsoft.com/office/powerpoint/2010/main" val="29048313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4DB791CF-1556-4C34-9D4D-4078025F032B}"/>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33CA6ECE-03F9-44B4-B9D6-D1F68287AC8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505FA117-3FC0-478D-9813-363DB2A94867}"/>
              </a:ext>
            </a:extLst>
          </p:cNvPr>
          <p:cNvSpPr>
            <a:spLocks noGrp="1" noChangeArrowheads="1"/>
          </p:cNvSpPr>
          <p:nvPr>
            <p:ph type="sldNum" sz="quarter" idx="12"/>
          </p:nvPr>
        </p:nvSpPr>
        <p:spPr>
          <a:ln/>
        </p:spPr>
        <p:txBody>
          <a:bodyPr/>
          <a:lstStyle>
            <a:lvl1pPr>
              <a:defRPr/>
            </a:lvl1pPr>
          </a:lstStyle>
          <a:p>
            <a:pPr>
              <a:defRPr/>
            </a:pPr>
            <a:fld id="{4E9636D2-870C-438E-942E-195CD2497075}" type="slidenum">
              <a:rPr lang="hu-HU"/>
              <a:pPr>
                <a:defRPr/>
              </a:pPr>
              <a:t>‹#›</a:t>
            </a:fld>
            <a:endParaRPr lang="hu-HU" dirty="0"/>
          </a:p>
        </p:txBody>
      </p:sp>
    </p:spTree>
    <p:extLst>
      <p:ext uri="{BB962C8B-B14F-4D97-AF65-F5344CB8AC3E}">
        <p14:creationId xmlns:p14="http://schemas.microsoft.com/office/powerpoint/2010/main" val="10151064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52045704-0649-42DB-B7E1-F29473BBAF0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213E6A36-792F-41CE-AFAA-C563DAF1A9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7BE2F01C-59F0-4943-9B89-E3910AAF2FA3}"/>
              </a:ext>
            </a:extLst>
          </p:cNvPr>
          <p:cNvSpPr>
            <a:spLocks noGrp="1" noChangeArrowheads="1"/>
          </p:cNvSpPr>
          <p:nvPr>
            <p:ph type="sldNum" sz="quarter" idx="12"/>
          </p:nvPr>
        </p:nvSpPr>
        <p:spPr>
          <a:ln/>
        </p:spPr>
        <p:txBody>
          <a:bodyPr/>
          <a:lstStyle>
            <a:lvl1pPr>
              <a:defRPr/>
            </a:lvl1pPr>
          </a:lstStyle>
          <a:p>
            <a:pPr>
              <a:defRPr/>
            </a:pPr>
            <a:fld id="{97072EE7-4FF8-4020-8FC1-1EE8E0A42A24}" type="slidenum">
              <a:rPr lang="hu-HU"/>
              <a:pPr>
                <a:defRPr/>
              </a:pPr>
              <a:t>‹#›</a:t>
            </a:fld>
            <a:endParaRPr lang="hu-HU" dirty="0"/>
          </a:p>
        </p:txBody>
      </p:sp>
    </p:spTree>
    <p:extLst>
      <p:ext uri="{BB962C8B-B14F-4D97-AF65-F5344CB8AC3E}">
        <p14:creationId xmlns:p14="http://schemas.microsoft.com/office/powerpoint/2010/main" val="31754005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3200"/>
            </a:lvl1pPr>
          </a:lstStyle>
          <a:p>
            <a:r>
              <a:rPr lang="hu-HU" dirty="0"/>
              <a:t>Mintacím szerkesztése</a:t>
            </a:r>
          </a:p>
        </p:txBody>
      </p:sp>
      <p:sp>
        <p:nvSpPr>
          <p:cNvPr id="5" name="Rectangle 6">
            <a:extLst>
              <a:ext uri="{FF2B5EF4-FFF2-40B4-BE49-F238E27FC236}">
                <a16:creationId xmlns:a16="http://schemas.microsoft.com/office/drawing/2014/main" id="{DE49872B-4518-4692-8720-665DA1A058B3}"/>
              </a:ext>
            </a:extLst>
          </p:cNvPr>
          <p:cNvSpPr>
            <a:spLocks noGrp="1" noChangeArrowheads="1"/>
          </p:cNvSpPr>
          <p:nvPr>
            <p:ph type="sldNum" sz="quarter" idx="12"/>
          </p:nvPr>
        </p:nvSpPr>
        <p:spPr>
          <a:xfrm>
            <a:off x="11390379" y="43803"/>
            <a:ext cx="718773" cy="371415"/>
          </a:xfrm>
          <a:ln/>
        </p:spPr>
        <p:txBody>
          <a:bodyPr/>
          <a:lstStyle>
            <a:lvl1pPr>
              <a:defRPr/>
            </a:lvl1pPr>
          </a:lstStyle>
          <a:p>
            <a:pPr>
              <a:defRPr/>
            </a:pPr>
            <a:fld id="{636D6AE4-47E1-42EA-A925-3D3E529BB71E}" type="slidenum">
              <a:rPr lang="hu-HU"/>
              <a:pPr>
                <a:defRPr/>
              </a:pPr>
              <a:t>‹#›</a:t>
            </a:fld>
            <a:endParaRPr lang="hu-HU" dirty="0"/>
          </a:p>
        </p:txBody>
      </p:sp>
      <p:sp>
        <p:nvSpPr>
          <p:cNvPr id="6" name="Szövegdoboz 2">
            <a:extLst>
              <a:ext uri="{FF2B5EF4-FFF2-40B4-BE49-F238E27FC236}">
                <a16:creationId xmlns:a16="http://schemas.microsoft.com/office/drawing/2014/main" id="{C58CB39D-C5D3-451E-A933-87597381AC6B}"/>
              </a:ext>
            </a:extLst>
          </p:cNvPr>
          <p:cNvSpPr txBox="1">
            <a:spLocks noChangeArrowheads="1"/>
          </p:cNvSpPr>
          <p:nvPr userDrawn="1"/>
        </p:nvSpPr>
        <p:spPr bwMode="auto">
          <a:xfrm>
            <a:off x="1678518" y="6524626"/>
            <a:ext cx="9998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tabLst>
                <a:tab pos="4845050" algn="ctr"/>
                <a:tab pos="9512300" algn="r"/>
              </a:tabLst>
            </a:pPr>
            <a:r>
              <a:rPr lang="hu-HU" altLang="hu-HU" sz="1200" b="1" dirty="0"/>
              <a:t>ÓE-BGK MEI	V</a:t>
            </a:r>
            <a:r>
              <a:rPr lang="en-US" altLang="hu-HU" sz="1200" b="1" dirty="0" err="1"/>
              <a:t>ehicle</a:t>
            </a:r>
            <a:r>
              <a:rPr lang="en-US" altLang="hu-HU" sz="1200" b="1" dirty="0"/>
              <a:t>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Tree>
    <p:extLst>
      <p:ext uri="{BB962C8B-B14F-4D97-AF65-F5344CB8AC3E}">
        <p14:creationId xmlns:p14="http://schemas.microsoft.com/office/powerpoint/2010/main" val="24660860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2744F8-BB2C-451C-BB03-A13B866814B2}"/>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B96803CE-4914-4568-98C3-651D53E91C4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78AA8A78-8041-4273-B7E3-09276F2972CD}"/>
              </a:ext>
            </a:extLst>
          </p:cNvPr>
          <p:cNvSpPr>
            <a:spLocks noGrp="1" noChangeArrowheads="1"/>
          </p:cNvSpPr>
          <p:nvPr>
            <p:ph type="sldNum" sz="quarter" idx="12"/>
          </p:nvPr>
        </p:nvSpPr>
        <p:spPr>
          <a:ln/>
        </p:spPr>
        <p:txBody>
          <a:bodyPr/>
          <a:lstStyle>
            <a:lvl1pPr>
              <a:defRPr/>
            </a:lvl1pPr>
          </a:lstStyle>
          <a:p>
            <a:pPr>
              <a:defRPr/>
            </a:pPr>
            <a:fld id="{4D33604D-411B-40D2-A4FD-12E81E5E30FC}" type="slidenum">
              <a:rPr lang="hu-HU"/>
              <a:pPr>
                <a:defRPr/>
              </a:pPr>
              <a:t>‹#›</a:t>
            </a:fld>
            <a:endParaRPr lang="hu-HU" dirty="0"/>
          </a:p>
        </p:txBody>
      </p:sp>
    </p:spTree>
    <p:extLst>
      <p:ext uri="{BB962C8B-B14F-4D97-AF65-F5344CB8AC3E}">
        <p14:creationId xmlns:p14="http://schemas.microsoft.com/office/powerpoint/2010/main" val="29797916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8EA7A66C-9C3C-4858-84DB-3A977334E03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27F87928-3B79-4E35-B2F6-0081DFC6E6D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A5D170D5-7271-460D-A03F-6660B4C3B4FB}"/>
              </a:ext>
            </a:extLst>
          </p:cNvPr>
          <p:cNvSpPr>
            <a:spLocks noGrp="1" noChangeArrowheads="1"/>
          </p:cNvSpPr>
          <p:nvPr>
            <p:ph type="sldNum" sz="quarter" idx="12"/>
          </p:nvPr>
        </p:nvSpPr>
        <p:spPr>
          <a:ln/>
        </p:spPr>
        <p:txBody>
          <a:bodyPr/>
          <a:lstStyle>
            <a:lvl1pPr>
              <a:defRPr/>
            </a:lvl1pPr>
          </a:lstStyle>
          <a:p>
            <a:pPr>
              <a:defRPr/>
            </a:pPr>
            <a:fld id="{AE545076-F736-470B-9FF4-2C4A32DC0924}" type="slidenum">
              <a:rPr lang="hu-HU"/>
              <a:pPr>
                <a:defRPr/>
              </a:pPr>
              <a:t>‹#›</a:t>
            </a:fld>
            <a:endParaRPr lang="hu-HU" dirty="0"/>
          </a:p>
        </p:txBody>
      </p:sp>
    </p:spTree>
    <p:extLst>
      <p:ext uri="{BB962C8B-B14F-4D97-AF65-F5344CB8AC3E}">
        <p14:creationId xmlns:p14="http://schemas.microsoft.com/office/powerpoint/2010/main" val="4469017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dirty="0"/>
              <a:t>Kép beszúrásához kattintson az ikonra</a:t>
            </a:r>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BA972D6-AEF0-4908-8955-F45D5EE0798D}"/>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E0A6BE9-2279-4DC6-8546-1FEE5370236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8E6FB0ED-DB6E-43DC-94D1-222FFE2433D7}"/>
              </a:ext>
            </a:extLst>
          </p:cNvPr>
          <p:cNvSpPr>
            <a:spLocks noGrp="1" noChangeArrowheads="1"/>
          </p:cNvSpPr>
          <p:nvPr>
            <p:ph type="sldNum" sz="quarter" idx="12"/>
          </p:nvPr>
        </p:nvSpPr>
        <p:spPr>
          <a:ln/>
        </p:spPr>
        <p:txBody>
          <a:bodyPr/>
          <a:lstStyle>
            <a:lvl1pPr>
              <a:defRPr/>
            </a:lvl1pPr>
          </a:lstStyle>
          <a:p>
            <a:pPr>
              <a:defRPr/>
            </a:pPr>
            <a:fld id="{3E71176C-9F02-41B7-BEC8-AE8F8986A31C}" type="slidenum">
              <a:rPr lang="hu-HU"/>
              <a:pPr>
                <a:defRPr/>
              </a:pPr>
              <a:t>‹#›</a:t>
            </a:fld>
            <a:endParaRPr lang="hu-HU" dirty="0"/>
          </a:p>
        </p:txBody>
      </p:sp>
    </p:spTree>
    <p:extLst>
      <p:ext uri="{BB962C8B-B14F-4D97-AF65-F5344CB8AC3E}">
        <p14:creationId xmlns:p14="http://schemas.microsoft.com/office/powerpoint/2010/main" val="204528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8C2EAD-96DB-4604-B423-9EE15DBD6111}"/>
              </a:ext>
            </a:extLst>
          </p:cNvPr>
          <p:cNvSpPr>
            <a:spLocks noGrp="1" noChangeArrowheads="1"/>
          </p:cNvSpPr>
          <p:nvPr>
            <p:ph type="title"/>
          </p:nvPr>
        </p:nvSpPr>
        <p:spPr bwMode="auto">
          <a:xfrm>
            <a:off x="1391477" y="229510"/>
            <a:ext cx="9998901" cy="6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a:extLst>
              <a:ext uri="{FF2B5EF4-FFF2-40B4-BE49-F238E27FC236}">
                <a16:creationId xmlns:a16="http://schemas.microsoft.com/office/drawing/2014/main" id="{AD29547F-0EAE-401A-9355-75075B5356CD}"/>
              </a:ext>
            </a:extLst>
          </p:cNvPr>
          <p:cNvSpPr>
            <a:spLocks noGrp="1" noChangeArrowheads="1"/>
          </p:cNvSpPr>
          <p:nvPr>
            <p:ph type="body" idx="1"/>
          </p:nvPr>
        </p:nvSpPr>
        <p:spPr bwMode="auto">
          <a:xfrm>
            <a:off x="1295467" y="1196753"/>
            <a:ext cx="10286933" cy="492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2C99F81C-A88C-49D2-9CE7-E3C4D0738374}"/>
              </a:ext>
            </a:extLst>
          </p:cNvPr>
          <p:cNvSpPr>
            <a:spLocks noGrp="1" noChangeArrowheads="1"/>
          </p:cNvSpPr>
          <p:nvPr>
            <p:ph type="dt" sz="half" idx="2"/>
          </p:nvPr>
        </p:nvSpPr>
        <p:spPr bwMode="auto">
          <a:xfrm>
            <a:off x="1295467" y="6372987"/>
            <a:ext cx="28448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03D9DFAD-7995-4EDE-95E4-CDE28F8A3EC3}"/>
              </a:ext>
            </a:extLst>
          </p:cNvPr>
          <p:cNvSpPr>
            <a:spLocks noGrp="1" noChangeArrowheads="1"/>
          </p:cNvSpPr>
          <p:nvPr>
            <p:ph type="ftr" sz="quarter" idx="3"/>
          </p:nvPr>
        </p:nvSpPr>
        <p:spPr bwMode="auto">
          <a:xfrm>
            <a:off x="4508533" y="6372987"/>
            <a:ext cx="38608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dirty="0"/>
          </a:p>
        </p:txBody>
      </p:sp>
      <p:sp>
        <p:nvSpPr>
          <p:cNvPr id="1030" name="Rectangle 6">
            <a:extLst>
              <a:ext uri="{FF2B5EF4-FFF2-40B4-BE49-F238E27FC236}">
                <a16:creationId xmlns:a16="http://schemas.microsoft.com/office/drawing/2014/main" id="{6D79F071-7803-4F18-8384-02A9F18866A9}"/>
              </a:ext>
            </a:extLst>
          </p:cNvPr>
          <p:cNvSpPr>
            <a:spLocks noGrp="1" noChangeArrowheads="1"/>
          </p:cNvSpPr>
          <p:nvPr>
            <p:ph type="sldNum" sz="quarter" idx="4"/>
          </p:nvPr>
        </p:nvSpPr>
        <p:spPr bwMode="auto">
          <a:xfrm>
            <a:off x="8737600" y="6372986"/>
            <a:ext cx="28448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4E40F792-3731-4625-8F3F-E907E5D6F736}" type="slidenum">
              <a:rPr lang="hu-HU"/>
              <a:pPr>
                <a:defRPr/>
              </a:pPr>
              <a:t>‹#›</a:t>
            </a:fld>
            <a:endParaRPr lang="hu-HU" dirty="0"/>
          </a:p>
        </p:txBody>
      </p:sp>
    </p:spTree>
    <p:extLst>
      <p:ext uri="{BB962C8B-B14F-4D97-AF65-F5344CB8AC3E}">
        <p14:creationId xmlns:p14="http://schemas.microsoft.com/office/powerpoint/2010/main" val="126187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962AC9DC-7709-4B5E-8CBB-38CA6E62EE0C}"/>
              </a:ext>
            </a:extLst>
          </p:cNvPr>
          <p:cNvSpPr txBox="1"/>
          <p:nvPr/>
        </p:nvSpPr>
        <p:spPr>
          <a:xfrm>
            <a:off x="2639617" y="5338082"/>
            <a:ext cx="6602715" cy="646331"/>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panose="020B0604020202020204" pitchFamily="34" charset="0"/>
              </a:rPr>
              <a:t>Dr. </a:t>
            </a:r>
            <a:r>
              <a:rPr lang="en-US" dirty="0" err="1">
                <a:solidFill>
                  <a:srgbClr val="000000"/>
                </a:solidFill>
                <a:latin typeface="Arial" panose="020B0604020202020204" pitchFamily="34" charset="0"/>
              </a:rPr>
              <a:t>Tamás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Szakács</a:t>
            </a:r>
            <a:r>
              <a:rPr lang="en-US" dirty="0">
                <a:solidFill>
                  <a:srgbClr val="000000"/>
                </a:solidFill>
                <a:latin typeface="Arial" panose="020B0604020202020204" pitchFamily="34" charset="0"/>
              </a:rPr>
              <a:t>: 	szakacs.tamas@bgk.uni-obuda.hu, </a:t>
            </a:r>
          </a:p>
          <a:p>
            <a:pPr eaLnBrk="0" fontAlgn="base" hangingPunct="0">
              <a:spcBef>
                <a:spcPct val="0"/>
              </a:spcBef>
              <a:spcAft>
                <a:spcPct val="0"/>
              </a:spcAft>
            </a:pPr>
            <a:r>
              <a:rPr lang="en-US" dirty="0" err="1">
                <a:solidFill>
                  <a:srgbClr val="000000"/>
                </a:solidFill>
                <a:latin typeface="Arial" panose="020B0604020202020204" pitchFamily="34" charset="0"/>
              </a:rPr>
              <a:t>Ákos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Jányoki</a:t>
            </a:r>
            <a:r>
              <a:rPr lang="en-US" dirty="0">
                <a:solidFill>
                  <a:srgbClr val="000000"/>
                </a:solidFill>
                <a:latin typeface="Arial" panose="020B0604020202020204" pitchFamily="34" charset="0"/>
              </a:rPr>
              <a:t>:		janyoki.akos@bgk.uni-obuda.hu</a:t>
            </a:r>
            <a:endParaRPr lang="hu-HU" dirty="0">
              <a:solidFill>
                <a:srgbClr val="000000"/>
              </a:solidFill>
              <a:latin typeface="Arial" panose="020B0604020202020204" pitchFamily="34" charset="0"/>
            </a:endParaRPr>
          </a:p>
        </p:txBody>
      </p:sp>
      <p:sp>
        <p:nvSpPr>
          <p:cNvPr id="6" name="Tartalom helye 5">
            <a:extLst>
              <a:ext uri="{FF2B5EF4-FFF2-40B4-BE49-F238E27FC236}">
                <a16:creationId xmlns:a16="http://schemas.microsoft.com/office/drawing/2014/main" id="{58531174-416A-4139-A440-E939AA17C7EC}"/>
              </a:ext>
            </a:extLst>
          </p:cNvPr>
          <p:cNvSpPr>
            <a:spLocks noGrp="1"/>
          </p:cNvSpPr>
          <p:nvPr>
            <p:ph idx="1"/>
          </p:nvPr>
        </p:nvSpPr>
        <p:spPr>
          <a:xfrm>
            <a:off x="2567608" y="1676021"/>
            <a:ext cx="7715200" cy="3024336"/>
          </a:xfrm>
        </p:spPr>
        <p:txBody>
          <a:bodyPr/>
          <a:lstStyle/>
          <a:p>
            <a:pPr marL="0" indent="0" algn="ctr">
              <a:buNone/>
              <a:defRPr/>
            </a:pPr>
            <a:endParaRPr lang="en-US" altLang="hu-HU" sz="3600" b="1" dirty="0"/>
          </a:p>
          <a:p>
            <a:pPr marL="0" indent="0" algn="ctr">
              <a:buNone/>
              <a:defRPr/>
            </a:pPr>
            <a:r>
              <a:rPr lang="hu-HU" altLang="hu-HU" sz="4000" dirty="0" err="1"/>
              <a:t>Lecture</a:t>
            </a:r>
            <a:endParaRPr lang="en-US" altLang="hu-HU" sz="4000" dirty="0"/>
          </a:p>
          <a:p>
            <a:pPr marL="0" indent="0" algn="ctr">
              <a:buNone/>
              <a:defRPr/>
            </a:pPr>
            <a:r>
              <a:rPr lang="en-US" sz="4000" dirty="0"/>
              <a:t>Part</a:t>
            </a:r>
            <a:r>
              <a:rPr lang="hu-HU" sz="4000" dirty="0"/>
              <a:t> 05</a:t>
            </a:r>
            <a:endParaRPr lang="en-US" sz="4000" dirty="0"/>
          </a:p>
          <a:p>
            <a:pPr marL="0" indent="0" algn="ctr">
              <a:buNone/>
              <a:defRPr/>
            </a:pPr>
            <a:r>
              <a:rPr lang="hu-HU" sz="1800" dirty="0"/>
              <a:t>(MOST)</a:t>
            </a:r>
            <a:endParaRPr lang="en-US" sz="1800" dirty="0"/>
          </a:p>
        </p:txBody>
      </p:sp>
      <p:sp>
        <p:nvSpPr>
          <p:cNvPr id="8" name="Alcím 2">
            <a:extLst>
              <a:ext uri="{FF2B5EF4-FFF2-40B4-BE49-F238E27FC236}">
                <a16:creationId xmlns:a16="http://schemas.microsoft.com/office/drawing/2014/main" id="{1701C904-A99C-4C20-9A3B-85EB4600CA75}"/>
              </a:ext>
            </a:extLst>
          </p:cNvPr>
          <p:cNvSpPr txBox="1">
            <a:spLocks noGrp="1"/>
          </p:cNvSpPr>
          <p:nvPr>
            <p:ph type="title"/>
          </p:nvPr>
        </p:nvSpPr>
        <p:spPr bwMode="auto">
          <a:xfrm>
            <a:off x="2567608" y="229510"/>
            <a:ext cx="7499176" cy="1471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eaLnBrk="0" hangingPunct="0">
              <a:buNone/>
              <a:defRPr/>
            </a:pPr>
            <a:r>
              <a:rPr lang="en-US" altLang="hu-HU" dirty="0">
                <a:latin typeface="Arial" panose="020B0604020202020204" pitchFamily="34" charset="0"/>
                <a:ea typeface="+mj-ea"/>
                <a:cs typeface="+mj-cs"/>
              </a:rPr>
              <a:t>Vehicle Informatics</a:t>
            </a:r>
            <a:br>
              <a:rPr lang="en-US" altLang="hu-HU" dirty="0">
                <a:latin typeface="Arial" panose="020B0604020202020204" pitchFamily="34" charset="0"/>
                <a:ea typeface="+mj-ea"/>
                <a:cs typeface="+mj-cs"/>
              </a:rPr>
            </a:br>
            <a:r>
              <a:rPr lang="en-US" altLang="hu-HU" dirty="0">
                <a:latin typeface="Arial" panose="020B0604020202020204" pitchFamily="34" charset="0"/>
                <a:ea typeface="+mj-ea"/>
                <a:cs typeface="+mj-cs"/>
              </a:rPr>
              <a:t>(Vehicle System Informatics)</a:t>
            </a:r>
          </a:p>
        </p:txBody>
      </p:sp>
    </p:spTree>
    <p:extLst>
      <p:ext uri="{BB962C8B-B14F-4D97-AF65-F5344CB8AC3E}">
        <p14:creationId xmlns:p14="http://schemas.microsoft.com/office/powerpoint/2010/main" val="4277759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B8E4F79-5EF8-44CE-9D0D-9A614F3757C4}"/>
              </a:ext>
            </a:extLst>
          </p:cNvPr>
          <p:cNvPicPr>
            <a:picLocks noChangeAspect="1"/>
          </p:cNvPicPr>
          <p:nvPr/>
        </p:nvPicPr>
        <p:blipFill>
          <a:blip r:embed="rId2"/>
          <a:stretch>
            <a:fillRect/>
          </a:stretch>
        </p:blipFill>
        <p:spPr>
          <a:xfrm>
            <a:off x="3657600" y="3562028"/>
            <a:ext cx="7238933" cy="2901769"/>
          </a:xfrm>
          <a:prstGeom prst="rect">
            <a:avLst/>
          </a:prstGeom>
        </p:spPr>
      </p:pic>
      <p:sp>
        <p:nvSpPr>
          <p:cNvPr id="6" name="Szövegdoboz 5">
            <a:extLst>
              <a:ext uri="{FF2B5EF4-FFF2-40B4-BE49-F238E27FC236}">
                <a16:creationId xmlns:a16="http://schemas.microsoft.com/office/drawing/2014/main" id="{B38023D1-B252-4827-9472-91B6887A5126}"/>
              </a:ext>
            </a:extLst>
          </p:cNvPr>
          <p:cNvSpPr txBox="1"/>
          <p:nvPr/>
        </p:nvSpPr>
        <p:spPr>
          <a:xfrm>
            <a:off x="1536507" y="6166343"/>
            <a:ext cx="2121093" cy="246221"/>
          </a:xfrm>
          <a:prstGeom prst="rect">
            <a:avLst/>
          </a:prstGeom>
          <a:noFill/>
        </p:spPr>
        <p:txBody>
          <a:bodyPr wrap="none" rtlCol="0">
            <a:spAutoFit/>
          </a:bodyPr>
          <a:lstStyle/>
          <a:p>
            <a:r>
              <a:rPr lang="de-DE" sz="1000" dirty="0"/>
              <a:t>JInfo_EA_kommunikacio-BME.pdf</a:t>
            </a:r>
            <a:endParaRPr lang="hu-HU" sz="1000" dirty="0"/>
          </a:p>
        </p:txBody>
      </p:sp>
      <p:sp>
        <p:nvSpPr>
          <p:cNvPr id="7" name="Cím 6">
            <a:extLst>
              <a:ext uri="{FF2B5EF4-FFF2-40B4-BE49-F238E27FC236}">
                <a16:creationId xmlns:a16="http://schemas.microsoft.com/office/drawing/2014/main" id="{D281B533-0562-49DD-AA97-2B8468F19789}"/>
              </a:ext>
            </a:extLst>
          </p:cNvPr>
          <p:cNvSpPr>
            <a:spLocks noGrp="1"/>
          </p:cNvSpPr>
          <p:nvPr>
            <p:ph type="title"/>
          </p:nvPr>
        </p:nvSpPr>
        <p:spPr/>
        <p:txBody>
          <a:bodyPr/>
          <a:lstStyle/>
          <a:p>
            <a:r>
              <a:rPr lang="hu-HU" dirty="0"/>
              <a:t>MOST </a:t>
            </a:r>
            <a:r>
              <a:rPr lang="hu-HU" dirty="0" err="1"/>
              <a:t>Frame</a:t>
            </a:r>
            <a:r>
              <a:rPr lang="hu-HU" dirty="0"/>
              <a:t> Data </a:t>
            </a:r>
            <a:r>
              <a:rPr lang="hu-HU" dirty="0" err="1"/>
              <a:t>Field</a:t>
            </a:r>
            <a:endParaRPr lang="en-US" dirty="0"/>
          </a:p>
        </p:txBody>
      </p:sp>
      <p:sp>
        <p:nvSpPr>
          <p:cNvPr id="8" name="Tartalom helye 7">
            <a:extLst>
              <a:ext uri="{FF2B5EF4-FFF2-40B4-BE49-F238E27FC236}">
                <a16:creationId xmlns:a16="http://schemas.microsoft.com/office/drawing/2014/main" id="{451828A1-51EB-46EE-8901-07793A35DA5F}"/>
              </a:ext>
            </a:extLst>
          </p:cNvPr>
          <p:cNvSpPr>
            <a:spLocks noGrp="1"/>
          </p:cNvSpPr>
          <p:nvPr>
            <p:ph idx="1"/>
          </p:nvPr>
        </p:nvSpPr>
        <p:spPr>
          <a:xfrm>
            <a:off x="1295467" y="1196753"/>
            <a:ext cx="10270891" cy="2604315"/>
          </a:xfrm>
        </p:spPr>
        <p:txBody>
          <a:bodyPr>
            <a:normAutofit fontScale="85000" lnSpcReduction="10000"/>
          </a:bodyPr>
          <a:lstStyle/>
          <a:p>
            <a:pPr marL="0" indent="0">
              <a:buNone/>
            </a:pPr>
            <a:r>
              <a:rPr lang="en-US" dirty="0"/>
              <a:t>Asynchronous data (</a:t>
            </a:r>
            <a:r>
              <a:rPr lang="en-US" dirty="0" err="1"/>
              <a:t>eg</a:t>
            </a:r>
            <a:r>
              <a:rPr lang="en-US" dirty="0"/>
              <a:t> navigation data, images, messages, vectors, etc.) are transmitted when a control unit receives a frame whose recipient is the same as the one you want to send asynchronous data, </a:t>
            </a:r>
            <a:r>
              <a:rPr lang="hu-HU" dirty="0"/>
              <a:t>and </a:t>
            </a:r>
            <a:r>
              <a:rPr lang="en-US" dirty="0"/>
              <a:t>there is still room left in the frame</a:t>
            </a:r>
          </a:p>
          <a:p>
            <a:pPr marL="0" indent="0">
              <a:buNone/>
            </a:pPr>
            <a:r>
              <a:rPr lang="en-US" dirty="0"/>
              <a:t>(Quadlet) in the data field. That is, asynchronous data is irregular</a:t>
            </a:r>
          </a:p>
          <a:p>
            <a:pPr marL="0" indent="0">
              <a:buNone/>
            </a:pPr>
            <a:r>
              <a:rPr lang="en-US" dirty="0"/>
              <a:t>at intervals and also</a:t>
            </a:r>
            <a:r>
              <a:rPr lang="hu-HU" dirty="0"/>
              <a:t> </a:t>
            </a:r>
            <a:r>
              <a:rPr lang="hu-HU" dirty="0" err="1"/>
              <a:t>will</a:t>
            </a:r>
            <a:r>
              <a:rPr lang="hu-HU" dirty="0"/>
              <a:t> be </a:t>
            </a:r>
            <a:r>
              <a:rPr lang="hu-HU" dirty="0" err="1"/>
              <a:t>transmitted</a:t>
            </a:r>
            <a:r>
              <a:rPr lang="en-US" dirty="0"/>
              <a:t> in "Quadlets" (4 bytes)</a:t>
            </a:r>
          </a:p>
          <a:p>
            <a:pPr marL="0" indent="0">
              <a:buNone/>
            </a:pPr>
            <a:endParaRPr lang="en-US" dirty="0"/>
          </a:p>
        </p:txBody>
      </p:sp>
    </p:spTree>
    <p:extLst>
      <p:ext uri="{BB962C8B-B14F-4D97-AF65-F5344CB8AC3E}">
        <p14:creationId xmlns:p14="http://schemas.microsoft.com/office/powerpoint/2010/main" val="28357413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A1322E8-7841-4C37-A72A-9BB45D1BC89B}"/>
              </a:ext>
            </a:extLst>
          </p:cNvPr>
          <p:cNvPicPr>
            <a:picLocks noChangeAspect="1"/>
          </p:cNvPicPr>
          <p:nvPr/>
        </p:nvPicPr>
        <p:blipFill>
          <a:blip r:embed="rId2"/>
          <a:stretch>
            <a:fillRect/>
          </a:stretch>
        </p:blipFill>
        <p:spPr>
          <a:xfrm>
            <a:off x="5917575" y="1727879"/>
            <a:ext cx="6274425" cy="3402242"/>
          </a:xfrm>
          <a:prstGeom prst="rect">
            <a:avLst/>
          </a:prstGeom>
        </p:spPr>
      </p:pic>
      <p:sp>
        <p:nvSpPr>
          <p:cNvPr id="6" name="Szövegdoboz 5">
            <a:extLst>
              <a:ext uri="{FF2B5EF4-FFF2-40B4-BE49-F238E27FC236}">
                <a16:creationId xmlns:a16="http://schemas.microsoft.com/office/drawing/2014/main" id="{B38023D1-B252-4827-9472-91B6887A5126}"/>
              </a:ext>
            </a:extLst>
          </p:cNvPr>
          <p:cNvSpPr txBox="1"/>
          <p:nvPr/>
        </p:nvSpPr>
        <p:spPr>
          <a:xfrm>
            <a:off x="1536507" y="6166343"/>
            <a:ext cx="2121093" cy="246221"/>
          </a:xfrm>
          <a:prstGeom prst="rect">
            <a:avLst/>
          </a:prstGeom>
          <a:noFill/>
        </p:spPr>
        <p:txBody>
          <a:bodyPr wrap="none" rtlCol="0">
            <a:spAutoFit/>
          </a:bodyPr>
          <a:lstStyle/>
          <a:p>
            <a:r>
              <a:rPr lang="de-DE" sz="1000" dirty="0"/>
              <a:t>JInfo_EA_kommunikacio-BME.pdf</a:t>
            </a:r>
            <a:endParaRPr lang="hu-HU" sz="1000" dirty="0"/>
          </a:p>
        </p:txBody>
      </p:sp>
      <p:sp>
        <p:nvSpPr>
          <p:cNvPr id="7" name="Cím 6">
            <a:extLst>
              <a:ext uri="{FF2B5EF4-FFF2-40B4-BE49-F238E27FC236}">
                <a16:creationId xmlns:a16="http://schemas.microsoft.com/office/drawing/2014/main" id="{D281B533-0562-49DD-AA97-2B8468F19789}"/>
              </a:ext>
            </a:extLst>
          </p:cNvPr>
          <p:cNvSpPr>
            <a:spLocks noGrp="1"/>
          </p:cNvSpPr>
          <p:nvPr>
            <p:ph type="title"/>
          </p:nvPr>
        </p:nvSpPr>
        <p:spPr/>
        <p:txBody>
          <a:bodyPr/>
          <a:lstStyle/>
          <a:p>
            <a:r>
              <a:rPr lang="hu-HU" dirty="0"/>
              <a:t>MOST </a:t>
            </a:r>
            <a:r>
              <a:rPr lang="hu-HU" dirty="0" err="1"/>
              <a:t>Check</a:t>
            </a:r>
            <a:r>
              <a:rPr lang="hu-HU" dirty="0"/>
              <a:t> Byte and </a:t>
            </a:r>
            <a:r>
              <a:rPr lang="hu-HU" dirty="0" err="1"/>
              <a:t>Check</a:t>
            </a:r>
            <a:r>
              <a:rPr lang="hu-HU" dirty="0"/>
              <a:t> </a:t>
            </a:r>
            <a:r>
              <a:rPr lang="hu-HU" dirty="0" err="1"/>
              <a:t>Frame</a:t>
            </a:r>
            <a:endParaRPr lang="en-US" dirty="0"/>
          </a:p>
        </p:txBody>
      </p:sp>
      <p:sp>
        <p:nvSpPr>
          <p:cNvPr id="8" name="Tartalom helye 7">
            <a:extLst>
              <a:ext uri="{FF2B5EF4-FFF2-40B4-BE49-F238E27FC236}">
                <a16:creationId xmlns:a16="http://schemas.microsoft.com/office/drawing/2014/main" id="{451828A1-51EB-46EE-8901-07793A35DA5F}"/>
              </a:ext>
            </a:extLst>
          </p:cNvPr>
          <p:cNvSpPr>
            <a:spLocks noGrp="1"/>
          </p:cNvSpPr>
          <p:nvPr>
            <p:ph idx="1"/>
          </p:nvPr>
        </p:nvSpPr>
        <p:spPr>
          <a:xfrm>
            <a:off x="1295467" y="1196753"/>
            <a:ext cx="5779101" cy="4674658"/>
          </a:xfrm>
        </p:spPr>
        <p:txBody>
          <a:bodyPr>
            <a:normAutofit fontScale="92500" lnSpcReduction="10000"/>
          </a:bodyPr>
          <a:lstStyle/>
          <a:p>
            <a:pPr marL="0" indent="0">
              <a:buNone/>
            </a:pPr>
            <a:r>
              <a:rPr lang="en-US" dirty="0"/>
              <a:t>Check byte (control bytes):</a:t>
            </a:r>
          </a:p>
          <a:p>
            <a:pPr marL="400050" lvl="1" indent="0">
              <a:buNone/>
            </a:pPr>
            <a:r>
              <a:rPr lang="en-US" dirty="0"/>
              <a:t>contain the sender's and recipient's ID and the commands, control signals</a:t>
            </a:r>
            <a:r>
              <a:rPr lang="hu-HU" dirty="0"/>
              <a:t> </a:t>
            </a:r>
            <a:r>
              <a:rPr lang="hu-HU" dirty="0" err="1"/>
              <a:t>for</a:t>
            </a:r>
            <a:r>
              <a:rPr lang="hu-HU" dirty="0"/>
              <a:t> </a:t>
            </a:r>
            <a:r>
              <a:rPr lang="hu-HU" dirty="0" err="1"/>
              <a:t>the</a:t>
            </a:r>
            <a:r>
              <a:rPr lang="hu-HU" dirty="0"/>
              <a:t> </a:t>
            </a:r>
            <a:r>
              <a:rPr lang="en-US" dirty="0"/>
              <a:t>destination controller, such as input switching, or</a:t>
            </a:r>
          </a:p>
          <a:p>
            <a:pPr marL="400050" lvl="1" indent="0">
              <a:buNone/>
            </a:pPr>
            <a:r>
              <a:rPr lang="en-US" dirty="0"/>
              <a:t>any request to change any setting (</a:t>
            </a:r>
            <a:r>
              <a:rPr lang="en-US" dirty="0" err="1"/>
              <a:t>eg</a:t>
            </a:r>
            <a:r>
              <a:rPr lang="en-US" dirty="0"/>
              <a:t> volume change,</a:t>
            </a:r>
            <a:r>
              <a:rPr lang="hu-HU" dirty="0"/>
              <a:t> </a:t>
            </a:r>
            <a:r>
              <a:rPr lang="en-US" dirty="0"/>
              <a:t>EQ, etc.)</a:t>
            </a:r>
          </a:p>
          <a:p>
            <a:pPr marL="0" indent="0">
              <a:buNone/>
            </a:pPr>
            <a:r>
              <a:rPr lang="en-US" dirty="0"/>
              <a:t>Check frame: </a:t>
            </a:r>
            <a:endParaRPr lang="hu-HU" dirty="0"/>
          </a:p>
          <a:p>
            <a:pPr marL="400050" lvl="1" indent="0">
              <a:buNone/>
            </a:pPr>
            <a:r>
              <a:rPr lang="en-US" dirty="0"/>
              <a:t>16 Check byte pairs (16 frames, 32 bytes)</a:t>
            </a:r>
          </a:p>
        </p:txBody>
      </p:sp>
    </p:spTree>
    <p:extLst>
      <p:ext uri="{BB962C8B-B14F-4D97-AF65-F5344CB8AC3E}">
        <p14:creationId xmlns:p14="http://schemas.microsoft.com/office/powerpoint/2010/main" val="11573337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 </a:t>
            </a:r>
            <a:r>
              <a:rPr lang="hu-HU" dirty="0" err="1"/>
              <a:t>Summarized</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a:xfrm>
            <a:off x="1295467" y="1196753"/>
            <a:ext cx="10286933" cy="4929411"/>
          </a:xfrm>
        </p:spPr>
        <p:txBody>
          <a:bodyPr/>
          <a:lstStyle/>
          <a:p>
            <a:pPr marL="0" indent="0">
              <a:buNone/>
            </a:pPr>
            <a:r>
              <a:rPr lang="en-US" sz="2800" dirty="0"/>
              <a:t>MOST is a multiplex network that has different channels with their own mechanisms to transport all the various signals and data streams that occur in multimedia and infotainment systems. </a:t>
            </a:r>
            <a:endParaRPr lang="hu-HU" sz="2800" dirty="0"/>
          </a:p>
          <a:p>
            <a:pPr marL="0" indent="0">
              <a:buNone/>
            </a:pPr>
            <a:r>
              <a:rPr lang="en-US" sz="2800" dirty="0"/>
              <a:t>They all run on top of a synchronous base data stream which guarantees high quality of service for the audio and video signals where</a:t>
            </a:r>
            <a:r>
              <a:rPr lang="hu-HU" sz="2800" dirty="0"/>
              <a:t> </a:t>
            </a:r>
            <a:r>
              <a:rPr lang="en-US" sz="2800" dirty="0"/>
              <a:t>disturbances are not acceptable.</a:t>
            </a:r>
          </a:p>
          <a:p>
            <a:endParaRPr lang="en-US" sz="2800" dirty="0"/>
          </a:p>
        </p:txBody>
      </p:sp>
      <p:pic>
        <p:nvPicPr>
          <p:cNvPr id="3" name="Kép 2">
            <a:extLst>
              <a:ext uri="{FF2B5EF4-FFF2-40B4-BE49-F238E27FC236}">
                <a16:creationId xmlns:a16="http://schemas.microsoft.com/office/drawing/2014/main" id="{04684CD2-1937-4735-830D-4433E0256EF7}"/>
              </a:ext>
            </a:extLst>
          </p:cNvPr>
          <p:cNvPicPr>
            <a:picLocks noChangeAspect="1"/>
          </p:cNvPicPr>
          <p:nvPr/>
        </p:nvPicPr>
        <p:blipFill>
          <a:blip r:embed="rId2"/>
          <a:stretch>
            <a:fillRect/>
          </a:stretch>
        </p:blipFill>
        <p:spPr>
          <a:xfrm>
            <a:off x="3002190" y="4493623"/>
            <a:ext cx="6873486" cy="1365281"/>
          </a:xfrm>
          <a:prstGeom prst="rect">
            <a:avLst/>
          </a:prstGeom>
        </p:spPr>
      </p:pic>
    </p:spTree>
    <p:extLst>
      <p:ext uri="{BB962C8B-B14F-4D97-AF65-F5344CB8AC3E}">
        <p14:creationId xmlns:p14="http://schemas.microsoft.com/office/powerpoint/2010/main" val="12042837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a:xfrm>
            <a:off x="1295467" y="1196753"/>
            <a:ext cx="10286933" cy="4929411"/>
          </a:xfrm>
        </p:spPr>
        <p:txBody>
          <a:bodyPr/>
          <a:lstStyle/>
          <a:p>
            <a:r>
              <a:rPr lang="hu-HU" dirty="0" err="1"/>
              <a:t>Ease</a:t>
            </a:r>
            <a:r>
              <a:rPr lang="hu-HU" dirty="0"/>
              <a:t> of </a:t>
            </a:r>
            <a:r>
              <a:rPr lang="hu-HU" dirty="0" err="1"/>
              <a:t>use</a:t>
            </a:r>
            <a:endParaRPr lang="hu-HU" dirty="0"/>
          </a:p>
          <a:p>
            <a:pPr lvl="1"/>
            <a:r>
              <a:rPr lang="hu-HU" dirty="0"/>
              <a:t>S</a:t>
            </a:r>
            <a:r>
              <a:rPr lang="en-US" dirty="0" err="1"/>
              <a:t>imple</a:t>
            </a:r>
            <a:r>
              <a:rPr lang="en-US" dirty="0"/>
              <a:t> connectors</a:t>
            </a:r>
            <a:endParaRPr lang="hu-HU" dirty="0"/>
          </a:p>
          <a:p>
            <a:pPr lvl="1"/>
            <a:r>
              <a:rPr lang="hu-HU" dirty="0"/>
              <a:t>N</a:t>
            </a:r>
            <a:r>
              <a:rPr lang="en-US" dirty="0"/>
              <a:t>o hum loops, no radiation</a:t>
            </a:r>
            <a:endParaRPr lang="hu-HU" dirty="0"/>
          </a:p>
          <a:p>
            <a:pPr lvl="1"/>
            <a:r>
              <a:rPr lang="en-US" dirty="0"/>
              <a:t>Plug-n-Play; self identifying devices with auto</a:t>
            </a:r>
            <a:r>
              <a:rPr lang="hu-HU" dirty="0"/>
              <a:t> </a:t>
            </a:r>
            <a:r>
              <a:rPr lang="en-US" dirty="0"/>
              <a:t>initialization</a:t>
            </a:r>
            <a:endParaRPr lang="hu-HU" dirty="0"/>
          </a:p>
          <a:p>
            <a:pPr lvl="1"/>
            <a:r>
              <a:rPr lang="hu-HU" dirty="0"/>
              <a:t>D</a:t>
            </a:r>
            <a:r>
              <a:rPr lang="en-US" dirty="0" err="1"/>
              <a:t>ynamically</a:t>
            </a:r>
            <a:r>
              <a:rPr lang="en-US" dirty="0"/>
              <a:t> attachable and re-configurable devices</a:t>
            </a:r>
            <a:endParaRPr lang="hu-HU" dirty="0"/>
          </a:p>
          <a:p>
            <a:pPr lvl="1"/>
            <a:r>
              <a:rPr lang="hu-HU" dirty="0"/>
              <a:t>V</a:t>
            </a:r>
            <a:r>
              <a:rPr lang="en-US" dirty="0" err="1"/>
              <a:t>irtual</a:t>
            </a:r>
            <a:r>
              <a:rPr lang="en-US" dirty="0"/>
              <a:t> network management including channel</a:t>
            </a:r>
            <a:r>
              <a:rPr lang="hu-HU" dirty="0"/>
              <a:t> </a:t>
            </a:r>
            <a:r>
              <a:rPr lang="en-US" dirty="0"/>
              <a:t>allocation, system monitoring addressing and power</a:t>
            </a:r>
            <a:br>
              <a:rPr lang="en-US" dirty="0"/>
            </a:br>
            <a:r>
              <a:rPr lang="en-US" dirty="0"/>
              <a:t>management </a:t>
            </a:r>
            <a:br>
              <a:rPr lang="en-US" dirty="0"/>
            </a:br>
            <a:endParaRPr lang="en-US" dirty="0"/>
          </a:p>
        </p:txBody>
      </p:sp>
    </p:spTree>
    <p:extLst>
      <p:ext uri="{BB962C8B-B14F-4D97-AF65-F5344CB8AC3E}">
        <p14:creationId xmlns:p14="http://schemas.microsoft.com/office/powerpoint/2010/main" val="8954412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a:xfrm>
            <a:off x="1391477" y="1096527"/>
            <a:ext cx="10286933" cy="4929411"/>
          </a:xfrm>
        </p:spPr>
        <p:txBody>
          <a:bodyPr/>
          <a:lstStyle/>
          <a:p>
            <a:r>
              <a:rPr lang="hu-HU" dirty="0"/>
              <a:t>Wide </a:t>
            </a:r>
            <a:r>
              <a:rPr lang="en-US" dirty="0"/>
              <a:t>application range</a:t>
            </a:r>
            <a:r>
              <a:rPr lang="hu-HU" dirty="0"/>
              <a:t> </a:t>
            </a:r>
          </a:p>
          <a:p>
            <a:pPr lvl="1"/>
            <a:r>
              <a:rPr lang="en-US" dirty="0"/>
              <a:t>applications with varied bandwidth requirements</a:t>
            </a:r>
          </a:p>
          <a:p>
            <a:pPr lvl="1"/>
            <a:r>
              <a:rPr lang="en-US" dirty="0"/>
              <a:t>high degree of data integrity with low jitter</a:t>
            </a:r>
          </a:p>
          <a:p>
            <a:pPr lvl="1"/>
            <a:r>
              <a:rPr lang="en-US" dirty="0"/>
              <a:t>support of asynchronous and synchronous data transfer</a:t>
            </a:r>
          </a:p>
          <a:p>
            <a:pPr lvl="1"/>
            <a:r>
              <a:rPr lang="en-US" dirty="0"/>
              <a:t>support of multiple masters</a:t>
            </a:r>
          </a:p>
          <a:p>
            <a:pPr lvl="1"/>
            <a:r>
              <a:rPr lang="en-US" dirty="0"/>
              <a:t>supports up to 64 devices</a:t>
            </a:r>
          </a:p>
          <a:p>
            <a:pPr lvl="1"/>
            <a:r>
              <a:rPr lang="en-US" dirty="0"/>
              <a:t>simultaneous transmission of multiple data streams such as control, packet and real-time information</a:t>
            </a:r>
          </a:p>
          <a:p>
            <a:pPr lvl="1"/>
            <a:r>
              <a:rPr lang="en-US" dirty="0"/>
              <a:t>devices can be constructed out of multiple functions</a:t>
            </a:r>
          </a:p>
          <a:p>
            <a:pPr lvl="1"/>
            <a:r>
              <a:rPr lang="en-US" dirty="0"/>
              <a:t>low overhead due to embedded network management</a:t>
            </a:r>
          </a:p>
        </p:txBody>
      </p:sp>
    </p:spTree>
    <p:extLst>
      <p:ext uri="{BB962C8B-B14F-4D97-AF65-F5344CB8AC3E}">
        <p14:creationId xmlns:p14="http://schemas.microsoft.com/office/powerpoint/2010/main" val="4509296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a:xfrm>
            <a:off x="1391477" y="1096527"/>
            <a:ext cx="10286933" cy="4929411"/>
          </a:xfrm>
        </p:spPr>
        <p:txBody>
          <a:bodyPr/>
          <a:lstStyle/>
          <a:p>
            <a:r>
              <a:rPr lang="en-US" dirty="0"/>
              <a:t>Synchronous bandwidth</a:t>
            </a:r>
            <a:endParaRPr lang="hu-HU" dirty="0"/>
          </a:p>
          <a:p>
            <a:pPr lvl="1"/>
            <a:r>
              <a:rPr lang="en-US" dirty="0"/>
              <a:t>synchronous channels provide guaranteed bandwidth with no buffering required</a:t>
            </a:r>
            <a:endParaRPr lang="hu-HU" dirty="0"/>
          </a:p>
          <a:p>
            <a:r>
              <a:rPr lang="hu-HU" dirty="0" err="1"/>
              <a:t>As</a:t>
            </a:r>
            <a:r>
              <a:rPr lang="en-US" dirty="0" err="1"/>
              <a:t>ynchronous</a:t>
            </a:r>
            <a:r>
              <a:rPr lang="en-US" dirty="0"/>
              <a:t> bandwidth</a:t>
            </a:r>
            <a:endParaRPr lang="hu-HU" dirty="0"/>
          </a:p>
          <a:p>
            <a:pPr lvl="1"/>
            <a:r>
              <a:rPr lang="en-US" dirty="0"/>
              <a:t>variable asynchronous bandwidth with additional dedicated real-time control channels </a:t>
            </a:r>
            <a:br>
              <a:rPr lang="en-US" dirty="0"/>
            </a:br>
            <a:endParaRPr lang="en-US" dirty="0"/>
          </a:p>
        </p:txBody>
      </p:sp>
    </p:spTree>
    <p:extLst>
      <p:ext uri="{BB962C8B-B14F-4D97-AF65-F5344CB8AC3E}">
        <p14:creationId xmlns:p14="http://schemas.microsoft.com/office/powerpoint/2010/main" val="19231363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a:xfrm>
            <a:off x="1391477" y="1096527"/>
            <a:ext cx="10286933" cy="4929411"/>
          </a:xfrm>
        </p:spPr>
        <p:txBody>
          <a:bodyPr/>
          <a:lstStyle/>
          <a:p>
            <a:r>
              <a:rPr lang="en-US" dirty="0"/>
              <a:t>Flexibility</a:t>
            </a:r>
            <a:endParaRPr lang="hu-HU" dirty="0"/>
          </a:p>
          <a:p>
            <a:pPr lvl="1"/>
            <a:r>
              <a:rPr lang="en-US" dirty="0"/>
              <a:t>wide range of real-time channel sizes and packet sizes</a:t>
            </a:r>
          </a:p>
          <a:p>
            <a:pPr lvl="1"/>
            <a:r>
              <a:rPr lang="en-US" dirty="0"/>
              <a:t>remote operation and flow control</a:t>
            </a:r>
          </a:p>
          <a:p>
            <a:pPr lvl="1"/>
            <a:r>
              <a:rPr lang="en-US" dirty="0"/>
              <a:t>variable asynchronous bandwidth with additional dedicated real-time control channels</a:t>
            </a:r>
          </a:p>
          <a:p>
            <a:pPr lvl="1"/>
            <a:r>
              <a:rPr lang="en-US" dirty="0"/>
              <a:t>protocol independent</a:t>
            </a:r>
            <a:br>
              <a:rPr lang="en-US" dirty="0"/>
            </a:br>
            <a:endParaRPr lang="en-US" dirty="0"/>
          </a:p>
        </p:txBody>
      </p:sp>
    </p:spTree>
    <p:extLst>
      <p:ext uri="{BB962C8B-B14F-4D97-AF65-F5344CB8AC3E}">
        <p14:creationId xmlns:p14="http://schemas.microsoft.com/office/powerpoint/2010/main" val="31236756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a:xfrm>
            <a:off x="1391477" y="964294"/>
            <a:ext cx="10286933" cy="4929411"/>
          </a:xfrm>
        </p:spPr>
        <p:txBody>
          <a:bodyPr/>
          <a:lstStyle/>
          <a:p>
            <a:r>
              <a:rPr lang="en-US" sz="2800" dirty="0"/>
              <a:t>Synergy with Consumer and PC Industries</a:t>
            </a:r>
            <a:endParaRPr lang="hu-HU" sz="2800" dirty="0"/>
          </a:p>
          <a:p>
            <a:pPr lvl="1"/>
            <a:r>
              <a:rPr lang="en-US" sz="2400" dirty="0"/>
              <a:t>operates with or without PC</a:t>
            </a:r>
          </a:p>
          <a:p>
            <a:pPr lvl="1"/>
            <a:r>
              <a:rPr lang="en-US" sz="2400" dirty="0"/>
              <a:t>consistent with PC streaming</a:t>
            </a:r>
            <a:endParaRPr lang="hu-HU" sz="2400" dirty="0"/>
          </a:p>
          <a:p>
            <a:r>
              <a:rPr lang="en-US" sz="2800" dirty="0"/>
              <a:t>Low Implementation Cost</a:t>
            </a:r>
            <a:endParaRPr lang="hu-HU" sz="2800" dirty="0"/>
          </a:p>
          <a:p>
            <a:pPr lvl="1"/>
            <a:r>
              <a:rPr lang="en-US" sz="2400" dirty="0"/>
              <a:t>low cost channel to distribute control information without extra wiring</a:t>
            </a:r>
          </a:p>
          <a:p>
            <a:pPr lvl="1"/>
            <a:r>
              <a:rPr lang="en-US" sz="2400" dirty="0"/>
              <a:t>zero data overhead to move synchronous data after a connection is established</a:t>
            </a:r>
          </a:p>
          <a:p>
            <a:pPr lvl="1"/>
            <a:r>
              <a:rPr lang="en-US" sz="2400" dirty="0"/>
              <a:t>synchronous channels eliminate the need for buffering and sample rate conversion</a:t>
            </a:r>
          </a:p>
          <a:p>
            <a:pPr lvl="1"/>
            <a:r>
              <a:rPr lang="en-US" sz="2400" dirty="0"/>
              <a:t>suitable for embedding in consumer devices and peripherals</a:t>
            </a:r>
          </a:p>
          <a:p>
            <a:pPr lvl="1"/>
            <a:r>
              <a:rPr lang="en-US" sz="2400" dirty="0"/>
              <a:t>cost-effective electrical and optical solutions</a:t>
            </a:r>
          </a:p>
          <a:p>
            <a:pPr lvl="1"/>
            <a:r>
              <a:rPr lang="en-US" sz="2400" dirty="0"/>
              <a:t>inexpensive silicon from many suppliers</a:t>
            </a:r>
          </a:p>
        </p:txBody>
      </p:sp>
    </p:spTree>
    <p:extLst>
      <p:ext uri="{BB962C8B-B14F-4D97-AF65-F5344CB8AC3E}">
        <p14:creationId xmlns:p14="http://schemas.microsoft.com/office/powerpoint/2010/main" val="3236486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4CEB86-658B-49A0-8BDF-E88FED8D4025}"/>
              </a:ext>
            </a:extLst>
          </p:cNvPr>
          <p:cNvSpPr>
            <a:spLocks noGrp="1"/>
          </p:cNvSpPr>
          <p:nvPr>
            <p:ph type="title"/>
          </p:nvPr>
        </p:nvSpPr>
        <p:spPr/>
        <p:txBody>
          <a:bodyPr/>
          <a:lstStyle/>
          <a:p>
            <a:r>
              <a:rPr lang="hu-HU" dirty="0" err="1"/>
              <a:t>Bus</a:t>
            </a:r>
            <a:r>
              <a:rPr lang="hu-HU" dirty="0"/>
              <a:t> Systems </a:t>
            </a:r>
            <a:r>
              <a:rPr lang="hu-HU" dirty="0" err="1"/>
              <a:t>Overview</a:t>
            </a:r>
            <a:endParaRPr lang="en-US" dirty="0"/>
          </a:p>
        </p:txBody>
      </p:sp>
      <p:pic>
        <p:nvPicPr>
          <p:cNvPr id="4" name="Tartalom helye 3">
            <a:extLst>
              <a:ext uri="{FF2B5EF4-FFF2-40B4-BE49-F238E27FC236}">
                <a16:creationId xmlns:a16="http://schemas.microsoft.com/office/drawing/2014/main" id="{D7F8829A-9CBC-4C29-B7B2-47D6A41E4A48}"/>
              </a:ext>
            </a:extLst>
          </p:cNvPr>
          <p:cNvPicPr>
            <a:picLocks noGrp="1" noChangeAspect="1"/>
          </p:cNvPicPr>
          <p:nvPr>
            <p:ph idx="1"/>
          </p:nvPr>
        </p:nvPicPr>
        <p:blipFill>
          <a:blip r:embed="rId2"/>
          <a:stretch>
            <a:fillRect/>
          </a:stretch>
        </p:blipFill>
        <p:spPr>
          <a:xfrm>
            <a:off x="2101756" y="1005906"/>
            <a:ext cx="8319357" cy="5331578"/>
          </a:xfrm>
          <a:prstGeom prst="rect">
            <a:avLst/>
          </a:prstGeom>
        </p:spPr>
      </p:pic>
    </p:spTree>
    <p:extLst>
      <p:ext uri="{BB962C8B-B14F-4D97-AF65-F5344CB8AC3E}">
        <p14:creationId xmlns:p14="http://schemas.microsoft.com/office/powerpoint/2010/main" val="10955916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4CEB86-658B-49A0-8BDF-E88FED8D4025}"/>
              </a:ext>
            </a:extLst>
          </p:cNvPr>
          <p:cNvSpPr>
            <a:spLocks noGrp="1"/>
          </p:cNvSpPr>
          <p:nvPr>
            <p:ph type="title"/>
          </p:nvPr>
        </p:nvSpPr>
        <p:spPr/>
        <p:txBody>
          <a:bodyPr/>
          <a:lstStyle/>
          <a:p>
            <a:r>
              <a:rPr lang="hu-HU" dirty="0"/>
              <a:t>MOST </a:t>
            </a:r>
            <a:r>
              <a:rPr lang="hu-HU" dirty="0" err="1"/>
              <a:t>Application</a:t>
            </a:r>
            <a:r>
              <a:rPr lang="hu-HU" dirty="0"/>
              <a:t> </a:t>
            </a:r>
            <a:r>
              <a:rPr lang="hu-HU" dirty="0" err="1"/>
              <a:t>Overview</a:t>
            </a:r>
            <a:endParaRPr lang="en-US" dirty="0"/>
          </a:p>
        </p:txBody>
      </p:sp>
      <p:pic>
        <p:nvPicPr>
          <p:cNvPr id="6" name="Tartalom helye 5">
            <a:extLst>
              <a:ext uri="{FF2B5EF4-FFF2-40B4-BE49-F238E27FC236}">
                <a16:creationId xmlns:a16="http://schemas.microsoft.com/office/drawing/2014/main" id="{6C37C3B6-98A5-409D-BD37-0C2A3D284DD7}"/>
              </a:ext>
            </a:extLst>
          </p:cNvPr>
          <p:cNvPicPr>
            <a:picLocks noGrp="1" noChangeAspect="1"/>
          </p:cNvPicPr>
          <p:nvPr>
            <p:ph idx="1"/>
          </p:nvPr>
        </p:nvPicPr>
        <p:blipFill>
          <a:blip r:embed="rId2"/>
          <a:stretch>
            <a:fillRect/>
          </a:stretch>
        </p:blipFill>
        <p:spPr>
          <a:xfrm>
            <a:off x="1637884" y="1280874"/>
            <a:ext cx="9602032" cy="4761389"/>
          </a:xfrm>
          <a:prstGeom prst="rect">
            <a:avLst/>
          </a:prstGeom>
        </p:spPr>
      </p:pic>
    </p:spTree>
    <p:extLst>
      <p:ext uri="{BB962C8B-B14F-4D97-AF65-F5344CB8AC3E}">
        <p14:creationId xmlns:p14="http://schemas.microsoft.com/office/powerpoint/2010/main" val="28365853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id="{720F2162-9517-4C8D-94BF-045259A01D3D}"/>
              </a:ext>
            </a:extLst>
          </p:cNvPr>
          <p:cNvPicPr>
            <a:picLocks noChangeAspect="1"/>
          </p:cNvPicPr>
          <p:nvPr/>
        </p:nvPicPr>
        <p:blipFill>
          <a:blip r:embed="rId2"/>
          <a:stretch>
            <a:fillRect/>
          </a:stretch>
        </p:blipFill>
        <p:spPr>
          <a:xfrm>
            <a:off x="3052116" y="2189403"/>
            <a:ext cx="7960511" cy="4024343"/>
          </a:xfrm>
          <a:prstGeom prst="rect">
            <a:avLst/>
          </a:prstGeom>
        </p:spPr>
      </p:pic>
      <p:sp>
        <p:nvSpPr>
          <p:cNvPr id="3" name="Cím 2">
            <a:extLst>
              <a:ext uri="{FF2B5EF4-FFF2-40B4-BE49-F238E27FC236}">
                <a16:creationId xmlns:a16="http://schemas.microsoft.com/office/drawing/2014/main" id="{F82E25D1-B36D-4399-AE5E-04DCFF049A66}"/>
              </a:ext>
            </a:extLst>
          </p:cNvPr>
          <p:cNvSpPr>
            <a:spLocks noGrp="1"/>
          </p:cNvSpPr>
          <p:nvPr>
            <p:ph type="title"/>
          </p:nvPr>
        </p:nvSpPr>
        <p:spPr/>
        <p:txBody>
          <a:bodyPr/>
          <a:lstStyle/>
          <a:p>
            <a:r>
              <a:rPr lang="en-US" dirty="0"/>
              <a:t>MOST</a:t>
            </a:r>
            <a:r>
              <a:rPr lang="hu-HU" dirty="0"/>
              <a:t> </a:t>
            </a:r>
            <a:r>
              <a:rPr lang="en-US" dirty="0"/>
              <a:t>(Media Oriented Systems Transport)</a:t>
            </a:r>
          </a:p>
        </p:txBody>
      </p:sp>
      <p:sp>
        <p:nvSpPr>
          <p:cNvPr id="4" name="Téglalap 3">
            <a:extLst>
              <a:ext uri="{FF2B5EF4-FFF2-40B4-BE49-F238E27FC236}">
                <a16:creationId xmlns:a16="http://schemas.microsoft.com/office/drawing/2014/main" id="{F9AD8C61-3D7D-4C1E-84B7-CD9B0FA67AB7}"/>
              </a:ext>
            </a:extLst>
          </p:cNvPr>
          <p:cNvSpPr/>
          <p:nvPr/>
        </p:nvSpPr>
        <p:spPr>
          <a:xfrm>
            <a:off x="1391477" y="1094440"/>
            <a:ext cx="988157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20000"/>
              </a:spcBef>
              <a:spcAft>
                <a:spcPct val="0"/>
              </a:spcAft>
            </a:pPr>
            <a:r>
              <a:rPr lang="hu-HU" sz="2800" dirty="0"/>
              <a:t>A</a:t>
            </a:r>
            <a:r>
              <a:rPr lang="en-US" sz="2800" dirty="0"/>
              <a:t> high-speed</a:t>
            </a:r>
            <a:r>
              <a:rPr lang="hu-HU" sz="2800" dirty="0"/>
              <a:t> (</a:t>
            </a:r>
            <a:r>
              <a:rPr lang="hu-HU" sz="2800" dirty="0" err="1"/>
              <a:t>Up</a:t>
            </a:r>
            <a:r>
              <a:rPr lang="hu-HU" sz="2800" dirty="0"/>
              <a:t> </a:t>
            </a:r>
            <a:r>
              <a:rPr lang="hu-HU" sz="2800" dirty="0" err="1"/>
              <a:t>to</a:t>
            </a:r>
            <a:r>
              <a:rPr lang="hu-HU" sz="2800" dirty="0"/>
              <a:t> 150Mb/s)</a:t>
            </a:r>
            <a:r>
              <a:rPr lang="en-US" sz="2800" dirty="0"/>
              <a:t> multimedia network technology optimized by the automotive industry. </a:t>
            </a:r>
            <a:r>
              <a:rPr lang="hu-HU" sz="2800" dirty="0"/>
              <a:t>C</a:t>
            </a:r>
            <a:r>
              <a:rPr lang="en-US" sz="2800" dirty="0"/>
              <a:t>an be used for applications inside or outside the car.</a:t>
            </a:r>
          </a:p>
        </p:txBody>
      </p:sp>
    </p:spTree>
    <p:extLst>
      <p:ext uri="{BB962C8B-B14F-4D97-AF65-F5344CB8AC3E}">
        <p14:creationId xmlns:p14="http://schemas.microsoft.com/office/powerpoint/2010/main" val="19134083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4CEB86-658B-49A0-8BDF-E88FED8D4025}"/>
              </a:ext>
            </a:extLst>
          </p:cNvPr>
          <p:cNvSpPr>
            <a:spLocks noGrp="1"/>
          </p:cNvSpPr>
          <p:nvPr>
            <p:ph type="title"/>
          </p:nvPr>
        </p:nvSpPr>
        <p:spPr/>
        <p:txBody>
          <a:bodyPr/>
          <a:lstStyle/>
          <a:p>
            <a:r>
              <a:rPr lang="hu-HU" dirty="0"/>
              <a:t>MOST </a:t>
            </a:r>
            <a:r>
              <a:rPr lang="hu-HU" dirty="0" err="1"/>
              <a:t>Bandwidth</a:t>
            </a:r>
            <a:r>
              <a:rPr lang="hu-HU" dirty="0"/>
              <a:t> </a:t>
            </a:r>
            <a:r>
              <a:rPr lang="hu-HU" dirty="0" err="1"/>
              <a:t>Overview</a:t>
            </a:r>
            <a:endParaRPr lang="en-US" dirty="0"/>
          </a:p>
        </p:txBody>
      </p:sp>
      <p:pic>
        <p:nvPicPr>
          <p:cNvPr id="5" name="Tartalom helye 4">
            <a:extLst>
              <a:ext uri="{FF2B5EF4-FFF2-40B4-BE49-F238E27FC236}">
                <a16:creationId xmlns:a16="http://schemas.microsoft.com/office/drawing/2014/main" id="{A57E33C7-8D39-48C3-95C0-63068E6B987E}"/>
              </a:ext>
            </a:extLst>
          </p:cNvPr>
          <p:cNvPicPr>
            <a:picLocks noGrp="1" noChangeAspect="1"/>
          </p:cNvPicPr>
          <p:nvPr>
            <p:ph idx="1"/>
          </p:nvPr>
        </p:nvPicPr>
        <p:blipFill>
          <a:blip r:embed="rId2"/>
          <a:stretch>
            <a:fillRect/>
          </a:stretch>
        </p:blipFill>
        <p:spPr>
          <a:xfrm>
            <a:off x="1493305" y="1203160"/>
            <a:ext cx="10009989" cy="4679148"/>
          </a:xfrm>
          <a:prstGeom prst="rect">
            <a:avLst/>
          </a:prstGeom>
        </p:spPr>
      </p:pic>
    </p:spTree>
    <p:extLst>
      <p:ext uri="{BB962C8B-B14F-4D97-AF65-F5344CB8AC3E}">
        <p14:creationId xmlns:p14="http://schemas.microsoft.com/office/powerpoint/2010/main" val="11291153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136801"/>
            <a:ext cx="1439818"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OSI / ISO MOST</a:t>
            </a:r>
            <a:endParaRPr lang="en-US" dirty="0"/>
          </a:p>
        </p:txBody>
      </p:sp>
      <p:pic>
        <p:nvPicPr>
          <p:cNvPr id="3" name="Tartalom helye 2">
            <a:extLst>
              <a:ext uri="{FF2B5EF4-FFF2-40B4-BE49-F238E27FC236}">
                <a16:creationId xmlns:a16="http://schemas.microsoft.com/office/drawing/2014/main" id="{CCE70C2B-5F93-4381-805D-6A62D71FA762}"/>
              </a:ext>
            </a:extLst>
          </p:cNvPr>
          <p:cNvPicPr>
            <a:picLocks noGrp="1" noChangeAspect="1"/>
          </p:cNvPicPr>
          <p:nvPr>
            <p:ph idx="1"/>
          </p:nvPr>
        </p:nvPicPr>
        <p:blipFill>
          <a:blip r:embed="rId2"/>
          <a:stretch>
            <a:fillRect/>
          </a:stretch>
        </p:blipFill>
        <p:spPr>
          <a:xfrm>
            <a:off x="1391477" y="1009934"/>
            <a:ext cx="5177465" cy="5203812"/>
          </a:xfrm>
          <a:prstGeom prst="rect">
            <a:avLst/>
          </a:prstGeom>
        </p:spPr>
      </p:pic>
      <p:pic>
        <p:nvPicPr>
          <p:cNvPr id="4" name="Kép 3">
            <a:extLst>
              <a:ext uri="{FF2B5EF4-FFF2-40B4-BE49-F238E27FC236}">
                <a16:creationId xmlns:a16="http://schemas.microsoft.com/office/drawing/2014/main" id="{32B55720-CA65-4BC3-8F70-F11D76A1B62C}"/>
              </a:ext>
            </a:extLst>
          </p:cNvPr>
          <p:cNvPicPr>
            <a:picLocks noChangeAspect="1"/>
          </p:cNvPicPr>
          <p:nvPr/>
        </p:nvPicPr>
        <p:blipFill rotWithShape="1">
          <a:blip r:embed="rId3"/>
          <a:srcRect b="2193"/>
          <a:stretch/>
        </p:blipFill>
        <p:spPr>
          <a:xfrm>
            <a:off x="6568942" y="845063"/>
            <a:ext cx="4773582" cy="5491793"/>
          </a:xfrm>
          <a:prstGeom prst="rect">
            <a:avLst/>
          </a:prstGeom>
        </p:spPr>
      </p:pic>
    </p:spTree>
    <p:extLst>
      <p:ext uri="{BB962C8B-B14F-4D97-AF65-F5344CB8AC3E}">
        <p14:creationId xmlns:p14="http://schemas.microsoft.com/office/powerpoint/2010/main" val="14838626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136801"/>
            <a:ext cx="1439818"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 </a:t>
            </a:r>
            <a:r>
              <a:rPr lang="hu-HU" dirty="0" err="1"/>
              <a:t>Topologies</a:t>
            </a:r>
            <a:endParaRPr lang="en-US" dirty="0"/>
          </a:p>
        </p:txBody>
      </p:sp>
      <p:pic>
        <p:nvPicPr>
          <p:cNvPr id="9" name="Tartalom helye 8">
            <a:extLst>
              <a:ext uri="{FF2B5EF4-FFF2-40B4-BE49-F238E27FC236}">
                <a16:creationId xmlns:a16="http://schemas.microsoft.com/office/drawing/2014/main" id="{E979388A-849C-4EF9-8B81-264D1B3DD049}"/>
              </a:ext>
            </a:extLst>
          </p:cNvPr>
          <p:cNvPicPr>
            <a:picLocks noGrp="1" noChangeAspect="1"/>
          </p:cNvPicPr>
          <p:nvPr>
            <p:ph idx="1"/>
          </p:nvPr>
        </p:nvPicPr>
        <p:blipFill>
          <a:blip r:embed="rId2"/>
          <a:stretch>
            <a:fillRect/>
          </a:stretch>
        </p:blipFill>
        <p:spPr>
          <a:xfrm>
            <a:off x="3892592" y="1196975"/>
            <a:ext cx="5092615" cy="4929188"/>
          </a:xfrm>
          <a:prstGeom prst="rect">
            <a:avLst/>
          </a:prstGeom>
        </p:spPr>
      </p:pic>
    </p:spTree>
    <p:extLst>
      <p:ext uri="{BB962C8B-B14F-4D97-AF65-F5344CB8AC3E}">
        <p14:creationId xmlns:p14="http://schemas.microsoft.com/office/powerpoint/2010/main" val="24843637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136801"/>
            <a:ext cx="1439818"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 </a:t>
            </a:r>
            <a:r>
              <a:rPr lang="hu-HU" dirty="0" err="1"/>
              <a:t>Topologies</a:t>
            </a:r>
            <a:endParaRPr lang="en-US" dirty="0"/>
          </a:p>
        </p:txBody>
      </p:sp>
      <p:sp>
        <p:nvSpPr>
          <p:cNvPr id="4" name="Tartalom helye 3">
            <a:extLst>
              <a:ext uri="{FF2B5EF4-FFF2-40B4-BE49-F238E27FC236}">
                <a16:creationId xmlns:a16="http://schemas.microsoft.com/office/drawing/2014/main" id="{82F7A815-8F17-4E01-AA11-2CEDCA76452D}"/>
              </a:ext>
            </a:extLst>
          </p:cNvPr>
          <p:cNvSpPr>
            <a:spLocks noGrp="1"/>
          </p:cNvSpPr>
          <p:nvPr>
            <p:ph idx="1"/>
          </p:nvPr>
        </p:nvSpPr>
        <p:spPr/>
        <p:txBody>
          <a:bodyPr/>
          <a:lstStyle/>
          <a:p>
            <a:pPr>
              <a:spcBef>
                <a:spcPct val="0"/>
              </a:spcBef>
            </a:pPr>
            <a:r>
              <a:rPr lang="hu-HU" altLang="hu-HU" dirty="0" err="1"/>
              <a:t>Point</a:t>
            </a:r>
            <a:r>
              <a:rPr lang="hu-HU" altLang="hu-HU" dirty="0"/>
              <a:t> </a:t>
            </a:r>
            <a:r>
              <a:rPr lang="hu-HU" altLang="hu-HU" dirty="0" err="1"/>
              <a:t>to</a:t>
            </a:r>
            <a:r>
              <a:rPr lang="hu-HU" altLang="hu-HU" dirty="0"/>
              <a:t> </a:t>
            </a:r>
            <a:r>
              <a:rPr lang="hu-HU" altLang="hu-HU" dirty="0" err="1"/>
              <a:t>point</a:t>
            </a:r>
            <a:endParaRPr lang="hu-HU" altLang="hu-HU" dirty="0"/>
          </a:p>
          <a:p>
            <a:pPr>
              <a:spcBef>
                <a:spcPct val="0"/>
              </a:spcBef>
            </a:pPr>
            <a:r>
              <a:rPr lang="hu-HU" altLang="hu-HU" dirty="0"/>
              <a:t>Ring</a:t>
            </a:r>
          </a:p>
          <a:p>
            <a:pPr>
              <a:spcBef>
                <a:spcPct val="0"/>
              </a:spcBef>
            </a:pPr>
            <a:r>
              <a:rPr lang="hu-HU" altLang="hu-HU" dirty="0"/>
              <a:t>Ring </a:t>
            </a:r>
            <a:r>
              <a:rPr lang="hu-HU" altLang="hu-HU" dirty="0" err="1"/>
              <a:t>incorporating</a:t>
            </a:r>
            <a:r>
              <a:rPr lang="hu-HU" altLang="hu-HU" dirty="0"/>
              <a:t> </a:t>
            </a:r>
            <a:r>
              <a:rPr lang="hu-HU" altLang="hu-HU" dirty="0" err="1"/>
              <a:t>splitters</a:t>
            </a:r>
            <a:endParaRPr lang="hu-HU" altLang="hu-HU" dirty="0"/>
          </a:p>
          <a:p>
            <a:pPr>
              <a:spcBef>
                <a:spcPct val="0"/>
              </a:spcBef>
            </a:pPr>
            <a:r>
              <a:rPr lang="hu-HU" altLang="hu-HU" dirty="0"/>
              <a:t>Star of </a:t>
            </a:r>
            <a:r>
              <a:rPr lang="hu-HU" altLang="hu-HU" dirty="0" err="1"/>
              <a:t>rings</a:t>
            </a:r>
            <a:endParaRPr lang="en-GB" altLang="hu-HU" dirty="0"/>
          </a:p>
          <a:p>
            <a:endParaRPr lang="hu-HU" dirty="0"/>
          </a:p>
          <a:p>
            <a:endParaRPr lang="en-US" dirty="0"/>
          </a:p>
        </p:txBody>
      </p:sp>
    </p:spTree>
    <p:extLst>
      <p:ext uri="{BB962C8B-B14F-4D97-AF65-F5344CB8AC3E}">
        <p14:creationId xmlns:p14="http://schemas.microsoft.com/office/powerpoint/2010/main" val="26882623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136801"/>
            <a:ext cx="1439818"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 </a:t>
            </a:r>
            <a:r>
              <a:rPr lang="hu-HU" dirty="0" err="1"/>
              <a:t>Topologies</a:t>
            </a:r>
            <a:endParaRPr lang="en-US" dirty="0"/>
          </a:p>
        </p:txBody>
      </p:sp>
      <p:sp>
        <p:nvSpPr>
          <p:cNvPr id="4" name="Tartalom helye 3">
            <a:extLst>
              <a:ext uri="{FF2B5EF4-FFF2-40B4-BE49-F238E27FC236}">
                <a16:creationId xmlns:a16="http://schemas.microsoft.com/office/drawing/2014/main" id="{82F7A815-8F17-4E01-AA11-2CEDCA76452D}"/>
              </a:ext>
            </a:extLst>
          </p:cNvPr>
          <p:cNvSpPr>
            <a:spLocks noGrp="1"/>
          </p:cNvSpPr>
          <p:nvPr>
            <p:ph idx="1"/>
          </p:nvPr>
        </p:nvSpPr>
        <p:spPr/>
        <p:txBody>
          <a:bodyPr/>
          <a:lstStyle/>
          <a:p>
            <a:r>
              <a:rPr lang="hu-HU" dirty="0"/>
              <a:t>Star of </a:t>
            </a:r>
            <a:r>
              <a:rPr lang="hu-HU" dirty="0" err="1"/>
              <a:t>rings</a:t>
            </a:r>
            <a:endParaRPr lang="hu-HU" dirty="0"/>
          </a:p>
          <a:p>
            <a:endParaRPr lang="en-US" dirty="0"/>
          </a:p>
        </p:txBody>
      </p:sp>
      <p:pic>
        <p:nvPicPr>
          <p:cNvPr id="7" name="Kép 6">
            <a:extLst>
              <a:ext uri="{FF2B5EF4-FFF2-40B4-BE49-F238E27FC236}">
                <a16:creationId xmlns:a16="http://schemas.microsoft.com/office/drawing/2014/main" id="{75A74627-BAF0-4B0E-9998-CB277D6278AB}"/>
              </a:ext>
            </a:extLst>
          </p:cNvPr>
          <p:cNvPicPr>
            <a:picLocks noChangeAspect="1"/>
          </p:cNvPicPr>
          <p:nvPr/>
        </p:nvPicPr>
        <p:blipFill>
          <a:blip r:embed="rId2"/>
          <a:stretch>
            <a:fillRect/>
          </a:stretch>
        </p:blipFill>
        <p:spPr>
          <a:xfrm>
            <a:off x="5634578" y="1196753"/>
            <a:ext cx="5045916" cy="5171927"/>
          </a:xfrm>
          <a:prstGeom prst="rect">
            <a:avLst/>
          </a:prstGeom>
        </p:spPr>
      </p:pic>
    </p:spTree>
    <p:extLst>
      <p:ext uri="{BB962C8B-B14F-4D97-AF65-F5344CB8AC3E}">
        <p14:creationId xmlns:p14="http://schemas.microsoft.com/office/powerpoint/2010/main" val="8532221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136801"/>
            <a:ext cx="1439818"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 </a:t>
            </a:r>
            <a:r>
              <a:rPr lang="hu-HU" dirty="0" err="1"/>
              <a:t>Topologies</a:t>
            </a:r>
            <a:endParaRPr lang="en-US" dirty="0"/>
          </a:p>
        </p:txBody>
      </p:sp>
      <p:sp>
        <p:nvSpPr>
          <p:cNvPr id="4" name="Tartalom helye 3">
            <a:extLst>
              <a:ext uri="{FF2B5EF4-FFF2-40B4-BE49-F238E27FC236}">
                <a16:creationId xmlns:a16="http://schemas.microsoft.com/office/drawing/2014/main" id="{82F7A815-8F17-4E01-AA11-2CEDCA76452D}"/>
              </a:ext>
            </a:extLst>
          </p:cNvPr>
          <p:cNvSpPr>
            <a:spLocks noGrp="1"/>
          </p:cNvSpPr>
          <p:nvPr>
            <p:ph idx="1"/>
          </p:nvPr>
        </p:nvSpPr>
        <p:spPr/>
        <p:txBody>
          <a:bodyPr/>
          <a:lstStyle/>
          <a:p>
            <a:r>
              <a:rPr lang="hu-HU" dirty="0"/>
              <a:t>Ring </a:t>
            </a:r>
            <a:r>
              <a:rPr lang="hu-HU" dirty="0" err="1"/>
              <a:t>structure</a:t>
            </a:r>
            <a:endParaRPr lang="hu-HU" dirty="0"/>
          </a:p>
          <a:p>
            <a:endParaRPr lang="en-US" dirty="0"/>
          </a:p>
        </p:txBody>
      </p:sp>
      <p:pic>
        <p:nvPicPr>
          <p:cNvPr id="5" name="Kép 4">
            <a:extLst>
              <a:ext uri="{FF2B5EF4-FFF2-40B4-BE49-F238E27FC236}">
                <a16:creationId xmlns:a16="http://schemas.microsoft.com/office/drawing/2014/main" id="{8B399171-2B86-454F-A877-E5E799392FAE}"/>
              </a:ext>
            </a:extLst>
          </p:cNvPr>
          <p:cNvPicPr>
            <a:picLocks noChangeAspect="1"/>
          </p:cNvPicPr>
          <p:nvPr/>
        </p:nvPicPr>
        <p:blipFill>
          <a:blip r:embed="rId2"/>
          <a:stretch>
            <a:fillRect/>
          </a:stretch>
        </p:blipFill>
        <p:spPr>
          <a:xfrm>
            <a:off x="3008830" y="1850789"/>
            <a:ext cx="8035224" cy="3621338"/>
          </a:xfrm>
          <a:prstGeom prst="rect">
            <a:avLst/>
          </a:prstGeom>
        </p:spPr>
      </p:pic>
    </p:spTree>
    <p:extLst>
      <p:ext uri="{BB962C8B-B14F-4D97-AF65-F5344CB8AC3E}">
        <p14:creationId xmlns:p14="http://schemas.microsoft.com/office/powerpoint/2010/main" val="10698941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136801"/>
            <a:ext cx="1439818"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 </a:t>
            </a:r>
            <a:r>
              <a:rPr lang="hu-HU" dirty="0" err="1"/>
              <a:t>Cabling</a:t>
            </a:r>
            <a:endParaRPr lang="en-US" dirty="0"/>
          </a:p>
        </p:txBody>
      </p:sp>
      <p:sp>
        <p:nvSpPr>
          <p:cNvPr id="4" name="Tartalom helye 3">
            <a:extLst>
              <a:ext uri="{FF2B5EF4-FFF2-40B4-BE49-F238E27FC236}">
                <a16:creationId xmlns:a16="http://schemas.microsoft.com/office/drawing/2014/main" id="{82F7A815-8F17-4E01-AA11-2CEDCA76452D}"/>
              </a:ext>
            </a:extLst>
          </p:cNvPr>
          <p:cNvSpPr>
            <a:spLocks noGrp="1"/>
          </p:cNvSpPr>
          <p:nvPr>
            <p:ph idx="1"/>
          </p:nvPr>
        </p:nvSpPr>
        <p:spPr/>
        <p:txBody>
          <a:bodyPr/>
          <a:lstStyle/>
          <a:p>
            <a:r>
              <a:rPr lang="hu-HU" dirty="0" err="1"/>
              <a:t>Connectors</a:t>
            </a:r>
            <a:endParaRPr lang="hu-HU" dirty="0"/>
          </a:p>
          <a:p>
            <a:endParaRPr lang="en-US" dirty="0"/>
          </a:p>
        </p:txBody>
      </p:sp>
      <p:pic>
        <p:nvPicPr>
          <p:cNvPr id="7" name="Kép 6">
            <a:extLst>
              <a:ext uri="{FF2B5EF4-FFF2-40B4-BE49-F238E27FC236}">
                <a16:creationId xmlns:a16="http://schemas.microsoft.com/office/drawing/2014/main" id="{97CF3ECE-03A5-4993-9A54-975795430C7B}"/>
              </a:ext>
            </a:extLst>
          </p:cNvPr>
          <p:cNvPicPr>
            <a:picLocks noChangeAspect="1"/>
          </p:cNvPicPr>
          <p:nvPr/>
        </p:nvPicPr>
        <p:blipFill>
          <a:blip r:embed="rId2"/>
          <a:stretch>
            <a:fillRect/>
          </a:stretch>
        </p:blipFill>
        <p:spPr>
          <a:xfrm>
            <a:off x="3019448" y="1875303"/>
            <a:ext cx="7340220" cy="3785944"/>
          </a:xfrm>
          <a:prstGeom prst="rect">
            <a:avLst/>
          </a:prstGeom>
        </p:spPr>
      </p:pic>
    </p:spTree>
    <p:extLst>
      <p:ext uri="{BB962C8B-B14F-4D97-AF65-F5344CB8AC3E}">
        <p14:creationId xmlns:p14="http://schemas.microsoft.com/office/powerpoint/2010/main" val="1412868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136801"/>
            <a:ext cx="1439818"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 </a:t>
            </a:r>
            <a:r>
              <a:rPr lang="hu-HU" dirty="0" err="1"/>
              <a:t>Cabling</a:t>
            </a:r>
            <a:endParaRPr lang="en-US" dirty="0"/>
          </a:p>
        </p:txBody>
      </p:sp>
      <p:sp>
        <p:nvSpPr>
          <p:cNvPr id="4" name="Tartalom helye 3">
            <a:extLst>
              <a:ext uri="{FF2B5EF4-FFF2-40B4-BE49-F238E27FC236}">
                <a16:creationId xmlns:a16="http://schemas.microsoft.com/office/drawing/2014/main" id="{82F7A815-8F17-4E01-AA11-2CEDCA76452D}"/>
              </a:ext>
            </a:extLst>
          </p:cNvPr>
          <p:cNvSpPr>
            <a:spLocks noGrp="1"/>
          </p:cNvSpPr>
          <p:nvPr>
            <p:ph idx="1"/>
          </p:nvPr>
        </p:nvSpPr>
        <p:spPr/>
        <p:txBody>
          <a:bodyPr/>
          <a:lstStyle/>
          <a:p>
            <a:r>
              <a:rPr lang="hu-HU" dirty="0" err="1"/>
              <a:t>Construction</a:t>
            </a:r>
            <a:r>
              <a:rPr lang="hu-HU" dirty="0"/>
              <a:t> of </a:t>
            </a:r>
            <a:r>
              <a:rPr lang="hu-HU" dirty="0" err="1"/>
              <a:t>fiber</a:t>
            </a:r>
            <a:r>
              <a:rPr lang="hu-HU" dirty="0"/>
              <a:t> </a:t>
            </a:r>
            <a:r>
              <a:rPr lang="hu-HU" dirty="0" err="1"/>
              <a:t>optic</a:t>
            </a:r>
            <a:r>
              <a:rPr lang="hu-HU" dirty="0"/>
              <a:t> </a:t>
            </a:r>
            <a:r>
              <a:rPr lang="hu-HU" dirty="0" err="1"/>
              <a:t>cable</a:t>
            </a:r>
            <a:endParaRPr lang="hu-HU" dirty="0"/>
          </a:p>
          <a:p>
            <a:endParaRPr lang="en-US" dirty="0"/>
          </a:p>
        </p:txBody>
      </p:sp>
      <p:pic>
        <p:nvPicPr>
          <p:cNvPr id="8" name="Kép 7">
            <a:extLst>
              <a:ext uri="{FF2B5EF4-FFF2-40B4-BE49-F238E27FC236}">
                <a16:creationId xmlns:a16="http://schemas.microsoft.com/office/drawing/2014/main" id="{47565AAE-3829-4AF4-9FAD-54C8F329FC64}"/>
              </a:ext>
            </a:extLst>
          </p:cNvPr>
          <p:cNvPicPr>
            <a:picLocks noChangeAspect="1"/>
          </p:cNvPicPr>
          <p:nvPr/>
        </p:nvPicPr>
        <p:blipFill>
          <a:blip r:embed="rId2"/>
          <a:stretch>
            <a:fillRect/>
          </a:stretch>
        </p:blipFill>
        <p:spPr>
          <a:xfrm>
            <a:off x="2068514" y="1945324"/>
            <a:ext cx="9513886" cy="3715923"/>
          </a:xfrm>
          <a:prstGeom prst="rect">
            <a:avLst/>
          </a:prstGeom>
        </p:spPr>
      </p:pic>
    </p:spTree>
    <p:extLst>
      <p:ext uri="{BB962C8B-B14F-4D97-AF65-F5344CB8AC3E}">
        <p14:creationId xmlns:p14="http://schemas.microsoft.com/office/powerpoint/2010/main" val="25783025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76990AA8-30A3-4FB5-A75E-4E17B011A928}"/>
              </a:ext>
            </a:extLst>
          </p:cNvPr>
          <p:cNvPicPr>
            <a:picLocks noChangeAspect="1"/>
          </p:cNvPicPr>
          <p:nvPr/>
        </p:nvPicPr>
        <p:blipFill>
          <a:blip r:embed="rId2"/>
          <a:stretch>
            <a:fillRect/>
          </a:stretch>
        </p:blipFill>
        <p:spPr>
          <a:xfrm>
            <a:off x="4903982" y="2479435"/>
            <a:ext cx="5706636" cy="3925342"/>
          </a:xfrm>
          <a:prstGeom prst="rect">
            <a:avLst/>
          </a:prstGeom>
        </p:spPr>
      </p:pic>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2121093" cy="246221"/>
          </a:xfrm>
          <a:prstGeom prst="rect">
            <a:avLst/>
          </a:prstGeom>
          <a:noFill/>
        </p:spPr>
        <p:txBody>
          <a:bodyPr wrap="none" rtlCol="0">
            <a:spAutoFit/>
          </a:bodyPr>
          <a:lstStyle/>
          <a:p>
            <a:r>
              <a:rPr lang="de-DE" sz="1000" dirty="0"/>
              <a:t>JInfo_EA_kommunikacio-BME.pdf</a:t>
            </a:r>
            <a:endParaRPr lang="hu-HU" sz="1000" dirty="0"/>
          </a:p>
        </p:txBody>
      </p:sp>
      <p:sp>
        <p:nvSpPr>
          <p:cNvPr id="3" name="Cím 2">
            <a:extLst>
              <a:ext uri="{FF2B5EF4-FFF2-40B4-BE49-F238E27FC236}">
                <a16:creationId xmlns:a16="http://schemas.microsoft.com/office/drawing/2014/main" id="{F82E25D1-B36D-4399-AE5E-04DCFF049A66}"/>
              </a:ext>
            </a:extLst>
          </p:cNvPr>
          <p:cNvSpPr>
            <a:spLocks noGrp="1"/>
          </p:cNvSpPr>
          <p:nvPr>
            <p:ph type="title"/>
          </p:nvPr>
        </p:nvSpPr>
        <p:spPr/>
        <p:txBody>
          <a:bodyPr/>
          <a:lstStyle/>
          <a:p>
            <a:r>
              <a:rPr lang="en-US" dirty="0"/>
              <a:t>MOST</a:t>
            </a:r>
            <a:r>
              <a:rPr lang="hu-HU" dirty="0"/>
              <a:t> </a:t>
            </a:r>
            <a:r>
              <a:rPr lang="en-US" dirty="0"/>
              <a:t>(Media Oriented Systems Transport)</a:t>
            </a:r>
          </a:p>
        </p:txBody>
      </p:sp>
      <p:sp>
        <p:nvSpPr>
          <p:cNvPr id="4" name="Téglalap 3">
            <a:extLst>
              <a:ext uri="{FF2B5EF4-FFF2-40B4-BE49-F238E27FC236}">
                <a16:creationId xmlns:a16="http://schemas.microsoft.com/office/drawing/2014/main" id="{F9AD8C61-3D7D-4C1E-84B7-CD9B0FA67AB7}"/>
              </a:ext>
            </a:extLst>
          </p:cNvPr>
          <p:cNvSpPr/>
          <p:nvPr/>
        </p:nvSpPr>
        <p:spPr>
          <a:xfrm>
            <a:off x="1391477" y="1094440"/>
            <a:ext cx="988157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20000"/>
              </a:spcBef>
              <a:spcAft>
                <a:spcPct val="0"/>
              </a:spcAft>
            </a:pPr>
            <a:r>
              <a:rPr lang="en-US" sz="2800" dirty="0"/>
              <a:t>MOST technology is used in almost every car brand worldwide, </a:t>
            </a:r>
            <a:r>
              <a:rPr lang="en-US" sz="1400" dirty="0"/>
              <a:t>including Audi, BMW, General Motors, Hyundai, Jaguar, Lancia, Land Rover, Mercedes-Benz, Porsche, Toyota, Volkswagen, SAAB, SKODA, SEAT and Volvo. SMSC and MOST are registered trademarks of Standard Microsystems Corporation (“SMSC”), now owned by Microchip Technology.</a:t>
            </a:r>
          </a:p>
        </p:txBody>
      </p:sp>
    </p:spTree>
    <p:extLst>
      <p:ext uri="{BB962C8B-B14F-4D97-AF65-F5344CB8AC3E}">
        <p14:creationId xmlns:p14="http://schemas.microsoft.com/office/powerpoint/2010/main" val="7975591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a:t>
            </a:r>
            <a:endParaRPr lang="en-US" dirty="0"/>
          </a:p>
        </p:txBody>
      </p:sp>
      <p:sp>
        <p:nvSpPr>
          <p:cNvPr id="8" name="Tartalom helye 7">
            <a:extLst>
              <a:ext uri="{FF2B5EF4-FFF2-40B4-BE49-F238E27FC236}">
                <a16:creationId xmlns:a16="http://schemas.microsoft.com/office/drawing/2014/main" id="{D98E9F39-7116-4A40-A7CA-B84F52F26FF8}"/>
              </a:ext>
            </a:extLst>
          </p:cNvPr>
          <p:cNvSpPr>
            <a:spLocks noGrp="1"/>
          </p:cNvSpPr>
          <p:nvPr>
            <p:ph idx="1"/>
          </p:nvPr>
        </p:nvSpPr>
        <p:spPr>
          <a:xfrm>
            <a:off x="1295467" y="1196753"/>
            <a:ext cx="10286933" cy="4696670"/>
          </a:xfrm>
          <a:prstGeom prst="rect">
            <a:avLst/>
          </a:prstGeom>
        </p:spPr>
        <p:txBody>
          <a:bodyPr wrap="square">
            <a:spAutoFit/>
          </a:bodyPr>
          <a:lstStyle/>
          <a:p>
            <a:pPr marL="0" indent="0">
              <a:buNone/>
            </a:pPr>
            <a:r>
              <a:rPr lang="en-US" sz="2800" dirty="0"/>
              <a:t>MOST is a synchronous network. </a:t>
            </a:r>
            <a:endParaRPr lang="hu-HU" sz="2800" dirty="0"/>
          </a:p>
          <a:p>
            <a:pPr lvl="1"/>
            <a:r>
              <a:rPr lang="en-US" sz="2400" dirty="0"/>
              <a:t>A timing master supplies the clock with a synchronous and continuous data</a:t>
            </a:r>
            <a:r>
              <a:rPr lang="hu-HU" sz="2400" dirty="0"/>
              <a:t> </a:t>
            </a:r>
            <a:r>
              <a:rPr lang="en-US" sz="2400" dirty="0"/>
              <a:t>signal</a:t>
            </a:r>
            <a:endParaRPr lang="hu-HU" sz="2400" dirty="0"/>
          </a:p>
          <a:p>
            <a:pPr lvl="1"/>
            <a:r>
              <a:rPr lang="hu-HU" sz="2400" dirty="0"/>
              <a:t>A</a:t>
            </a:r>
            <a:r>
              <a:rPr lang="en-US" sz="2400" dirty="0" err="1"/>
              <a:t>ll</a:t>
            </a:r>
            <a:r>
              <a:rPr lang="en-US" sz="2400" dirty="0"/>
              <a:t> other devices synchronize their operation to this base signal. </a:t>
            </a:r>
            <a:endParaRPr lang="hu-HU" sz="2400" dirty="0"/>
          </a:p>
          <a:p>
            <a:pPr marL="0" indent="0">
              <a:buNone/>
            </a:pPr>
            <a:r>
              <a:rPr lang="en-US" sz="2800" dirty="0"/>
              <a:t>This technology eliminates the need for</a:t>
            </a:r>
            <a:r>
              <a:rPr lang="hu-HU" sz="2800" dirty="0"/>
              <a:t> </a:t>
            </a:r>
            <a:r>
              <a:rPr lang="en-US" sz="2800" dirty="0"/>
              <a:t>buffering and sample rate conversion </a:t>
            </a:r>
            <a:endParaRPr lang="hu-HU" sz="2800" dirty="0"/>
          </a:p>
          <a:p>
            <a:pPr lvl="1"/>
            <a:r>
              <a:rPr lang="hu-HU" sz="2400" dirty="0"/>
              <a:t>V</a:t>
            </a:r>
            <a:r>
              <a:rPr lang="en-US" sz="2400" dirty="0" err="1"/>
              <a:t>ery</a:t>
            </a:r>
            <a:r>
              <a:rPr lang="en-US" sz="2400" dirty="0"/>
              <a:t> simple and inexpensive devices can be connected </a:t>
            </a:r>
            <a:endParaRPr lang="hu-HU" sz="2400" dirty="0"/>
          </a:p>
          <a:p>
            <a:pPr lvl="1"/>
            <a:r>
              <a:rPr lang="hu-HU" sz="2400" dirty="0"/>
              <a:t>T</a:t>
            </a:r>
            <a:r>
              <a:rPr lang="en-US" sz="2400" dirty="0"/>
              <a:t>he</a:t>
            </a:r>
            <a:r>
              <a:rPr lang="hu-HU" sz="2400" dirty="0"/>
              <a:t> </a:t>
            </a:r>
            <a:r>
              <a:rPr lang="en-US" sz="2400" dirty="0"/>
              <a:t>hardware of the network interface itself is lean and cost effective. </a:t>
            </a:r>
            <a:endParaRPr lang="hu-HU" sz="2400" dirty="0"/>
          </a:p>
          <a:p>
            <a:pPr marL="0" indent="0">
              <a:buNone/>
            </a:pPr>
            <a:r>
              <a:rPr lang="en-US" sz="2800" dirty="0"/>
              <a:t>The technology is similar to what the public</a:t>
            </a:r>
            <a:r>
              <a:rPr lang="hu-HU" sz="2800" dirty="0"/>
              <a:t> </a:t>
            </a:r>
            <a:r>
              <a:rPr lang="en-US" sz="2800" dirty="0"/>
              <a:t>switched telephone network uses.</a:t>
            </a:r>
          </a:p>
        </p:txBody>
      </p:sp>
    </p:spTree>
    <p:extLst>
      <p:ext uri="{BB962C8B-B14F-4D97-AF65-F5344CB8AC3E}">
        <p14:creationId xmlns:p14="http://schemas.microsoft.com/office/powerpoint/2010/main" val="27996349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p:txBody>
          <a:bodyPr/>
          <a:lstStyle/>
          <a:p>
            <a:pPr marL="0" indent="0">
              <a:buNone/>
            </a:pPr>
            <a:r>
              <a:rPr lang="en-US" dirty="0"/>
              <a:t>Within the synchronous base data signal, </a:t>
            </a:r>
            <a:endParaRPr lang="hu-HU" dirty="0"/>
          </a:p>
          <a:p>
            <a:pPr marL="857250" lvl="1" indent="-457200"/>
            <a:r>
              <a:rPr lang="en-US" dirty="0"/>
              <a:t>multiple streaming data channels </a:t>
            </a:r>
            <a:endParaRPr lang="hu-HU" dirty="0"/>
          </a:p>
          <a:p>
            <a:pPr marL="857250" lvl="1" indent="-457200"/>
            <a:r>
              <a:rPr lang="en-US" dirty="0"/>
              <a:t>one control channel are transported. </a:t>
            </a:r>
            <a:endParaRPr lang="hu-HU" dirty="0"/>
          </a:p>
          <a:p>
            <a:pPr marL="0" indent="0">
              <a:buNone/>
            </a:pPr>
            <a:r>
              <a:rPr lang="en-US" dirty="0"/>
              <a:t>The control channel </a:t>
            </a:r>
            <a:r>
              <a:rPr lang="en-US" sz="1800" dirty="0"/>
              <a:t>is used to set up what streaming data channels the sender and receiver are to use. Once the connection is established, data can flow</a:t>
            </a:r>
            <a:r>
              <a:rPr lang="hu-HU" sz="1800" dirty="0"/>
              <a:t> </a:t>
            </a:r>
            <a:r>
              <a:rPr lang="en-US" sz="1800" dirty="0"/>
              <a:t>continuously and no further addressing or processing of packet label information is required. </a:t>
            </a:r>
          </a:p>
          <a:p>
            <a:pPr marL="0" indent="0">
              <a:buNone/>
            </a:pPr>
            <a:r>
              <a:rPr lang="en-US" dirty="0"/>
              <a:t>The bandwidth of the streaming data channels </a:t>
            </a:r>
            <a:r>
              <a:rPr lang="en-US" sz="1800" dirty="0"/>
              <a:t>is always available and reserved for the dedicated stream so there are </a:t>
            </a:r>
            <a:r>
              <a:rPr lang="en-US" sz="1800" b="1" dirty="0"/>
              <a:t>no interruptions, collisions, or slow-downs</a:t>
            </a:r>
            <a:r>
              <a:rPr lang="en-US" sz="1800" dirty="0"/>
              <a:t> in the transport of the data stream.</a:t>
            </a:r>
            <a:r>
              <a:rPr lang="hu-HU" sz="1800" dirty="0"/>
              <a:t> </a:t>
            </a:r>
            <a:r>
              <a:rPr lang="en-US" sz="1800" dirty="0"/>
              <a:t>This is the optimum mechanism for delivering streaming data (information that flows continuously) like audio and video. MOST has been designed for high quality of service and cost effective transport of audio and video.</a:t>
            </a:r>
          </a:p>
          <a:p>
            <a:pPr marL="0" indent="0">
              <a:buNone/>
            </a:pPr>
            <a:endParaRPr lang="en-US" sz="1800" dirty="0"/>
          </a:p>
        </p:txBody>
      </p:sp>
    </p:spTree>
    <p:extLst>
      <p:ext uri="{BB962C8B-B14F-4D97-AF65-F5344CB8AC3E}">
        <p14:creationId xmlns:p14="http://schemas.microsoft.com/office/powerpoint/2010/main" val="17661299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2782889" y="6213746"/>
            <a:ext cx="1404552" cy="246221"/>
          </a:xfrm>
          <a:prstGeom prst="rect">
            <a:avLst/>
          </a:prstGeom>
          <a:noFill/>
        </p:spPr>
        <p:txBody>
          <a:bodyPr wrap="none" rtlCol="0">
            <a:spAutoFit/>
          </a:bodyPr>
          <a:lstStyle/>
          <a:p>
            <a:r>
              <a:rPr lang="hu-HU" sz="1000" dirty="0"/>
              <a:t>mostcooperation.com</a:t>
            </a:r>
          </a:p>
        </p:txBody>
      </p:sp>
      <p:sp>
        <p:nvSpPr>
          <p:cNvPr id="2" name="Cím 1">
            <a:extLst>
              <a:ext uri="{FF2B5EF4-FFF2-40B4-BE49-F238E27FC236}">
                <a16:creationId xmlns:a16="http://schemas.microsoft.com/office/drawing/2014/main" id="{EF60140A-28E6-404E-89B2-C41E79DFD30A}"/>
              </a:ext>
            </a:extLst>
          </p:cNvPr>
          <p:cNvSpPr>
            <a:spLocks noGrp="1"/>
          </p:cNvSpPr>
          <p:nvPr>
            <p:ph type="title"/>
          </p:nvPr>
        </p:nvSpPr>
        <p:spPr/>
        <p:txBody>
          <a:bodyPr/>
          <a:lstStyle/>
          <a:p>
            <a:r>
              <a:rPr lang="hu-HU" dirty="0"/>
              <a:t>MOST</a:t>
            </a:r>
            <a:endParaRPr lang="en-US" dirty="0"/>
          </a:p>
        </p:txBody>
      </p:sp>
      <p:sp>
        <p:nvSpPr>
          <p:cNvPr id="5" name="Tartalom helye 4">
            <a:extLst>
              <a:ext uri="{FF2B5EF4-FFF2-40B4-BE49-F238E27FC236}">
                <a16:creationId xmlns:a16="http://schemas.microsoft.com/office/drawing/2014/main" id="{E67F96E3-F635-4200-AC68-A6EC9542FF81}"/>
              </a:ext>
            </a:extLst>
          </p:cNvPr>
          <p:cNvSpPr>
            <a:spLocks noGrp="1"/>
          </p:cNvSpPr>
          <p:nvPr>
            <p:ph idx="1"/>
          </p:nvPr>
        </p:nvSpPr>
        <p:spPr>
          <a:xfrm>
            <a:off x="1295467" y="1196753"/>
            <a:ext cx="10286933" cy="4929411"/>
          </a:xfrm>
        </p:spPr>
        <p:txBody>
          <a:bodyPr/>
          <a:lstStyle/>
          <a:p>
            <a:pPr marL="0" indent="0">
              <a:buNone/>
            </a:pPr>
            <a:r>
              <a:rPr lang="hu-HU" dirty="0"/>
              <a:t>S</a:t>
            </a:r>
            <a:r>
              <a:rPr lang="en-US" dirty="0"/>
              <a:t>ending asynchronous, packet based data </a:t>
            </a:r>
            <a:r>
              <a:rPr lang="en-US" sz="1800" dirty="0"/>
              <a:t>in addition to the control</a:t>
            </a:r>
            <a:r>
              <a:rPr lang="hu-HU" sz="1800" dirty="0"/>
              <a:t> </a:t>
            </a:r>
            <a:r>
              <a:rPr lang="en-US" sz="1800" dirty="0"/>
              <a:t>channel and the streaming data </a:t>
            </a:r>
            <a:endParaRPr lang="hu-HU" sz="1800" dirty="0"/>
          </a:p>
          <a:p>
            <a:pPr marL="857250" lvl="1" indent="-457200"/>
            <a:r>
              <a:rPr lang="hu-HU" dirty="0"/>
              <a:t>R</a:t>
            </a:r>
            <a:r>
              <a:rPr lang="en-US" dirty="0"/>
              <a:t>un</a:t>
            </a:r>
            <a:r>
              <a:rPr lang="hu-HU" dirty="0"/>
              <a:t>s</a:t>
            </a:r>
            <a:r>
              <a:rPr lang="en-US" dirty="0"/>
              <a:t> on top of the permanent synchronous data signal</a:t>
            </a:r>
            <a:endParaRPr lang="hu-HU" dirty="0"/>
          </a:p>
          <a:p>
            <a:pPr marL="857250" lvl="1" indent="-457200"/>
            <a:r>
              <a:rPr lang="en-US" dirty="0"/>
              <a:t>Completely separate from the control channel and the streaming data channels </a:t>
            </a:r>
            <a:r>
              <a:rPr lang="en-US" sz="1600" dirty="0"/>
              <a:t>so that none of them interfere with each other</a:t>
            </a:r>
            <a:endParaRPr lang="hu-HU" sz="1600" dirty="0"/>
          </a:p>
          <a:p>
            <a:pPr marL="857250" lvl="1" indent="-457200"/>
            <a:r>
              <a:rPr lang="en-US" dirty="0"/>
              <a:t>for computer based data, such as Internet traffic or information from a navigation system, is typically sent in short (asynchronous) bursts as packets and is often going to many different places</a:t>
            </a:r>
            <a:endParaRPr lang="hu-HU" dirty="0"/>
          </a:p>
          <a:p>
            <a:endParaRPr lang="en-US" dirty="0"/>
          </a:p>
        </p:txBody>
      </p:sp>
    </p:spTree>
    <p:extLst>
      <p:ext uri="{BB962C8B-B14F-4D97-AF65-F5344CB8AC3E}">
        <p14:creationId xmlns:p14="http://schemas.microsoft.com/office/powerpoint/2010/main" val="8579705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id="{D281B533-0562-49DD-AA97-2B8468F19789}"/>
              </a:ext>
            </a:extLst>
          </p:cNvPr>
          <p:cNvSpPr>
            <a:spLocks noGrp="1"/>
          </p:cNvSpPr>
          <p:nvPr>
            <p:ph type="title"/>
          </p:nvPr>
        </p:nvSpPr>
        <p:spPr/>
        <p:txBody>
          <a:bodyPr/>
          <a:lstStyle/>
          <a:p>
            <a:r>
              <a:rPr lang="hu-HU" dirty="0"/>
              <a:t>MOST </a:t>
            </a:r>
            <a:r>
              <a:rPr lang="hu-HU" dirty="0" err="1"/>
              <a:t>Frame</a:t>
            </a:r>
            <a:endParaRPr lang="en-US" dirty="0"/>
          </a:p>
        </p:txBody>
      </p:sp>
      <p:sp>
        <p:nvSpPr>
          <p:cNvPr id="8" name="Tartalom helye 7">
            <a:extLst>
              <a:ext uri="{FF2B5EF4-FFF2-40B4-BE49-F238E27FC236}">
                <a16:creationId xmlns:a16="http://schemas.microsoft.com/office/drawing/2014/main" id="{451828A1-51EB-46EE-8901-07793A35DA5F}"/>
              </a:ext>
            </a:extLst>
          </p:cNvPr>
          <p:cNvSpPr>
            <a:spLocks noGrp="1"/>
          </p:cNvSpPr>
          <p:nvPr>
            <p:ph idx="1"/>
          </p:nvPr>
        </p:nvSpPr>
        <p:spPr/>
        <p:txBody>
          <a:bodyPr>
            <a:normAutofit/>
          </a:bodyPr>
          <a:lstStyle/>
          <a:p>
            <a:pPr marL="0" indent="0">
              <a:buNone/>
            </a:pPr>
            <a:r>
              <a:rPr lang="hu-HU" dirty="0"/>
              <a:t>The </a:t>
            </a:r>
            <a:r>
              <a:rPr lang="hu-HU" dirty="0" err="1"/>
              <a:t>structure</a:t>
            </a:r>
            <a:r>
              <a:rPr lang="hu-HU" dirty="0"/>
              <a:t> of </a:t>
            </a:r>
            <a:r>
              <a:rPr lang="hu-HU" dirty="0" err="1"/>
              <a:t>the</a:t>
            </a:r>
            <a:r>
              <a:rPr lang="hu-HU" dirty="0"/>
              <a:t> </a:t>
            </a:r>
            <a:r>
              <a:rPr lang="en-US" dirty="0"/>
              <a:t> MOST frame</a:t>
            </a:r>
          </a:p>
          <a:p>
            <a:pPr marL="0" indent="0">
              <a:buNone/>
            </a:pPr>
            <a:endParaRPr lang="en-US" dirty="0"/>
          </a:p>
        </p:txBody>
      </p:sp>
      <p:pic>
        <p:nvPicPr>
          <p:cNvPr id="5" name="Kép 4">
            <a:extLst>
              <a:ext uri="{FF2B5EF4-FFF2-40B4-BE49-F238E27FC236}">
                <a16:creationId xmlns:a16="http://schemas.microsoft.com/office/drawing/2014/main" id="{11F55D38-CAD3-4A38-8109-881CE8F5E2A5}"/>
              </a:ext>
            </a:extLst>
          </p:cNvPr>
          <p:cNvPicPr>
            <a:picLocks noChangeAspect="1"/>
          </p:cNvPicPr>
          <p:nvPr/>
        </p:nvPicPr>
        <p:blipFill>
          <a:blip r:embed="rId2"/>
          <a:stretch>
            <a:fillRect/>
          </a:stretch>
        </p:blipFill>
        <p:spPr>
          <a:xfrm>
            <a:off x="2368394" y="1917188"/>
            <a:ext cx="8141078" cy="3488539"/>
          </a:xfrm>
          <a:prstGeom prst="rect">
            <a:avLst/>
          </a:prstGeom>
        </p:spPr>
      </p:pic>
    </p:spTree>
    <p:extLst>
      <p:ext uri="{BB962C8B-B14F-4D97-AF65-F5344CB8AC3E}">
        <p14:creationId xmlns:p14="http://schemas.microsoft.com/office/powerpoint/2010/main" val="26094692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id="{D281B533-0562-49DD-AA97-2B8468F19789}"/>
              </a:ext>
            </a:extLst>
          </p:cNvPr>
          <p:cNvSpPr>
            <a:spLocks noGrp="1"/>
          </p:cNvSpPr>
          <p:nvPr>
            <p:ph type="title"/>
          </p:nvPr>
        </p:nvSpPr>
        <p:spPr/>
        <p:txBody>
          <a:bodyPr/>
          <a:lstStyle/>
          <a:p>
            <a:r>
              <a:rPr lang="hu-HU" dirty="0"/>
              <a:t>MOST </a:t>
            </a:r>
            <a:r>
              <a:rPr lang="hu-HU" dirty="0" err="1"/>
              <a:t>Frame</a:t>
            </a:r>
            <a:endParaRPr lang="en-US" dirty="0"/>
          </a:p>
        </p:txBody>
      </p:sp>
      <p:sp>
        <p:nvSpPr>
          <p:cNvPr id="8" name="Tartalom helye 7">
            <a:extLst>
              <a:ext uri="{FF2B5EF4-FFF2-40B4-BE49-F238E27FC236}">
                <a16:creationId xmlns:a16="http://schemas.microsoft.com/office/drawing/2014/main" id="{451828A1-51EB-46EE-8901-07793A35DA5F}"/>
              </a:ext>
            </a:extLst>
          </p:cNvPr>
          <p:cNvSpPr>
            <a:spLocks noGrp="1"/>
          </p:cNvSpPr>
          <p:nvPr>
            <p:ph idx="1"/>
          </p:nvPr>
        </p:nvSpPr>
        <p:spPr>
          <a:xfrm>
            <a:off x="1295467" y="1196754"/>
            <a:ext cx="10286933" cy="4786952"/>
          </a:xfrm>
        </p:spPr>
        <p:txBody>
          <a:bodyPr>
            <a:normAutofit lnSpcReduction="10000"/>
          </a:bodyPr>
          <a:lstStyle/>
          <a:p>
            <a:pPr marL="0" indent="0">
              <a:buNone/>
            </a:pPr>
            <a:r>
              <a:rPr lang="hu-HU" dirty="0"/>
              <a:t>The </a:t>
            </a:r>
            <a:r>
              <a:rPr lang="hu-HU" dirty="0" err="1"/>
              <a:t>structure</a:t>
            </a:r>
            <a:r>
              <a:rPr lang="hu-HU" dirty="0"/>
              <a:t> of </a:t>
            </a:r>
            <a:r>
              <a:rPr lang="hu-HU" dirty="0" err="1"/>
              <a:t>the</a:t>
            </a:r>
            <a:r>
              <a:rPr lang="hu-HU" dirty="0"/>
              <a:t> </a:t>
            </a:r>
            <a:r>
              <a:rPr lang="en-US" dirty="0"/>
              <a:t> MOST frame</a:t>
            </a:r>
          </a:p>
          <a:p>
            <a:r>
              <a:rPr lang="en-US" dirty="0"/>
              <a:t>The first </a:t>
            </a:r>
            <a:r>
              <a:rPr lang="hu-HU" dirty="0"/>
              <a:t>par</a:t>
            </a:r>
            <a:r>
              <a:rPr lang="en-US" dirty="0"/>
              <a:t>t is the preamble, which is 4 bits long and </a:t>
            </a:r>
            <a:r>
              <a:rPr lang="hu-HU" dirty="0" err="1"/>
              <a:t>means</a:t>
            </a:r>
            <a:r>
              <a:rPr lang="hu-HU" dirty="0"/>
              <a:t> </a:t>
            </a:r>
            <a:r>
              <a:rPr lang="hu-HU" dirty="0" err="1"/>
              <a:t>the</a:t>
            </a:r>
            <a:r>
              <a:rPr lang="hu-HU" dirty="0"/>
              <a:t> start of </a:t>
            </a:r>
            <a:r>
              <a:rPr lang="hu-HU" dirty="0" err="1"/>
              <a:t>the</a:t>
            </a:r>
            <a:r>
              <a:rPr lang="hu-HU" dirty="0"/>
              <a:t> </a:t>
            </a:r>
            <a:r>
              <a:rPr lang="en-US" dirty="0"/>
              <a:t>frame. Each frame in a block</a:t>
            </a:r>
            <a:r>
              <a:rPr lang="hu-HU" dirty="0"/>
              <a:t> </a:t>
            </a:r>
            <a:r>
              <a:rPr lang="en-US" dirty="0"/>
              <a:t>has his own </a:t>
            </a:r>
            <a:r>
              <a:rPr lang="hu-HU" dirty="0" err="1"/>
              <a:t>preamble</a:t>
            </a:r>
            <a:r>
              <a:rPr lang="en-US" dirty="0"/>
              <a:t>. It</a:t>
            </a:r>
            <a:r>
              <a:rPr lang="hu-HU" dirty="0"/>
              <a:t>s </a:t>
            </a:r>
            <a:r>
              <a:rPr lang="hu-HU" dirty="0" err="1"/>
              <a:t>task</a:t>
            </a:r>
            <a:r>
              <a:rPr lang="hu-HU" dirty="0"/>
              <a:t> is</a:t>
            </a:r>
            <a:r>
              <a:rPr lang="en-US" dirty="0"/>
              <a:t> to synchronize</a:t>
            </a:r>
            <a:r>
              <a:rPr lang="hu-HU" dirty="0"/>
              <a:t> </a:t>
            </a:r>
            <a:r>
              <a:rPr lang="en-US" dirty="0"/>
              <a:t>the clock between </a:t>
            </a:r>
            <a:r>
              <a:rPr lang="hu-HU" dirty="0" err="1"/>
              <a:t>the</a:t>
            </a:r>
            <a:r>
              <a:rPr lang="hu-HU" dirty="0"/>
              <a:t> </a:t>
            </a:r>
            <a:r>
              <a:rPr lang="en-US" dirty="0"/>
              <a:t>Slave</a:t>
            </a:r>
            <a:r>
              <a:rPr lang="hu-HU" dirty="0"/>
              <a:t>s</a:t>
            </a:r>
            <a:r>
              <a:rPr lang="en-US" dirty="0"/>
              <a:t> and </a:t>
            </a:r>
            <a:r>
              <a:rPr lang="hu-HU" dirty="0" err="1"/>
              <a:t>the</a:t>
            </a:r>
            <a:r>
              <a:rPr lang="hu-HU" dirty="0"/>
              <a:t> </a:t>
            </a:r>
            <a:r>
              <a:rPr lang="en-US" dirty="0"/>
              <a:t>Master.</a:t>
            </a:r>
            <a:endParaRPr lang="hu-HU" dirty="0"/>
          </a:p>
          <a:p>
            <a:r>
              <a:rPr lang="hu-HU" dirty="0" err="1"/>
              <a:t>Second</a:t>
            </a:r>
            <a:r>
              <a:rPr lang="hu-HU" dirty="0"/>
              <a:t> part is </a:t>
            </a:r>
            <a:r>
              <a:rPr lang="hu-HU" dirty="0" err="1"/>
              <a:t>the</a:t>
            </a:r>
            <a:r>
              <a:rPr lang="hu-HU" dirty="0"/>
              <a:t> </a:t>
            </a:r>
            <a:r>
              <a:rPr lang="en-US" dirty="0"/>
              <a:t>boundary descriptor /</a:t>
            </a:r>
            <a:r>
              <a:rPr lang="hu-HU" dirty="0"/>
              <a:t> </a:t>
            </a:r>
            <a:r>
              <a:rPr lang="en-US" dirty="0"/>
              <a:t>delimiter</a:t>
            </a:r>
            <a:r>
              <a:rPr lang="hu-HU" dirty="0"/>
              <a:t> </a:t>
            </a:r>
            <a:r>
              <a:rPr lang="hu-HU" dirty="0" err="1"/>
              <a:t>which</a:t>
            </a:r>
            <a:r>
              <a:rPr lang="hu-HU" dirty="0"/>
              <a:t> is 4 </a:t>
            </a:r>
            <a:r>
              <a:rPr lang="hu-HU" dirty="0" err="1"/>
              <a:t>bits</a:t>
            </a:r>
            <a:r>
              <a:rPr lang="hu-HU" dirty="0"/>
              <a:t> </a:t>
            </a:r>
            <a:r>
              <a:rPr lang="hu-HU" dirty="0" err="1"/>
              <a:t>long</a:t>
            </a:r>
            <a:r>
              <a:rPr lang="hu-HU" dirty="0"/>
              <a:t> </a:t>
            </a:r>
            <a:r>
              <a:rPr lang="hu-HU" dirty="0" err="1"/>
              <a:t>as</a:t>
            </a:r>
            <a:r>
              <a:rPr lang="hu-HU" dirty="0"/>
              <a:t> </a:t>
            </a:r>
            <a:r>
              <a:rPr lang="hu-HU" dirty="0" err="1"/>
              <a:t>well</a:t>
            </a:r>
            <a:r>
              <a:rPr lang="en-US" dirty="0"/>
              <a:t>,</a:t>
            </a:r>
            <a:r>
              <a:rPr lang="hu-HU" dirty="0"/>
              <a:t> and </a:t>
            </a:r>
            <a:r>
              <a:rPr lang="hu-HU" dirty="0" err="1"/>
              <a:t>separates</a:t>
            </a:r>
            <a:r>
              <a:rPr lang="hu-HU" dirty="0"/>
              <a:t> </a:t>
            </a:r>
            <a:r>
              <a:rPr lang="hu-HU" dirty="0" err="1"/>
              <a:t>the</a:t>
            </a:r>
            <a:r>
              <a:rPr lang="hu-HU" dirty="0"/>
              <a:t> </a:t>
            </a:r>
            <a:r>
              <a:rPr lang="hu-HU" dirty="0" err="1"/>
              <a:t>preamble</a:t>
            </a:r>
            <a:r>
              <a:rPr lang="hu-HU" dirty="0"/>
              <a:t> </a:t>
            </a:r>
            <a:r>
              <a:rPr lang="hu-HU" dirty="0" err="1"/>
              <a:t>from</a:t>
            </a:r>
            <a:r>
              <a:rPr lang="hu-HU" dirty="0"/>
              <a:t> </a:t>
            </a:r>
            <a:r>
              <a:rPr lang="hu-HU" dirty="0" err="1"/>
              <a:t>the</a:t>
            </a:r>
            <a:r>
              <a:rPr lang="hu-HU" dirty="0"/>
              <a:t> </a:t>
            </a:r>
            <a:r>
              <a:rPr lang="hu-HU" dirty="0" err="1"/>
              <a:t>data</a:t>
            </a:r>
            <a:r>
              <a:rPr lang="hu-HU" dirty="0"/>
              <a:t> </a:t>
            </a:r>
            <a:r>
              <a:rPr lang="hu-HU" dirty="0" err="1"/>
              <a:t>field</a:t>
            </a:r>
            <a:r>
              <a:rPr lang="hu-HU" dirty="0"/>
              <a:t>.</a:t>
            </a:r>
            <a:r>
              <a:rPr lang="en-US" dirty="0"/>
              <a:t>Specifies </a:t>
            </a:r>
            <a:r>
              <a:rPr lang="hu-HU" dirty="0" err="1"/>
              <a:t>how</a:t>
            </a:r>
            <a:r>
              <a:rPr lang="hu-HU" dirty="0"/>
              <a:t> </a:t>
            </a:r>
            <a:r>
              <a:rPr lang="hu-HU" dirty="0" err="1"/>
              <a:t>are</a:t>
            </a:r>
            <a:r>
              <a:rPr lang="hu-HU" dirty="0"/>
              <a:t> </a:t>
            </a:r>
            <a:r>
              <a:rPr lang="en-US" dirty="0"/>
              <a:t>the available bytes</a:t>
            </a:r>
            <a:r>
              <a:rPr lang="hu-HU" dirty="0"/>
              <a:t> of </a:t>
            </a:r>
            <a:r>
              <a:rPr lang="hu-HU" dirty="0" err="1"/>
              <a:t>the</a:t>
            </a:r>
            <a:r>
              <a:rPr lang="hu-HU" dirty="0"/>
              <a:t> </a:t>
            </a:r>
            <a:r>
              <a:rPr lang="en-US" dirty="0"/>
              <a:t>data field </a:t>
            </a:r>
            <a:r>
              <a:rPr lang="hu-HU" dirty="0" err="1"/>
              <a:t>divided</a:t>
            </a:r>
            <a:r>
              <a:rPr lang="hu-HU" dirty="0"/>
              <a:t>  </a:t>
            </a:r>
            <a:r>
              <a:rPr lang="hu-HU" dirty="0" err="1"/>
              <a:t>for</a:t>
            </a:r>
            <a:r>
              <a:rPr lang="en-US" dirty="0"/>
              <a:t> synchronous and</a:t>
            </a:r>
            <a:r>
              <a:rPr lang="hu-HU" dirty="0"/>
              <a:t> </a:t>
            </a:r>
            <a:r>
              <a:rPr lang="en-US" dirty="0"/>
              <a:t>asynchronous part.</a:t>
            </a:r>
          </a:p>
          <a:p>
            <a:endParaRPr lang="en-US" dirty="0"/>
          </a:p>
          <a:p>
            <a:pPr marL="0" indent="0">
              <a:buNone/>
            </a:pPr>
            <a:endParaRPr lang="en-US" dirty="0"/>
          </a:p>
        </p:txBody>
      </p:sp>
    </p:spTree>
    <p:extLst>
      <p:ext uri="{BB962C8B-B14F-4D97-AF65-F5344CB8AC3E}">
        <p14:creationId xmlns:p14="http://schemas.microsoft.com/office/powerpoint/2010/main" val="33838275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B8E4F79-5EF8-44CE-9D0D-9A614F3757C4}"/>
              </a:ext>
            </a:extLst>
          </p:cNvPr>
          <p:cNvPicPr>
            <a:picLocks noChangeAspect="1"/>
          </p:cNvPicPr>
          <p:nvPr/>
        </p:nvPicPr>
        <p:blipFill>
          <a:blip r:embed="rId2"/>
          <a:stretch>
            <a:fillRect/>
          </a:stretch>
        </p:blipFill>
        <p:spPr>
          <a:xfrm>
            <a:off x="3657600" y="3562028"/>
            <a:ext cx="7238933" cy="2901769"/>
          </a:xfrm>
          <a:prstGeom prst="rect">
            <a:avLst/>
          </a:prstGeom>
        </p:spPr>
      </p:pic>
      <p:sp>
        <p:nvSpPr>
          <p:cNvPr id="6" name="Szövegdoboz 5">
            <a:extLst>
              <a:ext uri="{FF2B5EF4-FFF2-40B4-BE49-F238E27FC236}">
                <a16:creationId xmlns:a16="http://schemas.microsoft.com/office/drawing/2014/main" id="{B38023D1-B252-4827-9472-91B6887A5126}"/>
              </a:ext>
            </a:extLst>
          </p:cNvPr>
          <p:cNvSpPr txBox="1"/>
          <p:nvPr/>
        </p:nvSpPr>
        <p:spPr>
          <a:xfrm>
            <a:off x="1536507" y="6166343"/>
            <a:ext cx="2121093" cy="246221"/>
          </a:xfrm>
          <a:prstGeom prst="rect">
            <a:avLst/>
          </a:prstGeom>
          <a:noFill/>
        </p:spPr>
        <p:txBody>
          <a:bodyPr wrap="none" rtlCol="0">
            <a:spAutoFit/>
          </a:bodyPr>
          <a:lstStyle/>
          <a:p>
            <a:r>
              <a:rPr lang="de-DE" sz="1000" dirty="0"/>
              <a:t>JInfo_EA_kommunikacio-BME.pdf</a:t>
            </a:r>
            <a:endParaRPr lang="hu-HU" sz="1000" dirty="0"/>
          </a:p>
        </p:txBody>
      </p:sp>
      <p:sp>
        <p:nvSpPr>
          <p:cNvPr id="7" name="Cím 6">
            <a:extLst>
              <a:ext uri="{FF2B5EF4-FFF2-40B4-BE49-F238E27FC236}">
                <a16:creationId xmlns:a16="http://schemas.microsoft.com/office/drawing/2014/main" id="{D281B533-0562-49DD-AA97-2B8468F19789}"/>
              </a:ext>
            </a:extLst>
          </p:cNvPr>
          <p:cNvSpPr>
            <a:spLocks noGrp="1"/>
          </p:cNvSpPr>
          <p:nvPr>
            <p:ph type="title"/>
          </p:nvPr>
        </p:nvSpPr>
        <p:spPr/>
        <p:txBody>
          <a:bodyPr/>
          <a:lstStyle/>
          <a:p>
            <a:r>
              <a:rPr lang="hu-HU" dirty="0"/>
              <a:t>MOST </a:t>
            </a:r>
            <a:r>
              <a:rPr lang="hu-HU" dirty="0" err="1"/>
              <a:t>Frame</a:t>
            </a:r>
            <a:r>
              <a:rPr lang="hu-HU" dirty="0"/>
              <a:t> Data </a:t>
            </a:r>
            <a:r>
              <a:rPr lang="hu-HU" dirty="0" err="1"/>
              <a:t>Field</a:t>
            </a:r>
            <a:endParaRPr lang="en-US" dirty="0"/>
          </a:p>
        </p:txBody>
      </p:sp>
      <p:sp>
        <p:nvSpPr>
          <p:cNvPr id="8" name="Tartalom helye 7">
            <a:extLst>
              <a:ext uri="{FF2B5EF4-FFF2-40B4-BE49-F238E27FC236}">
                <a16:creationId xmlns:a16="http://schemas.microsoft.com/office/drawing/2014/main" id="{451828A1-51EB-46EE-8901-07793A35DA5F}"/>
              </a:ext>
            </a:extLst>
          </p:cNvPr>
          <p:cNvSpPr>
            <a:spLocks noGrp="1"/>
          </p:cNvSpPr>
          <p:nvPr>
            <p:ph idx="1"/>
          </p:nvPr>
        </p:nvSpPr>
        <p:spPr>
          <a:xfrm>
            <a:off x="1295467" y="1196753"/>
            <a:ext cx="10270891" cy="2604315"/>
          </a:xfrm>
        </p:spPr>
        <p:txBody>
          <a:bodyPr>
            <a:normAutofit fontScale="92500"/>
          </a:bodyPr>
          <a:lstStyle/>
          <a:p>
            <a:pPr marL="0" indent="0">
              <a:buNone/>
            </a:pPr>
            <a:r>
              <a:rPr lang="hu-HU" dirty="0"/>
              <a:t>The </a:t>
            </a:r>
            <a:r>
              <a:rPr lang="hu-HU" dirty="0" err="1"/>
              <a:t>structure</a:t>
            </a:r>
            <a:r>
              <a:rPr lang="hu-HU" dirty="0"/>
              <a:t> of </a:t>
            </a:r>
            <a:r>
              <a:rPr lang="hu-HU" dirty="0" err="1"/>
              <a:t>the</a:t>
            </a:r>
            <a:r>
              <a:rPr lang="hu-HU" dirty="0"/>
              <a:t> </a:t>
            </a:r>
            <a:r>
              <a:rPr lang="en-US" dirty="0"/>
              <a:t> MOST frame</a:t>
            </a:r>
            <a:endParaRPr lang="hu-HU" dirty="0"/>
          </a:p>
          <a:p>
            <a:r>
              <a:rPr lang="en-US" dirty="0"/>
              <a:t>The value</a:t>
            </a:r>
            <a:r>
              <a:rPr lang="hu-HU" dirty="0"/>
              <a:t> of </a:t>
            </a:r>
            <a:r>
              <a:rPr lang="hu-HU" dirty="0" err="1"/>
              <a:t>the</a:t>
            </a:r>
            <a:r>
              <a:rPr lang="hu-HU" dirty="0"/>
              <a:t> </a:t>
            </a:r>
            <a:r>
              <a:rPr lang="hu-HU" dirty="0" err="1"/>
              <a:t>the</a:t>
            </a:r>
            <a:r>
              <a:rPr lang="hu-HU" dirty="0"/>
              <a:t> </a:t>
            </a:r>
            <a:r>
              <a:rPr lang="en-US" dirty="0"/>
              <a:t>boundary descriptor is between 6 and 15 (decimal), and the expected sync</a:t>
            </a:r>
            <a:r>
              <a:rPr lang="hu-HU" dirty="0"/>
              <a:t> </a:t>
            </a:r>
            <a:r>
              <a:rPr lang="en-US" dirty="0"/>
              <a:t>data is obtained by being multiplied by 4</a:t>
            </a:r>
            <a:r>
              <a:rPr lang="hu-HU" dirty="0"/>
              <a:t>. The </a:t>
            </a:r>
            <a:r>
              <a:rPr lang="hu-HU" dirty="0" err="1"/>
              <a:t>result</a:t>
            </a:r>
            <a:r>
              <a:rPr lang="hu-HU" dirty="0"/>
              <a:t> </a:t>
            </a:r>
            <a:r>
              <a:rPr lang="hu-HU" dirty="0" err="1"/>
              <a:t>will</a:t>
            </a:r>
            <a:r>
              <a:rPr lang="hu-HU" dirty="0"/>
              <a:t> show </a:t>
            </a:r>
            <a:r>
              <a:rPr lang="hu-HU" dirty="0" err="1"/>
              <a:t>the</a:t>
            </a:r>
            <a:r>
              <a:rPr lang="hu-HU" dirty="0"/>
              <a:t> </a:t>
            </a:r>
            <a:r>
              <a:rPr lang="hu-HU" dirty="0" err="1"/>
              <a:t>number</a:t>
            </a:r>
            <a:r>
              <a:rPr lang="hu-HU" dirty="0"/>
              <a:t> of </a:t>
            </a:r>
            <a:r>
              <a:rPr lang="hu-HU" dirty="0" err="1"/>
              <a:t>the</a:t>
            </a:r>
            <a:r>
              <a:rPr lang="hu-HU" dirty="0"/>
              <a:t> </a:t>
            </a:r>
            <a:r>
              <a:rPr lang="hu-HU" dirty="0" err="1"/>
              <a:t>synchronous</a:t>
            </a:r>
            <a:r>
              <a:rPr lang="hu-HU" dirty="0"/>
              <a:t> </a:t>
            </a:r>
            <a:r>
              <a:rPr lang="hu-HU" dirty="0" err="1"/>
              <a:t>bytes</a:t>
            </a:r>
            <a:r>
              <a:rPr lang="hu-HU" dirty="0"/>
              <a:t> </a:t>
            </a:r>
            <a:r>
              <a:rPr lang="hu-HU" dirty="0" err="1"/>
              <a:t>from</a:t>
            </a:r>
            <a:r>
              <a:rPr lang="hu-HU" dirty="0"/>
              <a:t> </a:t>
            </a:r>
            <a:r>
              <a:rPr lang="hu-HU" dirty="0" err="1"/>
              <a:t>the</a:t>
            </a:r>
            <a:r>
              <a:rPr lang="hu-HU" dirty="0"/>
              <a:t> </a:t>
            </a:r>
            <a:r>
              <a:rPr lang="hu-HU" dirty="0" err="1"/>
              <a:t>total</a:t>
            </a:r>
            <a:r>
              <a:rPr lang="hu-HU" dirty="0"/>
              <a:t> </a:t>
            </a:r>
            <a:r>
              <a:rPr lang="hu-HU" dirty="0" err="1"/>
              <a:t>possible</a:t>
            </a:r>
            <a:r>
              <a:rPr lang="hu-HU" dirty="0"/>
              <a:t> 60 bytes.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2226556"/>
      </p:ext>
    </p:extLst>
  </p:cSld>
  <p:clrMapOvr>
    <a:masterClrMapping/>
  </p:clrMapOvr>
  <p:transition/>
</p:sld>
</file>

<file path=ppt/theme/theme1.xml><?xml version="1.0" encoding="utf-8"?>
<a:theme xmlns:a="http://schemas.openxmlformats.org/drawingml/2006/main" name="Bánki_dia_sablon">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0" indent="0" algn="ctr">
          <a:buFontTx/>
          <a:buNone/>
          <a:defRPr b="1" kern="0" dirty="0"/>
        </a:defPPr>
      </a:lstStyle>
    </a:tx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19484</TotalTime>
  <Words>1147</Words>
  <Application>Microsoft Office PowerPoint</Application>
  <PresentationFormat>Szélesvásznú</PresentationFormat>
  <Paragraphs>131</Paragraphs>
  <Slides>27</Slides>
  <Notes>1</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27</vt:i4>
      </vt:variant>
    </vt:vector>
  </HeadingPairs>
  <TitlesOfParts>
    <vt:vector size="30" baseType="lpstr">
      <vt:lpstr>Arial</vt:lpstr>
      <vt:lpstr>Calibri</vt:lpstr>
      <vt:lpstr>Bánki_dia_sablon</vt:lpstr>
      <vt:lpstr>Vehicle Informatics (Vehicle System Informatics)</vt:lpstr>
      <vt:lpstr>MOST (Media Oriented Systems Transport)</vt:lpstr>
      <vt:lpstr>MOST (Media Oriented Systems Transport)</vt:lpstr>
      <vt:lpstr>MOST</vt:lpstr>
      <vt:lpstr>MOST</vt:lpstr>
      <vt:lpstr>MOST</vt:lpstr>
      <vt:lpstr>MOST Frame</vt:lpstr>
      <vt:lpstr>MOST Frame</vt:lpstr>
      <vt:lpstr>MOST Frame Data Field</vt:lpstr>
      <vt:lpstr>MOST Frame Data Field</vt:lpstr>
      <vt:lpstr>MOST Check Byte and Check Frame</vt:lpstr>
      <vt:lpstr>MOST Summarized</vt:lpstr>
      <vt:lpstr>Key Features MOST</vt:lpstr>
      <vt:lpstr>Key Features MOST</vt:lpstr>
      <vt:lpstr>Key Features MOST</vt:lpstr>
      <vt:lpstr>Key Features MOST</vt:lpstr>
      <vt:lpstr>Key Features MOST</vt:lpstr>
      <vt:lpstr>Bus Systems Overview</vt:lpstr>
      <vt:lpstr>MOST Application Overview</vt:lpstr>
      <vt:lpstr>MOST Bandwidth Overview</vt:lpstr>
      <vt:lpstr>OSI / ISO MOST</vt:lpstr>
      <vt:lpstr>MOST Topologies</vt:lpstr>
      <vt:lpstr>MOST Topologies</vt:lpstr>
      <vt:lpstr>MOST Topologies</vt:lpstr>
      <vt:lpstr>MOST Topologies</vt:lpstr>
      <vt:lpstr>MOST Cabling</vt:lpstr>
      <vt:lpstr>MOST Cabling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Informatics (Vehicle System Informatics)</dc:title>
  <dc:creator>J.Ákos</dc:creator>
  <cp:lastModifiedBy>J.Ákos</cp:lastModifiedBy>
  <cp:revision>76</cp:revision>
  <dcterms:created xsi:type="dcterms:W3CDTF">2018-02-22T13:17:44Z</dcterms:created>
  <dcterms:modified xsi:type="dcterms:W3CDTF">2018-03-22T14:25:35Z</dcterms:modified>
</cp:coreProperties>
</file>