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662" r:id="rId2"/>
    <p:sldId id="673" r:id="rId3"/>
    <p:sldId id="664" r:id="rId4"/>
    <p:sldId id="582" r:id="rId5"/>
    <p:sldId id="583" r:id="rId6"/>
    <p:sldId id="584" r:id="rId7"/>
    <p:sldId id="585" r:id="rId8"/>
    <p:sldId id="586" r:id="rId9"/>
    <p:sldId id="587" r:id="rId10"/>
    <p:sldId id="588" r:id="rId11"/>
    <p:sldId id="589" r:id="rId12"/>
    <p:sldId id="665" r:id="rId13"/>
    <p:sldId id="596" r:id="rId14"/>
    <p:sldId id="668" r:id="rId15"/>
    <p:sldId id="667" r:id="rId16"/>
    <p:sldId id="669" r:id="rId17"/>
    <p:sldId id="597" r:id="rId18"/>
    <p:sldId id="670" r:id="rId19"/>
    <p:sldId id="598" r:id="rId20"/>
    <p:sldId id="599" r:id="rId21"/>
    <p:sldId id="600" r:id="rId22"/>
    <p:sldId id="601" r:id="rId23"/>
    <p:sldId id="603" r:id="rId24"/>
    <p:sldId id="671" r:id="rId25"/>
    <p:sldId id="604" r:id="rId26"/>
    <p:sldId id="666" r:id="rId27"/>
    <p:sldId id="590" r:id="rId28"/>
    <p:sldId id="591" r:id="rId29"/>
    <p:sldId id="592" r:id="rId30"/>
    <p:sldId id="593" r:id="rId31"/>
    <p:sldId id="594" r:id="rId32"/>
    <p:sldId id="595" r:id="rId33"/>
  </p:sldIdLst>
  <p:sldSz cx="9144000" cy="6858000" type="screen4x3"/>
  <p:notesSz cx="6858000" cy="9144000"/>
  <p:defaultTextStyle>
    <a:defPPr>
      <a:defRPr lang="hu-H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99"/>
    <a:srgbClr val="993300"/>
    <a:srgbClr val="FFCC00"/>
    <a:srgbClr val="009900"/>
    <a:srgbClr val="CC0000"/>
    <a:srgbClr val="FFFF99"/>
    <a:srgbClr val="FFD3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6410" autoAdjust="0"/>
  </p:normalViewPr>
  <p:slideViewPr>
    <p:cSldViewPr>
      <p:cViewPr varScale="1">
        <p:scale>
          <a:sx n="83" d="100"/>
          <a:sy n="83" d="100"/>
        </p:scale>
        <p:origin x="1406"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6" d="100"/>
          <a:sy n="56" d="100"/>
        </p:scale>
        <p:origin x="189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E192BF-3D9A-42CE-8574-1033877CD1F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hu-HU"/>
        </a:p>
      </dgm:t>
    </dgm:pt>
    <dgm:pt modelId="{822E1F8C-39B5-4CA3-8C6B-F2D4CF3019C6}">
      <dgm:prSet phldrT="[Szöveg]" custT="1"/>
      <dgm:spPr/>
      <dgm:t>
        <a:bodyPr/>
        <a:lstStyle/>
        <a:p>
          <a:r>
            <a:rPr lang="hu-HU" sz="2400" b="1" dirty="0" err="1"/>
            <a:t>Token</a:t>
          </a:r>
          <a:r>
            <a:rPr lang="hu-HU" sz="2400" b="1" dirty="0"/>
            <a:t> Áthaladás</a:t>
          </a:r>
        </a:p>
      </dgm:t>
    </dgm:pt>
    <dgm:pt modelId="{DE3D6ED1-B390-4355-AFCE-F268F8ADDEBC}" type="parTrans" cxnId="{772E68A3-4ED3-468B-AE1E-DD308D803E53}">
      <dgm:prSet/>
      <dgm:spPr/>
      <dgm:t>
        <a:bodyPr/>
        <a:lstStyle/>
        <a:p>
          <a:endParaRPr lang="hu-HU"/>
        </a:p>
      </dgm:t>
    </dgm:pt>
    <dgm:pt modelId="{D8D24B31-D3B4-49E6-AA03-AD79142F04B3}" type="sibTrans" cxnId="{772E68A3-4ED3-468B-AE1E-DD308D803E53}">
      <dgm:prSet/>
      <dgm:spPr/>
      <dgm:t>
        <a:bodyPr/>
        <a:lstStyle/>
        <a:p>
          <a:endParaRPr lang="hu-HU"/>
        </a:p>
      </dgm:t>
    </dgm:pt>
    <dgm:pt modelId="{9620867F-A571-45AE-BC29-AAFFEF617F3C}">
      <dgm:prSet phldrT="[Szöveg]" custT="1"/>
      <dgm:spPr/>
      <dgm:t>
        <a:bodyPr/>
        <a:lstStyle/>
        <a:p>
          <a:r>
            <a:rPr lang="hu-HU" sz="2000" b="1" dirty="0" err="1">
              <a:solidFill>
                <a:srgbClr val="FF0000"/>
              </a:solidFill>
            </a:rPr>
            <a:t>Token</a:t>
          </a:r>
          <a:r>
            <a:rPr lang="hu-HU" sz="2000" b="1" dirty="0">
              <a:solidFill>
                <a:srgbClr val="FF0000"/>
              </a:solidFill>
            </a:rPr>
            <a:t> Gyűrű</a:t>
          </a:r>
        </a:p>
      </dgm:t>
    </dgm:pt>
    <dgm:pt modelId="{552FD91C-7357-4A51-8B82-12208DA5FCEE}" type="parTrans" cxnId="{F05AD0B0-E3FB-49EF-AB3A-CE18A251E323}">
      <dgm:prSet/>
      <dgm:spPr/>
      <dgm:t>
        <a:bodyPr/>
        <a:lstStyle/>
        <a:p>
          <a:endParaRPr lang="hu-HU"/>
        </a:p>
      </dgm:t>
    </dgm:pt>
    <dgm:pt modelId="{AC2C73AA-75DC-4E03-A8E1-918C25F3754B}" type="sibTrans" cxnId="{F05AD0B0-E3FB-49EF-AB3A-CE18A251E323}">
      <dgm:prSet/>
      <dgm:spPr/>
      <dgm:t>
        <a:bodyPr/>
        <a:lstStyle/>
        <a:p>
          <a:endParaRPr lang="hu-HU"/>
        </a:p>
      </dgm:t>
    </dgm:pt>
    <dgm:pt modelId="{E8656A2E-787E-47AE-8FFE-FA07F2EE6B33}">
      <dgm:prSet phldrT="[Szöveg]" custT="1"/>
      <dgm:spPr/>
      <dgm:t>
        <a:bodyPr/>
        <a:lstStyle/>
        <a:p>
          <a:r>
            <a:rPr lang="hu-HU" sz="1400" dirty="0" err="1">
              <a:solidFill>
                <a:schemeClr val="bg2">
                  <a:lumMod val="40000"/>
                  <a:lumOff val="60000"/>
                </a:schemeClr>
              </a:solidFill>
            </a:rPr>
            <a:t>Token</a:t>
          </a:r>
          <a:r>
            <a:rPr lang="hu-HU" sz="1400" dirty="0">
              <a:solidFill>
                <a:schemeClr val="bg2">
                  <a:lumMod val="40000"/>
                  <a:lumOff val="60000"/>
                </a:schemeClr>
              </a:solidFill>
            </a:rPr>
            <a:t> Busz</a:t>
          </a:r>
        </a:p>
      </dgm:t>
    </dgm:pt>
    <dgm:pt modelId="{E9C1A7A5-9E46-40F3-A42E-BB8CAF41F714}" type="parTrans" cxnId="{FB9A157D-5E5B-466F-B281-35907191ED23}">
      <dgm:prSet/>
      <dgm:spPr/>
      <dgm:t>
        <a:bodyPr/>
        <a:lstStyle/>
        <a:p>
          <a:endParaRPr lang="hu-HU"/>
        </a:p>
      </dgm:t>
    </dgm:pt>
    <dgm:pt modelId="{206A9DC9-3BB1-4B5A-8E11-E11595FEEB97}" type="sibTrans" cxnId="{FB9A157D-5E5B-466F-B281-35907191ED23}">
      <dgm:prSet/>
      <dgm:spPr/>
      <dgm:t>
        <a:bodyPr/>
        <a:lstStyle/>
        <a:p>
          <a:endParaRPr lang="hu-HU"/>
        </a:p>
      </dgm:t>
    </dgm:pt>
    <dgm:pt modelId="{6ED6748C-55AF-490A-A6C7-D226CE6BE3FB}" type="pres">
      <dgm:prSet presAssocID="{E1E192BF-3D9A-42CE-8574-1033877CD1FD}" presName="hierChild1" presStyleCnt="0">
        <dgm:presLayoutVars>
          <dgm:chPref val="1"/>
          <dgm:dir/>
          <dgm:animOne val="branch"/>
          <dgm:animLvl val="lvl"/>
          <dgm:resizeHandles/>
        </dgm:presLayoutVars>
      </dgm:prSet>
      <dgm:spPr/>
    </dgm:pt>
    <dgm:pt modelId="{0FA2A2B5-5D82-40D8-8260-0BBA6604D426}" type="pres">
      <dgm:prSet presAssocID="{822E1F8C-39B5-4CA3-8C6B-F2D4CF3019C6}" presName="hierRoot1" presStyleCnt="0"/>
      <dgm:spPr/>
    </dgm:pt>
    <dgm:pt modelId="{10633C81-FAD2-4868-BF08-FD3DB3F1F2C6}" type="pres">
      <dgm:prSet presAssocID="{822E1F8C-39B5-4CA3-8C6B-F2D4CF3019C6}" presName="composite" presStyleCnt="0"/>
      <dgm:spPr/>
    </dgm:pt>
    <dgm:pt modelId="{AC0DC0E7-FFF2-4C14-9A4A-3CA04F44169B}" type="pres">
      <dgm:prSet presAssocID="{822E1F8C-39B5-4CA3-8C6B-F2D4CF3019C6}" presName="background" presStyleLbl="node0" presStyleIdx="0" presStyleCnt="1"/>
      <dgm:spPr/>
    </dgm:pt>
    <dgm:pt modelId="{9C70C3D4-70D3-4233-A09A-B51B08E39201}" type="pres">
      <dgm:prSet presAssocID="{822E1F8C-39B5-4CA3-8C6B-F2D4CF3019C6}" presName="text" presStyleLbl="fgAcc0" presStyleIdx="0" presStyleCnt="1" custScaleX="232757">
        <dgm:presLayoutVars>
          <dgm:chPref val="3"/>
        </dgm:presLayoutVars>
      </dgm:prSet>
      <dgm:spPr/>
    </dgm:pt>
    <dgm:pt modelId="{E85AB21A-2A86-4A0D-B9EC-3452DFC3CBAC}" type="pres">
      <dgm:prSet presAssocID="{822E1F8C-39B5-4CA3-8C6B-F2D4CF3019C6}" presName="hierChild2" presStyleCnt="0"/>
      <dgm:spPr/>
    </dgm:pt>
    <dgm:pt modelId="{92DD8FEB-AE95-43BD-92C6-AB63B6B828ED}" type="pres">
      <dgm:prSet presAssocID="{552FD91C-7357-4A51-8B82-12208DA5FCEE}" presName="Name10" presStyleLbl="parChTrans1D2" presStyleIdx="0" presStyleCnt="2"/>
      <dgm:spPr/>
    </dgm:pt>
    <dgm:pt modelId="{B397904B-3895-4B61-A6C1-FE0EDAC66F79}" type="pres">
      <dgm:prSet presAssocID="{9620867F-A571-45AE-BC29-AAFFEF617F3C}" presName="hierRoot2" presStyleCnt="0"/>
      <dgm:spPr/>
    </dgm:pt>
    <dgm:pt modelId="{710DCDE7-9154-4271-88FC-2F4A9FF1D42A}" type="pres">
      <dgm:prSet presAssocID="{9620867F-A571-45AE-BC29-AAFFEF617F3C}" presName="composite2" presStyleCnt="0"/>
      <dgm:spPr/>
    </dgm:pt>
    <dgm:pt modelId="{AD87BB23-6A51-4F82-957A-045ACD6C99E2}" type="pres">
      <dgm:prSet presAssocID="{9620867F-A571-45AE-BC29-AAFFEF617F3C}" presName="background2" presStyleLbl="node2" presStyleIdx="0" presStyleCnt="2"/>
      <dgm:spPr/>
    </dgm:pt>
    <dgm:pt modelId="{D4EE0691-C35B-444C-8F97-4D7781D34C3B}" type="pres">
      <dgm:prSet presAssocID="{9620867F-A571-45AE-BC29-AAFFEF617F3C}" presName="text2" presStyleLbl="fgAcc2" presStyleIdx="0" presStyleCnt="2" custScaleX="193019" custLinFactX="-55413" custLinFactNeighborX="-100000" custLinFactNeighborY="4762">
        <dgm:presLayoutVars>
          <dgm:chPref val="3"/>
        </dgm:presLayoutVars>
      </dgm:prSet>
      <dgm:spPr/>
    </dgm:pt>
    <dgm:pt modelId="{AEF3C0E9-AE6E-42A9-9D80-45B92D2006BE}" type="pres">
      <dgm:prSet presAssocID="{9620867F-A571-45AE-BC29-AAFFEF617F3C}" presName="hierChild3" presStyleCnt="0"/>
      <dgm:spPr/>
    </dgm:pt>
    <dgm:pt modelId="{362DC9E7-AC20-4C18-8A66-084F341C2F20}" type="pres">
      <dgm:prSet presAssocID="{E9C1A7A5-9E46-40F3-A42E-BB8CAF41F714}" presName="Name10" presStyleLbl="parChTrans1D2" presStyleIdx="1" presStyleCnt="2"/>
      <dgm:spPr/>
    </dgm:pt>
    <dgm:pt modelId="{D806C678-E887-497B-B844-25307D36BD41}" type="pres">
      <dgm:prSet presAssocID="{E8656A2E-787E-47AE-8FFE-FA07F2EE6B33}" presName="hierRoot2" presStyleCnt="0"/>
      <dgm:spPr/>
    </dgm:pt>
    <dgm:pt modelId="{C94F3089-BABB-4000-A617-ED39D4690B60}" type="pres">
      <dgm:prSet presAssocID="{E8656A2E-787E-47AE-8FFE-FA07F2EE6B33}" presName="composite2" presStyleCnt="0"/>
      <dgm:spPr/>
    </dgm:pt>
    <dgm:pt modelId="{FD1CEBD2-2A2A-4F44-BB2B-5CFAD310C46B}" type="pres">
      <dgm:prSet presAssocID="{E8656A2E-787E-47AE-8FFE-FA07F2EE6B33}" presName="background2" presStyleLbl="node2" presStyleIdx="1" presStyleCnt="2"/>
      <dgm:spPr/>
    </dgm:pt>
    <dgm:pt modelId="{6E7E60FC-C534-4CEB-8ADC-6B5AF2728F1E}" type="pres">
      <dgm:prSet presAssocID="{E8656A2E-787E-47AE-8FFE-FA07F2EE6B33}" presName="text2" presStyleLbl="fgAcc2" presStyleIdx="1" presStyleCnt="2" custLinFactX="2851" custLinFactNeighborX="100000">
        <dgm:presLayoutVars>
          <dgm:chPref val="3"/>
        </dgm:presLayoutVars>
      </dgm:prSet>
      <dgm:spPr/>
    </dgm:pt>
    <dgm:pt modelId="{98946E3D-91DF-42DE-A81D-F04461C40F76}" type="pres">
      <dgm:prSet presAssocID="{E8656A2E-787E-47AE-8FFE-FA07F2EE6B33}" presName="hierChild3" presStyleCnt="0"/>
      <dgm:spPr/>
    </dgm:pt>
  </dgm:ptLst>
  <dgm:cxnLst>
    <dgm:cxn modelId="{97471C20-EBCB-4DDF-8CA2-D1EDF063F02C}" type="presOf" srcId="{552FD91C-7357-4A51-8B82-12208DA5FCEE}" destId="{92DD8FEB-AE95-43BD-92C6-AB63B6B828ED}" srcOrd="0" destOrd="0" presId="urn:microsoft.com/office/officeart/2005/8/layout/hierarchy1"/>
    <dgm:cxn modelId="{19E64A35-D57D-496C-B949-740625AAB60B}" type="presOf" srcId="{E1E192BF-3D9A-42CE-8574-1033877CD1FD}" destId="{6ED6748C-55AF-490A-A6C7-D226CE6BE3FB}" srcOrd="0" destOrd="0" presId="urn:microsoft.com/office/officeart/2005/8/layout/hierarchy1"/>
    <dgm:cxn modelId="{FB9A157D-5E5B-466F-B281-35907191ED23}" srcId="{822E1F8C-39B5-4CA3-8C6B-F2D4CF3019C6}" destId="{E8656A2E-787E-47AE-8FFE-FA07F2EE6B33}" srcOrd="1" destOrd="0" parTransId="{E9C1A7A5-9E46-40F3-A42E-BB8CAF41F714}" sibTransId="{206A9DC9-3BB1-4B5A-8E11-E11595FEEB97}"/>
    <dgm:cxn modelId="{CDC24E9A-1A70-4AD0-A348-9A4E5F0E5EEC}" type="presOf" srcId="{E9C1A7A5-9E46-40F3-A42E-BB8CAF41F714}" destId="{362DC9E7-AC20-4C18-8A66-084F341C2F20}" srcOrd="0" destOrd="0" presId="urn:microsoft.com/office/officeart/2005/8/layout/hierarchy1"/>
    <dgm:cxn modelId="{772E68A3-4ED3-468B-AE1E-DD308D803E53}" srcId="{E1E192BF-3D9A-42CE-8574-1033877CD1FD}" destId="{822E1F8C-39B5-4CA3-8C6B-F2D4CF3019C6}" srcOrd="0" destOrd="0" parTransId="{DE3D6ED1-B390-4355-AFCE-F268F8ADDEBC}" sibTransId="{D8D24B31-D3B4-49E6-AA03-AD79142F04B3}"/>
    <dgm:cxn modelId="{B94E96A4-72EF-4908-B17D-1B977C1BC833}" type="presOf" srcId="{E8656A2E-787E-47AE-8FFE-FA07F2EE6B33}" destId="{6E7E60FC-C534-4CEB-8ADC-6B5AF2728F1E}" srcOrd="0" destOrd="0" presId="urn:microsoft.com/office/officeart/2005/8/layout/hierarchy1"/>
    <dgm:cxn modelId="{930EFCA7-1AEF-4FFC-9D3A-4A519411CC3C}" type="presOf" srcId="{9620867F-A571-45AE-BC29-AAFFEF617F3C}" destId="{D4EE0691-C35B-444C-8F97-4D7781D34C3B}" srcOrd="0" destOrd="0" presId="urn:microsoft.com/office/officeart/2005/8/layout/hierarchy1"/>
    <dgm:cxn modelId="{F05AD0B0-E3FB-49EF-AB3A-CE18A251E323}" srcId="{822E1F8C-39B5-4CA3-8C6B-F2D4CF3019C6}" destId="{9620867F-A571-45AE-BC29-AAFFEF617F3C}" srcOrd="0" destOrd="0" parTransId="{552FD91C-7357-4A51-8B82-12208DA5FCEE}" sibTransId="{AC2C73AA-75DC-4E03-A8E1-918C25F3754B}"/>
    <dgm:cxn modelId="{86B06AB4-114F-4C5B-A9F3-AD6B9BF81B0B}" type="presOf" srcId="{822E1F8C-39B5-4CA3-8C6B-F2D4CF3019C6}" destId="{9C70C3D4-70D3-4233-A09A-B51B08E39201}" srcOrd="0" destOrd="0" presId="urn:microsoft.com/office/officeart/2005/8/layout/hierarchy1"/>
    <dgm:cxn modelId="{914D59F5-2BB2-44C4-A576-4CA67538BC6A}" type="presParOf" srcId="{6ED6748C-55AF-490A-A6C7-D226CE6BE3FB}" destId="{0FA2A2B5-5D82-40D8-8260-0BBA6604D426}" srcOrd="0" destOrd="0" presId="urn:microsoft.com/office/officeart/2005/8/layout/hierarchy1"/>
    <dgm:cxn modelId="{31312E98-1E19-4681-BC00-7A09B902E7CF}" type="presParOf" srcId="{0FA2A2B5-5D82-40D8-8260-0BBA6604D426}" destId="{10633C81-FAD2-4868-BF08-FD3DB3F1F2C6}" srcOrd="0" destOrd="0" presId="urn:microsoft.com/office/officeart/2005/8/layout/hierarchy1"/>
    <dgm:cxn modelId="{296FC5B8-C357-4036-92F8-1612DCA63E30}" type="presParOf" srcId="{10633C81-FAD2-4868-BF08-FD3DB3F1F2C6}" destId="{AC0DC0E7-FFF2-4C14-9A4A-3CA04F44169B}" srcOrd="0" destOrd="0" presId="urn:microsoft.com/office/officeart/2005/8/layout/hierarchy1"/>
    <dgm:cxn modelId="{1A051FCD-69DF-44A0-AFB9-B2B73A2B3524}" type="presParOf" srcId="{10633C81-FAD2-4868-BF08-FD3DB3F1F2C6}" destId="{9C70C3D4-70D3-4233-A09A-B51B08E39201}" srcOrd="1" destOrd="0" presId="urn:microsoft.com/office/officeart/2005/8/layout/hierarchy1"/>
    <dgm:cxn modelId="{99BBF06E-8DCB-4E79-BB77-7A3A583A18FD}" type="presParOf" srcId="{0FA2A2B5-5D82-40D8-8260-0BBA6604D426}" destId="{E85AB21A-2A86-4A0D-B9EC-3452DFC3CBAC}" srcOrd="1" destOrd="0" presId="urn:microsoft.com/office/officeart/2005/8/layout/hierarchy1"/>
    <dgm:cxn modelId="{2B04B974-8515-48FD-949D-DD460E882085}" type="presParOf" srcId="{E85AB21A-2A86-4A0D-B9EC-3452DFC3CBAC}" destId="{92DD8FEB-AE95-43BD-92C6-AB63B6B828ED}" srcOrd="0" destOrd="0" presId="urn:microsoft.com/office/officeart/2005/8/layout/hierarchy1"/>
    <dgm:cxn modelId="{8329470A-22FF-4115-8D81-7130A04C9BB7}" type="presParOf" srcId="{E85AB21A-2A86-4A0D-B9EC-3452DFC3CBAC}" destId="{B397904B-3895-4B61-A6C1-FE0EDAC66F79}" srcOrd="1" destOrd="0" presId="urn:microsoft.com/office/officeart/2005/8/layout/hierarchy1"/>
    <dgm:cxn modelId="{F3EBA56D-29B5-4F16-87C0-FA1A37143CD0}" type="presParOf" srcId="{B397904B-3895-4B61-A6C1-FE0EDAC66F79}" destId="{710DCDE7-9154-4271-88FC-2F4A9FF1D42A}" srcOrd="0" destOrd="0" presId="urn:microsoft.com/office/officeart/2005/8/layout/hierarchy1"/>
    <dgm:cxn modelId="{E0DAD067-408F-41E5-AA5B-22101C78B2F7}" type="presParOf" srcId="{710DCDE7-9154-4271-88FC-2F4A9FF1D42A}" destId="{AD87BB23-6A51-4F82-957A-045ACD6C99E2}" srcOrd="0" destOrd="0" presId="urn:microsoft.com/office/officeart/2005/8/layout/hierarchy1"/>
    <dgm:cxn modelId="{9DB5B95F-FAD6-42DE-80B3-2C5E9192B6BF}" type="presParOf" srcId="{710DCDE7-9154-4271-88FC-2F4A9FF1D42A}" destId="{D4EE0691-C35B-444C-8F97-4D7781D34C3B}" srcOrd="1" destOrd="0" presId="urn:microsoft.com/office/officeart/2005/8/layout/hierarchy1"/>
    <dgm:cxn modelId="{8585CF8E-8915-4B3C-AAA3-62227BEF5D89}" type="presParOf" srcId="{B397904B-3895-4B61-A6C1-FE0EDAC66F79}" destId="{AEF3C0E9-AE6E-42A9-9D80-45B92D2006BE}" srcOrd="1" destOrd="0" presId="urn:microsoft.com/office/officeart/2005/8/layout/hierarchy1"/>
    <dgm:cxn modelId="{F63859A4-FD45-4E6C-B40E-772933BB55C3}" type="presParOf" srcId="{E85AB21A-2A86-4A0D-B9EC-3452DFC3CBAC}" destId="{362DC9E7-AC20-4C18-8A66-084F341C2F20}" srcOrd="2" destOrd="0" presId="urn:microsoft.com/office/officeart/2005/8/layout/hierarchy1"/>
    <dgm:cxn modelId="{CE5DAF32-3195-414F-9470-8FB3198F91A0}" type="presParOf" srcId="{E85AB21A-2A86-4A0D-B9EC-3452DFC3CBAC}" destId="{D806C678-E887-497B-B844-25307D36BD41}" srcOrd="3" destOrd="0" presId="urn:microsoft.com/office/officeart/2005/8/layout/hierarchy1"/>
    <dgm:cxn modelId="{60BEBC49-7BB3-4929-B50B-5050479C0B3C}" type="presParOf" srcId="{D806C678-E887-497B-B844-25307D36BD41}" destId="{C94F3089-BABB-4000-A617-ED39D4690B60}" srcOrd="0" destOrd="0" presId="urn:microsoft.com/office/officeart/2005/8/layout/hierarchy1"/>
    <dgm:cxn modelId="{A734625C-641C-4D48-8DC1-82DA98295CC2}" type="presParOf" srcId="{C94F3089-BABB-4000-A617-ED39D4690B60}" destId="{FD1CEBD2-2A2A-4F44-BB2B-5CFAD310C46B}" srcOrd="0" destOrd="0" presId="urn:microsoft.com/office/officeart/2005/8/layout/hierarchy1"/>
    <dgm:cxn modelId="{C93717CB-53E3-436C-A017-045C4A708AD0}" type="presParOf" srcId="{C94F3089-BABB-4000-A617-ED39D4690B60}" destId="{6E7E60FC-C534-4CEB-8ADC-6B5AF2728F1E}" srcOrd="1" destOrd="0" presId="urn:microsoft.com/office/officeart/2005/8/layout/hierarchy1"/>
    <dgm:cxn modelId="{48783AD4-1B23-45D6-BC0B-14B7AAA009FB}" type="presParOf" srcId="{D806C678-E887-497B-B844-25307D36BD41}" destId="{98946E3D-91DF-42DE-A81D-F04461C40F7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E192BF-3D9A-42CE-8574-1033877CD1F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hu-HU"/>
        </a:p>
      </dgm:t>
    </dgm:pt>
    <dgm:pt modelId="{822E1F8C-39B5-4CA3-8C6B-F2D4CF3019C6}">
      <dgm:prSet phldrT="[Szöveg]" custT="1"/>
      <dgm:spPr/>
      <dgm:t>
        <a:bodyPr/>
        <a:lstStyle/>
        <a:p>
          <a:r>
            <a:rPr lang="hu-HU" sz="2400" b="1" dirty="0" err="1"/>
            <a:t>Token</a:t>
          </a:r>
          <a:r>
            <a:rPr lang="hu-HU" sz="2400" b="1" dirty="0"/>
            <a:t> Áthaladás</a:t>
          </a:r>
        </a:p>
      </dgm:t>
    </dgm:pt>
    <dgm:pt modelId="{DE3D6ED1-B390-4355-AFCE-F268F8ADDEBC}" type="parTrans" cxnId="{772E68A3-4ED3-468B-AE1E-DD308D803E53}">
      <dgm:prSet/>
      <dgm:spPr/>
      <dgm:t>
        <a:bodyPr/>
        <a:lstStyle/>
        <a:p>
          <a:endParaRPr lang="hu-HU"/>
        </a:p>
      </dgm:t>
    </dgm:pt>
    <dgm:pt modelId="{D8D24B31-D3B4-49E6-AA03-AD79142F04B3}" type="sibTrans" cxnId="{772E68A3-4ED3-468B-AE1E-DD308D803E53}">
      <dgm:prSet/>
      <dgm:spPr/>
      <dgm:t>
        <a:bodyPr/>
        <a:lstStyle/>
        <a:p>
          <a:endParaRPr lang="hu-HU"/>
        </a:p>
      </dgm:t>
    </dgm:pt>
    <dgm:pt modelId="{9620867F-A571-45AE-BC29-AAFFEF617F3C}">
      <dgm:prSet phldrT="[Szöveg]" custT="1"/>
      <dgm:spPr/>
      <dgm:t>
        <a:bodyPr/>
        <a:lstStyle/>
        <a:p>
          <a:r>
            <a:rPr lang="hu-HU" sz="1400" dirty="0" err="1">
              <a:solidFill>
                <a:schemeClr val="bg2">
                  <a:lumMod val="40000"/>
                  <a:lumOff val="60000"/>
                </a:schemeClr>
              </a:solidFill>
            </a:rPr>
            <a:t>Token</a:t>
          </a:r>
          <a:r>
            <a:rPr lang="hu-HU" sz="1400" dirty="0">
              <a:solidFill>
                <a:schemeClr val="bg2">
                  <a:lumMod val="40000"/>
                  <a:lumOff val="60000"/>
                </a:schemeClr>
              </a:solidFill>
            </a:rPr>
            <a:t> Gyűrű</a:t>
          </a:r>
        </a:p>
      </dgm:t>
    </dgm:pt>
    <dgm:pt modelId="{552FD91C-7357-4A51-8B82-12208DA5FCEE}" type="parTrans" cxnId="{F05AD0B0-E3FB-49EF-AB3A-CE18A251E323}">
      <dgm:prSet/>
      <dgm:spPr/>
      <dgm:t>
        <a:bodyPr/>
        <a:lstStyle/>
        <a:p>
          <a:endParaRPr lang="hu-HU"/>
        </a:p>
      </dgm:t>
    </dgm:pt>
    <dgm:pt modelId="{AC2C73AA-75DC-4E03-A8E1-918C25F3754B}" type="sibTrans" cxnId="{F05AD0B0-E3FB-49EF-AB3A-CE18A251E323}">
      <dgm:prSet/>
      <dgm:spPr/>
      <dgm:t>
        <a:bodyPr/>
        <a:lstStyle/>
        <a:p>
          <a:endParaRPr lang="hu-HU"/>
        </a:p>
      </dgm:t>
    </dgm:pt>
    <dgm:pt modelId="{E8656A2E-787E-47AE-8FFE-FA07F2EE6B33}">
      <dgm:prSet phldrT="[Szöveg]" custT="1"/>
      <dgm:spPr/>
      <dgm:t>
        <a:bodyPr/>
        <a:lstStyle/>
        <a:p>
          <a:r>
            <a:rPr lang="hu-HU" sz="2000" b="1" dirty="0" err="1">
              <a:solidFill>
                <a:schemeClr val="accent2"/>
              </a:solidFill>
            </a:rPr>
            <a:t>Token</a:t>
          </a:r>
          <a:r>
            <a:rPr lang="hu-HU" sz="2000" b="1" dirty="0">
              <a:solidFill>
                <a:schemeClr val="accent2"/>
              </a:solidFill>
            </a:rPr>
            <a:t> Busz</a:t>
          </a:r>
        </a:p>
      </dgm:t>
    </dgm:pt>
    <dgm:pt modelId="{E9C1A7A5-9E46-40F3-A42E-BB8CAF41F714}" type="parTrans" cxnId="{FB9A157D-5E5B-466F-B281-35907191ED23}">
      <dgm:prSet/>
      <dgm:spPr/>
      <dgm:t>
        <a:bodyPr/>
        <a:lstStyle/>
        <a:p>
          <a:endParaRPr lang="hu-HU"/>
        </a:p>
      </dgm:t>
    </dgm:pt>
    <dgm:pt modelId="{206A9DC9-3BB1-4B5A-8E11-E11595FEEB97}" type="sibTrans" cxnId="{FB9A157D-5E5B-466F-B281-35907191ED23}">
      <dgm:prSet/>
      <dgm:spPr/>
      <dgm:t>
        <a:bodyPr/>
        <a:lstStyle/>
        <a:p>
          <a:endParaRPr lang="hu-HU"/>
        </a:p>
      </dgm:t>
    </dgm:pt>
    <dgm:pt modelId="{6ED6748C-55AF-490A-A6C7-D226CE6BE3FB}" type="pres">
      <dgm:prSet presAssocID="{E1E192BF-3D9A-42CE-8574-1033877CD1FD}" presName="hierChild1" presStyleCnt="0">
        <dgm:presLayoutVars>
          <dgm:chPref val="1"/>
          <dgm:dir/>
          <dgm:animOne val="branch"/>
          <dgm:animLvl val="lvl"/>
          <dgm:resizeHandles/>
        </dgm:presLayoutVars>
      </dgm:prSet>
      <dgm:spPr/>
    </dgm:pt>
    <dgm:pt modelId="{0FA2A2B5-5D82-40D8-8260-0BBA6604D426}" type="pres">
      <dgm:prSet presAssocID="{822E1F8C-39B5-4CA3-8C6B-F2D4CF3019C6}" presName="hierRoot1" presStyleCnt="0"/>
      <dgm:spPr/>
    </dgm:pt>
    <dgm:pt modelId="{10633C81-FAD2-4868-BF08-FD3DB3F1F2C6}" type="pres">
      <dgm:prSet presAssocID="{822E1F8C-39B5-4CA3-8C6B-F2D4CF3019C6}" presName="composite" presStyleCnt="0"/>
      <dgm:spPr/>
    </dgm:pt>
    <dgm:pt modelId="{AC0DC0E7-FFF2-4C14-9A4A-3CA04F44169B}" type="pres">
      <dgm:prSet presAssocID="{822E1F8C-39B5-4CA3-8C6B-F2D4CF3019C6}" presName="background" presStyleLbl="node0" presStyleIdx="0" presStyleCnt="1"/>
      <dgm:spPr/>
    </dgm:pt>
    <dgm:pt modelId="{9C70C3D4-70D3-4233-A09A-B51B08E39201}" type="pres">
      <dgm:prSet presAssocID="{822E1F8C-39B5-4CA3-8C6B-F2D4CF3019C6}" presName="text" presStyleLbl="fgAcc0" presStyleIdx="0" presStyleCnt="1" custScaleX="300835">
        <dgm:presLayoutVars>
          <dgm:chPref val="3"/>
        </dgm:presLayoutVars>
      </dgm:prSet>
      <dgm:spPr/>
    </dgm:pt>
    <dgm:pt modelId="{E85AB21A-2A86-4A0D-B9EC-3452DFC3CBAC}" type="pres">
      <dgm:prSet presAssocID="{822E1F8C-39B5-4CA3-8C6B-F2D4CF3019C6}" presName="hierChild2" presStyleCnt="0"/>
      <dgm:spPr/>
    </dgm:pt>
    <dgm:pt modelId="{92DD8FEB-AE95-43BD-92C6-AB63B6B828ED}" type="pres">
      <dgm:prSet presAssocID="{552FD91C-7357-4A51-8B82-12208DA5FCEE}" presName="Name10" presStyleLbl="parChTrans1D2" presStyleIdx="0" presStyleCnt="2"/>
      <dgm:spPr/>
    </dgm:pt>
    <dgm:pt modelId="{B397904B-3895-4B61-A6C1-FE0EDAC66F79}" type="pres">
      <dgm:prSet presAssocID="{9620867F-A571-45AE-BC29-AAFFEF617F3C}" presName="hierRoot2" presStyleCnt="0"/>
      <dgm:spPr/>
    </dgm:pt>
    <dgm:pt modelId="{710DCDE7-9154-4271-88FC-2F4A9FF1D42A}" type="pres">
      <dgm:prSet presAssocID="{9620867F-A571-45AE-BC29-AAFFEF617F3C}" presName="composite2" presStyleCnt="0"/>
      <dgm:spPr/>
    </dgm:pt>
    <dgm:pt modelId="{AD87BB23-6A51-4F82-957A-045ACD6C99E2}" type="pres">
      <dgm:prSet presAssocID="{9620867F-A571-45AE-BC29-AAFFEF617F3C}" presName="background2" presStyleLbl="node2" presStyleIdx="0" presStyleCnt="2"/>
      <dgm:spPr/>
    </dgm:pt>
    <dgm:pt modelId="{D4EE0691-C35B-444C-8F97-4D7781D34C3B}" type="pres">
      <dgm:prSet presAssocID="{9620867F-A571-45AE-BC29-AAFFEF617F3C}" presName="text2" presStyleLbl="fgAcc2" presStyleIdx="0" presStyleCnt="2" custScaleX="141587" custLinFactX="-55413" custLinFactNeighborX="-100000">
        <dgm:presLayoutVars>
          <dgm:chPref val="3"/>
        </dgm:presLayoutVars>
      </dgm:prSet>
      <dgm:spPr/>
    </dgm:pt>
    <dgm:pt modelId="{AEF3C0E9-AE6E-42A9-9D80-45B92D2006BE}" type="pres">
      <dgm:prSet presAssocID="{9620867F-A571-45AE-BC29-AAFFEF617F3C}" presName="hierChild3" presStyleCnt="0"/>
      <dgm:spPr/>
    </dgm:pt>
    <dgm:pt modelId="{362DC9E7-AC20-4C18-8A66-084F341C2F20}" type="pres">
      <dgm:prSet presAssocID="{E9C1A7A5-9E46-40F3-A42E-BB8CAF41F714}" presName="Name10" presStyleLbl="parChTrans1D2" presStyleIdx="1" presStyleCnt="2"/>
      <dgm:spPr/>
    </dgm:pt>
    <dgm:pt modelId="{D806C678-E887-497B-B844-25307D36BD41}" type="pres">
      <dgm:prSet presAssocID="{E8656A2E-787E-47AE-8FFE-FA07F2EE6B33}" presName="hierRoot2" presStyleCnt="0"/>
      <dgm:spPr/>
    </dgm:pt>
    <dgm:pt modelId="{C94F3089-BABB-4000-A617-ED39D4690B60}" type="pres">
      <dgm:prSet presAssocID="{E8656A2E-787E-47AE-8FFE-FA07F2EE6B33}" presName="composite2" presStyleCnt="0"/>
      <dgm:spPr/>
    </dgm:pt>
    <dgm:pt modelId="{FD1CEBD2-2A2A-4F44-BB2B-5CFAD310C46B}" type="pres">
      <dgm:prSet presAssocID="{E8656A2E-787E-47AE-8FFE-FA07F2EE6B33}" presName="background2" presStyleLbl="node2" presStyleIdx="1" presStyleCnt="2"/>
      <dgm:spPr/>
    </dgm:pt>
    <dgm:pt modelId="{6E7E60FC-C534-4CEB-8ADC-6B5AF2728F1E}" type="pres">
      <dgm:prSet presAssocID="{E8656A2E-787E-47AE-8FFE-FA07F2EE6B33}" presName="text2" presStyleLbl="fgAcc2" presStyleIdx="1" presStyleCnt="2" custScaleX="298555" custLinFactX="20353" custLinFactNeighborX="100000">
        <dgm:presLayoutVars>
          <dgm:chPref val="3"/>
        </dgm:presLayoutVars>
      </dgm:prSet>
      <dgm:spPr/>
    </dgm:pt>
    <dgm:pt modelId="{98946E3D-91DF-42DE-A81D-F04461C40F76}" type="pres">
      <dgm:prSet presAssocID="{E8656A2E-787E-47AE-8FFE-FA07F2EE6B33}" presName="hierChild3" presStyleCnt="0"/>
      <dgm:spPr/>
    </dgm:pt>
  </dgm:ptLst>
  <dgm:cxnLst>
    <dgm:cxn modelId="{097D0704-5B66-41E5-A11A-6E9FBFE0B06B}" type="presOf" srcId="{552FD91C-7357-4A51-8B82-12208DA5FCEE}" destId="{92DD8FEB-AE95-43BD-92C6-AB63B6B828ED}" srcOrd="0" destOrd="0" presId="urn:microsoft.com/office/officeart/2005/8/layout/hierarchy1"/>
    <dgm:cxn modelId="{57477562-FD3E-4A30-B0C9-5128EBA88901}" type="presOf" srcId="{E8656A2E-787E-47AE-8FFE-FA07F2EE6B33}" destId="{6E7E60FC-C534-4CEB-8ADC-6B5AF2728F1E}" srcOrd="0" destOrd="0" presId="urn:microsoft.com/office/officeart/2005/8/layout/hierarchy1"/>
    <dgm:cxn modelId="{C4FEF963-C86D-4BEA-A702-116EAAD43732}" type="presOf" srcId="{E1E192BF-3D9A-42CE-8574-1033877CD1FD}" destId="{6ED6748C-55AF-490A-A6C7-D226CE6BE3FB}" srcOrd="0" destOrd="0" presId="urn:microsoft.com/office/officeart/2005/8/layout/hierarchy1"/>
    <dgm:cxn modelId="{FB9A157D-5E5B-466F-B281-35907191ED23}" srcId="{822E1F8C-39B5-4CA3-8C6B-F2D4CF3019C6}" destId="{E8656A2E-787E-47AE-8FFE-FA07F2EE6B33}" srcOrd="1" destOrd="0" parTransId="{E9C1A7A5-9E46-40F3-A42E-BB8CAF41F714}" sibTransId="{206A9DC9-3BB1-4B5A-8E11-E11595FEEB97}"/>
    <dgm:cxn modelId="{772E68A3-4ED3-468B-AE1E-DD308D803E53}" srcId="{E1E192BF-3D9A-42CE-8574-1033877CD1FD}" destId="{822E1F8C-39B5-4CA3-8C6B-F2D4CF3019C6}" srcOrd="0" destOrd="0" parTransId="{DE3D6ED1-B390-4355-AFCE-F268F8ADDEBC}" sibTransId="{D8D24B31-D3B4-49E6-AA03-AD79142F04B3}"/>
    <dgm:cxn modelId="{40E76CA4-772F-422D-8E74-ACC4A83E85F5}" type="presOf" srcId="{822E1F8C-39B5-4CA3-8C6B-F2D4CF3019C6}" destId="{9C70C3D4-70D3-4233-A09A-B51B08E39201}" srcOrd="0" destOrd="0" presId="urn:microsoft.com/office/officeart/2005/8/layout/hierarchy1"/>
    <dgm:cxn modelId="{F05AD0B0-E3FB-49EF-AB3A-CE18A251E323}" srcId="{822E1F8C-39B5-4CA3-8C6B-F2D4CF3019C6}" destId="{9620867F-A571-45AE-BC29-AAFFEF617F3C}" srcOrd="0" destOrd="0" parTransId="{552FD91C-7357-4A51-8B82-12208DA5FCEE}" sibTransId="{AC2C73AA-75DC-4E03-A8E1-918C25F3754B}"/>
    <dgm:cxn modelId="{C14EE1BF-CE84-47FD-B89B-EC71F56429FC}" type="presOf" srcId="{9620867F-A571-45AE-BC29-AAFFEF617F3C}" destId="{D4EE0691-C35B-444C-8F97-4D7781D34C3B}" srcOrd="0" destOrd="0" presId="urn:microsoft.com/office/officeart/2005/8/layout/hierarchy1"/>
    <dgm:cxn modelId="{756FCCD1-A016-49A6-B6B3-1ADE99280FB8}" type="presOf" srcId="{E9C1A7A5-9E46-40F3-A42E-BB8CAF41F714}" destId="{362DC9E7-AC20-4C18-8A66-084F341C2F20}" srcOrd="0" destOrd="0" presId="urn:microsoft.com/office/officeart/2005/8/layout/hierarchy1"/>
    <dgm:cxn modelId="{0AF2755C-C5C2-4B0D-BEDB-14949B17C91C}" type="presParOf" srcId="{6ED6748C-55AF-490A-A6C7-D226CE6BE3FB}" destId="{0FA2A2B5-5D82-40D8-8260-0BBA6604D426}" srcOrd="0" destOrd="0" presId="urn:microsoft.com/office/officeart/2005/8/layout/hierarchy1"/>
    <dgm:cxn modelId="{B233316B-79A5-4666-945E-7E2F72C232B6}" type="presParOf" srcId="{0FA2A2B5-5D82-40D8-8260-0BBA6604D426}" destId="{10633C81-FAD2-4868-BF08-FD3DB3F1F2C6}" srcOrd="0" destOrd="0" presId="urn:microsoft.com/office/officeart/2005/8/layout/hierarchy1"/>
    <dgm:cxn modelId="{B6DA249B-9F3B-4138-9C9F-D1A8A7EB91A6}" type="presParOf" srcId="{10633C81-FAD2-4868-BF08-FD3DB3F1F2C6}" destId="{AC0DC0E7-FFF2-4C14-9A4A-3CA04F44169B}" srcOrd="0" destOrd="0" presId="urn:microsoft.com/office/officeart/2005/8/layout/hierarchy1"/>
    <dgm:cxn modelId="{3CE1455E-B1EC-4AB3-82B1-E45C686E79DC}" type="presParOf" srcId="{10633C81-FAD2-4868-BF08-FD3DB3F1F2C6}" destId="{9C70C3D4-70D3-4233-A09A-B51B08E39201}" srcOrd="1" destOrd="0" presId="urn:microsoft.com/office/officeart/2005/8/layout/hierarchy1"/>
    <dgm:cxn modelId="{80130378-1C3A-498C-BEBC-62528B40044A}" type="presParOf" srcId="{0FA2A2B5-5D82-40D8-8260-0BBA6604D426}" destId="{E85AB21A-2A86-4A0D-B9EC-3452DFC3CBAC}" srcOrd="1" destOrd="0" presId="urn:microsoft.com/office/officeart/2005/8/layout/hierarchy1"/>
    <dgm:cxn modelId="{CBFAA045-28D7-4B31-8FF8-75AFD201CDAA}" type="presParOf" srcId="{E85AB21A-2A86-4A0D-B9EC-3452DFC3CBAC}" destId="{92DD8FEB-AE95-43BD-92C6-AB63B6B828ED}" srcOrd="0" destOrd="0" presId="urn:microsoft.com/office/officeart/2005/8/layout/hierarchy1"/>
    <dgm:cxn modelId="{7313735D-BFBC-45AE-B306-82D8D644CF77}" type="presParOf" srcId="{E85AB21A-2A86-4A0D-B9EC-3452DFC3CBAC}" destId="{B397904B-3895-4B61-A6C1-FE0EDAC66F79}" srcOrd="1" destOrd="0" presId="urn:microsoft.com/office/officeart/2005/8/layout/hierarchy1"/>
    <dgm:cxn modelId="{18DEA777-2A45-46A3-B5CE-324EC491FF97}" type="presParOf" srcId="{B397904B-3895-4B61-A6C1-FE0EDAC66F79}" destId="{710DCDE7-9154-4271-88FC-2F4A9FF1D42A}" srcOrd="0" destOrd="0" presId="urn:microsoft.com/office/officeart/2005/8/layout/hierarchy1"/>
    <dgm:cxn modelId="{9BB588F3-5196-4485-92F1-97B3C8B113A4}" type="presParOf" srcId="{710DCDE7-9154-4271-88FC-2F4A9FF1D42A}" destId="{AD87BB23-6A51-4F82-957A-045ACD6C99E2}" srcOrd="0" destOrd="0" presId="urn:microsoft.com/office/officeart/2005/8/layout/hierarchy1"/>
    <dgm:cxn modelId="{D2218BCF-AB63-4DF5-92CC-DF7924ABFA42}" type="presParOf" srcId="{710DCDE7-9154-4271-88FC-2F4A9FF1D42A}" destId="{D4EE0691-C35B-444C-8F97-4D7781D34C3B}" srcOrd="1" destOrd="0" presId="urn:microsoft.com/office/officeart/2005/8/layout/hierarchy1"/>
    <dgm:cxn modelId="{22B389A8-5196-4E74-A94E-E34E12CD116E}" type="presParOf" srcId="{B397904B-3895-4B61-A6C1-FE0EDAC66F79}" destId="{AEF3C0E9-AE6E-42A9-9D80-45B92D2006BE}" srcOrd="1" destOrd="0" presId="urn:microsoft.com/office/officeart/2005/8/layout/hierarchy1"/>
    <dgm:cxn modelId="{E7D02ECB-C55B-4A66-BA1F-D06985913838}" type="presParOf" srcId="{E85AB21A-2A86-4A0D-B9EC-3452DFC3CBAC}" destId="{362DC9E7-AC20-4C18-8A66-084F341C2F20}" srcOrd="2" destOrd="0" presId="urn:microsoft.com/office/officeart/2005/8/layout/hierarchy1"/>
    <dgm:cxn modelId="{293D6C6F-3E5D-4AAE-A1A0-6658B82615DA}" type="presParOf" srcId="{E85AB21A-2A86-4A0D-B9EC-3452DFC3CBAC}" destId="{D806C678-E887-497B-B844-25307D36BD41}" srcOrd="3" destOrd="0" presId="urn:microsoft.com/office/officeart/2005/8/layout/hierarchy1"/>
    <dgm:cxn modelId="{1A397634-60B6-463F-AF5E-84F8771AB084}" type="presParOf" srcId="{D806C678-E887-497B-B844-25307D36BD41}" destId="{C94F3089-BABB-4000-A617-ED39D4690B60}" srcOrd="0" destOrd="0" presId="urn:microsoft.com/office/officeart/2005/8/layout/hierarchy1"/>
    <dgm:cxn modelId="{E7DC6795-20F5-48C3-B86F-59284DA16088}" type="presParOf" srcId="{C94F3089-BABB-4000-A617-ED39D4690B60}" destId="{FD1CEBD2-2A2A-4F44-BB2B-5CFAD310C46B}" srcOrd="0" destOrd="0" presId="urn:microsoft.com/office/officeart/2005/8/layout/hierarchy1"/>
    <dgm:cxn modelId="{ADFD9E53-0E5C-4A48-9031-ADE65C44B508}" type="presParOf" srcId="{C94F3089-BABB-4000-A617-ED39D4690B60}" destId="{6E7E60FC-C534-4CEB-8ADC-6B5AF2728F1E}" srcOrd="1" destOrd="0" presId="urn:microsoft.com/office/officeart/2005/8/layout/hierarchy1"/>
    <dgm:cxn modelId="{406B7985-3F7A-4DF9-8B76-A998DC5F105E}" type="presParOf" srcId="{D806C678-E887-497B-B844-25307D36BD41}" destId="{98946E3D-91DF-42DE-A81D-F04461C40F7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DC9E7-AC20-4C18-8A66-084F341C2F20}">
      <dsp:nvSpPr>
        <dsp:cNvPr id="0" name=""/>
        <dsp:cNvSpPr/>
      </dsp:nvSpPr>
      <dsp:spPr>
        <a:xfrm>
          <a:off x="3913386" y="633680"/>
          <a:ext cx="2099725" cy="290143"/>
        </a:xfrm>
        <a:custGeom>
          <a:avLst/>
          <a:gdLst/>
          <a:ahLst/>
          <a:cxnLst/>
          <a:rect l="0" t="0" r="0" b="0"/>
          <a:pathLst>
            <a:path>
              <a:moveTo>
                <a:pt x="0" y="0"/>
              </a:moveTo>
              <a:lnTo>
                <a:pt x="0" y="197724"/>
              </a:lnTo>
              <a:lnTo>
                <a:pt x="2099725" y="197724"/>
              </a:lnTo>
              <a:lnTo>
                <a:pt x="2099725" y="2901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DD8FEB-AE95-43BD-92C6-AB63B6B828ED}">
      <dsp:nvSpPr>
        <dsp:cNvPr id="0" name=""/>
        <dsp:cNvSpPr/>
      </dsp:nvSpPr>
      <dsp:spPr>
        <a:xfrm>
          <a:off x="1753279" y="633680"/>
          <a:ext cx="2160106" cy="290329"/>
        </a:xfrm>
        <a:custGeom>
          <a:avLst/>
          <a:gdLst/>
          <a:ahLst/>
          <a:cxnLst/>
          <a:rect l="0" t="0" r="0" b="0"/>
          <a:pathLst>
            <a:path>
              <a:moveTo>
                <a:pt x="2160106" y="0"/>
              </a:moveTo>
              <a:lnTo>
                <a:pt x="2160106" y="197910"/>
              </a:lnTo>
              <a:lnTo>
                <a:pt x="0" y="197910"/>
              </a:lnTo>
              <a:lnTo>
                <a:pt x="0" y="2903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0DC0E7-FFF2-4C14-9A4A-3CA04F44169B}">
      <dsp:nvSpPr>
        <dsp:cNvPr id="0" name=""/>
        <dsp:cNvSpPr/>
      </dsp:nvSpPr>
      <dsp:spPr>
        <a:xfrm>
          <a:off x="2752361" y="185"/>
          <a:ext cx="2322050" cy="6334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70C3D4-70D3-4233-A09A-B51B08E39201}">
      <dsp:nvSpPr>
        <dsp:cNvPr id="0" name=""/>
        <dsp:cNvSpPr/>
      </dsp:nvSpPr>
      <dsp:spPr>
        <a:xfrm>
          <a:off x="2863208" y="105491"/>
          <a:ext cx="2322050" cy="63349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u-HU" sz="2400" b="1" kern="1200" dirty="0" err="1"/>
            <a:t>Token</a:t>
          </a:r>
          <a:r>
            <a:rPr lang="hu-HU" sz="2400" b="1" kern="1200" dirty="0"/>
            <a:t> Áthaladás</a:t>
          </a:r>
        </a:p>
      </dsp:txBody>
      <dsp:txXfrm>
        <a:off x="2881762" y="124045"/>
        <a:ext cx="2284942" cy="596386"/>
      </dsp:txXfrm>
    </dsp:sp>
    <dsp:sp modelId="{AD87BB23-6A51-4F82-957A-045ACD6C99E2}">
      <dsp:nvSpPr>
        <dsp:cNvPr id="0" name=""/>
        <dsp:cNvSpPr/>
      </dsp:nvSpPr>
      <dsp:spPr>
        <a:xfrm>
          <a:off x="790473" y="924009"/>
          <a:ext cx="1925613" cy="6334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EE0691-C35B-444C-8F97-4D7781D34C3B}">
      <dsp:nvSpPr>
        <dsp:cNvPr id="0" name=""/>
        <dsp:cNvSpPr/>
      </dsp:nvSpPr>
      <dsp:spPr>
        <a:xfrm>
          <a:off x="901321" y="1029314"/>
          <a:ext cx="1925613" cy="63349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u-HU" sz="2000" b="1" kern="1200" dirty="0" err="1">
              <a:solidFill>
                <a:srgbClr val="FF0000"/>
              </a:solidFill>
            </a:rPr>
            <a:t>Token</a:t>
          </a:r>
          <a:r>
            <a:rPr lang="hu-HU" sz="2000" b="1" kern="1200" dirty="0">
              <a:solidFill>
                <a:srgbClr val="FF0000"/>
              </a:solidFill>
            </a:rPr>
            <a:t> Gyűrű</a:t>
          </a:r>
        </a:p>
      </dsp:txBody>
      <dsp:txXfrm>
        <a:off x="919875" y="1047868"/>
        <a:ext cx="1888505" cy="596386"/>
      </dsp:txXfrm>
    </dsp:sp>
    <dsp:sp modelId="{FD1CEBD2-2A2A-4F44-BB2B-5CFAD310C46B}">
      <dsp:nvSpPr>
        <dsp:cNvPr id="0" name=""/>
        <dsp:cNvSpPr/>
      </dsp:nvSpPr>
      <dsp:spPr>
        <a:xfrm>
          <a:off x="5514297" y="923823"/>
          <a:ext cx="997628" cy="6334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7E60FC-C534-4CEB-8ADC-6B5AF2728F1E}">
      <dsp:nvSpPr>
        <dsp:cNvPr id="0" name=""/>
        <dsp:cNvSpPr/>
      </dsp:nvSpPr>
      <dsp:spPr>
        <a:xfrm>
          <a:off x="5625145" y="1029128"/>
          <a:ext cx="997628" cy="63349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u-HU" sz="1400" kern="1200" dirty="0" err="1">
              <a:solidFill>
                <a:schemeClr val="bg2">
                  <a:lumMod val="40000"/>
                  <a:lumOff val="60000"/>
                </a:schemeClr>
              </a:solidFill>
            </a:rPr>
            <a:t>Token</a:t>
          </a:r>
          <a:r>
            <a:rPr lang="hu-HU" sz="1400" kern="1200" dirty="0">
              <a:solidFill>
                <a:schemeClr val="bg2">
                  <a:lumMod val="40000"/>
                  <a:lumOff val="60000"/>
                </a:schemeClr>
              </a:solidFill>
            </a:rPr>
            <a:t> Busz</a:t>
          </a:r>
        </a:p>
      </dsp:txBody>
      <dsp:txXfrm>
        <a:off x="5643699" y="1047682"/>
        <a:ext cx="960520" cy="5963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DC9E7-AC20-4C18-8A66-084F341C2F20}">
      <dsp:nvSpPr>
        <dsp:cNvPr id="0" name=""/>
        <dsp:cNvSpPr/>
      </dsp:nvSpPr>
      <dsp:spPr>
        <a:xfrm>
          <a:off x="3989247" y="590389"/>
          <a:ext cx="1878413" cy="270103"/>
        </a:xfrm>
        <a:custGeom>
          <a:avLst/>
          <a:gdLst/>
          <a:ahLst/>
          <a:cxnLst/>
          <a:rect l="0" t="0" r="0" b="0"/>
          <a:pathLst>
            <a:path>
              <a:moveTo>
                <a:pt x="0" y="0"/>
              </a:moveTo>
              <a:lnTo>
                <a:pt x="0" y="184067"/>
              </a:lnTo>
              <a:lnTo>
                <a:pt x="1878413" y="184067"/>
              </a:lnTo>
              <a:lnTo>
                <a:pt x="1878413" y="2701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DD8FEB-AE95-43BD-92C6-AB63B6B828ED}">
      <dsp:nvSpPr>
        <dsp:cNvPr id="0" name=""/>
        <dsp:cNvSpPr/>
      </dsp:nvSpPr>
      <dsp:spPr>
        <a:xfrm>
          <a:off x="1056325" y="590389"/>
          <a:ext cx="2932922" cy="270103"/>
        </a:xfrm>
        <a:custGeom>
          <a:avLst/>
          <a:gdLst/>
          <a:ahLst/>
          <a:cxnLst/>
          <a:rect l="0" t="0" r="0" b="0"/>
          <a:pathLst>
            <a:path>
              <a:moveTo>
                <a:pt x="2932922" y="0"/>
              </a:moveTo>
              <a:lnTo>
                <a:pt x="2932922" y="184067"/>
              </a:lnTo>
              <a:lnTo>
                <a:pt x="0" y="184067"/>
              </a:lnTo>
              <a:lnTo>
                <a:pt x="0" y="2701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0DC0E7-FFF2-4C14-9A4A-3CA04F44169B}">
      <dsp:nvSpPr>
        <dsp:cNvPr id="0" name=""/>
        <dsp:cNvSpPr/>
      </dsp:nvSpPr>
      <dsp:spPr>
        <a:xfrm>
          <a:off x="2592285" y="650"/>
          <a:ext cx="2793924" cy="5897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70C3D4-70D3-4233-A09A-B51B08E39201}">
      <dsp:nvSpPr>
        <dsp:cNvPr id="0" name=""/>
        <dsp:cNvSpPr/>
      </dsp:nvSpPr>
      <dsp:spPr>
        <a:xfrm>
          <a:off x="2695477" y="98682"/>
          <a:ext cx="2793924" cy="5897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u-HU" sz="2400" b="1" kern="1200" dirty="0" err="1"/>
            <a:t>Token</a:t>
          </a:r>
          <a:r>
            <a:rPr lang="hu-HU" sz="2400" b="1" kern="1200" dirty="0"/>
            <a:t> Áthaladás</a:t>
          </a:r>
        </a:p>
      </dsp:txBody>
      <dsp:txXfrm>
        <a:off x="2712750" y="115955"/>
        <a:ext cx="2759378" cy="555193"/>
      </dsp:txXfrm>
    </dsp:sp>
    <dsp:sp modelId="{AD87BB23-6A51-4F82-957A-045ACD6C99E2}">
      <dsp:nvSpPr>
        <dsp:cNvPr id="0" name=""/>
        <dsp:cNvSpPr/>
      </dsp:nvSpPr>
      <dsp:spPr>
        <a:xfrm>
          <a:off x="398849" y="860493"/>
          <a:ext cx="1314951" cy="5897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EE0691-C35B-444C-8F97-4D7781D34C3B}">
      <dsp:nvSpPr>
        <dsp:cNvPr id="0" name=""/>
        <dsp:cNvSpPr/>
      </dsp:nvSpPr>
      <dsp:spPr>
        <a:xfrm>
          <a:off x="502040" y="958525"/>
          <a:ext cx="1314951" cy="5897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u-HU" sz="1400" kern="1200" dirty="0" err="1">
              <a:solidFill>
                <a:schemeClr val="bg2">
                  <a:lumMod val="40000"/>
                  <a:lumOff val="60000"/>
                </a:schemeClr>
              </a:solidFill>
            </a:rPr>
            <a:t>Token</a:t>
          </a:r>
          <a:r>
            <a:rPr lang="hu-HU" sz="1400" kern="1200" dirty="0">
              <a:solidFill>
                <a:schemeClr val="bg2">
                  <a:lumMod val="40000"/>
                  <a:lumOff val="60000"/>
                </a:schemeClr>
              </a:solidFill>
            </a:rPr>
            <a:t> Gyűrű</a:t>
          </a:r>
        </a:p>
      </dsp:txBody>
      <dsp:txXfrm>
        <a:off x="519313" y="975798"/>
        <a:ext cx="1280405" cy="555193"/>
      </dsp:txXfrm>
    </dsp:sp>
    <dsp:sp modelId="{FD1CEBD2-2A2A-4F44-BB2B-5CFAD310C46B}">
      <dsp:nvSpPr>
        <dsp:cNvPr id="0" name=""/>
        <dsp:cNvSpPr/>
      </dsp:nvSpPr>
      <dsp:spPr>
        <a:xfrm>
          <a:off x="4481286" y="860493"/>
          <a:ext cx="2772749" cy="5897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7E60FC-C534-4CEB-8ADC-6B5AF2728F1E}">
      <dsp:nvSpPr>
        <dsp:cNvPr id="0" name=""/>
        <dsp:cNvSpPr/>
      </dsp:nvSpPr>
      <dsp:spPr>
        <a:xfrm>
          <a:off x="4584477" y="958525"/>
          <a:ext cx="2772749" cy="5897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u-HU" sz="2000" b="1" kern="1200" dirty="0" err="1">
              <a:solidFill>
                <a:schemeClr val="accent2"/>
              </a:solidFill>
            </a:rPr>
            <a:t>Token</a:t>
          </a:r>
          <a:r>
            <a:rPr lang="hu-HU" sz="2000" b="1" kern="1200" dirty="0">
              <a:solidFill>
                <a:schemeClr val="accent2"/>
              </a:solidFill>
            </a:rPr>
            <a:t> Busz</a:t>
          </a:r>
        </a:p>
      </dsp:txBody>
      <dsp:txXfrm>
        <a:off x="4601750" y="975798"/>
        <a:ext cx="2738203" cy="55519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575DC634-CB22-42AA-97A7-4B0D41C10DD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hu-HU"/>
          </a:p>
        </p:txBody>
      </p:sp>
      <p:sp>
        <p:nvSpPr>
          <p:cNvPr id="56323" name="Rectangle 3">
            <a:extLst>
              <a:ext uri="{FF2B5EF4-FFF2-40B4-BE49-F238E27FC236}">
                <a16:creationId xmlns:a16="http://schemas.microsoft.com/office/drawing/2014/main" id="{44837DC6-0A1A-4156-BCDB-F14A9408A255}"/>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hu-HU"/>
          </a:p>
        </p:txBody>
      </p:sp>
      <p:sp>
        <p:nvSpPr>
          <p:cNvPr id="56324" name="Rectangle 4">
            <a:extLst>
              <a:ext uri="{FF2B5EF4-FFF2-40B4-BE49-F238E27FC236}">
                <a16:creationId xmlns:a16="http://schemas.microsoft.com/office/drawing/2014/main" id="{E5B324A0-582F-47F3-BBA0-B8F79426B237}"/>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hu-HU"/>
          </a:p>
        </p:txBody>
      </p:sp>
      <p:sp>
        <p:nvSpPr>
          <p:cNvPr id="56325" name="Rectangle 5">
            <a:extLst>
              <a:ext uri="{FF2B5EF4-FFF2-40B4-BE49-F238E27FC236}">
                <a16:creationId xmlns:a16="http://schemas.microsoft.com/office/drawing/2014/main" id="{4E1C5228-2954-4F61-9409-3810B16374DE}"/>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C074DC09-C38B-4E9C-A749-2E001FDC297B}" type="slidenum">
              <a:rPr lang="hu-HU"/>
              <a:pPr>
                <a:defRPr/>
              </a:pPr>
              <a:t>‹#›</a:t>
            </a:fld>
            <a:endParaRPr lang="hu-HU" dirty="0"/>
          </a:p>
        </p:txBody>
      </p:sp>
    </p:spTree>
    <p:extLst>
      <p:ext uri="{BB962C8B-B14F-4D97-AF65-F5344CB8AC3E}">
        <p14:creationId xmlns:p14="http://schemas.microsoft.com/office/powerpoint/2010/main" val="2825926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CA5369D3-126B-491A-BB4A-3F5D7581832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hu-HU"/>
          </a:p>
        </p:txBody>
      </p:sp>
      <p:sp>
        <p:nvSpPr>
          <p:cNvPr id="142339" name="Rectangle 3">
            <a:extLst>
              <a:ext uri="{FF2B5EF4-FFF2-40B4-BE49-F238E27FC236}">
                <a16:creationId xmlns:a16="http://schemas.microsoft.com/office/drawing/2014/main" id="{CC56EEFC-F14B-48E6-9E32-C9F68C147634}"/>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hu-HU"/>
          </a:p>
        </p:txBody>
      </p:sp>
      <p:sp>
        <p:nvSpPr>
          <p:cNvPr id="2052" name="Rectangle 4">
            <a:extLst>
              <a:ext uri="{FF2B5EF4-FFF2-40B4-BE49-F238E27FC236}">
                <a16:creationId xmlns:a16="http://schemas.microsoft.com/office/drawing/2014/main" id="{AE6743AB-1934-4648-9715-16A0CE77EC1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41" name="Rectangle 5">
            <a:extLst>
              <a:ext uri="{FF2B5EF4-FFF2-40B4-BE49-F238E27FC236}">
                <a16:creationId xmlns:a16="http://schemas.microsoft.com/office/drawing/2014/main" id="{9E8CBD64-9712-4E21-B72B-322726F9C739}"/>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noProof="0"/>
              <a:t>Mintaszöveg szerkesztése</a:t>
            </a:r>
          </a:p>
          <a:p>
            <a:pPr lvl="1"/>
            <a:r>
              <a:rPr lang="hu-HU" noProof="0"/>
              <a:t>Második szint</a:t>
            </a:r>
          </a:p>
          <a:p>
            <a:pPr lvl="2"/>
            <a:r>
              <a:rPr lang="hu-HU" noProof="0"/>
              <a:t>Harmadik szint</a:t>
            </a:r>
          </a:p>
          <a:p>
            <a:pPr lvl="3"/>
            <a:r>
              <a:rPr lang="hu-HU" noProof="0"/>
              <a:t>Negyedik szint</a:t>
            </a:r>
          </a:p>
          <a:p>
            <a:pPr lvl="4"/>
            <a:r>
              <a:rPr lang="hu-HU" noProof="0"/>
              <a:t>Ötödik szint</a:t>
            </a:r>
          </a:p>
        </p:txBody>
      </p:sp>
      <p:sp>
        <p:nvSpPr>
          <p:cNvPr id="142342" name="Rectangle 6">
            <a:extLst>
              <a:ext uri="{FF2B5EF4-FFF2-40B4-BE49-F238E27FC236}">
                <a16:creationId xmlns:a16="http://schemas.microsoft.com/office/drawing/2014/main" id="{9A44167E-4086-4331-A011-60590FE44BEE}"/>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hu-HU"/>
          </a:p>
        </p:txBody>
      </p:sp>
      <p:sp>
        <p:nvSpPr>
          <p:cNvPr id="142343" name="Rectangle 7">
            <a:extLst>
              <a:ext uri="{FF2B5EF4-FFF2-40B4-BE49-F238E27FC236}">
                <a16:creationId xmlns:a16="http://schemas.microsoft.com/office/drawing/2014/main" id="{967F6A84-499D-441A-BFC8-6266B3A882E4}"/>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1B182B96-9466-4A3A-B00E-42FAB14F7167}" type="slidenum">
              <a:rPr lang="hu-HU"/>
              <a:pPr>
                <a:defRPr/>
              </a:pPr>
              <a:t>‹#›</a:t>
            </a:fld>
            <a:endParaRPr lang="hu-HU" dirty="0"/>
          </a:p>
        </p:txBody>
      </p:sp>
    </p:spTree>
    <p:extLst>
      <p:ext uri="{BB962C8B-B14F-4D97-AF65-F5344CB8AC3E}">
        <p14:creationId xmlns:p14="http://schemas.microsoft.com/office/powerpoint/2010/main" val="25749419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Dia számának helye 3"/>
          <p:cNvSpPr>
            <a:spLocks noGrp="1"/>
          </p:cNvSpPr>
          <p:nvPr>
            <p:ph type="sldNum" sz="quarter" idx="10"/>
          </p:nvPr>
        </p:nvSpPr>
        <p:spPr/>
        <p:txBody>
          <a:bodyPr/>
          <a:lstStyle/>
          <a:p>
            <a:pPr>
              <a:defRPr/>
            </a:pPr>
            <a:fld id="{1B182B96-9466-4A3A-B00E-42FAB14F7167}" type="slidenum">
              <a:rPr lang="hu-HU" smtClean="0"/>
              <a:pPr>
                <a:defRPr/>
              </a:pPr>
              <a:t>1</a:t>
            </a:fld>
            <a:endParaRPr lang="hu-HU" dirty="0"/>
          </a:p>
        </p:txBody>
      </p:sp>
    </p:spTree>
    <p:extLst>
      <p:ext uri="{BB962C8B-B14F-4D97-AF65-F5344CB8AC3E}">
        <p14:creationId xmlns:p14="http://schemas.microsoft.com/office/powerpoint/2010/main" val="1885129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a:extLst>
              <a:ext uri="{FF2B5EF4-FFF2-40B4-BE49-F238E27FC236}">
                <a16:creationId xmlns:a16="http://schemas.microsoft.com/office/drawing/2014/main" id="{542E7D08-EC9E-4B43-A498-135A15F4DE47}"/>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BAB0B802-C2C0-4A47-96D1-2938EC9C308F}"/>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794A37E4-FE1A-41E9-A88F-B733E3313367}"/>
              </a:ext>
            </a:extLst>
          </p:cNvPr>
          <p:cNvSpPr>
            <a:spLocks noGrp="1" noChangeArrowheads="1"/>
          </p:cNvSpPr>
          <p:nvPr>
            <p:ph type="sldNum" sz="quarter" idx="12"/>
          </p:nvPr>
        </p:nvSpPr>
        <p:spPr>
          <a:ln/>
        </p:spPr>
        <p:txBody>
          <a:bodyPr/>
          <a:lstStyle>
            <a:lvl1pPr>
              <a:defRPr/>
            </a:lvl1pPr>
          </a:lstStyle>
          <a:p>
            <a:pPr>
              <a:defRPr/>
            </a:pPr>
            <a:fld id="{6EC54D1C-FB78-44C3-BDBE-62C1EDD2805D}" type="slidenum">
              <a:rPr lang="hu-HU"/>
              <a:pPr>
                <a:defRPr/>
              </a:pPr>
              <a:t>‹#›</a:t>
            </a:fld>
            <a:endParaRPr lang="hu-HU" dirty="0"/>
          </a:p>
        </p:txBody>
      </p:sp>
    </p:spTree>
    <p:extLst>
      <p:ext uri="{BB962C8B-B14F-4D97-AF65-F5344CB8AC3E}">
        <p14:creationId xmlns:p14="http://schemas.microsoft.com/office/powerpoint/2010/main" val="28068049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sz="3200"/>
            </a:lvl1pPr>
          </a:lstStyle>
          <a:p>
            <a:r>
              <a:rPr lang="hu-HU" dirty="0"/>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C588E8D9-444B-4C2C-ADF8-C09678722B31}"/>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C4F4C729-1C30-46C4-B1E4-8F589E370AE8}"/>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5E44FD81-AD5A-44E7-A524-2A1D0F54D61C}"/>
              </a:ext>
            </a:extLst>
          </p:cNvPr>
          <p:cNvSpPr>
            <a:spLocks noGrp="1" noChangeArrowheads="1"/>
          </p:cNvSpPr>
          <p:nvPr>
            <p:ph type="sldNum" sz="quarter" idx="12"/>
          </p:nvPr>
        </p:nvSpPr>
        <p:spPr>
          <a:ln/>
        </p:spPr>
        <p:txBody>
          <a:bodyPr/>
          <a:lstStyle>
            <a:lvl1pPr>
              <a:defRPr/>
            </a:lvl1pPr>
          </a:lstStyle>
          <a:p>
            <a:pPr>
              <a:defRPr/>
            </a:pPr>
            <a:fld id="{9EF67403-386E-4A63-8225-02922AF33F4D}" type="slidenum">
              <a:rPr lang="hu-HU"/>
              <a:pPr>
                <a:defRPr/>
              </a:pPr>
              <a:t>‹#›</a:t>
            </a:fld>
            <a:endParaRPr lang="hu-HU" dirty="0"/>
          </a:p>
        </p:txBody>
      </p:sp>
    </p:spTree>
    <p:extLst>
      <p:ext uri="{BB962C8B-B14F-4D97-AF65-F5344CB8AC3E}">
        <p14:creationId xmlns:p14="http://schemas.microsoft.com/office/powerpoint/2010/main" val="350447079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D579054D-16B2-41DC-BFB7-9EC44D9BD1A8}"/>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A6AB76A0-1378-4189-9E41-37A3AE078BC5}"/>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5672D58E-FA21-48AD-B7CE-08773BE24BFF}"/>
              </a:ext>
            </a:extLst>
          </p:cNvPr>
          <p:cNvSpPr>
            <a:spLocks noGrp="1" noChangeArrowheads="1"/>
          </p:cNvSpPr>
          <p:nvPr>
            <p:ph type="sldNum" sz="quarter" idx="12"/>
          </p:nvPr>
        </p:nvSpPr>
        <p:spPr>
          <a:ln/>
        </p:spPr>
        <p:txBody>
          <a:bodyPr/>
          <a:lstStyle>
            <a:lvl1pPr>
              <a:defRPr/>
            </a:lvl1pPr>
          </a:lstStyle>
          <a:p>
            <a:pPr>
              <a:defRPr/>
            </a:pPr>
            <a:fld id="{246F1B05-E9C8-46EF-8108-8A1576695174}" type="slidenum">
              <a:rPr lang="hu-HU"/>
              <a:pPr>
                <a:defRPr/>
              </a:pPr>
              <a:t>‹#›</a:t>
            </a:fld>
            <a:endParaRPr lang="hu-HU" dirty="0"/>
          </a:p>
        </p:txBody>
      </p:sp>
    </p:spTree>
    <p:extLst>
      <p:ext uri="{BB962C8B-B14F-4D97-AF65-F5344CB8AC3E}">
        <p14:creationId xmlns:p14="http://schemas.microsoft.com/office/powerpoint/2010/main" val="396381696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Tartalom">
    <p:spTree>
      <p:nvGrpSpPr>
        <p:cNvPr id="1" name=""/>
        <p:cNvGrpSpPr/>
        <p:nvPr/>
      </p:nvGrpSpPr>
      <p:grpSpPr>
        <a:xfrm>
          <a:off x="0" y="0"/>
          <a:ext cx="0" cy="0"/>
          <a:chOff x="0" y="0"/>
          <a:chExt cx="0" cy="0"/>
        </a:xfrm>
      </p:grpSpPr>
      <p:sp>
        <p:nvSpPr>
          <p:cNvPr id="2" name="Tartalom helye 1"/>
          <p:cNvSpPr>
            <a:spLocks noGrp="1"/>
          </p:cNvSpPr>
          <p:nvPr>
            <p:ph/>
          </p:nvPr>
        </p:nvSpPr>
        <p:spPr>
          <a:xfrm>
            <a:off x="457200" y="274638"/>
            <a:ext cx="8229600" cy="58515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3" name="Rectangle 4">
            <a:extLst>
              <a:ext uri="{FF2B5EF4-FFF2-40B4-BE49-F238E27FC236}">
                <a16:creationId xmlns:a16="http://schemas.microsoft.com/office/drawing/2014/main" id="{6809AF3A-9556-434B-A6D5-E2A18B1A1D01}"/>
              </a:ext>
            </a:extLst>
          </p:cNvPr>
          <p:cNvSpPr>
            <a:spLocks noGrp="1" noChangeArrowheads="1"/>
          </p:cNvSpPr>
          <p:nvPr>
            <p:ph type="dt" sz="half" idx="10"/>
          </p:nvPr>
        </p:nvSpPr>
        <p:spPr>
          <a:ln/>
        </p:spPr>
        <p:txBody>
          <a:bodyPr/>
          <a:lstStyle>
            <a:lvl1pPr>
              <a:defRPr/>
            </a:lvl1pPr>
          </a:lstStyle>
          <a:p>
            <a:pPr>
              <a:defRPr/>
            </a:pPr>
            <a:endParaRPr lang="hu-HU"/>
          </a:p>
        </p:txBody>
      </p:sp>
      <p:sp>
        <p:nvSpPr>
          <p:cNvPr id="4" name="Rectangle 5">
            <a:extLst>
              <a:ext uri="{FF2B5EF4-FFF2-40B4-BE49-F238E27FC236}">
                <a16:creationId xmlns:a16="http://schemas.microsoft.com/office/drawing/2014/main" id="{62DC4EC0-DC3E-48EF-94AF-45A911933EF1}"/>
              </a:ext>
            </a:extLst>
          </p:cNvPr>
          <p:cNvSpPr>
            <a:spLocks noGrp="1" noChangeArrowheads="1"/>
          </p:cNvSpPr>
          <p:nvPr>
            <p:ph type="ftr" sz="quarter" idx="11"/>
          </p:nvPr>
        </p:nvSpPr>
        <p:spPr>
          <a:ln/>
        </p:spPr>
        <p:txBody>
          <a:bodyPr/>
          <a:lstStyle>
            <a:lvl1pPr>
              <a:defRPr/>
            </a:lvl1pPr>
          </a:lstStyle>
          <a:p>
            <a:pPr>
              <a:defRPr/>
            </a:pPr>
            <a:endParaRPr lang="hu-HU"/>
          </a:p>
        </p:txBody>
      </p:sp>
      <p:sp>
        <p:nvSpPr>
          <p:cNvPr id="5" name="Rectangle 6">
            <a:extLst>
              <a:ext uri="{FF2B5EF4-FFF2-40B4-BE49-F238E27FC236}">
                <a16:creationId xmlns:a16="http://schemas.microsoft.com/office/drawing/2014/main" id="{95610193-FF66-4AA6-8DE3-F6A5A00E25A9}"/>
              </a:ext>
            </a:extLst>
          </p:cNvPr>
          <p:cNvSpPr>
            <a:spLocks noGrp="1" noChangeArrowheads="1"/>
          </p:cNvSpPr>
          <p:nvPr>
            <p:ph type="sldNum" sz="quarter" idx="12"/>
          </p:nvPr>
        </p:nvSpPr>
        <p:spPr>
          <a:ln/>
        </p:spPr>
        <p:txBody>
          <a:bodyPr/>
          <a:lstStyle>
            <a:lvl1pPr>
              <a:defRPr/>
            </a:lvl1pPr>
          </a:lstStyle>
          <a:p>
            <a:pPr>
              <a:defRPr/>
            </a:pPr>
            <a:fld id="{60B48F4C-7BAC-4D1F-B294-74E80F20DBFA}" type="slidenum">
              <a:rPr lang="hu-HU"/>
              <a:pPr>
                <a:defRPr/>
              </a:pPr>
              <a:t>‹#›</a:t>
            </a:fld>
            <a:endParaRPr lang="hu-HU" dirty="0"/>
          </a:p>
        </p:txBody>
      </p:sp>
    </p:spTree>
    <p:extLst>
      <p:ext uri="{BB962C8B-B14F-4D97-AF65-F5344CB8AC3E}">
        <p14:creationId xmlns:p14="http://schemas.microsoft.com/office/powerpoint/2010/main" val="13991608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66BEED4B-53F0-4196-9DF0-1673BF32D9A4}"/>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0F59E73B-E4D0-4C28-873D-C3FE2756BAD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987E2438-B064-411E-8FD7-53B7093F7E0E}"/>
              </a:ext>
            </a:extLst>
          </p:cNvPr>
          <p:cNvSpPr>
            <a:spLocks noGrp="1" noChangeArrowheads="1"/>
          </p:cNvSpPr>
          <p:nvPr>
            <p:ph type="sldNum" sz="quarter" idx="12"/>
          </p:nvPr>
        </p:nvSpPr>
        <p:spPr>
          <a:ln/>
        </p:spPr>
        <p:txBody>
          <a:bodyPr/>
          <a:lstStyle>
            <a:lvl1pPr>
              <a:defRPr/>
            </a:lvl1pPr>
          </a:lstStyle>
          <a:p>
            <a:pPr>
              <a:defRPr/>
            </a:pPr>
            <a:fld id="{A94BF02E-CEA0-433A-BC23-021F0E314458}" type="slidenum">
              <a:rPr lang="hu-HU"/>
              <a:pPr>
                <a:defRPr/>
              </a:pPr>
              <a:t>‹#›</a:t>
            </a:fld>
            <a:endParaRPr lang="hu-HU" dirty="0"/>
          </a:p>
        </p:txBody>
      </p:sp>
    </p:spTree>
    <p:extLst>
      <p:ext uri="{BB962C8B-B14F-4D97-AF65-F5344CB8AC3E}">
        <p14:creationId xmlns:p14="http://schemas.microsoft.com/office/powerpoint/2010/main" val="296677026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a:extLst>
              <a:ext uri="{FF2B5EF4-FFF2-40B4-BE49-F238E27FC236}">
                <a16:creationId xmlns:a16="http://schemas.microsoft.com/office/drawing/2014/main" id="{D53E6565-4A41-4F29-9F11-79B2DA5D7F94}"/>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A9346B6F-AF9F-4EEF-B947-3D19BB5500FD}"/>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D8E39FED-A41E-424C-8153-69F36CBB34D7}"/>
              </a:ext>
            </a:extLst>
          </p:cNvPr>
          <p:cNvSpPr>
            <a:spLocks noGrp="1" noChangeArrowheads="1"/>
          </p:cNvSpPr>
          <p:nvPr>
            <p:ph type="sldNum" sz="quarter" idx="12"/>
          </p:nvPr>
        </p:nvSpPr>
        <p:spPr>
          <a:ln/>
        </p:spPr>
        <p:txBody>
          <a:bodyPr/>
          <a:lstStyle>
            <a:lvl1pPr>
              <a:defRPr/>
            </a:lvl1pPr>
          </a:lstStyle>
          <a:p>
            <a:pPr>
              <a:defRPr/>
            </a:pPr>
            <a:fld id="{3CD206F0-4026-46F1-9045-76DFB2C7B2A0}" type="slidenum">
              <a:rPr lang="hu-HU"/>
              <a:pPr>
                <a:defRPr/>
              </a:pPr>
              <a:t>‹#›</a:t>
            </a:fld>
            <a:endParaRPr lang="hu-HU" dirty="0"/>
          </a:p>
        </p:txBody>
      </p:sp>
    </p:spTree>
    <p:extLst>
      <p:ext uri="{BB962C8B-B14F-4D97-AF65-F5344CB8AC3E}">
        <p14:creationId xmlns:p14="http://schemas.microsoft.com/office/powerpoint/2010/main" val="385191486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a:extLst>
              <a:ext uri="{FF2B5EF4-FFF2-40B4-BE49-F238E27FC236}">
                <a16:creationId xmlns:a16="http://schemas.microsoft.com/office/drawing/2014/main" id="{4DB791CF-1556-4C34-9D4D-4078025F032B}"/>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33CA6ECE-03F9-44B4-B9D6-D1F68287AC83}"/>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a16="http://schemas.microsoft.com/office/drawing/2014/main" id="{505FA117-3FC0-478D-9813-363DB2A94867}"/>
              </a:ext>
            </a:extLst>
          </p:cNvPr>
          <p:cNvSpPr>
            <a:spLocks noGrp="1" noChangeArrowheads="1"/>
          </p:cNvSpPr>
          <p:nvPr>
            <p:ph type="sldNum" sz="quarter" idx="12"/>
          </p:nvPr>
        </p:nvSpPr>
        <p:spPr>
          <a:ln/>
        </p:spPr>
        <p:txBody>
          <a:bodyPr/>
          <a:lstStyle>
            <a:lvl1pPr>
              <a:defRPr/>
            </a:lvl1pPr>
          </a:lstStyle>
          <a:p>
            <a:pPr>
              <a:defRPr/>
            </a:pPr>
            <a:fld id="{4E9636D2-870C-438E-942E-195CD2497075}" type="slidenum">
              <a:rPr lang="hu-HU"/>
              <a:pPr>
                <a:defRPr/>
              </a:pPr>
              <a:t>‹#›</a:t>
            </a:fld>
            <a:endParaRPr lang="hu-HU" dirty="0"/>
          </a:p>
        </p:txBody>
      </p:sp>
    </p:spTree>
    <p:extLst>
      <p:ext uri="{BB962C8B-B14F-4D97-AF65-F5344CB8AC3E}">
        <p14:creationId xmlns:p14="http://schemas.microsoft.com/office/powerpoint/2010/main" val="38385430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a:extLst>
              <a:ext uri="{FF2B5EF4-FFF2-40B4-BE49-F238E27FC236}">
                <a16:creationId xmlns:a16="http://schemas.microsoft.com/office/drawing/2014/main" id="{52045704-0649-42DB-B7E1-F29473BBAF0F}"/>
              </a:ext>
            </a:extLst>
          </p:cNvPr>
          <p:cNvSpPr>
            <a:spLocks noGrp="1" noChangeArrowheads="1"/>
          </p:cNvSpPr>
          <p:nvPr>
            <p:ph type="dt" sz="half" idx="10"/>
          </p:nvPr>
        </p:nvSpPr>
        <p:spPr>
          <a:ln/>
        </p:spPr>
        <p:txBody>
          <a:bodyPr/>
          <a:lstStyle>
            <a:lvl1pPr>
              <a:defRPr/>
            </a:lvl1pPr>
          </a:lstStyle>
          <a:p>
            <a:pPr>
              <a:defRPr/>
            </a:pPr>
            <a:endParaRPr lang="hu-HU"/>
          </a:p>
        </p:txBody>
      </p:sp>
      <p:sp>
        <p:nvSpPr>
          <p:cNvPr id="8" name="Rectangle 5">
            <a:extLst>
              <a:ext uri="{FF2B5EF4-FFF2-40B4-BE49-F238E27FC236}">
                <a16:creationId xmlns:a16="http://schemas.microsoft.com/office/drawing/2014/main" id="{213E6A36-792F-41CE-AFAA-C563DAF1A9E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9" name="Rectangle 6">
            <a:extLst>
              <a:ext uri="{FF2B5EF4-FFF2-40B4-BE49-F238E27FC236}">
                <a16:creationId xmlns:a16="http://schemas.microsoft.com/office/drawing/2014/main" id="{7BE2F01C-59F0-4943-9B89-E3910AAF2FA3}"/>
              </a:ext>
            </a:extLst>
          </p:cNvPr>
          <p:cNvSpPr>
            <a:spLocks noGrp="1" noChangeArrowheads="1"/>
          </p:cNvSpPr>
          <p:nvPr>
            <p:ph type="sldNum" sz="quarter" idx="12"/>
          </p:nvPr>
        </p:nvSpPr>
        <p:spPr>
          <a:ln/>
        </p:spPr>
        <p:txBody>
          <a:bodyPr/>
          <a:lstStyle>
            <a:lvl1pPr>
              <a:defRPr/>
            </a:lvl1pPr>
          </a:lstStyle>
          <a:p>
            <a:pPr>
              <a:defRPr/>
            </a:pPr>
            <a:fld id="{97072EE7-4FF8-4020-8FC1-1EE8E0A42A24}" type="slidenum">
              <a:rPr lang="hu-HU"/>
              <a:pPr>
                <a:defRPr/>
              </a:pPr>
              <a:t>‹#›</a:t>
            </a:fld>
            <a:endParaRPr lang="hu-HU" dirty="0"/>
          </a:p>
        </p:txBody>
      </p:sp>
    </p:spTree>
    <p:extLst>
      <p:ext uri="{BB962C8B-B14F-4D97-AF65-F5344CB8AC3E}">
        <p14:creationId xmlns:p14="http://schemas.microsoft.com/office/powerpoint/2010/main" val="38803776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sz="3200"/>
            </a:lvl1pPr>
          </a:lstStyle>
          <a:p>
            <a:r>
              <a:rPr lang="hu-HU" dirty="0"/>
              <a:t>Mintacím szerkesztése</a:t>
            </a:r>
          </a:p>
        </p:txBody>
      </p:sp>
      <p:sp>
        <p:nvSpPr>
          <p:cNvPr id="5" name="Rectangle 6">
            <a:extLst>
              <a:ext uri="{FF2B5EF4-FFF2-40B4-BE49-F238E27FC236}">
                <a16:creationId xmlns:a16="http://schemas.microsoft.com/office/drawing/2014/main" id="{DE49872B-4518-4692-8720-665DA1A058B3}"/>
              </a:ext>
            </a:extLst>
          </p:cNvPr>
          <p:cNvSpPr>
            <a:spLocks noGrp="1" noChangeArrowheads="1"/>
          </p:cNvSpPr>
          <p:nvPr>
            <p:ph type="sldNum" sz="quarter" idx="12"/>
          </p:nvPr>
        </p:nvSpPr>
        <p:spPr>
          <a:xfrm>
            <a:off x="8542784" y="43802"/>
            <a:ext cx="539080" cy="371415"/>
          </a:xfrm>
          <a:ln/>
        </p:spPr>
        <p:txBody>
          <a:bodyPr/>
          <a:lstStyle>
            <a:lvl1pPr>
              <a:defRPr/>
            </a:lvl1pPr>
          </a:lstStyle>
          <a:p>
            <a:pPr>
              <a:defRPr/>
            </a:pPr>
            <a:fld id="{636D6AE4-47E1-42EA-A925-3D3E529BB71E}" type="slidenum">
              <a:rPr lang="hu-HU"/>
              <a:pPr>
                <a:defRPr/>
              </a:pPr>
              <a:t>‹#›</a:t>
            </a:fld>
            <a:endParaRPr lang="hu-HU" dirty="0"/>
          </a:p>
        </p:txBody>
      </p:sp>
    </p:spTree>
    <p:extLst>
      <p:ext uri="{BB962C8B-B14F-4D97-AF65-F5344CB8AC3E}">
        <p14:creationId xmlns:p14="http://schemas.microsoft.com/office/powerpoint/2010/main" val="176880271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62744F8-BB2C-451C-BB03-A13B866814B2}"/>
              </a:ext>
            </a:extLst>
          </p:cNvPr>
          <p:cNvSpPr>
            <a:spLocks noGrp="1" noChangeArrowheads="1"/>
          </p:cNvSpPr>
          <p:nvPr>
            <p:ph type="dt" sz="half" idx="10"/>
          </p:nvPr>
        </p:nvSpPr>
        <p:spPr>
          <a:ln/>
        </p:spPr>
        <p:txBody>
          <a:bodyPr/>
          <a:lstStyle>
            <a:lvl1pPr>
              <a:defRPr/>
            </a:lvl1pPr>
          </a:lstStyle>
          <a:p>
            <a:pPr>
              <a:defRPr/>
            </a:pPr>
            <a:endParaRPr lang="hu-HU"/>
          </a:p>
        </p:txBody>
      </p:sp>
      <p:sp>
        <p:nvSpPr>
          <p:cNvPr id="3" name="Rectangle 5">
            <a:extLst>
              <a:ext uri="{FF2B5EF4-FFF2-40B4-BE49-F238E27FC236}">
                <a16:creationId xmlns:a16="http://schemas.microsoft.com/office/drawing/2014/main" id="{B96803CE-4914-4568-98C3-651D53E91C42}"/>
              </a:ext>
            </a:extLst>
          </p:cNvPr>
          <p:cNvSpPr>
            <a:spLocks noGrp="1" noChangeArrowheads="1"/>
          </p:cNvSpPr>
          <p:nvPr>
            <p:ph type="ftr" sz="quarter" idx="11"/>
          </p:nvPr>
        </p:nvSpPr>
        <p:spPr>
          <a:ln/>
        </p:spPr>
        <p:txBody>
          <a:bodyPr/>
          <a:lstStyle>
            <a:lvl1pPr>
              <a:defRPr/>
            </a:lvl1pPr>
          </a:lstStyle>
          <a:p>
            <a:pPr>
              <a:defRPr/>
            </a:pPr>
            <a:endParaRPr lang="hu-HU"/>
          </a:p>
        </p:txBody>
      </p:sp>
      <p:sp>
        <p:nvSpPr>
          <p:cNvPr id="4" name="Rectangle 6">
            <a:extLst>
              <a:ext uri="{FF2B5EF4-FFF2-40B4-BE49-F238E27FC236}">
                <a16:creationId xmlns:a16="http://schemas.microsoft.com/office/drawing/2014/main" id="{78AA8A78-8041-4273-B7E3-09276F2972CD}"/>
              </a:ext>
            </a:extLst>
          </p:cNvPr>
          <p:cNvSpPr>
            <a:spLocks noGrp="1" noChangeArrowheads="1"/>
          </p:cNvSpPr>
          <p:nvPr>
            <p:ph type="sldNum" sz="quarter" idx="12"/>
          </p:nvPr>
        </p:nvSpPr>
        <p:spPr>
          <a:ln/>
        </p:spPr>
        <p:txBody>
          <a:bodyPr/>
          <a:lstStyle>
            <a:lvl1pPr>
              <a:defRPr/>
            </a:lvl1pPr>
          </a:lstStyle>
          <a:p>
            <a:pPr>
              <a:defRPr/>
            </a:pPr>
            <a:fld id="{4D33604D-411B-40D2-A4FD-12E81E5E30FC}" type="slidenum">
              <a:rPr lang="hu-HU"/>
              <a:pPr>
                <a:defRPr/>
              </a:pPr>
              <a:t>‹#›</a:t>
            </a:fld>
            <a:endParaRPr lang="hu-HU" dirty="0"/>
          </a:p>
        </p:txBody>
      </p:sp>
    </p:spTree>
    <p:extLst>
      <p:ext uri="{BB962C8B-B14F-4D97-AF65-F5344CB8AC3E}">
        <p14:creationId xmlns:p14="http://schemas.microsoft.com/office/powerpoint/2010/main" val="129577370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a:extLst>
              <a:ext uri="{FF2B5EF4-FFF2-40B4-BE49-F238E27FC236}">
                <a16:creationId xmlns:a16="http://schemas.microsoft.com/office/drawing/2014/main" id="{8EA7A66C-9C3C-4858-84DB-3A977334E033}"/>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27F87928-3B79-4E35-B2F6-0081DFC6E6D4}"/>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a16="http://schemas.microsoft.com/office/drawing/2014/main" id="{A5D170D5-7271-460D-A03F-6660B4C3B4FB}"/>
              </a:ext>
            </a:extLst>
          </p:cNvPr>
          <p:cNvSpPr>
            <a:spLocks noGrp="1" noChangeArrowheads="1"/>
          </p:cNvSpPr>
          <p:nvPr>
            <p:ph type="sldNum" sz="quarter" idx="12"/>
          </p:nvPr>
        </p:nvSpPr>
        <p:spPr>
          <a:ln/>
        </p:spPr>
        <p:txBody>
          <a:bodyPr/>
          <a:lstStyle>
            <a:lvl1pPr>
              <a:defRPr/>
            </a:lvl1pPr>
          </a:lstStyle>
          <a:p>
            <a:pPr>
              <a:defRPr/>
            </a:pPr>
            <a:fld id="{AE545076-F736-470B-9FF4-2C4A32DC0924}" type="slidenum">
              <a:rPr lang="hu-HU"/>
              <a:pPr>
                <a:defRPr/>
              </a:pPr>
              <a:t>‹#›</a:t>
            </a:fld>
            <a:endParaRPr lang="hu-HU" dirty="0"/>
          </a:p>
        </p:txBody>
      </p:sp>
    </p:spTree>
    <p:extLst>
      <p:ext uri="{BB962C8B-B14F-4D97-AF65-F5344CB8AC3E}">
        <p14:creationId xmlns:p14="http://schemas.microsoft.com/office/powerpoint/2010/main" val="318357523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u-HU" noProof="0" dirty="0"/>
              <a:t>Kép beszúrásához kattintson az ikonra</a:t>
            </a:r>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a:extLst>
              <a:ext uri="{FF2B5EF4-FFF2-40B4-BE49-F238E27FC236}">
                <a16:creationId xmlns:a16="http://schemas.microsoft.com/office/drawing/2014/main" id="{CBA972D6-AEF0-4908-8955-F45D5EE0798D}"/>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6E0A6BE9-2279-4DC6-8546-1FEE53702361}"/>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a16="http://schemas.microsoft.com/office/drawing/2014/main" id="{8E6FB0ED-DB6E-43DC-94D1-222FFE2433D7}"/>
              </a:ext>
            </a:extLst>
          </p:cNvPr>
          <p:cNvSpPr>
            <a:spLocks noGrp="1" noChangeArrowheads="1"/>
          </p:cNvSpPr>
          <p:nvPr>
            <p:ph type="sldNum" sz="quarter" idx="12"/>
          </p:nvPr>
        </p:nvSpPr>
        <p:spPr>
          <a:ln/>
        </p:spPr>
        <p:txBody>
          <a:bodyPr/>
          <a:lstStyle>
            <a:lvl1pPr>
              <a:defRPr/>
            </a:lvl1pPr>
          </a:lstStyle>
          <a:p>
            <a:pPr>
              <a:defRPr/>
            </a:pPr>
            <a:fld id="{3E71176C-9F02-41B7-BEC8-AE8F8986A31C}" type="slidenum">
              <a:rPr lang="hu-HU"/>
              <a:pPr>
                <a:defRPr/>
              </a:pPr>
              <a:t>‹#›</a:t>
            </a:fld>
            <a:endParaRPr lang="hu-HU" dirty="0"/>
          </a:p>
        </p:txBody>
      </p:sp>
    </p:spTree>
    <p:extLst>
      <p:ext uri="{BB962C8B-B14F-4D97-AF65-F5344CB8AC3E}">
        <p14:creationId xmlns:p14="http://schemas.microsoft.com/office/powerpoint/2010/main" val="307364282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68C2EAD-96DB-4604-B423-9EE15DBD6111}"/>
              </a:ext>
            </a:extLst>
          </p:cNvPr>
          <p:cNvSpPr>
            <a:spLocks noGrp="1" noChangeArrowheads="1"/>
          </p:cNvSpPr>
          <p:nvPr>
            <p:ph type="title"/>
          </p:nvPr>
        </p:nvSpPr>
        <p:spPr bwMode="auto">
          <a:xfrm>
            <a:off x="1043608" y="229510"/>
            <a:ext cx="7499176" cy="67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dirty="0"/>
              <a:t>Mintacím szerkesztése</a:t>
            </a:r>
          </a:p>
        </p:txBody>
      </p:sp>
      <p:sp>
        <p:nvSpPr>
          <p:cNvPr id="1027" name="Rectangle 3">
            <a:extLst>
              <a:ext uri="{FF2B5EF4-FFF2-40B4-BE49-F238E27FC236}">
                <a16:creationId xmlns:a16="http://schemas.microsoft.com/office/drawing/2014/main" id="{AD29547F-0EAE-401A-9355-75075B5356CD}"/>
              </a:ext>
            </a:extLst>
          </p:cNvPr>
          <p:cNvSpPr>
            <a:spLocks noGrp="1" noChangeArrowheads="1"/>
          </p:cNvSpPr>
          <p:nvPr>
            <p:ph type="body" idx="1"/>
          </p:nvPr>
        </p:nvSpPr>
        <p:spPr bwMode="auto">
          <a:xfrm>
            <a:off x="971600" y="1196752"/>
            <a:ext cx="7715200" cy="4929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1028" name="Rectangle 4">
            <a:extLst>
              <a:ext uri="{FF2B5EF4-FFF2-40B4-BE49-F238E27FC236}">
                <a16:creationId xmlns:a16="http://schemas.microsoft.com/office/drawing/2014/main" id="{2C99F81C-A88C-49D2-9CE7-E3C4D0738374}"/>
              </a:ext>
            </a:extLst>
          </p:cNvPr>
          <p:cNvSpPr>
            <a:spLocks noGrp="1" noChangeArrowheads="1"/>
          </p:cNvSpPr>
          <p:nvPr>
            <p:ph type="dt" sz="half" idx="2"/>
          </p:nvPr>
        </p:nvSpPr>
        <p:spPr bwMode="auto">
          <a:xfrm>
            <a:off x="971600" y="6372986"/>
            <a:ext cx="2133600" cy="3714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hu-HU" dirty="0"/>
          </a:p>
        </p:txBody>
      </p:sp>
      <p:sp>
        <p:nvSpPr>
          <p:cNvPr id="1029" name="Rectangle 5">
            <a:extLst>
              <a:ext uri="{FF2B5EF4-FFF2-40B4-BE49-F238E27FC236}">
                <a16:creationId xmlns:a16="http://schemas.microsoft.com/office/drawing/2014/main" id="{03D9DFAD-7995-4EDE-95E4-CDE28F8A3EC3}"/>
              </a:ext>
            </a:extLst>
          </p:cNvPr>
          <p:cNvSpPr>
            <a:spLocks noGrp="1" noChangeArrowheads="1"/>
          </p:cNvSpPr>
          <p:nvPr>
            <p:ph type="ftr" sz="quarter" idx="3"/>
          </p:nvPr>
        </p:nvSpPr>
        <p:spPr bwMode="auto">
          <a:xfrm>
            <a:off x="3381400" y="6372986"/>
            <a:ext cx="2895600" cy="3714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hu-HU" dirty="0"/>
          </a:p>
        </p:txBody>
      </p:sp>
      <p:sp>
        <p:nvSpPr>
          <p:cNvPr id="1030" name="Rectangle 6">
            <a:extLst>
              <a:ext uri="{FF2B5EF4-FFF2-40B4-BE49-F238E27FC236}">
                <a16:creationId xmlns:a16="http://schemas.microsoft.com/office/drawing/2014/main" id="{6D79F071-7803-4F18-8384-02A9F18866A9}"/>
              </a:ext>
            </a:extLst>
          </p:cNvPr>
          <p:cNvSpPr>
            <a:spLocks noGrp="1" noChangeArrowheads="1"/>
          </p:cNvSpPr>
          <p:nvPr>
            <p:ph type="sldNum" sz="quarter" idx="4"/>
          </p:nvPr>
        </p:nvSpPr>
        <p:spPr bwMode="auto">
          <a:xfrm>
            <a:off x="6553200" y="6372985"/>
            <a:ext cx="2133600" cy="3714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4E40F792-3731-4625-8F3F-E907E5D6F736}" type="slidenum">
              <a:rPr lang="hu-HU"/>
              <a:pPr>
                <a:defRPr/>
              </a:pPr>
              <a:t>‹#›</a:t>
            </a:fld>
            <a:endParaRPr lang="hu-HU" dirty="0"/>
          </a:p>
        </p:txBody>
      </p:sp>
      <p:sp>
        <p:nvSpPr>
          <p:cNvPr id="7" name="Szövegdoboz 2">
            <a:extLst>
              <a:ext uri="{FF2B5EF4-FFF2-40B4-BE49-F238E27FC236}">
                <a16:creationId xmlns:a16="http://schemas.microsoft.com/office/drawing/2014/main" id="{80E67E54-93D0-4B25-9D2C-681EB18C976D}"/>
              </a:ext>
            </a:extLst>
          </p:cNvPr>
          <p:cNvSpPr txBox="1">
            <a:spLocks noChangeArrowheads="1"/>
          </p:cNvSpPr>
          <p:nvPr userDrawn="1"/>
        </p:nvSpPr>
        <p:spPr bwMode="auto">
          <a:xfrm>
            <a:off x="1196975" y="6466587"/>
            <a:ext cx="7489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200" b="1" dirty="0"/>
              <a:t>ÓE-BGK MEI	 	Járműinformatika		Dr. </a:t>
            </a:r>
            <a:r>
              <a:rPr lang="en-US" altLang="hu-HU" sz="1200" b="1" dirty="0" err="1"/>
              <a:t>Tamás</a:t>
            </a:r>
            <a:r>
              <a:rPr lang="en-US" altLang="hu-HU" sz="1200" b="1" dirty="0"/>
              <a:t> </a:t>
            </a:r>
            <a:r>
              <a:rPr lang="en-US" altLang="hu-HU" sz="1200" b="1" dirty="0" err="1"/>
              <a:t>Szakács</a:t>
            </a:r>
            <a:endParaRPr lang="hu-HU" altLang="hu-HU" sz="1200" b="1"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FqLDpHsxvf8"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962AC9DC-7709-4B5E-8CBB-38CA6E62EE0C}"/>
              </a:ext>
            </a:extLst>
          </p:cNvPr>
          <p:cNvSpPr txBox="1"/>
          <p:nvPr/>
        </p:nvSpPr>
        <p:spPr>
          <a:xfrm>
            <a:off x="1115616" y="5338081"/>
            <a:ext cx="6602715" cy="646331"/>
          </a:xfrm>
          <a:prstGeom prst="rect">
            <a:avLst/>
          </a:prstGeom>
          <a:noFill/>
        </p:spPr>
        <p:txBody>
          <a:bodyPr wrap="square" rtlCol="0">
            <a:spAutoFit/>
          </a:bodyPr>
          <a:lstStyle/>
          <a:p>
            <a:r>
              <a:rPr lang="en-US" dirty="0"/>
              <a:t>Dr. </a:t>
            </a:r>
            <a:r>
              <a:rPr lang="en-US" dirty="0" err="1"/>
              <a:t>Tamás</a:t>
            </a:r>
            <a:r>
              <a:rPr lang="en-US" dirty="0"/>
              <a:t> </a:t>
            </a:r>
            <a:r>
              <a:rPr lang="en-US" dirty="0" err="1"/>
              <a:t>Szakács</a:t>
            </a:r>
            <a:r>
              <a:rPr lang="en-US" dirty="0"/>
              <a:t>: 	szakacs.tamas@bgk.uni-obuda.hu, </a:t>
            </a:r>
          </a:p>
          <a:p>
            <a:r>
              <a:rPr lang="en-US" dirty="0" err="1"/>
              <a:t>Ákos</a:t>
            </a:r>
            <a:r>
              <a:rPr lang="en-US" dirty="0"/>
              <a:t> </a:t>
            </a:r>
            <a:r>
              <a:rPr lang="en-US" dirty="0" err="1"/>
              <a:t>Jányoki</a:t>
            </a:r>
            <a:r>
              <a:rPr lang="en-US" dirty="0"/>
              <a:t>:		janyoki.akos@bgk.uni-obuda.hu</a:t>
            </a:r>
            <a:endParaRPr lang="hu-HU" dirty="0"/>
          </a:p>
        </p:txBody>
      </p:sp>
      <p:sp>
        <p:nvSpPr>
          <p:cNvPr id="6" name="Tartalom helye 5">
            <a:extLst>
              <a:ext uri="{FF2B5EF4-FFF2-40B4-BE49-F238E27FC236}">
                <a16:creationId xmlns:a16="http://schemas.microsoft.com/office/drawing/2014/main" id="{58531174-416A-4139-A440-E939AA17C7EC}"/>
              </a:ext>
            </a:extLst>
          </p:cNvPr>
          <p:cNvSpPr>
            <a:spLocks noGrp="1"/>
          </p:cNvSpPr>
          <p:nvPr>
            <p:ph idx="1"/>
          </p:nvPr>
        </p:nvSpPr>
        <p:spPr>
          <a:xfrm>
            <a:off x="1043608" y="1676021"/>
            <a:ext cx="7715200" cy="3024336"/>
          </a:xfrm>
        </p:spPr>
        <p:txBody>
          <a:bodyPr/>
          <a:lstStyle/>
          <a:p>
            <a:pPr marL="0" indent="0" algn="ctr">
              <a:buFontTx/>
              <a:buNone/>
              <a:defRPr/>
            </a:pPr>
            <a:endParaRPr lang="en-US" altLang="hu-HU" sz="3600" b="1" dirty="0"/>
          </a:p>
          <a:p>
            <a:pPr marL="0" indent="0" algn="ctr">
              <a:buFontTx/>
              <a:buNone/>
              <a:defRPr/>
            </a:pPr>
            <a:r>
              <a:rPr lang="hu-HU" altLang="hu-HU" sz="4000" dirty="0"/>
              <a:t>2. Előadás</a:t>
            </a:r>
            <a:endParaRPr lang="en-US" sz="4000" dirty="0"/>
          </a:p>
          <a:p>
            <a:pPr marL="0" indent="0" algn="ctr">
              <a:buFontTx/>
              <a:buNone/>
              <a:defRPr/>
            </a:pPr>
            <a:endParaRPr lang="en-US" sz="4000" dirty="0"/>
          </a:p>
        </p:txBody>
      </p:sp>
      <p:sp>
        <p:nvSpPr>
          <p:cNvPr id="8" name="Alcím 2">
            <a:extLst>
              <a:ext uri="{FF2B5EF4-FFF2-40B4-BE49-F238E27FC236}">
                <a16:creationId xmlns:a16="http://schemas.microsoft.com/office/drawing/2014/main" id="{1701C904-A99C-4C20-9A3B-85EB4600CA75}"/>
              </a:ext>
            </a:extLst>
          </p:cNvPr>
          <p:cNvSpPr txBox="1">
            <a:spLocks noGrp="1"/>
          </p:cNvSpPr>
          <p:nvPr>
            <p:ph type="title"/>
          </p:nvPr>
        </p:nvSpPr>
        <p:spPr bwMode="auto">
          <a:xfrm>
            <a:off x="1043608" y="229510"/>
            <a:ext cx="7499176" cy="14712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eaLnBrk="0" hangingPunct="0">
              <a:buNone/>
              <a:defRPr/>
            </a:pPr>
            <a:r>
              <a:rPr lang="hu-HU" altLang="hu-HU" dirty="0">
                <a:latin typeface="Arial" panose="020B0604020202020204" pitchFamily="34" charset="0"/>
                <a:ea typeface="+mj-ea"/>
                <a:cs typeface="+mj-cs"/>
              </a:rPr>
              <a:t>Járműinformatika</a:t>
            </a:r>
            <a:br>
              <a:rPr lang="en-US" altLang="hu-HU" dirty="0">
                <a:latin typeface="Arial" panose="020B0604020202020204" pitchFamily="34" charset="0"/>
                <a:ea typeface="+mj-ea"/>
                <a:cs typeface="+mj-cs"/>
              </a:rPr>
            </a:br>
            <a:r>
              <a:rPr lang="en-US" altLang="hu-HU" dirty="0">
                <a:latin typeface="Arial" panose="020B0604020202020204" pitchFamily="34" charset="0"/>
                <a:ea typeface="+mj-ea"/>
                <a:cs typeface="+mj-cs"/>
              </a:rPr>
              <a:t>(</a:t>
            </a:r>
            <a:r>
              <a:rPr lang="hu-HU" altLang="hu-HU" dirty="0">
                <a:latin typeface="Arial" panose="020B0604020202020204" pitchFamily="34" charset="0"/>
                <a:ea typeface="+mj-ea"/>
                <a:cs typeface="+mj-cs"/>
              </a:rPr>
              <a:t>Járműrendszer-informatika</a:t>
            </a:r>
            <a:r>
              <a:rPr lang="en-US" altLang="hu-HU" dirty="0">
                <a:latin typeface="Arial" panose="020B0604020202020204" pitchFamily="34" charset="0"/>
                <a:ea typeface="+mj-ea"/>
                <a:cs typeface="+mj-cs"/>
              </a:rPr>
              <a:t>)</a:t>
            </a:r>
          </a:p>
        </p:txBody>
      </p:sp>
    </p:spTree>
    <p:extLst>
      <p:ext uri="{BB962C8B-B14F-4D97-AF65-F5344CB8AC3E}">
        <p14:creationId xmlns:p14="http://schemas.microsoft.com/office/powerpoint/2010/main" val="256740378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áblázat 2">
            <a:extLst>
              <a:ext uri="{FF2B5EF4-FFF2-40B4-BE49-F238E27FC236}">
                <a16:creationId xmlns:a16="http://schemas.microsoft.com/office/drawing/2014/main" id="{87F3EDD2-660B-4F31-A530-920434E1C65E}"/>
              </a:ext>
            </a:extLst>
          </p:cNvPr>
          <p:cNvGraphicFramePr>
            <a:graphicFrameLocks noGrp="1"/>
          </p:cNvGraphicFramePr>
          <p:nvPr>
            <p:extLst>
              <p:ext uri="{D42A27DB-BD31-4B8C-83A1-F6EECF244321}">
                <p14:modId xmlns:p14="http://schemas.microsoft.com/office/powerpoint/2010/main" val="2912126667"/>
              </p:ext>
            </p:extLst>
          </p:nvPr>
        </p:nvGraphicFramePr>
        <p:xfrm>
          <a:off x="900113" y="1844675"/>
          <a:ext cx="7993064" cy="4486061"/>
        </p:xfrm>
        <a:graphic>
          <a:graphicData uri="http://schemas.openxmlformats.org/drawingml/2006/table">
            <a:tbl>
              <a:tblPr firstRow="1" bandRow="1">
                <a:tableStyleId>{5C22544A-7EE6-4342-B048-85BDC9FD1C3A}</a:tableStyleId>
              </a:tblPr>
              <a:tblGrid>
                <a:gridCol w="1998266">
                  <a:extLst>
                    <a:ext uri="{9D8B030D-6E8A-4147-A177-3AD203B41FA5}">
                      <a16:colId xmlns:a16="http://schemas.microsoft.com/office/drawing/2014/main" val="20000"/>
                    </a:ext>
                  </a:extLst>
                </a:gridCol>
                <a:gridCol w="1998266">
                  <a:extLst>
                    <a:ext uri="{9D8B030D-6E8A-4147-A177-3AD203B41FA5}">
                      <a16:colId xmlns:a16="http://schemas.microsoft.com/office/drawing/2014/main" val="20001"/>
                    </a:ext>
                  </a:extLst>
                </a:gridCol>
                <a:gridCol w="1998266">
                  <a:extLst>
                    <a:ext uri="{9D8B030D-6E8A-4147-A177-3AD203B41FA5}">
                      <a16:colId xmlns:a16="http://schemas.microsoft.com/office/drawing/2014/main" val="20002"/>
                    </a:ext>
                  </a:extLst>
                </a:gridCol>
                <a:gridCol w="1998266">
                  <a:extLst>
                    <a:ext uri="{9D8B030D-6E8A-4147-A177-3AD203B41FA5}">
                      <a16:colId xmlns:a16="http://schemas.microsoft.com/office/drawing/2014/main" val="20003"/>
                    </a:ext>
                  </a:extLst>
                </a:gridCol>
              </a:tblGrid>
              <a:tr h="586318">
                <a:tc>
                  <a:txBody>
                    <a:bodyPr/>
                    <a:lstStyle/>
                    <a:p>
                      <a:r>
                        <a:rPr lang="hu-HU" sz="1800" dirty="0"/>
                        <a:t>EIA</a:t>
                      </a:r>
                    </a:p>
                  </a:txBody>
                  <a:tcPr marL="91442" marR="91442" marT="45718" marB="45718"/>
                </a:tc>
                <a:tc>
                  <a:txBody>
                    <a:bodyPr/>
                    <a:lstStyle/>
                    <a:p>
                      <a:pPr algn="ctr"/>
                      <a:r>
                        <a:rPr lang="hu-HU" sz="1800" dirty="0">
                          <a:solidFill>
                            <a:srgbClr val="FF0000"/>
                          </a:solidFill>
                        </a:rPr>
                        <a:t>RS 232C</a:t>
                      </a:r>
                    </a:p>
                  </a:txBody>
                  <a:tcPr marL="91442" marR="91442" marT="45718" marB="45718"/>
                </a:tc>
                <a:tc>
                  <a:txBody>
                    <a:bodyPr/>
                    <a:lstStyle/>
                    <a:p>
                      <a:pPr algn="ctr"/>
                      <a:r>
                        <a:rPr lang="hu-HU" sz="1800" dirty="0">
                          <a:solidFill>
                            <a:srgbClr val="FF0000"/>
                          </a:solidFill>
                        </a:rPr>
                        <a:t>RS 422</a:t>
                      </a:r>
                    </a:p>
                  </a:txBody>
                  <a:tcPr marL="91442" marR="91442" marT="45718" marB="45718"/>
                </a:tc>
                <a:tc>
                  <a:txBody>
                    <a:bodyPr/>
                    <a:lstStyle/>
                    <a:p>
                      <a:pPr algn="ctr"/>
                      <a:r>
                        <a:rPr lang="hu-HU" sz="1800" dirty="0">
                          <a:solidFill>
                            <a:srgbClr val="FF0000"/>
                          </a:solidFill>
                        </a:rPr>
                        <a:t>RS 485</a:t>
                      </a:r>
                    </a:p>
                  </a:txBody>
                  <a:tcPr marL="91442" marR="91442" marT="45718" marB="45718"/>
                </a:tc>
                <a:extLst>
                  <a:ext uri="{0D108BD9-81ED-4DB2-BD59-A6C34878D82A}">
                    <a16:rowId xmlns:a16="http://schemas.microsoft.com/office/drawing/2014/main" val="10000"/>
                  </a:ext>
                </a:extLst>
              </a:tr>
              <a:tr h="586318">
                <a:tc>
                  <a:txBody>
                    <a:bodyPr/>
                    <a:lstStyle/>
                    <a:p>
                      <a:r>
                        <a:rPr lang="hu-HU" sz="1800" dirty="0"/>
                        <a:t>Munkaállomások száma</a:t>
                      </a:r>
                    </a:p>
                  </a:txBody>
                  <a:tcPr marL="91442" marR="91442" marT="45718" marB="45718"/>
                </a:tc>
                <a:tc>
                  <a:txBody>
                    <a:bodyPr/>
                    <a:lstStyle/>
                    <a:p>
                      <a:r>
                        <a:rPr lang="hu-HU" sz="1800" dirty="0"/>
                        <a:t>1+</a:t>
                      </a:r>
                      <a:r>
                        <a:rPr lang="hu-HU" sz="1800" dirty="0" err="1"/>
                        <a:t>1</a:t>
                      </a:r>
                      <a:endParaRPr lang="hu-HU" sz="1800" dirty="0"/>
                    </a:p>
                  </a:txBody>
                  <a:tcPr marL="91442" marR="91442" marT="45718" marB="45718"/>
                </a:tc>
                <a:tc>
                  <a:txBody>
                    <a:bodyPr/>
                    <a:lstStyle/>
                    <a:p>
                      <a:r>
                        <a:rPr lang="hu-HU" sz="1800" dirty="0"/>
                        <a:t>1+10</a:t>
                      </a:r>
                    </a:p>
                  </a:txBody>
                  <a:tcPr marL="91442" marR="91442" marT="45718" marB="45718"/>
                </a:tc>
                <a:tc>
                  <a:txBody>
                    <a:bodyPr/>
                    <a:lstStyle/>
                    <a:p>
                      <a:r>
                        <a:rPr lang="hu-HU" sz="1800" dirty="0"/>
                        <a:t>1+32</a:t>
                      </a:r>
                    </a:p>
                  </a:txBody>
                  <a:tcPr marL="91442" marR="91442" marT="45718" marB="45718"/>
                </a:tc>
                <a:extLst>
                  <a:ext uri="{0D108BD9-81ED-4DB2-BD59-A6C34878D82A}">
                    <a16:rowId xmlns:a16="http://schemas.microsoft.com/office/drawing/2014/main" val="10001"/>
                  </a:ext>
                </a:extLst>
              </a:tr>
              <a:tr h="586318">
                <a:tc>
                  <a:txBody>
                    <a:bodyPr/>
                    <a:lstStyle/>
                    <a:p>
                      <a:r>
                        <a:rPr lang="hu-HU" sz="1800" noProof="0" dirty="0"/>
                        <a:t>Távolság</a:t>
                      </a:r>
                      <a:endParaRPr lang="en-GB" sz="1800" noProof="0" dirty="0"/>
                    </a:p>
                  </a:txBody>
                  <a:tcPr marL="91442" marR="91442" marT="45718" marB="45718"/>
                </a:tc>
                <a:tc>
                  <a:txBody>
                    <a:bodyPr/>
                    <a:lstStyle/>
                    <a:p>
                      <a:r>
                        <a:rPr lang="hu-HU" sz="1800" dirty="0"/>
                        <a:t>10 m</a:t>
                      </a:r>
                    </a:p>
                  </a:txBody>
                  <a:tcPr marL="91442" marR="91442" marT="45718" marB="45718"/>
                </a:tc>
                <a:tc>
                  <a:txBody>
                    <a:bodyPr/>
                    <a:lstStyle/>
                    <a:p>
                      <a:r>
                        <a:rPr lang="hu-HU" sz="1800" dirty="0"/>
                        <a:t>1000 m</a:t>
                      </a:r>
                    </a:p>
                  </a:txBody>
                  <a:tcPr marL="91442" marR="91442" marT="45718" marB="45718"/>
                </a:tc>
                <a:tc>
                  <a:txBody>
                    <a:bodyPr/>
                    <a:lstStyle/>
                    <a:p>
                      <a:r>
                        <a:rPr lang="hu-HU" sz="1800" dirty="0"/>
                        <a:t>5000 m</a:t>
                      </a:r>
                    </a:p>
                  </a:txBody>
                  <a:tcPr marL="91442" marR="91442" marT="45718" marB="45718"/>
                </a:tc>
                <a:extLst>
                  <a:ext uri="{0D108BD9-81ED-4DB2-BD59-A6C34878D82A}">
                    <a16:rowId xmlns:a16="http://schemas.microsoft.com/office/drawing/2014/main" val="10002"/>
                  </a:ext>
                </a:extLst>
              </a:tr>
              <a:tr h="586318">
                <a:tc>
                  <a:txBody>
                    <a:bodyPr/>
                    <a:lstStyle/>
                    <a:p>
                      <a:r>
                        <a:rPr lang="hu-HU" sz="1800" noProof="0" dirty="0"/>
                        <a:t>Átviteli sebesség</a:t>
                      </a:r>
                      <a:endParaRPr lang="en-GB" sz="1800" noProof="0" dirty="0"/>
                    </a:p>
                  </a:txBody>
                  <a:tcPr marL="91442" marR="91442" marT="45718" marB="45718"/>
                </a:tc>
                <a:tc>
                  <a:txBody>
                    <a:bodyPr/>
                    <a:lstStyle/>
                    <a:p>
                      <a:r>
                        <a:rPr lang="hu-HU" sz="1800" dirty="0"/>
                        <a:t>9,8 </a:t>
                      </a:r>
                      <a:r>
                        <a:rPr lang="hu-HU" sz="1800" dirty="0" err="1"/>
                        <a:t>kbit</a:t>
                      </a:r>
                      <a:r>
                        <a:rPr lang="hu-HU" sz="1800" dirty="0"/>
                        <a:t>/s</a:t>
                      </a:r>
                    </a:p>
                  </a:txBody>
                  <a:tcPr marL="91442" marR="91442" marT="45718" marB="45718"/>
                </a:tc>
                <a:tc>
                  <a:txBody>
                    <a:bodyPr/>
                    <a:lstStyle/>
                    <a:p>
                      <a:r>
                        <a:rPr lang="hu-HU" sz="1800" dirty="0"/>
                        <a:t>100 </a:t>
                      </a:r>
                      <a:r>
                        <a:rPr lang="hu-HU" sz="1800" dirty="0" err="1"/>
                        <a:t>kbit</a:t>
                      </a:r>
                      <a:r>
                        <a:rPr lang="hu-HU" sz="1800" dirty="0"/>
                        <a:t>/s</a:t>
                      </a:r>
                    </a:p>
                  </a:txBody>
                  <a:tcPr marL="91442" marR="91442" marT="45718" marB="45718"/>
                </a:tc>
                <a:tc>
                  <a:txBody>
                    <a:bodyPr/>
                    <a:lstStyle/>
                    <a:p>
                      <a:r>
                        <a:rPr lang="hu-HU" sz="1800" dirty="0"/>
                        <a:t>100 </a:t>
                      </a:r>
                      <a:r>
                        <a:rPr lang="hu-HU" sz="1800" dirty="0" err="1"/>
                        <a:t>kbit</a:t>
                      </a:r>
                      <a:r>
                        <a:rPr lang="hu-HU" sz="1800" dirty="0"/>
                        <a:t>/s</a:t>
                      </a:r>
                    </a:p>
                  </a:txBody>
                  <a:tcPr marL="91442" marR="91442" marT="45718" marB="45718"/>
                </a:tc>
                <a:extLst>
                  <a:ext uri="{0D108BD9-81ED-4DB2-BD59-A6C34878D82A}">
                    <a16:rowId xmlns:a16="http://schemas.microsoft.com/office/drawing/2014/main" val="10003"/>
                  </a:ext>
                </a:extLst>
              </a:tr>
              <a:tr h="914394">
                <a:tc>
                  <a:txBody>
                    <a:bodyPr/>
                    <a:lstStyle/>
                    <a:p>
                      <a:r>
                        <a:rPr lang="hu-HU" dirty="0"/>
                        <a:t>Csatlakozási felületek</a:t>
                      </a:r>
                      <a:br>
                        <a:rPr lang="hu-HU" dirty="0"/>
                      </a:br>
                      <a:r>
                        <a:rPr lang="hu-HU" dirty="0"/>
                        <a:t>(csatlakozók)</a:t>
                      </a:r>
                      <a:endParaRPr lang="en-GB" sz="1800" noProof="0" dirty="0"/>
                    </a:p>
                  </a:txBody>
                  <a:tcPr marL="91442" marR="91442" marT="45718" marB="45718"/>
                </a:tc>
                <a:tc>
                  <a:txBody>
                    <a:bodyPr/>
                    <a:lstStyle/>
                    <a:p>
                      <a:r>
                        <a:rPr lang="en-GB" sz="1800" noProof="0" dirty="0"/>
                        <a:t>9/25 érintkezős csatlakozó (soros port-csatlakozó)</a:t>
                      </a:r>
                    </a:p>
                  </a:txBody>
                  <a:tcPr marL="91442" marR="91442" marT="45718" marB="45718"/>
                </a:tc>
                <a:tc>
                  <a:txBody>
                    <a:bodyPr/>
                    <a:lstStyle/>
                    <a:p>
                      <a:r>
                        <a:rPr lang="hu-HU" sz="1800" b="0" i="0" kern="1200" dirty="0">
                          <a:solidFill>
                            <a:schemeClr val="dk1"/>
                          </a:solidFill>
                          <a:effectLst/>
                          <a:latin typeface="+mn-lt"/>
                          <a:ea typeface="+mn-ea"/>
                          <a:cs typeface="+mn-cs"/>
                        </a:rPr>
                        <a:t>4 érintkezős csatlakozó</a:t>
                      </a:r>
                    </a:p>
                  </a:txBody>
                  <a:tcPr marL="91442" marR="91442" marT="45718" marB="45718"/>
                </a:tc>
                <a:tc>
                  <a:txBody>
                    <a:bodyPr/>
                    <a:lstStyle/>
                    <a:p>
                      <a:r>
                        <a:rPr lang="hu-HU" sz="1800" b="0" i="0" kern="1200" dirty="0">
                          <a:solidFill>
                            <a:schemeClr val="dk1"/>
                          </a:solidFill>
                          <a:effectLst/>
                          <a:latin typeface="+mn-lt"/>
                          <a:ea typeface="+mn-ea"/>
                          <a:cs typeface="+mn-cs"/>
                        </a:rPr>
                        <a:t>2 érintkezős csatlakozó</a:t>
                      </a:r>
                    </a:p>
                  </a:txBody>
                  <a:tcPr marL="91442" marR="91442" marT="45718" marB="45718"/>
                </a:tc>
                <a:extLst>
                  <a:ext uri="{0D108BD9-81ED-4DB2-BD59-A6C34878D82A}">
                    <a16:rowId xmlns:a16="http://schemas.microsoft.com/office/drawing/2014/main" val="10004"/>
                  </a:ext>
                </a:extLst>
              </a:tr>
              <a:tr h="1172635">
                <a:tc>
                  <a:txBody>
                    <a:bodyPr/>
                    <a:lstStyle/>
                    <a:p>
                      <a:r>
                        <a:rPr lang="hu-HU" sz="1800" noProof="0" dirty="0"/>
                        <a:t>Rendszer</a:t>
                      </a:r>
                      <a:endParaRPr lang="en-GB" sz="1800" noProof="0" dirty="0"/>
                    </a:p>
                  </a:txBody>
                  <a:tcPr marL="91442" marR="91442" marT="45718" marB="45718"/>
                </a:tc>
                <a:tc>
                  <a:txBody>
                    <a:bodyPr/>
                    <a:lstStyle/>
                    <a:p>
                      <a:endParaRPr lang="hu-HU" sz="1800" dirty="0"/>
                    </a:p>
                  </a:txBody>
                  <a:tcPr marL="91442" marR="91442" marT="45718" marB="45718"/>
                </a:tc>
                <a:tc>
                  <a:txBody>
                    <a:bodyPr/>
                    <a:lstStyle/>
                    <a:p>
                      <a:endParaRPr lang="hu-HU" sz="1800" dirty="0"/>
                    </a:p>
                  </a:txBody>
                  <a:tcPr marL="91442" marR="91442" marT="45718" marB="45718"/>
                </a:tc>
                <a:tc>
                  <a:txBody>
                    <a:bodyPr/>
                    <a:lstStyle/>
                    <a:p>
                      <a:endParaRPr lang="hu-HU" sz="1800" dirty="0"/>
                    </a:p>
                  </a:txBody>
                  <a:tcPr marL="91442" marR="91442" marT="45718" marB="45718"/>
                </a:tc>
                <a:extLst>
                  <a:ext uri="{0D108BD9-81ED-4DB2-BD59-A6C34878D82A}">
                    <a16:rowId xmlns:a16="http://schemas.microsoft.com/office/drawing/2014/main" val="10005"/>
                  </a:ext>
                </a:extLst>
              </a:tr>
            </a:tbl>
          </a:graphicData>
        </a:graphic>
      </p:graphicFrame>
      <p:grpSp>
        <p:nvGrpSpPr>
          <p:cNvPr id="19496" name="Csoportba foglalás 7">
            <a:extLst>
              <a:ext uri="{FF2B5EF4-FFF2-40B4-BE49-F238E27FC236}">
                <a16:creationId xmlns:a16="http://schemas.microsoft.com/office/drawing/2014/main" id="{38B96861-CFF4-4FFC-92A0-FCDADB7C9A11}"/>
              </a:ext>
            </a:extLst>
          </p:cNvPr>
          <p:cNvGrpSpPr>
            <a:grpSpLocks/>
          </p:cNvGrpSpPr>
          <p:nvPr/>
        </p:nvGrpSpPr>
        <p:grpSpPr bwMode="auto">
          <a:xfrm>
            <a:off x="3203575" y="5195888"/>
            <a:ext cx="5545138" cy="1041400"/>
            <a:chOff x="3203848" y="5196302"/>
            <a:chExt cx="5545082" cy="1041010"/>
          </a:xfrm>
        </p:grpSpPr>
        <p:pic>
          <p:nvPicPr>
            <p:cNvPr id="19497" name="Picture 2" descr="http://www.tankonyvtar.hu/hu/tartalom/tamop425/2011_0001_531_programirany/images/tbl_4_1.png">
              <a:extLst>
                <a:ext uri="{FF2B5EF4-FFF2-40B4-BE49-F238E27FC236}">
                  <a16:creationId xmlns:a16="http://schemas.microsoft.com/office/drawing/2014/main" id="{A0B2398F-22C1-4CEA-8367-A8CD49357E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797" t="66444" r="60684" b="16779"/>
            <a:stretch>
              <a:fillRect/>
            </a:stretch>
          </p:blipFill>
          <p:spPr bwMode="auto">
            <a:xfrm>
              <a:off x="3203848" y="5405135"/>
              <a:ext cx="1378634" cy="616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8" name="Picture 2" descr="http://www.tankonyvtar.hu/hu/tartalom/tamop425/2011_0001_531_programirany/images/tbl_4_1.png">
              <a:extLst>
                <a:ext uri="{FF2B5EF4-FFF2-40B4-BE49-F238E27FC236}">
                  <a16:creationId xmlns:a16="http://schemas.microsoft.com/office/drawing/2014/main" id="{AC95DCDF-645E-47CD-B645-F001821A32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313" t="62613" r="29437" b="9039"/>
            <a:stretch>
              <a:fillRect/>
            </a:stretch>
          </p:blipFill>
          <p:spPr bwMode="auto">
            <a:xfrm>
              <a:off x="4974737" y="5196302"/>
              <a:ext cx="1829511" cy="104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9" name="Picture 2" descr="http://www.tankonyvtar.hu/hu/tartalom/tamop425/2011_0001_531_programirany/images/tbl_4_1.png">
              <a:extLst>
                <a:ext uri="{FF2B5EF4-FFF2-40B4-BE49-F238E27FC236}">
                  <a16:creationId xmlns:a16="http://schemas.microsoft.com/office/drawing/2014/main" id="{B28BC47B-CBD5-4D19-B60F-AEBF0518F3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5427" t="61081" r="1691" b="11337"/>
            <a:stretch>
              <a:fillRect/>
            </a:stretch>
          </p:blipFill>
          <p:spPr bwMode="auto">
            <a:xfrm>
              <a:off x="6948264" y="5224438"/>
              <a:ext cx="1800666" cy="1012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Cím 1">
            <a:extLst>
              <a:ext uri="{FF2B5EF4-FFF2-40B4-BE49-F238E27FC236}">
                <a16:creationId xmlns:a16="http://schemas.microsoft.com/office/drawing/2014/main" id="{F94D4B39-8AA6-4969-AFB6-D14AE33D76EC}"/>
              </a:ext>
            </a:extLst>
          </p:cNvPr>
          <p:cNvSpPr>
            <a:spLocks noGrp="1"/>
          </p:cNvSpPr>
          <p:nvPr>
            <p:ph type="title"/>
          </p:nvPr>
        </p:nvSpPr>
        <p:spPr>
          <a:xfrm>
            <a:off x="1043608" y="404664"/>
            <a:ext cx="7499176" cy="964426"/>
          </a:xfrm>
        </p:spPr>
        <p:txBody>
          <a:bodyPr/>
          <a:lstStyle/>
          <a:p>
            <a:r>
              <a:rPr lang="en-US" dirty="0"/>
              <a:t>A </a:t>
            </a:r>
            <a:r>
              <a:rPr lang="en-US" dirty="0" err="1"/>
              <a:t>soros</a:t>
            </a:r>
            <a:r>
              <a:rPr lang="en-US" dirty="0"/>
              <a:t> </a:t>
            </a:r>
            <a:r>
              <a:rPr lang="en-US" dirty="0" err="1"/>
              <a:t>kommunikáció</a:t>
            </a:r>
            <a:r>
              <a:rPr lang="en-US" dirty="0"/>
              <a:t> </a:t>
            </a:r>
            <a:r>
              <a:rPr lang="en-US" dirty="0" err="1"/>
              <a:t>legfontosabb</a:t>
            </a:r>
            <a:r>
              <a:rPr lang="en-US" dirty="0"/>
              <a:t> </a:t>
            </a:r>
            <a:r>
              <a:rPr lang="en-US" dirty="0" err="1"/>
              <a:t>szabványai</a:t>
            </a:r>
            <a:r>
              <a:rPr lang="en-US" dirty="0"/>
              <a:t>, az RS 232C / 422/485</a:t>
            </a:r>
            <a:endParaRPr lang="en-US" sz="3200" dirty="0"/>
          </a:p>
        </p:txBody>
      </p:sp>
    </p:spTree>
    <p:extLst>
      <p:ext uri="{BB962C8B-B14F-4D97-AF65-F5344CB8AC3E}">
        <p14:creationId xmlns:p14="http://schemas.microsoft.com/office/powerpoint/2010/main" val="148064433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églalap 2">
            <a:extLst>
              <a:ext uri="{FF2B5EF4-FFF2-40B4-BE49-F238E27FC236}">
                <a16:creationId xmlns:a16="http://schemas.microsoft.com/office/drawing/2014/main" id="{024D5A7E-0139-4A62-9761-C65B4981B78B}"/>
              </a:ext>
            </a:extLst>
          </p:cNvPr>
          <p:cNvSpPr>
            <a:spLocks noChangeArrowheads="1"/>
          </p:cNvSpPr>
          <p:nvPr/>
        </p:nvSpPr>
        <p:spPr bwMode="auto">
          <a:xfrm>
            <a:off x="900113" y="1247775"/>
            <a:ext cx="8135937"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hu-HU" altLang="hu-HU" sz="1800" dirty="0"/>
              <a:t>A mester / szolga olyan kommunikációs modell, amelyben az egyik eszköz vagy folyamat egyirányú irányítással rendelkezik egy vagy több másik eszköz felett. Egyes rendszerekben a mestert a támogatható eszközök csoportjából választják ki, míg a többi eszköz rabszolgák szerepében játszik szerepet.</a:t>
            </a:r>
          </a:p>
          <a:p>
            <a:pPr algn="just" eaLnBrk="1" hangingPunct="1">
              <a:spcBef>
                <a:spcPct val="0"/>
              </a:spcBef>
              <a:buFontTx/>
              <a:buNone/>
            </a:pPr>
            <a:endParaRPr lang="hu-HU" altLang="hu-HU" sz="1800" dirty="0"/>
          </a:p>
          <a:p>
            <a:pPr eaLnBrk="1" hangingPunct="1">
              <a:spcBef>
                <a:spcPct val="0"/>
              </a:spcBef>
              <a:buFontTx/>
              <a:buNone/>
            </a:pPr>
            <a:r>
              <a:rPr lang="hu-HU" altLang="hu-HU" sz="1800" dirty="0"/>
              <a:t>A számításban a buszvezérlés sok olyan busz architektúra által támogatott szolgáltatás, amely lehetővé teszi a buszhoz csatlakoztatott eszköz tranzakciók kezdeményezését. Ezt "első fél DMA-nak" is nevezik, ellentétben a "harmadik fél által gyártott DMA-val", ahol egy rendszer DMA vezérlő (más néven perifériás processzor, I / O processzor vagy csatorna) valójában végrehajtja az átvitelt.</a:t>
            </a:r>
          </a:p>
          <a:p>
            <a:pPr eaLnBrk="1" hangingPunct="1">
              <a:spcBef>
                <a:spcPct val="0"/>
              </a:spcBef>
              <a:buFontTx/>
              <a:buNone/>
            </a:pPr>
            <a:r>
              <a:rPr lang="hu-HU" altLang="hu-HU" sz="1800" dirty="0"/>
              <a:t>Bizonyos buszok csak egy eszköz (általában a CPU vagy annak proxyja) segítségével kezdeményezhetik a tranzakciókat</a:t>
            </a:r>
          </a:p>
        </p:txBody>
      </p:sp>
      <p:sp>
        <p:nvSpPr>
          <p:cNvPr id="2" name="Cím 1">
            <a:extLst>
              <a:ext uri="{FF2B5EF4-FFF2-40B4-BE49-F238E27FC236}">
                <a16:creationId xmlns:a16="http://schemas.microsoft.com/office/drawing/2014/main" id="{FC097954-966B-4262-A1B2-69D2745CACF9}"/>
              </a:ext>
            </a:extLst>
          </p:cNvPr>
          <p:cNvSpPr>
            <a:spLocks noGrp="1"/>
          </p:cNvSpPr>
          <p:nvPr>
            <p:ph type="title"/>
          </p:nvPr>
        </p:nvSpPr>
        <p:spPr/>
        <p:txBody>
          <a:bodyPr/>
          <a:lstStyle/>
          <a:p>
            <a:r>
              <a:rPr lang="en-US" dirty="0" err="1"/>
              <a:t>Mester-szolga</a:t>
            </a:r>
            <a:r>
              <a:rPr lang="en-US" dirty="0"/>
              <a:t> </a:t>
            </a:r>
            <a:r>
              <a:rPr lang="en-US" dirty="0" err="1"/>
              <a:t>kommunikáció</a:t>
            </a:r>
            <a:endParaRPr lang="en-US" sz="3200" dirty="0"/>
          </a:p>
        </p:txBody>
      </p:sp>
    </p:spTree>
    <p:extLst>
      <p:ext uri="{BB962C8B-B14F-4D97-AF65-F5344CB8AC3E}">
        <p14:creationId xmlns:p14="http://schemas.microsoft.com/office/powerpoint/2010/main" val="183622304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254DDD3-1D0F-4C52-83CC-2463CAE42241}"/>
              </a:ext>
            </a:extLst>
          </p:cNvPr>
          <p:cNvSpPr>
            <a:spLocks noGrp="1"/>
          </p:cNvSpPr>
          <p:nvPr>
            <p:ph type="title"/>
          </p:nvPr>
        </p:nvSpPr>
        <p:spPr/>
        <p:txBody>
          <a:bodyPr/>
          <a:lstStyle/>
          <a:p>
            <a:r>
              <a:rPr lang="en-US" altLang="hu-HU" sz="3200" dirty="0"/>
              <a:t>Can </a:t>
            </a:r>
            <a:r>
              <a:rPr lang="hu-HU" altLang="hu-HU" sz="3200" dirty="0"/>
              <a:t>BUS rendszer </a:t>
            </a:r>
            <a:r>
              <a:rPr lang="en-US" altLang="hu-HU" sz="3200" dirty="0"/>
              <a:t>intro</a:t>
            </a:r>
            <a:endParaRPr lang="en-US" sz="3200" dirty="0"/>
          </a:p>
        </p:txBody>
      </p:sp>
      <p:pic>
        <p:nvPicPr>
          <p:cNvPr id="3" name="Kép 2">
            <a:hlinkClick r:id="rId2"/>
            <a:extLst>
              <a:ext uri="{FF2B5EF4-FFF2-40B4-BE49-F238E27FC236}">
                <a16:creationId xmlns:a16="http://schemas.microsoft.com/office/drawing/2014/main" id="{9C4C31B5-6D52-4E38-A229-879EAA33BBB8}"/>
              </a:ext>
            </a:extLst>
          </p:cNvPr>
          <p:cNvPicPr>
            <a:picLocks noChangeAspect="1"/>
          </p:cNvPicPr>
          <p:nvPr/>
        </p:nvPicPr>
        <p:blipFill>
          <a:blip r:embed="rId3"/>
          <a:stretch>
            <a:fillRect/>
          </a:stretch>
        </p:blipFill>
        <p:spPr>
          <a:xfrm>
            <a:off x="1187624" y="1052736"/>
            <a:ext cx="7261610" cy="4082662"/>
          </a:xfrm>
          <a:prstGeom prst="rect">
            <a:avLst/>
          </a:prstGeom>
        </p:spPr>
      </p:pic>
      <p:sp>
        <p:nvSpPr>
          <p:cNvPr id="5" name="Szövegdoboz 4">
            <a:extLst>
              <a:ext uri="{FF2B5EF4-FFF2-40B4-BE49-F238E27FC236}">
                <a16:creationId xmlns:a16="http://schemas.microsoft.com/office/drawing/2014/main" id="{0E83F30C-062D-4C30-8A8C-F241832EDEE2}"/>
              </a:ext>
            </a:extLst>
          </p:cNvPr>
          <p:cNvSpPr txBox="1"/>
          <p:nvPr/>
        </p:nvSpPr>
        <p:spPr bwMode="auto">
          <a:xfrm>
            <a:off x="827584" y="5620598"/>
            <a:ext cx="83326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hu-HU"/>
            </a:defPPr>
            <a:lvl1pPr algn="just" eaLnBrk="1" hangingPunct="1">
              <a:buFontTx/>
              <a:buNone/>
              <a:defRPr sz="1800" b="1"/>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pPr algn="ctr"/>
            <a:r>
              <a:rPr lang="en-US" b="0"/>
              <a:t>A kezdéshez kattintson a képernyőképre!</a:t>
            </a:r>
            <a:endParaRPr lang="en-US" b="0" dirty="0"/>
          </a:p>
        </p:txBody>
      </p:sp>
    </p:spTree>
    <p:extLst>
      <p:ext uri="{BB962C8B-B14F-4D97-AF65-F5344CB8AC3E}">
        <p14:creationId xmlns:p14="http://schemas.microsoft.com/office/powerpoint/2010/main" val="338608124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a:extLst>
              <a:ext uri="{FF2B5EF4-FFF2-40B4-BE49-F238E27FC236}">
                <a16:creationId xmlns:a16="http://schemas.microsoft.com/office/drawing/2014/main" id="{476F77FD-1DA3-4F0E-A2C1-6CDFFF7308B8}"/>
              </a:ext>
            </a:extLst>
          </p:cNvPr>
          <p:cNvSpPr/>
          <p:nvPr/>
        </p:nvSpPr>
        <p:spPr>
          <a:xfrm>
            <a:off x="971550" y="784225"/>
            <a:ext cx="7920930" cy="3570208"/>
          </a:xfrm>
          <a:prstGeom prst="rect">
            <a:avLst/>
          </a:prstGeom>
        </p:spPr>
        <p:txBody>
          <a:bodyPr wrap="square">
            <a:spAutoFit/>
          </a:bodyPr>
          <a:lstStyle/>
          <a:p>
            <a:pPr algn="just">
              <a:spcAft>
                <a:spcPts val="1200"/>
              </a:spcAft>
            </a:pPr>
            <a:r>
              <a:rPr lang="hu-HU" dirty="0"/>
              <a:t>A vezérlőhálózat (CAN busz) egy robusztus járműbusz-szabvány, amelyet arra terveztek, hogy a mikrovezérlők és az eszközök kommunikálhassanak egymással alkalmazásokban gazdagép nélkül. Ez egy üzenet alapú protokoll, amelyet eredetileg a személygépkocsi multiplex elektromos vezetékeire tervezték a réz megtakarítása érdekében, de sok más kontextusban is használják.</a:t>
            </a:r>
          </a:p>
          <a:p>
            <a:pPr algn="just">
              <a:spcAft>
                <a:spcPts val="1200"/>
              </a:spcAft>
            </a:pPr>
            <a:r>
              <a:rPr lang="hu-HU" dirty="0"/>
              <a:t>A CAN busz fejlesztése 1983-ban kezdődött a Robert Bosch GmbH-nál. A jegyzőkönyvet hivatalosan 1986-ban tették közzé az autóipari mérnökök társaságának (SAE) konferenciáján, Michiganban, Detroitban. Az első CAN vezérlő chip, amelyet az Intel és a Philips gyártott, 1987-ben került piacra. 1991-ben adták ki a Mercedes-Benz W140-et, ez volt az első gyártmányú jármű, amely CAN alapú multiplex vezetékrendszert tartalmazott.</a:t>
            </a:r>
          </a:p>
        </p:txBody>
      </p:sp>
      <p:sp>
        <p:nvSpPr>
          <p:cNvPr id="8" name="Téglalap 7">
            <a:extLst>
              <a:ext uri="{FF2B5EF4-FFF2-40B4-BE49-F238E27FC236}">
                <a16:creationId xmlns:a16="http://schemas.microsoft.com/office/drawing/2014/main" id="{EA191181-DD8D-4078-B137-37E6C512C053}"/>
              </a:ext>
            </a:extLst>
          </p:cNvPr>
          <p:cNvSpPr/>
          <p:nvPr/>
        </p:nvSpPr>
        <p:spPr>
          <a:xfrm>
            <a:off x="971550" y="6170315"/>
            <a:ext cx="2319866" cy="246221"/>
          </a:xfrm>
          <a:prstGeom prst="rect">
            <a:avLst/>
          </a:prstGeom>
        </p:spPr>
        <p:txBody>
          <a:bodyPr wrap="none">
            <a:spAutoFit/>
          </a:bodyPr>
          <a:lstStyle/>
          <a:p>
            <a:r>
              <a:rPr lang="hu-HU" sz="1000" dirty="0"/>
              <a:t>https://en.wikipedia.org/wiki/CAN_bus</a:t>
            </a:r>
          </a:p>
        </p:txBody>
      </p:sp>
      <p:sp>
        <p:nvSpPr>
          <p:cNvPr id="2" name="Cím 1">
            <a:extLst>
              <a:ext uri="{FF2B5EF4-FFF2-40B4-BE49-F238E27FC236}">
                <a16:creationId xmlns:a16="http://schemas.microsoft.com/office/drawing/2014/main" id="{F95BAF96-0EE5-4285-B217-E9C8D933DD7D}"/>
              </a:ext>
            </a:extLst>
          </p:cNvPr>
          <p:cNvSpPr>
            <a:spLocks noGrp="1"/>
          </p:cNvSpPr>
          <p:nvPr>
            <p:ph type="title"/>
          </p:nvPr>
        </p:nvSpPr>
        <p:spPr/>
        <p:txBody>
          <a:bodyPr/>
          <a:lstStyle/>
          <a:p>
            <a:r>
              <a:rPr lang="en-US" dirty="0"/>
              <a:t>C</a:t>
            </a:r>
            <a:r>
              <a:rPr lang="hu-HU" dirty="0"/>
              <a:t>AN</a:t>
            </a:r>
            <a:r>
              <a:rPr lang="en-US" dirty="0"/>
              <a:t> </a:t>
            </a:r>
            <a:r>
              <a:rPr lang="hu-HU" dirty="0"/>
              <a:t>története</a:t>
            </a:r>
            <a:endParaRPr lang="en-US" dirty="0"/>
          </a:p>
        </p:txBody>
      </p:sp>
    </p:spTree>
    <p:extLst>
      <p:ext uri="{BB962C8B-B14F-4D97-AF65-F5344CB8AC3E}">
        <p14:creationId xmlns:p14="http://schemas.microsoft.com/office/powerpoint/2010/main" val="413896509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églalap 7">
            <a:extLst>
              <a:ext uri="{FF2B5EF4-FFF2-40B4-BE49-F238E27FC236}">
                <a16:creationId xmlns:a16="http://schemas.microsoft.com/office/drawing/2014/main" id="{EA191181-DD8D-4078-B137-37E6C512C053}"/>
              </a:ext>
            </a:extLst>
          </p:cNvPr>
          <p:cNvSpPr/>
          <p:nvPr/>
        </p:nvSpPr>
        <p:spPr>
          <a:xfrm>
            <a:off x="971550" y="6170315"/>
            <a:ext cx="6024406" cy="246221"/>
          </a:xfrm>
          <a:prstGeom prst="rect">
            <a:avLst/>
          </a:prstGeom>
        </p:spPr>
        <p:txBody>
          <a:bodyPr wrap="none">
            <a:spAutoFit/>
          </a:bodyPr>
          <a:lstStyle/>
          <a:p>
            <a:r>
              <a:rPr lang="hu-HU" sz="1000" dirty="0"/>
              <a:t>https://images.honestjohn.co.uk/imagecache/file/fit/730x700/media/7518369/Mercedes~S-Class~(2).jpg</a:t>
            </a:r>
          </a:p>
        </p:txBody>
      </p:sp>
      <p:sp>
        <p:nvSpPr>
          <p:cNvPr id="2" name="Cím 1">
            <a:extLst>
              <a:ext uri="{FF2B5EF4-FFF2-40B4-BE49-F238E27FC236}">
                <a16:creationId xmlns:a16="http://schemas.microsoft.com/office/drawing/2014/main" id="{F95BAF96-0EE5-4285-B217-E9C8D933DD7D}"/>
              </a:ext>
            </a:extLst>
          </p:cNvPr>
          <p:cNvSpPr>
            <a:spLocks noGrp="1"/>
          </p:cNvSpPr>
          <p:nvPr>
            <p:ph type="title"/>
          </p:nvPr>
        </p:nvSpPr>
        <p:spPr/>
        <p:txBody>
          <a:bodyPr/>
          <a:lstStyle/>
          <a:p>
            <a:r>
              <a:rPr lang="en-US" dirty="0"/>
              <a:t>C</a:t>
            </a:r>
            <a:r>
              <a:rPr lang="hu-HU" dirty="0"/>
              <a:t>AN</a:t>
            </a:r>
            <a:r>
              <a:rPr lang="en-US" dirty="0"/>
              <a:t> </a:t>
            </a:r>
            <a:r>
              <a:rPr lang="hu-HU" dirty="0"/>
              <a:t>története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016732"/>
            <a:ext cx="7820099" cy="5045571"/>
          </a:xfrm>
          <a:prstGeom prst="rect">
            <a:avLst/>
          </a:prstGeom>
        </p:spPr>
      </p:pic>
    </p:spTree>
    <p:extLst>
      <p:ext uri="{BB962C8B-B14F-4D97-AF65-F5344CB8AC3E}">
        <p14:creationId xmlns:p14="http://schemas.microsoft.com/office/powerpoint/2010/main" val="343984084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a:extLst>
              <a:ext uri="{FF2B5EF4-FFF2-40B4-BE49-F238E27FC236}">
                <a16:creationId xmlns:a16="http://schemas.microsoft.com/office/drawing/2014/main" id="{476F77FD-1DA3-4F0E-A2C1-6CDFFF7308B8}"/>
              </a:ext>
            </a:extLst>
          </p:cNvPr>
          <p:cNvSpPr/>
          <p:nvPr/>
        </p:nvSpPr>
        <p:spPr>
          <a:xfrm>
            <a:off x="991699" y="980728"/>
            <a:ext cx="7920930" cy="3477875"/>
          </a:xfrm>
          <a:prstGeom prst="rect">
            <a:avLst/>
          </a:prstGeom>
        </p:spPr>
        <p:txBody>
          <a:bodyPr wrap="square">
            <a:spAutoFit/>
          </a:bodyPr>
          <a:lstStyle/>
          <a:p>
            <a:pPr algn="just">
              <a:spcAft>
                <a:spcPts val="1200"/>
              </a:spcAft>
            </a:pPr>
            <a:r>
              <a:rPr lang="hu-HU" dirty="0"/>
              <a:t>A Bosch a CAN specifikáció több változatát publikálta, és a legfrissebb a CAN 2.0, 1991-ben jelent meg. Ez a specifikáció két részből áll;</a:t>
            </a:r>
          </a:p>
          <a:p>
            <a:pPr marL="804863" indent="-285750" algn="just">
              <a:spcAft>
                <a:spcPts val="1200"/>
              </a:spcAft>
              <a:buFont typeface="Arial" panose="020B0604020202020204" pitchFamily="34" charset="0"/>
              <a:buChar char="•"/>
            </a:pPr>
            <a:r>
              <a:rPr lang="hu-HU" dirty="0"/>
              <a:t>az A rész a szabványos formátumra vonatkozik, 11 bites azonosítóval, és</a:t>
            </a:r>
          </a:p>
          <a:p>
            <a:pPr marL="804863" indent="-285750" algn="just">
              <a:spcAft>
                <a:spcPts val="1200"/>
              </a:spcAft>
              <a:buFont typeface="Arial" panose="020B0604020202020204" pitchFamily="34" charset="0"/>
              <a:buChar char="•"/>
            </a:pPr>
            <a:r>
              <a:rPr lang="hu-HU" dirty="0"/>
              <a:t>a B rész a kiterjesztett formátumhoz készült, 29 bites azonosítóval.</a:t>
            </a:r>
          </a:p>
          <a:p>
            <a:pPr algn="just">
              <a:spcAft>
                <a:spcPts val="1200"/>
              </a:spcAft>
            </a:pPr>
            <a:r>
              <a:rPr lang="hu-HU" dirty="0"/>
              <a:t>A 11 bites azonosítókat használó CAN eszközt általában CAN 2.0A-nak nevezzük, míg a 29 bites azonosítókat használó CAN eszközt általában CAN 2.0B-nek hívják.</a:t>
            </a:r>
          </a:p>
          <a:p>
            <a:pPr algn="just">
              <a:spcAft>
                <a:spcPts val="1200"/>
              </a:spcAft>
            </a:pPr>
            <a:r>
              <a:rPr lang="hu-HU" dirty="0"/>
              <a:t>Ezek a szabványok a Bosch-</a:t>
            </a:r>
            <a:r>
              <a:rPr lang="hu-HU" dirty="0" err="1"/>
              <a:t>tól</a:t>
            </a:r>
            <a:r>
              <a:rPr lang="hu-HU" dirty="0"/>
              <a:t>, más specifikációkkal együtt, szabadon beszerezhetők.</a:t>
            </a:r>
          </a:p>
        </p:txBody>
      </p:sp>
      <p:sp>
        <p:nvSpPr>
          <p:cNvPr id="8" name="Téglalap 7">
            <a:extLst>
              <a:ext uri="{FF2B5EF4-FFF2-40B4-BE49-F238E27FC236}">
                <a16:creationId xmlns:a16="http://schemas.microsoft.com/office/drawing/2014/main" id="{EA191181-DD8D-4078-B137-37E6C512C053}"/>
              </a:ext>
            </a:extLst>
          </p:cNvPr>
          <p:cNvSpPr/>
          <p:nvPr/>
        </p:nvSpPr>
        <p:spPr>
          <a:xfrm>
            <a:off x="971550" y="6170315"/>
            <a:ext cx="2319866" cy="246221"/>
          </a:xfrm>
          <a:prstGeom prst="rect">
            <a:avLst/>
          </a:prstGeom>
        </p:spPr>
        <p:txBody>
          <a:bodyPr wrap="none">
            <a:spAutoFit/>
          </a:bodyPr>
          <a:lstStyle/>
          <a:p>
            <a:r>
              <a:rPr lang="hu-HU" sz="1000" dirty="0"/>
              <a:t>https://en.wikipedia.org/wiki/CAN_bus</a:t>
            </a:r>
          </a:p>
        </p:txBody>
      </p:sp>
      <p:sp>
        <p:nvSpPr>
          <p:cNvPr id="2" name="Cím 1">
            <a:extLst>
              <a:ext uri="{FF2B5EF4-FFF2-40B4-BE49-F238E27FC236}">
                <a16:creationId xmlns:a16="http://schemas.microsoft.com/office/drawing/2014/main" id="{F95BAF96-0EE5-4285-B217-E9C8D933DD7D}"/>
              </a:ext>
            </a:extLst>
          </p:cNvPr>
          <p:cNvSpPr>
            <a:spLocks noGrp="1"/>
          </p:cNvSpPr>
          <p:nvPr>
            <p:ph type="title"/>
          </p:nvPr>
        </p:nvSpPr>
        <p:spPr/>
        <p:txBody>
          <a:bodyPr/>
          <a:lstStyle/>
          <a:p>
            <a:r>
              <a:rPr lang="en-US" dirty="0"/>
              <a:t>C</a:t>
            </a:r>
            <a:r>
              <a:rPr lang="hu-HU" dirty="0"/>
              <a:t>AN</a:t>
            </a:r>
            <a:r>
              <a:rPr lang="en-US" dirty="0"/>
              <a:t> </a:t>
            </a:r>
            <a:r>
              <a:rPr lang="hu-HU" dirty="0"/>
              <a:t>2.0</a:t>
            </a:r>
            <a:endParaRPr lang="en-US" dirty="0"/>
          </a:p>
        </p:txBody>
      </p:sp>
    </p:spTree>
    <p:extLst>
      <p:ext uri="{BB962C8B-B14F-4D97-AF65-F5344CB8AC3E}">
        <p14:creationId xmlns:p14="http://schemas.microsoft.com/office/powerpoint/2010/main" val="288785580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a:extLst>
              <a:ext uri="{FF2B5EF4-FFF2-40B4-BE49-F238E27FC236}">
                <a16:creationId xmlns:a16="http://schemas.microsoft.com/office/drawing/2014/main" id="{476F77FD-1DA3-4F0E-A2C1-6CDFFF7308B8}"/>
              </a:ext>
            </a:extLst>
          </p:cNvPr>
          <p:cNvSpPr/>
          <p:nvPr/>
        </p:nvSpPr>
        <p:spPr>
          <a:xfrm>
            <a:off x="971550" y="1052736"/>
            <a:ext cx="7920930" cy="3477875"/>
          </a:xfrm>
          <a:prstGeom prst="rect">
            <a:avLst/>
          </a:prstGeom>
        </p:spPr>
        <p:txBody>
          <a:bodyPr wrap="square">
            <a:spAutoFit/>
          </a:bodyPr>
          <a:lstStyle/>
          <a:p>
            <a:pPr algn="just">
              <a:spcAft>
                <a:spcPts val="1200"/>
              </a:spcAft>
            </a:pPr>
            <a:r>
              <a:rPr lang="hu-HU" dirty="0"/>
              <a:t>1993-ban a Nemzetközi Szabványügyi Szervezet (ISO) kiadta az ISO 11898 CAN szabványt, amelyet később két részre alakítottak át;</a:t>
            </a:r>
          </a:p>
          <a:p>
            <a:pPr marL="804863" indent="-285750" algn="just">
              <a:spcAft>
                <a:spcPts val="1200"/>
              </a:spcAft>
              <a:buFont typeface="Arial" panose="020B0604020202020204" pitchFamily="34" charset="0"/>
              <a:buChar char="•"/>
            </a:pPr>
            <a:r>
              <a:rPr lang="hu-HU" dirty="0"/>
              <a:t>az ISO 11898-1, amely lefedi az adatkapcsolat rétegét, és</a:t>
            </a:r>
          </a:p>
          <a:p>
            <a:pPr marL="804863" indent="-285750" algn="just">
              <a:spcAft>
                <a:spcPts val="1200"/>
              </a:spcAft>
              <a:buFont typeface="Arial" panose="020B0604020202020204" pitchFamily="34" charset="0"/>
              <a:buChar char="•"/>
            </a:pPr>
            <a:r>
              <a:rPr lang="hu-HU" dirty="0"/>
              <a:t>ISO 11898-2, amely lefedi a CAN fizikai rétegét a nagysebességű CAN számára.</a:t>
            </a:r>
          </a:p>
          <a:p>
            <a:pPr algn="just">
              <a:spcAft>
                <a:spcPts val="1200"/>
              </a:spcAft>
            </a:pPr>
            <a:r>
              <a:rPr lang="hu-HU" dirty="0"/>
              <a:t>Az ISO 11898-3 később került kiadásra, és lefedi a CAN fizikai rétegét az alacsony sebességű, hibatűrő CAN számára.</a:t>
            </a:r>
          </a:p>
          <a:p>
            <a:pPr algn="just">
              <a:spcAft>
                <a:spcPts val="1200"/>
              </a:spcAft>
            </a:pPr>
            <a:r>
              <a:rPr lang="hu-HU" dirty="0"/>
              <a:t>Az ISO 11898-2 és az ISO 11898-3 fizikai réteg szabványai nem képezik részét a Bosch CAN 2.0 specifikációnak. Ezeket a szabványokat az ISO-tól lehet megvásárolni.</a:t>
            </a:r>
            <a:endParaRPr lang="en-US" dirty="0"/>
          </a:p>
        </p:txBody>
      </p:sp>
      <p:sp>
        <p:nvSpPr>
          <p:cNvPr id="8" name="Téglalap 7">
            <a:extLst>
              <a:ext uri="{FF2B5EF4-FFF2-40B4-BE49-F238E27FC236}">
                <a16:creationId xmlns:a16="http://schemas.microsoft.com/office/drawing/2014/main" id="{EA191181-DD8D-4078-B137-37E6C512C053}"/>
              </a:ext>
            </a:extLst>
          </p:cNvPr>
          <p:cNvSpPr/>
          <p:nvPr/>
        </p:nvSpPr>
        <p:spPr>
          <a:xfrm>
            <a:off x="971550" y="6363469"/>
            <a:ext cx="2319866" cy="246221"/>
          </a:xfrm>
          <a:prstGeom prst="rect">
            <a:avLst/>
          </a:prstGeom>
        </p:spPr>
        <p:txBody>
          <a:bodyPr wrap="none">
            <a:spAutoFit/>
          </a:bodyPr>
          <a:lstStyle/>
          <a:p>
            <a:r>
              <a:rPr lang="hu-HU" sz="1000" dirty="0"/>
              <a:t>https://en.wikipedia.org/wiki/CAN_bus</a:t>
            </a:r>
          </a:p>
        </p:txBody>
      </p:sp>
      <p:sp>
        <p:nvSpPr>
          <p:cNvPr id="2" name="Cím 1">
            <a:extLst>
              <a:ext uri="{FF2B5EF4-FFF2-40B4-BE49-F238E27FC236}">
                <a16:creationId xmlns:a16="http://schemas.microsoft.com/office/drawing/2014/main" id="{FC705930-81C1-4A0D-8AF8-D54C5239F981}"/>
              </a:ext>
            </a:extLst>
          </p:cNvPr>
          <p:cNvSpPr>
            <a:spLocks noGrp="1"/>
          </p:cNvSpPr>
          <p:nvPr>
            <p:ph type="title"/>
          </p:nvPr>
        </p:nvSpPr>
        <p:spPr/>
        <p:txBody>
          <a:bodyPr/>
          <a:lstStyle/>
          <a:p>
            <a:r>
              <a:rPr lang="hu-HU" dirty="0"/>
              <a:t>CAN </a:t>
            </a:r>
            <a:r>
              <a:rPr lang="en-US" dirty="0"/>
              <a:t>ISO 11898 </a:t>
            </a:r>
          </a:p>
        </p:txBody>
      </p:sp>
    </p:spTree>
    <p:extLst>
      <p:ext uri="{BB962C8B-B14F-4D97-AF65-F5344CB8AC3E}">
        <p14:creationId xmlns:p14="http://schemas.microsoft.com/office/powerpoint/2010/main" val="415836084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a:extLst>
              <a:ext uri="{FF2B5EF4-FFF2-40B4-BE49-F238E27FC236}">
                <a16:creationId xmlns:a16="http://schemas.microsoft.com/office/drawing/2014/main" id="{476F77FD-1DA3-4F0E-A2C1-6CDFFF7308B8}"/>
              </a:ext>
            </a:extLst>
          </p:cNvPr>
          <p:cNvSpPr/>
          <p:nvPr/>
        </p:nvSpPr>
        <p:spPr>
          <a:xfrm>
            <a:off x="990575" y="909336"/>
            <a:ext cx="7920930" cy="5016758"/>
          </a:xfrm>
          <a:prstGeom prst="rect">
            <a:avLst/>
          </a:prstGeom>
        </p:spPr>
        <p:txBody>
          <a:bodyPr wrap="square">
            <a:spAutoFit/>
          </a:bodyPr>
          <a:lstStyle/>
          <a:p>
            <a:pPr algn="just">
              <a:spcAft>
                <a:spcPts val="1200"/>
              </a:spcAft>
            </a:pPr>
            <a:r>
              <a:rPr lang="hu-HU" dirty="0"/>
              <a:t>A Bosch továbbra is aktív a CAN szabványok kiterjesztésében.</a:t>
            </a:r>
          </a:p>
          <a:p>
            <a:pPr algn="just">
              <a:spcAft>
                <a:spcPts val="1200"/>
              </a:spcAft>
            </a:pPr>
            <a:r>
              <a:rPr lang="hu-HU" dirty="0"/>
              <a:t>2012-ben a Bosch kiadta a CAN FD 1.0-át vagy a CAN-t rugalmas adatátviteli sebességgel. Ez a specifikáció eltérő keretformátumot használ, amely lehetővé teszi az eltérő adathosszúságot, és opcionálisan átválthat gyorsabb bitsebességre az arbitrázs döntése után.</a:t>
            </a:r>
          </a:p>
          <a:p>
            <a:pPr algn="just">
              <a:spcAft>
                <a:spcPts val="1200"/>
              </a:spcAft>
            </a:pPr>
            <a:r>
              <a:rPr lang="hu-HU" dirty="0"/>
              <a:t>A CAN FD kompatibilis a meglévő CAN 2.0 hálózatokkal, így az új CAN FD eszközök létezhetnek ugyanabban a hálózatban a meglévő CAN eszközökkel.</a:t>
            </a:r>
          </a:p>
          <a:p>
            <a:pPr algn="just">
              <a:spcAft>
                <a:spcPts val="1200"/>
              </a:spcAft>
            </a:pPr>
            <a:r>
              <a:rPr lang="hu-HU" dirty="0"/>
              <a:t>A CAN busz a fedélzeti diagnosztika (OBD) -II járműdiagnosztikai szabványban alkalmazott öt protokoll egyike.</a:t>
            </a:r>
          </a:p>
          <a:p>
            <a:pPr algn="just">
              <a:spcAft>
                <a:spcPts val="1200"/>
              </a:spcAft>
            </a:pPr>
            <a:r>
              <a:rPr lang="hu-HU" dirty="0"/>
              <a:t>Az OBD-II szabvány 1996 óta kötelező az Egyesült Államokban értékesített valamennyi autóra és könnyű tehergépjárműre.</a:t>
            </a:r>
          </a:p>
          <a:p>
            <a:pPr algn="just">
              <a:spcAft>
                <a:spcPts val="1200"/>
              </a:spcAft>
            </a:pPr>
            <a:r>
              <a:rPr lang="hu-HU" dirty="0"/>
              <a:t>Az EOBD szabvány kötelezővé vált az Európai Unióban 2001 óta értékesített valamennyi benzinjárműre és 2004 óta az összes dízelüzemű járműre.</a:t>
            </a:r>
          </a:p>
        </p:txBody>
      </p:sp>
      <p:sp>
        <p:nvSpPr>
          <p:cNvPr id="8" name="Téglalap 7">
            <a:extLst>
              <a:ext uri="{FF2B5EF4-FFF2-40B4-BE49-F238E27FC236}">
                <a16:creationId xmlns:a16="http://schemas.microsoft.com/office/drawing/2014/main" id="{EA191181-DD8D-4078-B137-37E6C512C053}"/>
              </a:ext>
            </a:extLst>
          </p:cNvPr>
          <p:cNvSpPr/>
          <p:nvPr/>
        </p:nvSpPr>
        <p:spPr>
          <a:xfrm>
            <a:off x="971550" y="6363469"/>
            <a:ext cx="2319866" cy="246221"/>
          </a:xfrm>
          <a:prstGeom prst="rect">
            <a:avLst/>
          </a:prstGeom>
        </p:spPr>
        <p:txBody>
          <a:bodyPr wrap="none">
            <a:spAutoFit/>
          </a:bodyPr>
          <a:lstStyle/>
          <a:p>
            <a:r>
              <a:rPr lang="hu-HU" sz="1000" dirty="0"/>
              <a:t>https://en.wikipedia.org/wiki/CAN_bus</a:t>
            </a:r>
          </a:p>
        </p:txBody>
      </p:sp>
      <p:sp>
        <p:nvSpPr>
          <p:cNvPr id="2" name="Cím 1">
            <a:extLst>
              <a:ext uri="{FF2B5EF4-FFF2-40B4-BE49-F238E27FC236}">
                <a16:creationId xmlns:a16="http://schemas.microsoft.com/office/drawing/2014/main" id="{FC705930-81C1-4A0D-8AF8-D54C5239F981}"/>
              </a:ext>
            </a:extLst>
          </p:cNvPr>
          <p:cNvSpPr>
            <a:spLocks noGrp="1"/>
          </p:cNvSpPr>
          <p:nvPr>
            <p:ph type="title"/>
          </p:nvPr>
        </p:nvSpPr>
        <p:spPr/>
        <p:txBody>
          <a:bodyPr/>
          <a:lstStyle/>
          <a:p>
            <a:r>
              <a:rPr lang="hu-HU" dirty="0"/>
              <a:t>CAN</a:t>
            </a:r>
            <a:endParaRPr lang="en-US" dirty="0"/>
          </a:p>
        </p:txBody>
      </p:sp>
    </p:spTree>
    <p:extLst>
      <p:ext uri="{BB962C8B-B14F-4D97-AF65-F5344CB8AC3E}">
        <p14:creationId xmlns:p14="http://schemas.microsoft.com/office/powerpoint/2010/main" val="233002376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a:extLst>
              <a:ext uri="{FF2B5EF4-FFF2-40B4-BE49-F238E27FC236}">
                <a16:creationId xmlns:a16="http://schemas.microsoft.com/office/drawing/2014/main" id="{476F77FD-1DA3-4F0E-A2C1-6CDFFF7308B8}"/>
              </a:ext>
            </a:extLst>
          </p:cNvPr>
          <p:cNvSpPr/>
          <p:nvPr/>
        </p:nvSpPr>
        <p:spPr>
          <a:xfrm>
            <a:off x="971550" y="908720"/>
            <a:ext cx="7920930" cy="5262979"/>
          </a:xfrm>
          <a:prstGeom prst="rect">
            <a:avLst/>
          </a:prstGeom>
        </p:spPr>
        <p:txBody>
          <a:bodyPr wrap="square">
            <a:spAutoFit/>
          </a:bodyPr>
          <a:lstStyle/>
          <a:p>
            <a:pPr algn="just">
              <a:spcAft>
                <a:spcPts val="1200"/>
              </a:spcAft>
            </a:pPr>
            <a:r>
              <a:rPr lang="hu-HU" dirty="0"/>
              <a:t>A modern autónál akár 70 elektronikus vezérlőegység (ECU) lehet a különböző alrendszerek számára.</a:t>
            </a:r>
          </a:p>
          <a:p>
            <a:pPr algn="just">
              <a:spcAft>
                <a:spcPts val="1200"/>
              </a:spcAft>
            </a:pPr>
            <a:r>
              <a:rPr lang="hu-HU" dirty="0"/>
              <a:t>Általában a legnagyobb processzor a motorvezérlő egység. Másokat sebességváltó, légzsák, blokkolásgátló / ABS, sebességtartó automatika, elektromos szervokormány, </a:t>
            </a:r>
            <a:r>
              <a:rPr lang="hu-HU" dirty="0" err="1"/>
              <a:t>audiorendszerek</a:t>
            </a:r>
            <a:r>
              <a:rPr lang="hu-HU" dirty="0"/>
              <a:t>, elektromos ablakemelők, ajtók, tükörbeállítás, akkumulátor és töltőrendszerekhez használnak hibrid / elektromos autókhoz stb.</a:t>
            </a:r>
          </a:p>
          <a:p>
            <a:pPr algn="just">
              <a:spcAft>
                <a:spcPts val="1200"/>
              </a:spcAft>
            </a:pPr>
            <a:r>
              <a:rPr lang="hu-HU" dirty="0"/>
              <a:t>Ezek egy része független alrendszereket alkot, de a kommunikáció többek között nélkülözhetetlen. Előfordulhat, hogy egy alrendszernek működtetnie kell a hajtóműveket vagy visszajelzéseket kell kapnia az érzékelőktől. Ennek a szükségletnek a kielégítésére a CAN szabvány került kidolgozásra.</a:t>
            </a:r>
          </a:p>
          <a:p>
            <a:pPr algn="just">
              <a:spcAft>
                <a:spcPts val="1200"/>
              </a:spcAft>
            </a:pPr>
            <a:r>
              <a:rPr lang="hu-HU" dirty="0"/>
              <a:t>Az egyik legfontosabb előnye, hogy a különféle járműrendszerek közötti összekapcsolás lehetővé teszi a biztonsági, gazdaságossági és kényelmi funkciók széles skálájának megvalósítását önmagában a szoftver használatával - ez a funkcionalitás költségeket és összetettséget eredményezne, ha ezeket a funkciókat hagyományos vezeték nélküli elektromos vezetékekkel vezetékbe vezetnék.</a:t>
            </a:r>
            <a:r>
              <a:rPr lang="en-US" dirty="0"/>
              <a:t>    </a:t>
            </a:r>
            <a:endParaRPr lang="hu-HU" dirty="0"/>
          </a:p>
        </p:txBody>
      </p:sp>
      <p:sp>
        <p:nvSpPr>
          <p:cNvPr id="8" name="Téglalap 7">
            <a:extLst>
              <a:ext uri="{FF2B5EF4-FFF2-40B4-BE49-F238E27FC236}">
                <a16:creationId xmlns:a16="http://schemas.microsoft.com/office/drawing/2014/main" id="{EA191181-DD8D-4078-B137-37E6C512C053}"/>
              </a:ext>
            </a:extLst>
          </p:cNvPr>
          <p:cNvSpPr/>
          <p:nvPr/>
        </p:nvSpPr>
        <p:spPr>
          <a:xfrm>
            <a:off x="971550" y="6236743"/>
            <a:ext cx="2319866" cy="246221"/>
          </a:xfrm>
          <a:prstGeom prst="rect">
            <a:avLst/>
          </a:prstGeom>
        </p:spPr>
        <p:txBody>
          <a:bodyPr wrap="none">
            <a:spAutoFit/>
          </a:bodyPr>
          <a:lstStyle/>
          <a:p>
            <a:r>
              <a:rPr lang="hu-HU" sz="1000" dirty="0"/>
              <a:t>https://en.wikipedia.org/wiki/CAN_bus</a:t>
            </a:r>
          </a:p>
        </p:txBody>
      </p:sp>
      <p:sp>
        <p:nvSpPr>
          <p:cNvPr id="2" name="Cím 1">
            <a:extLst>
              <a:ext uri="{FF2B5EF4-FFF2-40B4-BE49-F238E27FC236}">
                <a16:creationId xmlns:a16="http://schemas.microsoft.com/office/drawing/2014/main" id="{FB7A8510-9086-458A-BC61-64B17752D4DD}"/>
              </a:ext>
            </a:extLst>
          </p:cNvPr>
          <p:cNvSpPr>
            <a:spLocks noGrp="1"/>
          </p:cNvSpPr>
          <p:nvPr>
            <p:ph type="title"/>
          </p:nvPr>
        </p:nvSpPr>
        <p:spPr/>
        <p:txBody>
          <a:bodyPr/>
          <a:lstStyle/>
          <a:p>
            <a:r>
              <a:rPr lang="en-US" dirty="0"/>
              <a:t>CAN </a:t>
            </a:r>
            <a:r>
              <a:rPr lang="hu-HU" dirty="0"/>
              <a:t>autóipari alkalmazások</a:t>
            </a:r>
            <a:endParaRPr lang="en-US" dirty="0"/>
          </a:p>
        </p:txBody>
      </p:sp>
    </p:spTree>
    <p:extLst>
      <p:ext uri="{BB962C8B-B14F-4D97-AF65-F5344CB8AC3E}">
        <p14:creationId xmlns:p14="http://schemas.microsoft.com/office/powerpoint/2010/main" val="420896625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a:extLst>
              <a:ext uri="{FF2B5EF4-FFF2-40B4-BE49-F238E27FC236}">
                <a16:creationId xmlns:a16="http://schemas.microsoft.com/office/drawing/2014/main" id="{476F77FD-1DA3-4F0E-A2C1-6CDFFF7308B8}"/>
              </a:ext>
            </a:extLst>
          </p:cNvPr>
          <p:cNvSpPr/>
          <p:nvPr/>
        </p:nvSpPr>
        <p:spPr>
          <a:xfrm>
            <a:off x="971550" y="908720"/>
            <a:ext cx="7920930" cy="4708981"/>
          </a:xfrm>
          <a:prstGeom prst="rect">
            <a:avLst/>
          </a:prstGeom>
        </p:spPr>
        <p:txBody>
          <a:bodyPr wrap="square">
            <a:spAutoFit/>
          </a:bodyPr>
          <a:lstStyle/>
          <a:p>
            <a:pPr algn="just">
              <a:spcAft>
                <a:spcPts val="1200"/>
              </a:spcAft>
            </a:pPr>
            <a:r>
              <a:rPr lang="en-US" dirty="0"/>
              <a:t>Példák:</a:t>
            </a:r>
          </a:p>
          <a:p>
            <a:pPr marL="285750" indent="-285750" algn="just">
              <a:spcAft>
                <a:spcPts val="1200"/>
              </a:spcAft>
              <a:buFont typeface="Arial" panose="020B0604020202020204" pitchFamily="34" charset="0"/>
              <a:buChar char="•"/>
            </a:pPr>
            <a:r>
              <a:rPr lang="hu-HU" dirty="0"/>
              <a:t>Automatikus indítás / leállítás: A jármű körüli különféle érzékelőbemeneteket (sebességérzékelők, kormányzási szög, légkondicionálás be / ki, motorhőmérséklet) összegyűjtjük a CAN buszon keresztül, hogy meghatározzuk, meg lehet-e állítani a motort álló helyzetbe a jobb üzemanyag-fogyasztás és a kibocsátás érdekében.</a:t>
            </a:r>
          </a:p>
          <a:p>
            <a:pPr marL="285750" indent="-285750" algn="just">
              <a:spcAft>
                <a:spcPts val="1200"/>
              </a:spcAft>
              <a:buFont typeface="Arial" panose="020B0604020202020204" pitchFamily="34" charset="0"/>
              <a:buChar char="•"/>
            </a:pPr>
            <a:r>
              <a:rPr lang="en-US" dirty="0"/>
              <a:t>Elektromos parkolófékek: A "dombtartás" funkció az autó dőlésszög-érzékelőjétől (amelyet a </a:t>
            </a:r>
            <a:r>
              <a:rPr lang="hu-HU" dirty="0"/>
              <a:t>riasztó</a:t>
            </a:r>
            <a:r>
              <a:rPr lang="en-US" dirty="0"/>
              <a:t> is használ) és a közúti sebességmérőktől (amelyeket az ABS, a motorvezérlés és a tapadásvezérlés is használ) a CAN buszon keresztül meghatározza, hogy az autót lejtőn állítják le. Hasonlóképpen, a biztonsági</a:t>
            </a:r>
            <a:r>
              <a:rPr lang="hu-HU" dirty="0"/>
              <a:t> </a:t>
            </a:r>
            <a:r>
              <a:rPr lang="en-US" dirty="0"/>
              <a:t>öv</a:t>
            </a:r>
            <a:r>
              <a:rPr lang="hu-HU" dirty="0"/>
              <a:t> </a:t>
            </a:r>
            <a:r>
              <a:rPr lang="en-US" dirty="0"/>
              <a:t>érzékelők (a légzsák kezelőszerveinek egy része) bemeneteit a CAN busz táplálja, hogy meghatározzuk, rögzítve</a:t>
            </a:r>
            <a:r>
              <a:rPr lang="hu-HU" dirty="0"/>
              <a:t> </a:t>
            </a:r>
            <a:r>
              <a:rPr lang="en-US" dirty="0"/>
              <a:t>vannak-e a biztonsági övek, így a rögzítőfék automatikusan kiold, amikor elmozdul.</a:t>
            </a:r>
          </a:p>
          <a:p>
            <a:pPr algn="just">
              <a:spcAft>
                <a:spcPts val="1200"/>
              </a:spcAft>
            </a:pPr>
            <a:endParaRPr lang="hu-HU" dirty="0"/>
          </a:p>
        </p:txBody>
      </p:sp>
      <p:sp>
        <p:nvSpPr>
          <p:cNvPr id="8" name="Téglalap 7">
            <a:extLst>
              <a:ext uri="{FF2B5EF4-FFF2-40B4-BE49-F238E27FC236}">
                <a16:creationId xmlns:a16="http://schemas.microsoft.com/office/drawing/2014/main" id="{EA191181-DD8D-4078-B137-37E6C512C053}"/>
              </a:ext>
            </a:extLst>
          </p:cNvPr>
          <p:cNvSpPr/>
          <p:nvPr/>
        </p:nvSpPr>
        <p:spPr>
          <a:xfrm>
            <a:off x="971550" y="6236743"/>
            <a:ext cx="2319866" cy="246221"/>
          </a:xfrm>
          <a:prstGeom prst="rect">
            <a:avLst/>
          </a:prstGeom>
        </p:spPr>
        <p:txBody>
          <a:bodyPr wrap="none">
            <a:spAutoFit/>
          </a:bodyPr>
          <a:lstStyle/>
          <a:p>
            <a:r>
              <a:rPr lang="hu-HU" sz="1000" dirty="0"/>
              <a:t>https://en.wikipedia.org/wiki/CAN_bus</a:t>
            </a:r>
          </a:p>
        </p:txBody>
      </p:sp>
      <p:sp>
        <p:nvSpPr>
          <p:cNvPr id="2" name="Cím 1">
            <a:extLst>
              <a:ext uri="{FF2B5EF4-FFF2-40B4-BE49-F238E27FC236}">
                <a16:creationId xmlns:a16="http://schemas.microsoft.com/office/drawing/2014/main" id="{FB7A8510-9086-458A-BC61-64B17752D4DD}"/>
              </a:ext>
            </a:extLst>
          </p:cNvPr>
          <p:cNvSpPr>
            <a:spLocks noGrp="1"/>
          </p:cNvSpPr>
          <p:nvPr>
            <p:ph type="title"/>
          </p:nvPr>
        </p:nvSpPr>
        <p:spPr/>
        <p:txBody>
          <a:bodyPr/>
          <a:lstStyle/>
          <a:p>
            <a:r>
              <a:rPr lang="en-US" dirty="0"/>
              <a:t>CAN </a:t>
            </a:r>
            <a:r>
              <a:rPr lang="hu-HU" dirty="0"/>
              <a:t>autóipari alkalmazások</a:t>
            </a:r>
            <a:endParaRPr lang="en-US" dirty="0"/>
          </a:p>
        </p:txBody>
      </p:sp>
    </p:spTree>
    <p:extLst>
      <p:ext uri="{BB962C8B-B14F-4D97-AF65-F5344CB8AC3E}">
        <p14:creationId xmlns:p14="http://schemas.microsoft.com/office/powerpoint/2010/main" val="171319388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A473A7E-25AC-4C92-9B0F-DF7FFD7F98EE}"/>
              </a:ext>
            </a:extLst>
          </p:cNvPr>
          <p:cNvSpPr>
            <a:spLocks noGrp="1"/>
          </p:cNvSpPr>
          <p:nvPr>
            <p:ph type="title"/>
          </p:nvPr>
        </p:nvSpPr>
        <p:spPr/>
        <p:txBody>
          <a:bodyPr/>
          <a:lstStyle/>
          <a:p>
            <a:r>
              <a:rPr lang="en-US" dirty="0"/>
              <a:t>ISO/OSI 7 </a:t>
            </a:r>
            <a:r>
              <a:rPr lang="hu-HU" dirty="0"/>
              <a:t>rétegű</a:t>
            </a:r>
            <a:r>
              <a:rPr lang="en-US" dirty="0"/>
              <a:t> model</a:t>
            </a:r>
            <a:r>
              <a:rPr lang="hu-HU" dirty="0"/>
              <a:t>l</a:t>
            </a:r>
            <a:r>
              <a:rPr lang="en-US" dirty="0"/>
              <a:t> </a:t>
            </a:r>
            <a:endParaRPr lang="hu-HU" dirty="0"/>
          </a:p>
        </p:txBody>
      </p:sp>
      <p:sp>
        <p:nvSpPr>
          <p:cNvPr id="3" name="Szöveg helye 2">
            <a:extLst>
              <a:ext uri="{FF2B5EF4-FFF2-40B4-BE49-F238E27FC236}">
                <a16:creationId xmlns:a16="http://schemas.microsoft.com/office/drawing/2014/main" id="{AE0F941E-5E1A-4C05-B056-6C1195D33B9E}"/>
              </a:ext>
            </a:extLst>
          </p:cNvPr>
          <p:cNvSpPr>
            <a:spLocks noGrp="1"/>
          </p:cNvSpPr>
          <p:nvPr>
            <p:ph type="body" idx="1"/>
          </p:nvPr>
        </p:nvSpPr>
        <p:spPr>
          <a:xfrm>
            <a:off x="1111746" y="5398552"/>
            <a:ext cx="4828405" cy="694744"/>
          </a:xfrm>
        </p:spPr>
        <p:txBody>
          <a:bodyPr/>
          <a:lstStyle/>
          <a:p>
            <a:r>
              <a:rPr lang="hu-HU" sz="1400" b="0" dirty="0"/>
              <a:t>Forrás: https://regi.tankonyvtar.hu/hu/tartalom/tamop412A/2011-0042_autoipari_kommunikacios_rendszerek/ch01s03.html</a:t>
            </a:r>
          </a:p>
        </p:txBody>
      </p:sp>
      <p:sp>
        <p:nvSpPr>
          <p:cNvPr id="6" name="Tartalom helye 5">
            <a:extLst>
              <a:ext uri="{FF2B5EF4-FFF2-40B4-BE49-F238E27FC236}">
                <a16:creationId xmlns:a16="http://schemas.microsoft.com/office/drawing/2014/main" id="{EDC92F35-1ED8-4E5F-B723-4B8B19126617}"/>
              </a:ext>
            </a:extLst>
          </p:cNvPr>
          <p:cNvSpPr>
            <a:spLocks noGrp="1"/>
          </p:cNvSpPr>
          <p:nvPr>
            <p:ph sz="quarter" idx="4"/>
          </p:nvPr>
        </p:nvSpPr>
        <p:spPr>
          <a:xfrm>
            <a:off x="6012160" y="1340768"/>
            <a:ext cx="2819917" cy="4680520"/>
          </a:xfrm>
        </p:spPr>
        <p:txBody>
          <a:bodyPr/>
          <a:lstStyle/>
          <a:p>
            <a:pPr marL="0" indent="0">
              <a:buNone/>
            </a:pPr>
            <a:r>
              <a:rPr lang="hu-HU" sz="1600" dirty="0"/>
              <a:t>Az Open Systems </a:t>
            </a:r>
            <a:r>
              <a:rPr lang="hu-HU" sz="1600" dirty="0" err="1"/>
              <a:t>Interconnection</a:t>
            </a:r>
            <a:r>
              <a:rPr lang="hu-HU" sz="1600" dirty="0"/>
              <a:t> modell (OSI modell) egy fogalmi modell, amely jellemzi és szabványosítja a telekommunikációs vagy számítástechnikai rendszerek kommunikációs funkcióit, tekintet nélkül azok alapvető belső felépítésére és technológiájára. Célja a különféle kommunikációs rendszerek átjárhatósága a szabványos protokollokkal. A modell felosztja a kommunikációs rendszert absztrakciós rétegekbe. A modell eredeti változata hét réteget határozott meg.</a:t>
            </a:r>
          </a:p>
          <a:p>
            <a:pPr marL="0" indent="0">
              <a:buNone/>
            </a:pPr>
            <a:endParaRPr lang="hu-HU" dirty="0"/>
          </a:p>
        </p:txBody>
      </p:sp>
      <p:pic>
        <p:nvPicPr>
          <p:cNvPr id="7" name="Tartalom helye 6">
            <a:extLst>
              <a:ext uri="{FF2B5EF4-FFF2-40B4-BE49-F238E27FC236}">
                <a16:creationId xmlns:a16="http://schemas.microsoft.com/office/drawing/2014/main" id="{872E2D52-9B7D-44D1-A541-330E12779D5C}"/>
              </a:ext>
            </a:extLst>
          </p:cNvPr>
          <p:cNvPicPr>
            <a:picLocks noGrp="1" noChangeAspect="1"/>
          </p:cNvPicPr>
          <p:nvPr>
            <p:ph sz="half" idx="2"/>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043608" y="1196752"/>
            <a:ext cx="4896544" cy="4201800"/>
          </a:xfrm>
          <a:prstGeom prst="rect">
            <a:avLst/>
          </a:prstGeom>
        </p:spPr>
      </p:pic>
    </p:spTree>
    <p:extLst>
      <p:ext uri="{BB962C8B-B14F-4D97-AF65-F5344CB8AC3E}">
        <p14:creationId xmlns:p14="http://schemas.microsoft.com/office/powerpoint/2010/main" val="317654583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a:extLst>
              <a:ext uri="{FF2B5EF4-FFF2-40B4-BE49-F238E27FC236}">
                <a16:creationId xmlns:a16="http://schemas.microsoft.com/office/drawing/2014/main" id="{476F77FD-1DA3-4F0E-A2C1-6CDFFF7308B8}"/>
              </a:ext>
            </a:extLst>
          </p:cNvPr>
          <p:cNvSpPr/>
          <p:nvPr/>
        </p:nvSpPr>
        <p:spPr>
          <a:xfrm>
            <a:off x="971550" y="928841"/>
            <a:ext cx="7920930" cy="3570208"/>
          </a:xfrm>
          <a:prstGeom prst="rect">
            <a:avLst/>
          </a:prstGeom>
        </p:spPr>
        <p:txBody>
          <a:bodyPr wrap="square">
            <a:spAutoFit/>
          </a:bodyPr>
          <a:lstStyle/>
          <a:p>
            <a:pPr marL="285750" indent="-285750" algn="just">
              <a:spcAft>
                <a:spcPts val="1200"/>
              </a:spcAft>
              <a:buFont typeface="Arial" panose="020B0604020202020204" pitchFamily="34" charset="0"/>
              <a:buChar char="•"/>
            </a:pPr>
            <a:r>
              <a:rPr lang="hu-HU" dirty="0"/>
              <a:t>Parkolósegéd-rendszerek: amikor a vezető hátrameneti fokozatba kapcsol, a sebességváltó vezérlőegysége jelet küldhet a CAN-buszon keresztül, hogy aktiválja mind a parkolás-érzékelő rendszert, mind az utasoldali ajtó tükrének ajtóvezérlő modulját, hogy lefelé nézzen a járdát mutatva. A CAN busz az esőérzékelő bemeneteit is bevezeti, hogy hátramenetben a hátsó ablaktörlőt aktiválja.</a:t>
            </a:r>
          </a:p>
          <a:p>
            <a:pPr marL="285750" indent="-285750" algn="just">
              <a:spcAft>
                <a:spcPts val="1200"/>
              </a:spcAft>
              <a:buFont typeface="Arial" panose="020B0604020202020204" pitchFamily="34" charset="0"/>
              <a:buChar char="•"/>
            </a:pPr>
            <a:r>
              <a:rPr lang="hu-HU" dirty="0"/>
              <a:t>Automatikus sávsegítő / ütközést elkerülő rendszerek: A parkolást érzékelők bemeneteit a CAN busz is felhasználja a közelségi adatok betáplálására a vezetőt segítő rendszerekben, például a sáv elhagyásának figyelmeztetésére, és a közelmúltban ezek a jelek a CAN buszon keresztül továbbítják a fék vezetékkel történő működtetését az aktív ütközést elkerülő rendszerekben.</a:t>
            </a:r>
          </a:p>
        </p:txBody>
      </p:sp>
      <p:sp>
        <p:nvSpPr>
          <p:cNvPr id="8" name="Téglalap 7">
            <a:extLst>
              <a:ext uri="{FF2B5EF4-FFF2-40B4-BE49-F238E27FC236}">
                <a16:creationId xmlns:a16="http://schemas.microsoft.com/office/drawing/2014/main" id="{EA191181-DD8D-4078-B137-37E6C512C053}"/>
              </a:ext>
            </a:extLst>
          </p:cNvPr>
          <p:cNvSpPr/>
          <p:nvPr/>
        </p:nvSpPr>
        <p:spPr>
          <a:xfrm>
            <a:off x="971550" y="6335052"/>
            <a:ext cx="2319866" cy="246221"/>
          </a:xfrm>
          <a:prstGeom prst="rect">
            <a:avLst/>
          </a:prstGeom>
        </p:spPr>
        <p:txBody>
          <a:bodyPr wrap="none">
            <a:spAutoFit/>
          </a:bodyPr>
          <a:lstStyle/>
          <a:p>
            <a:r>
              <a:rPr lang="hu-HU" sz="1000" dirty="0"/>
              <a:t>https://en.wikipedia.org/wiki/CAN_bus</a:t>
            </a:r>
          </a:p>
        </p:txBody>
      </p:sp>
      <p:sp>
        <p:nvSpPr>
          <p:cNvPr id="2" name="Cím 1">
            <a:extLst>
              <a:ext uri="{FF2B5EF4-FFF2-40B4-BE49-F238E27FC236}">
                <a16:creationId xmlns:a16="http://schemas.microsoft.com/office/drawing/2014/main" id="{DBA7B257-D491-4026-ADF3-B74ED03404BB}"/>
              </a:ext>
            </a:extLst>
          </p:cNvPr>
          <p:cNvSpPr>
            <a:spLocks noGrp="1"/>
          </p:cNvSpPr>
          <p:nvPr>
            <p:ph type="title"/>
          </p:nvPr>
        </p:nvSpPr>
        <p:spPr/>
        <p:txBody>
          <a:bodyPr/>
          <a:lstStyle/>
          <a:p>
            <a:r>
              <a:rPr lang="en-US" dirty="0"/>
              <a:t>CAN </a:t>
            </a:r>
            <a:r>
              <a:rPr lang="hu-HU" dirty="0"/>
              <a:t>autóipari alkalmazások</a:t>
            </a:r>
            <a:endParaRPr lang="en-US" dirty="0"/>
          </a:p>
        </p:txBody>
      </p:sp>
    </p:spTree>
    <p:extLst>
      <p:ext uri="{BB962C8B-B14F-4D97-AF65-F5344CB8AC3E}">
        <p14:creationId xmlns:p14="http://schemas.microsoft.com/office/powerpoint/2010/main" val="257700333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a:extLst>
              <a:ext uri="{FF2B5EF4-FFF2-40B4-BE49-F238E27FC236}">
                <a16:creationId xmlns:a16="http://schemas.microsoft.com/office/drawing/2014/main" id="{476F77FD-1DA3-4F0E-A2C1-6CDFFF7308B8}"/>
              </a:ext>
            </a:extLst>
          </p:cNvPr>
          <p:cNvSpPr/>
          <p:nvPr/>
        </p:nvSpPr>
        <p:spPr>
          <a:xfrm>
            <a:off x="971550" y="1229416"/>
            <a:ext cx="7920930" cy="2739211"/>
          </a:xfrm>
          <a:prstGeom prst="rect">
            <a:avLst/>
          </a:prstGeom>
        </p:spPr>
        <p:txBody>
          <a:bodyPr wrap="square">
            <a:spAutoFit/>
          </a:bodyPr>
          <a:lstStyle/>
          <a:p>
            <a:pPr marL="285750" indent="-285750" algn="just">
              <a:spcAft>
                <a:spcPts val="1200"/>
              </a:spcAft>
              <a:buFont typeface="Arial" panose="020B0604020202020204" pitchFamily="34" charset="0"/>
              <a:buChar char="•"/>
            </a:pPr>
            <a:r>
              <a:rPr lang="hu-HU" dirty="0"/>
              <a:t>Automatikus féktisztítás: A bemenetet az esőérzékelőből (elsősorban az automatikus ablaktörlőkhöz) használják a CAN buszon keresztül az ABS modulra, hogy észlelhetetlen fékeket indítsanak, miközben vezetik a fékrotorok nedvességtartalmának tisztítását. Néhány nagyteljesítményű Audi és BMW modell beépíti ezt a funkciót.</a:t>
            </a:r>
          </a:p>
          <a:p>
            <a:pPr algn="just">
              <a:spcAft>
                <a:spcPts val="1200"/>
              </a:spcAft>
            </a:pPr>
            <a:r>
              <a:rPr lang="hu-HU" dirty="0"/>
              <a:t>Az utóbbi években a LIN buszstandard bevezetésre került a CAN kiegészítésére olyan nem kritikus alrendszerekben, mint a légkondicionálás és az </a:t>
            </a:r>
            <a:r>
              <a:rPr lang="hu-HU" dirty="0" err="1"/>
              <a:t>infotainment</a:t>
            </a:r>
            <a:r>
              <a:rPr lang="hu-HU" dirty="0"/>
              <a:t> (szórakoztatva informáló rendszer), ahol az adatátviteli sebesség és megbízhatóság kevésbé kritikus.</a:t>
            </a:r>
          </a:p>
        </p:txBody>
      </p:sp>
      <p:sp>
        <p:nvSpPr>
          <p:cNvPr id="8" name="Téglalap 7">
            <a:extLst>
              <a:ext uri="{FF2B5EF4-FFF2-40B4-BE49-F238E27FC236}">
                <a16:creationId xmlns:a16="http://schemas.microsoft.com/office/drawing/2014/main" id="{EA191181-DD8D-4078-B137-37E6C512C053}"/>
              </a:ext>
            </a:extLst>
          </p:cNvPr>
          <p:cNvSpPr/>
          <p:nvPr/>
        </p:nvSpPr>
        <p:spPr>
          <a:xfrm>
            <a:off x="1000475" y="6237312"/>
            <a:ext cx="2319866" cy="246221"/>
          </a:xfrm>
          <a:prstGeom prst="rect">
            <a:avLst/>
          </a:prstGeom>
        </p:spPr>
        <p:txBody>
          <a:bodyPr wrap="none">
            <a:spAutoFit/>
          </a:bodyPr>
          <a:lstStyle/>
          <a:p>
            <a:r>
              <a:rPr lang="hu-HU" sz="1000" dirty="0"/>
              <a:t>https://en.wikipedia.org/wiki/CAN_bus</a:t>
            </a:r>
          </a:p>
        </p:txBody>
      </p:sp>
      <p:sp>
        <p:nvSpPr>
          <p:cNvPr id="2" name="Cím 1">
            <a:extLst>
              <a:ext uri="{FF2B5EF4-FFF2-40B4-BE49-F238E27FC236}">
                <a16:creationId xmlns:a16="http://schemas.microsoft.com/office/drawing/2014/main" id="{470ED937-8D34-4818-ADE7-A7658C847C2E}"/>
              </a:ext>
            </a:extLst>
          </p:cNvPr>
          <p:cNvSpPr>
            <a:spLocks noGrp="1"/>
          </p:cNvSpPr>
          <p:nvPr>
            <p:ph type="title"/>
          </p:nvPr>
        </p:nvSpPr>
        <p:spPr/>
        <p:txBody>
          <a:bodyPr/>
          <a:lstStyle/>
          <a:p>
            <a:r>
              <a:rPr lang="en-US" dirty="0"/>
              <a:t>CAN </a:t>
            </a:r>
            <a:r>
              <a:rPr lang="hu-HU" dirty="0"/>
              <a:t>autóipari alkalmazások</a:t>
            </a:r>
            <a:endParaRPr lang="en-US" dirty="0"/>
          </a:p>
        </p:txBody>
      </p:sp>
    </p:spTree>
    <p:extLst>
      <p:ext uri="{BB962C8B-B14F-4D97-AF65-F5344CB8AC3E}">
        <p14:creationId xmlns:p14="http://schemas.microsoft.com/office/powerpoint/2010/main" val="273775719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a:extLst>
              <a:ext uri="{FF2B5EF4-FFF2-40B4-BE49-F238E27FC236}">
                <a16:creationId xmlns:a16="http://schemas.microsoft.com/office/drawing/2014/main" id="{2286943B-9356-4751-A6E6-78F767223228}"/>
              </a:ext>
            </a:extLst>
          </p:cNvPr>
          <p:cNvPicPr>
            <a:picLocks noChangeAspect="1"/>
          </p:cNvPicPr>
          <p:nvPr/>
        </p:nvPicPr>
        <p:blipFill>
          <a:blip r:embed="rId2"/>
          <a:stretch>
            <a:fillRect/>
          </a:stretch>
        </p:blipFill>
        <p:spPr>
          <a:xfrm>
            <a:off x="908802" y="4365104"/>
            <a:ext cx="7983678" cy="2140511"/>
          </a:xfrm>
          <a:prstGeom prst="rect">
            <a:avLst/>
          </a:prstGeom>
        </p:spPr>
      </p:pic>
      <p:sp>
        <p:nvSpPr>
          <p:cNvPr id="5" name="Téglalap 4">
            <a:extLst>
              <a:ext uri="{FF2B5EF4-FFF2-40B4-BE49-F238E27FC236}">
                <a16:creationId xmlns:a16="http://schemas.microsoft.com/office/drawing/2014/main" id="{476F77FD-1DA3-4F0E-A2C1-6CDFFF7308B8}"/>
              </a:ext>
            </a:extLst>
          </p:cNvPr>
          <p:cNvSpPr/>
          <p:nvPr/>
        </p:nvSpPr>
        <p:spPr>
          <a:xfrm>
            <a:off x="971550" y="625040"/>
            <a:ext cx="7920930" cy="4001095"/>
          </a:xfrm>
          <a:prstGeom prst="rect">
            <a:avLst/>
          </a:prstGeom>
        </p:spPr>
        <p:txBody>
          <a:bodyPr wrap="square">
            <a:spAutoFit/>
          </a:bodyPr>
          <a:lstStyle/>
          <a:p>
            <a:pPr algn="just">
              <a:spcAft>
                <a:spcPts val="1200"/>
              </a:spcAft>
            </a:pPr>
            <a:r>
              <a:rPr lang="hu-HU" dirty="0"/>
              <a:t>A CAN egy multi-</a:t>
            </a:r>
            <a:r>
              <a:rPr lang="hu-HU" dirty="0" err="1"/>
              <a:t>master</a:t>
            </a:r>
            <a:r>
              <a:rPr lang="hu-HU" dirty="0"/>
              <a:t> soros busz szabvány az elektronikus vezérlőegységek [ECU] csatlakoztatására, csomópontokként is ismert. Két vagy több csomópont szükséges a CAN hálózaton a kommunikációhoz. A csomópont bonyolultsága az egyszerű I / O készülékektől egészen a beágyazott számítógépekig terjedhet, CAN felülettel és kifinomult szoftverrel. A csomópont lehet egy átjáró is, amely lehetővé teszi a szokásos számítógép számára, hogy USB vagy Ethernet </a:t>
            </a:r>
            <a:r>
              <a:rPr lang="hu-HU" dirty="0" err="1"/>
              <a:t>porton</a:t>
            </a:r>
            <a:r>
              <a:rPr lang="hu-HU" dirty="0"/>
              <a:t> keresztül kommunikáljon a CAN-hálózat eszközeivel.</a:t>
            </a:r>
          </a:p>
          <a:p>
            <a:pPr algn="just">
              <a:spcAft>
                <a:spcPts val="1200"/>
              </a:spcAft>
            </a:pPr>
            <a:r>
              <a:rPr lang="hu-HU" dirty="0"/>
              <a:t>Az összes csomópont két vezetékes buszon keresztül kapcsolódik egymáshoz. A vezetékek egy csavart érpár, 120</a:t>
            </a:r>
            <a:r>
              <a:rPr lang="el-GR" dirty="0"/>
              <a:t>Ω (</a:t>
            </a:r>
            <a:r>
              <a:rPr lang="hu-HU" dirty="0"/>
              <a:t>névleges) jellemző impedanciával.</a:t>
            </a:r>
          </a:p>
          <a:p>
            <a:pPr algn="just">
              <a:spcAft>
                <a:spcPts val="1200"/>
              </a:spcAft>
            </a:pPr>
            <a:r>
              <a:rPr lang="hu-HU" dirty="0"/>
              <a:t>Az ISO 11898-2, más néven nagysebességű CAN, lineáris buszt használ, amelynek mindkét végén 120</a:t>
            </a:r>
            <a:r>
              <a:rPr lang="el-GR" dirty="0"/>
              <a:t>Ω </a:t>
            </a:r>
            <a:r>
              <a:rPr lang="hu-HU" dirty="0"/>
              <a:t>ellenállás van.</a:t>
            </a:r>
          </a:p>
        </p:txBody>
      </p:sp>
      <p:sp>
        <p:nvSpPr>
          <p:cNvPr id="8" name="Téglalap 7">
            <a:extLst>
              <a:ext uri="{FF2B5EF4-FFF2-40B4-BE49-F238E27FC236}">
                <a16:creationId xmlns:a16="http://schemas.microsoft.com/office/drawing/2014/main" id="{EA191181-DD8D-4078-B137-37E6C512C053}"/>
              </a:ext>
            </a:extLst>
          </p:cNvPr>
          <p:cNvSpPr/>
          <p:nvPr/>
        </p:nvSpPr>
        <p:spPr>
          <a:xfrm>
            <a:off x="971550" y="6259394"/>
            <a:ext cx="2319866" cy="246221"/>
          </a:xfrm>
          <a:prstGeom prst="rect">
            <a:avLst/>
          </a:prstGeom>
        </p:spPr>
        <p:txBody>
          <a:bodyPr wrap="none">
            <a:spAutoFit/>
          </a:bodyPr>
          <a:lstStyle/>
          <a:p>
            <a:r>
              <a:rPr lang="hu-HU" sz="1000" dirty="0"/>
              <a:t>https://en.wikipedia.org/wiki/CAN_bus</a:t>
            </a:r>
          </a:p>
        </p:txBody>
      </p:sp>
      <p:sp>
        <p:nvSpPr>
          <p:cNvPr id="4" name="Cím 3">
            <a:extLst>
              <a:ext uri="{FF2B5EF4-FFF2-40B4-BE49-F238E27FC236}">
                <a16:creationId xmlns:a16="http://schemas.microsoft.com/office/drawing/2014/main" id="{0B5504B0-86F4-44E0-9159-8E2F6468C676}"/>
              </a:ext>
            </a:extLst>
          </p:cNvPr>
          <p:cNvSpPr>
            <a:spLocks noGrp="1"/>
          </p:cNvSpPr>
          <p:nvPr>
            <p:ph type="title"/>
          </p:nvPr>
        </p:nvSpPr>
        <p:spPr>
          <a:xfrm>
            <a:off x="1090571" y="12780"/>
            <a:ext cx="7499176" cy="679210"/>
          </a:xfrm>
        </p:spPr>
        <p:txBody>
          <a:bodyPr/>
          <a:lstStyle/>
          <a:p>
            <a:r>
              <a:rPr lang="en-US" dirty="0"/>
              <a:t>CAN</a:t>
            </a:r>
            <a:r>
              <a:rPr lang="hu-HU" dirty="0"/>
              <a:t> felépítése</a:t>
            </a:r>
            <a:endParaRPr lang="en-US" dirty="0"/>
          </a:p>
        </p:txBody>
      </p:sp>
    </p:spTree>
    <p:extLst>
      <p:ext uri="{BB962C8B-B14F-4D97-AF65-F5344CB8AC3E}">
        <p14:creationId xmlns:p14="http://schemas.microsoft.com/office/powerpoint/2010/main" val="38374626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a:extLst>
              <a:ext uri="{FF2B5EF4-FFF2-40B4-BE49-F238E27FC236}">
                <a16:creationId xmlns:a16="http://schemas.microsoft.com/office/drawing/2014/main" id="{2286943B-9356-4751-A6E6-78F767223228}"/>
              </a:ext>
            </a:extLst>
          </p:cNvPr>
          <p:cNvPicPr>
            <a:picLocks noChangeAspect="1"/>
          </p:cNvPicPr>
          <p:nvPr/>
        </p:nvPicPr>
        <p:blipFill>
          <a:blip r:embed="rId2"/>
          <a:stretch>
            <a:fillRect/>
          </a:stretch>
        </p:blipFill>
        <p:spPr>
          <a:xfrm>
            <a:off x="971550" y="2577633"/>
            <a:ext cx="7628951" cy="2384047"/>
          </a:xfrm>
          <a:prstGeom prst="rect">
            <a:avLst/>
          </a:prstGeom>
        </p:spPr>
      </p:pic>
      <p:sp>
        <p:nvSpPr>
          <p:cNvPr id="5" name="Téglalap 4">
            <a:extLst>
              <a:ext uri="{FF2B5EF4-FFF2-40B4-BE49-F238E27FC236}">
                <a16:creationId xmlns:a16="http://schemas.microsoft.com/office/drawing/2014/main" id="{476F77FD-1DA3-4F0E-A2C1-6CDFFF7308B8}"/>
              </a:ext>
            </a:extLst>
          </p:cNvPr>
          <p:cNvSpPr/>
          <p:nvPr/>
        </p:nvSpPr>
        <p:spPr>
          <a:xfrm>
            <a:off x="971550" y="784225"/>
            <a:ext cx="7920930" cy="2031325"/>
          </a:xfrm>
          <a:prstGeom prst="rect">
            <a:avLst/>
          </a:prstGeom>
        </p:spPr>
        <p:txBody>
          <a:bodyPr wrap="square">
            <a:spAutoFit/>
          </a:bodyPr>
          <a:lstStyle/>
          <a:p>
            <a:pPr algn="just">
              <a:spcAft>
                <a:spcPts val="1200"/>
              </a:spcAft>
            </a:pPr>
            <a:r>
              <a:rPr lang="hu-HU" dirty="0"/>
              <a:t>A nagysebességű CAN jelzés a CAN magas vezetékét 5 V felé, a CAN alacsony vezetéket 0 V felé irányítja, ha domináns (0) átvitelkor, és az egyik vezetéket sem vezeti, akkor egy recesszív jelet (1) továbbít. A domináns differenciális feszültség névleges 2V. A lezáró ellenállás passzív módon adja vissza a két vezetéket 0V névleges feszültségkülönbségre. A domináns közös üzemű feszültségnek 1,5–3,5 V-os tartományon belül kell lennie, és a recesszív közös üzemű feszültségnek +/– 12-n belül kell lennie.</a:t>
            </a:r>
          </a:p>
        </p:txBody>
      </p:sp>
      <p:pic>
        <p:nvPicPr>
          <p:cNvPr id="6" name="Kép 5">
            <a:extLst>
              <a:ext uri="{FF2B5EF4-FFF2-40B4-BE49-F238E27FC236}">
                <a16:creationId xmlns:a16="http://schemas.microsoft.com/office/drawing/2014/main" id="{69440E73-B1EE-4FB2-9F29-462615A8C6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4661626"/>
            <a:ext cx="7409904" cy="1663230"/>
          </a:xfrm>
          <a:prstGeom prst="rect">
            <a:avLst/>
          </a:prstGeom>
        </p:spPr>
      </p:pic>
      <p:sp>
        <p:nvSpPr>
          <p:cNvPr id="4" name="Cím 3">
            <a:extLst>
              <a:ext uri="{FF2B5EF4-FFF2-40B4-BE49-F238E27FC236}">
                <a16:creationId xmlns:a16="http://schemas.microsoft.com/office/drawing/2014/main" id="{1FDC5987-39BD-4AB7-8615-E224E03770AB}"/>
              </a:ext>
            </a:extLst>
          </p:cNvPr>
          <p:cNvSpPr>
            <a:spLocks noGrp="1"/>
          </p:cNvSpPr>
          <p:nvPr>
            <p:ph type="title"/>
          </p:nvPr>
        </p:nvSpPr>
        <p:spPr/>
        <p:txBody>
          <a:bodyPr/>
          <a:lstStyle/>
          <a:p>
            <a:r>
              <a:rPr lang="en-US" dirty="0"/>
              <a:t>CAN</a:t>
            </a:r>
            <a:r>
              <a:rPr lang="hu-HU" dirty="0"/>
              <a:t> felépítése</a:t>
            </a:r>
            <a:endParaRPr lang="en-US" dirty="0"/>
          </a:p>
        </p:txBody>
      </p:sp>
    </p:spTree>
    <p:extLst>
      <p:ext uri="{BB962C8B-B14F-4D97-AF65-F5344CB8AC3E}">
        <p14:creationId xmlns:p14="http://schemas.microsoft.com/office/powerpoint/2010/main" val="60900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a:extLst>
              <a:ext uri="{FF2B5EF4-FFF2-40B4-BE49-F238E27FC236}">
                <a16:creationId xmlns:a16="http://schemas.microsoft.com/office/drawing/2014/main" id="{2286943B-9356-4751-A6E6-78F767223228}"/>
              </a:ext>
            </a:extLst>
          </p:cNvPr>
          <p:cNvPicPr>
            <a:picLocks noChangeAspect="1"/>
          </p:cNvPicPr>
          <p:nvPr/>
        </p:nvPicPr>
        <p:blipFill>
          <a:blip r:embed="rId2"/>
          <a:stretch>
            <a:fillRect/>
          </a:stretch>
        </p:blipFill>
        <p:spPr>
          <a:xfrm>
            <a:off x="827584" y="401125"/>
            <a:ext cx="8306647" cy="2595827"/>
          </a:xfrm>
          <a:prstGeom prst="rect">
            <a:avLst/>
          </a:prstGeom>
        </p:spPr>
      </p:pic>
      <p:pic>
        <p:nvPicPr>
          <p:cNvPr id="6" name="Kép 5">
            <a:extLst>
              <a:ext uri="{FF2B5EF4-FFF2-40B4-BE49-F238E27FC236}">
                <a16:creationId xmlns:a16="http://schemas.microsoft.com/office/drawing/2014/main" id="{69440E73-B1EE-4FB2-9F29-462615A8C6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3" y="2780928"/>
            <a:ext cx="8146871" cy="3528392"/>
          </a:xfrm>
          <a:prstGeom prst="rect">
            <a:avLst/>
          </a:prstGeom>
        </p:spPr>
      </p:pic>
      <p:sp>
        <p:nvSpPr>
          <p:cNvPr id="4" name="Cím 3">
            <a:extLst>
              <a:ext uri="{FF2B5EF4-FFF2-40B4-BE49-F238E27FC236}">
                <a16:creationId xmlns:a16="http://schemas.microsoft.com/office/drawing/2014/main" id="{1FDC5987-39BD-4AB7-8615-E224E03770AB}"/>
              </a:ext>
            </a:extLst>
          </p:cNvPr>
          <p:cNvSpPr>
            <a:spLocks noGrp="1"/>
          </p:cNvSpPr>
          <p:nvPr>
            <p:ph type="title"/>
          </p:nvPr>
        </p:nvSpPr>
        <p:spPr/>
        <p:txBody>
          <a:bodyPr/>
          <a:lstStyle/>
          <a:p>
            <a:r>
              <a:rPr lang="en-US" dirty="0"/>
              <a:t>CAN</a:t>
            </a:r>
            <a:r>
              <a:rPr lang="hu-HU" dirty="0"/>
              <a:t> felépítése</a:t>
            </a:r>
            <a:endParaRPr lang="en-US" dirty="0"/>
          </a:p>
        </p:txBody>
      </p:sp>
    </p:spTree>
    <p:extLst>
      <p:ext uri="{BB962C8B-B14F-4D97-AF65-F5344CB8AC3E}">
        <p14:creationId xmlns:p14="http://schemas.microsoft.com/office/powerpoint/2010/main" val="355464247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a:extLst>
              <a:ext uri="{FF2B5EF4-FFF2-40B4-BE49-F238E27FC236}">
                <a16:creationId xmlns:a16="http://schemas.microsoft.com/office/drawing/2014/main" id="{476F77FD-1DA3-4F0E-A2C1-6CDFFF7308B8}"/>
              </a:ext>
            </a:extLst>
          </p:cNvPr>
          <p:cNvSpPr/>
          <p:nvPr/>
        </p:nvSpPr>
        <p:spPr>
          <a:xfrm>
            <a:off x="1041814" y="848616"/>
            <a:ext cx="7920930" cy="1477328"/>
          </a:xfrm>
          <a:prstGeom prst="rect">
            <a:avLst/>
          </a:prstGeom>
        </p:spPr>
        <p:txBody>
          <a:bodyPr wrap="square">
            <a:spAutoFit/>
          </a:bodyPr>
          <a:lstStyle/>
          <a:p>
            <a:pPr algn="just">
              <a:spcAft>
                <a:spcPts val="1200"/>
              </a:spcAft>
            </a:pPr>
            <a:r>
              <a:rPr lang="hu-HU" dirty="0"/>
              <a:t>Az ISO 11898-3, más néven alacsony sebességű vagy hibatűrő CAN-</a:t>
            </a:r>
            <a:r>
              <a:rPr lang="hu-HU" dirty="0" err="1"/>
              <a:t>nek</a:t>
            </a:r>
            <a:r>
              <a:rPr lang="hu-HU" dirty="0"/>
              <a:t> hívott, lineáris buszt, csillagbuszt vagy többcsillagos buszt használ, amelyeket egy lineáris busz kapcsol össze, és minden csomóponton a teljes lezáró ellenállás töredéke zárja le. A teljes lezáró ellenállás körülbelül 100 </a:t>
            </a:r>
            <a:r>
              <a:rPr lang="el-GR" dirty="0"/>
              <a:t>Ω, </a:t>
            </a:r>
            <a:r>
              <a:rPr lang="hu-HU" dirty="0"/>
              <a:t>de legalább 100 </a:t>
            </a:r>
            <a:r>
              <a:rPr lang="el-GR" dirty="0"/>
              <a:t>Ω </a:t>
            </a:r>
            <a:r>
              <a:rPr lang="hu-HU" dirty="0"/>
              <a:t>lehet.</a:t>
            </a:r>
          </a:p>
        </p:txBody>
      </p:sp>
      <p:pic>
        <p:nvPicPr>
          <p:cNvPr id="7" name="Kép 6">
            <a:extLst>
              <a:ext uri="{FF2B5EF4-FFF2-40B4-BE49-F238E27FC236}">
                <a16:creationId xmlns:a16="http://schemas.microsoft.com/office/drawing/2014/main" id="{E1AAF923-1D97-448C-AFC5-29BA87645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3010" y="2314923"/>
            <a:ext cx="7060372" cy="4128123"/>
          </a:xfrm>
          <a:prstGeom prst="rect">
            <a:avLst/>
          </a:prstGeom>
        </p:spPr>
      </p:pic>
      <p:sp>
        <p:nvSpPr>
          <p:cNvPr id="2" name="Cím 1">
            <a:extLst>
              <a:ext uri="{FF2B5EF4-FFF2-40B4-BE49-F238E27FC236}">
                <a16:creationId xmlns:a16="http://schemas.microsoft.com/office/drawing/2014/main" id="{B20E5976-27C5-4012-8951-78C8200B463C}"/>
              </a:ext>
            </a:extLst>
          </p:cNvPr>
          <p:cNvSpPr>
            <a:spLocks noGrp="1"/>
          </p:cNvSpPr>
          <p:nvPr>
            <p:ph type="title"/>
          </p:nvPr>
        </p:nvSpPr>
        <p:spPr/>
        <p:txBody>
          <a:bodyPr/>
          <a:lstStyle/>
          <a:p>
            <a:r>
              <a:rPr lang="en-US" dirty="0"/>
              <a:t>CAN</a:t>
            </a:r>
            <a:r>
              <a:rPr lang="hu-HU" dirty="0"/>
              <a:t> felépítése</a:t>
            </a:r>
            <a:endParaRPr lang="en-US" dirty="0"/>
          </a:p>
        </p:txBody>
      </p:sp>
    </p:spTree>
    <p:extLst>
      <p:ext uri="{BB962C8B-B14F-4D97-AF65-F5344CB8AC3E}">
        <p14:creationId xmlns:p14="http://schemas.microsoft.com/office/powerpoint/2010/main" val="274756515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ép 6">
            <a:extLst>
              <a:ext uri="{FF2B5EF4-FFF2-40B4-BE49-F238E27FC236}">
                <a16:creationId xmlns:a16="http://schemas.microsoft.com/office/drawing/2014/main" id="{E1AAF923-1D97-448C-AFC5-29BA87645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764704"/>
            <a:ext cx="6048672" cy="4015069"/>
          </a:xfrm>
          <a:prstGeom prst="rect">
            <a:avLst/>
          </a:prstGeom>
        </p:spPr>
      </p:pic>
      <p:sp>
        <p:nvSpPr>
          <p:cNvPr id="2" name="Cím 1">
            <a:extLst>
              <a:ext uri="{FF2B5EF4-FFF2-40B4-BE49-F238E27FC236}">
                <a16:creationId xmlns:a16="http://schemas.microsoft.com/office/drawing/2014/main" id="{7452F778-F333-4415-A6B2-C64BBACB7ACB}"/>
              </a:ext>
            </a:extLst>
          </p:cNvPr>
          <p:cNvSpPr>
            <a:spLocks noGrp="1"/>
          </p:cNvSpPr>
          <p:nvPr>
            <p:ph type="title"/>
          </p:nvPr>
        </p:nvSpPr>
        <p:spPr/>
        <p:txBody>
          <a:bodyPr/>
          <a:lstStyle/>
          <a:p>
            <a:r>
              <a:rPr lang="en-US" dirty="0"/>
              <a:t>CAN</a:t>
            </a:r>
            <a:r>
              <a:rPr lang="hu-HU" dirty="0"/>
              <a:t> felépítése</a:t>
            </a:r>
            <a:endParaRPr lang="en-US" dirty="0"/>
          </a:p>
        </p:txBody>
      </p:sp>
      <p:pic>
        <p:nvPicPr>
          <p:cNvPr id="4" name="Kép 3">
            <a:extLst>
              <a:ext uri="{FF2B5EF4-FFF2-40B4-BE49-F238E27FC236}">
                <a16:creationId xmlns:a16="http://schemas.microsoft.com/office/drawing/2014/main" id="{65F81FBD-D0B5-4CE1-8B8E-4BD4DC99C7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275" y="4677678"/>
            <a:ext cx="6570117" cy="1730560"/>
          </a:xfrm>
          <a:prstGeom prst="rect">
            <a:avLst/>
          </a:prstGeom>
        </p:spPr>
      </p:pic>
    </p:spTree>
    <p:extLst>
      <p:ext uri="{BB962C8B-B14F-4D97-AF65-F5344CB8AC3E}">
        <p14:creationId xmlns:p14="http://schemas.microsoft.com/office/powerpoint/2010/main" val="214610434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a:extLst>
              <a:ext uri="{FF2B5EF4-FFF2-40B4-BE49-F238E27FC236}">
                <a16:creationId xmlns:a16="http://schemas.microsoft.com/office/drawing/2014/main" id="{B38023D1-B252-4827-9472-91B6887A5126}"/>
              </a:ext>
            </a:extLst>
          </p:cNvPr>
          <p:cNvSpPr txBox="1"/>
          <p:nvPr/>
        </p:nvSpPr>
        <p:spPr>
          <a:xfrm>
            <a:off x="1258888" y="6213745"/>
            <a:ext cx="2121093" cy="246221"/>
          </a:xfrm>
          <a:prstGeom prst="rect">
            <a:avLst/>
          </a:prstGeom>
          <a:noFill/>
        </p:spPr>
        <p:txBody>
          <a:bodyPr wrap="none" rtlCol="0">
            <a:spAutoFit/>
          </a:bodyPr>
          <a:lstStyle/>
          <a:p>
            <a:r>
              <a:rPr lang="de-DE" sz="1000" dirty="0"/>
              <a:t>JInfo_EA_kommunikacio-BME.pdf</a:t>
            </a:r>
            <a:endParaRPr lang="hu-HU" sz="1000" dirty="0"/>
          </a:p>
        </p:txBody>
      </p:sp>
      <p:pic>
        <p:nvPicPr>
          <p:cNvPr id="3" name="Kép 2">
            <a:extLst>
              <a:ext uri="{FF2B5EF4-FFF2-40B4-BE49-F238E27FC236}">
                <a16:creationId xmlns:a16="http://schemas.microsoft.com/office/drawing/2014/main" id="{ED4346FB-FBD0-415C-9413-7B061F20F191}"/>
              </a:ext>
            </a:extLst>
          </p:cNvPr>
          <p:cNvPicPr>
            <a:picLocks noChangeAspect="1"/>
          </p:cNvPicPr>
          <p:nvPr/>
        </p:nvPicPr>
        <p:blipFill>
          <a:blip r:embed="rId2"/>
          <a:stretch>
            <a:fillRect/>
          </a:stretch>
        </p:blipFill>
        <p:spPr>
          <a:xfrm>
            <a:off x="1331913" y="1559183"/>
            <a:ext cx="7108206" cy="4102065"/>
          </a:xfrm>
          <a:prstGeom prst="rect">
            <a:avLst/>
          </a:prstGeom>
        </p:spPr>
      </p:pic>
      <p:sp>
        <p:nvSpPr>
          <p:cNvPr id="7" name="Szövegdoboz 2">
            <a:extLst>
              <a:ext uri="{FF2B5EF4-FFF2-40B4-BE49-F238E27FC236}">
                <a16:creationId xmlns:a16="http://schemas.microsoft.com/office/drawing/2014/main" id="{EF89E3E2-2ADE-46A6-8626-61724A6DDB85}"/>
              </a:ext>
            </a:extLst>
          </p:cNvPr>
          <p:cNvSpPr txBox="1">
            <a:spLocks noGrp="1" noChangeArrowheads="1"/>
          </p:cNvSpPr>
          <p:nvPr>
            <p:ph type="title"/>
          </p:nvPr>
        </p:nvSpPr>
        <p:spPr bwMode="auto">
          <a:xfrm>
            <a:off x="1043608" y="276727"/>
            <a:ext cx="74991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hu-HU" dirty="0">
                <a:solidFill>
                  <a:schemeClr val="tx2"/>
                </a:solidFill>
                <a:latin typeface="+mj-lt"/>
              </a:rPr>
              <a:t>C</a:t>
            </a:r>
            <a:r>
              <a:rPr lang="hu-HU" altLang="hu-HU" dirty="0">
                <a:solidFill>
                  <a:schemeClr val="tx2"/>
                </a:solidFill>
                <a:latin typeface="+mj-lt"/>
              </a:rPr>
              <a:t>AN</a:t>
            </a:r>
            <a:r>
              <a:rPr lang="en-US" altLang="hu-HU" dirty="0">
                <a:solidFill>
                  <a:schemeClr val="tx2"/>
                </a:solidFill>
                <a:latin typeface="+mj-lt"/>
              </a:rPr>
              <a:t> </a:t>
            </a:r>
            <a:r>
              <a:rPr lang="hu-HU" altLang="hu-HU" dirty="0">
                <a:solidFill>
                  <a:schemeClr val="tx2"/>
                </a:solidFill>
                <a:latin typeface="+mj-lt"/>
              </a:rPr>
              <a:t>BUS rendszer</a:t>
            </a:r>
            <a:endParaRPr lang="en-GB" altLang="hu-HU" dirty="0">
              <a:solidFill>
                <a:schemeClr val="tx2"/>
              </a:solidFill>
              <a:latin typeface="+mj-lt"/>
            </a:endParaRPr>
          </a:p>
        </p:txBody>
      </p:sp>
    </p:spTree>
    <p:extLst>
      <p:ext uri="{BB962C8B-B14F-4D97-AF65-F5344CB8AC3E}">
        <p14:creationId xmlns:p14="http://schemas.microsoft.com/office/powerpoint/2010/main" val="41800964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a:extLst>
              <a:ext uri="{FF2B5EF4-FFF2-40B4-BE49-F238E27FC236}">
                <a16:creationId xmlns:a16="http://schemas.microsoft.com/office/drawing/2014/main" id="{B38023D1-B252-4827-9472-91B6887A5126}"/>
              </a:ext>
            </a:extLst>
          </p:cNvPr>
          <p:cNvSpPr txBox="1"/>
          <p:nvPr/>
        </p:nvSpPr>
        <p:spPr>
          <a:xfrm>
            <a:off x="1258888" y="6213745"/>
            <a:ext cx="2121093" cy="246221"/>
          </a:xfrm>
          <a:prstGeom prst="rect">
            <a:avLst/>
          </a:prstGeom>
          <a:noFill/>
        </p:spPr>
        <p:txBody>
          <a:bodyPr wrap="none" rtlCol="0">
            <a:spAutoFit/>
          </a:bodyPr>
          <a:lstStyle/>
          <a:p>
            <a:r>
              <a:rPr lang="de-DE" sz="1000" dirty="0"/>
              <a:t>JInfo_EA_kommunikacio-BME.pdf</a:t>
            </a:r>
            <a:endParaRPr lang="hu-HU" sz="1000" dirty="0"/>
          </a:p>
        </p:txBody>
      </p:sp>
      <p:sp>
        <p:nvSpPr>
          <p:cNvPr id="4" name="Cím 3">
            <a:extLst>
              <a:ext uri="{FF2B5EF4-FFF2-40B4-BE49-F238E27FC236}">
                <a16:creationId xmlns:a16="http://schemas.microsoft.com/office/drawing/2014/main" id="{1431353C-261A-4F4B-B58E-5A88B726F24F}"/>
              </a:ext>
            </a:extLst>
          </p:cNvPr>
          <p:cNvSpPr>
            <a:spLocks noGrp="1"/>
          </p:cNvSpPr>
          <p:nvPr>
            <p:ph type="title"/>
          </p:nvPr>
        </p:nvSpPr>
        <p:spPr/>
        <p:txBody>
          <a:bodyPr/>
          <a:lstStyle/>
          <a:p>
            <a:r>
              <a:rPr lang="en-US" altLang="hu-HU" dirty="0"/>
              <a:t>C</a:t>
            </a:r>
            <a:r>
              <a:rPr lang="hu-HU" altLang="hu-HU" dirty="0"/>
              <a:t>AN</a:t>
            </a:r>
            <a:r>
              <a:rPr lang="en-US" altLang="hu-HU" dirty="0"/>
              <a:t> </a:t>
            </a:r>
            <a:r>
              <a:rPr lang="hu-HU" altLang="hu-HU" dirty="0"/>
              <a:t>BUS rendszer</a:t>
            </a:r>
            <a:endParaRPr lang="en-US" sz="3200" dirty="0"/>
          </a:p>
        </p:txBody>
      </p:sp>
      <p:pic>
        <p:nvPicPr>
          <p:cNvPr id="7" name="Kép 6">
            <a:extLst>
              <a:ext uri="{FF2B5EF4-FFF2-40B4-BE49-F238E27FC236}">
                <a16:creationId xmlns:a16="http://schemas.microsoft.com/office/drawing/2014/main" id="{FDE5FFD1-C106-4974-9DD8-6CC1AAAF44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1346" y="1017625"/>
            <a:ext cx="6743700" cy="4962525"/>
          </a:xfrm>
          <a:prstGeom prst="rect">
            <a:avLst/>
          </a:prstGeom>
        </p:spPr>
      </p:pic>
    </p:spTree>
    <p:extLst>
      <p:ext uri="{BB962C8B-B14F-4D97-AF65-F5344CB8AC3E}">
        <p14:creationId xmlns:p14="http://schemas.microsoft.com/office/powerpoint/2010/main" val="397740918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a:extLst>
              <a:ext uri="{FF2B5EF4-FFF2-40B4-BE49-F238E27FC236}">
                <a16:creationId xmlns:a16="http://schemas.microsoft.com/office/drawing/2014/main" id="{B38023D1-B252-4827-9472-91B6887A5126}"/>
              </a:ext>
            </a:extLst>
          </p:cNvPr>
          <p:cNvSpPr txBox="1"/>
          <p:nvPr/>
        </p:nvSpPr>
        <p:spPr>
          <a:xfrm>
            <a:off x="1258888" y="6213745"/>
            <a:ext cx="2121093" cy="246221"/>
          </a:xfrm>
          <a:prstGeom prst="rect">
            <a:avLst/>
          </a:prstGeom>
          <a:noFill/>
        </p:spPr>
        <p:txBody>
          <a:bodyPr wrap="none" rtlCol="0">
            <a:spAutoFit/>
          </a:bodyPr>
          <a:lstStyle/>
          <a:p>
            <a:r>
              <a:rPr lang="de-DE" sz="1000" dirty="0"/>
              <a:t>JInfo_EA_kommunikacio-BME.pdf</a:t>
            </a:r>
            <a:endParaRPr lang="hu-HU" sz="1000" dirty="0"/>
          </a:p>
        </p:txBody>
      </p:sp>
      <p:sp>
        <p:nvSpPr>
          <p:cNvPr id="7" name="Szövegdoboz 6">
            <a:extLst>
              <a:ext uri="{FF2B5EF4-FFF2-40B4-BE49-F238E27FC236}">
                <a16:creationId xmlns:a16="http://schemas.microsoft.com/office/drawing/2014/main" id="{412483A2-1407-4900-81F3-AA655806AA67}"/>
              </a:ext>
            </a:extLst>
          </p:cNvPr>
          <p:cNvSpPr txBox="1"/>
          <p:nvPr/>
        </p:nvSpPr>
        <p:spPr bwMode="auto">
          <a:xfrm>
            <a:off x="1159795" y="862871"/>
            <a:ext cx="1967205"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marL="0" indent="0" algn="ctr">
              <a:buFontTx/>
              <a:buNone/>
            </a:pPr>
            <a:r>
              <a:rPr lang="en-US" kern="0" dirty="0" err="1"/>
              <a:t>Arbitr</a:t>
            </a:r>
            <a:r>
              <a:rPr lang="hu-HU" kern="0" dirty="0" err="1"/>
              <a:t>ázs</a:t>
            </a:r>
            <a:r>
              <a:rPr lang="hu-HU" kern="0" dirty="0"/>
              <a:t> verseny</a:t>
            </a:r>
            <a:endParaRPr lang="en-US" kern="0" dirty="0"/>
          </a:p>
        </p:txBody>
      </p:sp>
      <p:sp>
        <p:nvSpPr>
          <p:cNvPr id="3" name="Cím 2">
            <a:extLst>
              <a:ext uri="{FF2B5EF4-FFF2-40B4-BE49-F238E27FC236}">
                <a16:creationId xmlns:a16="http://schemas.microsoft.com/office/drawing/2014/main" id="{FAFB966E-9418-4F6D-A31D-04DC3C94EF05}"/>
              </a:ext>
            </a:extLst>
          </p:cNvPr>
          <p:cNvSpPr>
            <a:spLocks noGrp="1"/>
          </p:cNvSpPr>
          <p:nvPr>
            <p:ph type="title"/>
          </p:nvPr>
        </p:nvSpPr>
        <p:spPr/>
        <p:txBody>
          <a:bodyPr/>
          <a:lstStyle/>
          <a:p>
            <a:r>
              <a:rPr lang="en-US" altLang="hu-HU" dirty="0"/>
              <a:t>Can </a:t>
            </a:r>
            <a:r>
              <a:rPr lang="hu-HU" altLang="hu-HU" dirty="0"/>
              <a:t>BUS rendszer</a:t>
            </a:r>
            <a:endParaRPr lang="en-US" sz="3200" dirty="0"/>
          </a:p>
        </p:txBody>
      </p:sp>
      <p:pic>
        <p:nvPicPr>
          <p:cNvPr id="5" name="Kép 4">
            <a:extLst>
              <a:ext uri="{FF2B5EF4-FFF2-40B4-BE49-F238E27FC236}">
                <a16:creationId xmlns:a16="http://schemas.microsoft.com/office/drawing/2014/main" id="{3B77A6E2-A2E1-4143-9522-6E2921A165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232203"/>
            <a:ext cx="7989131" cy="4813747"/>
          </a:xfrm>
          <a:prstGeom prst="rect">
            <a:avLst/>
          </a:prstGeom>
        </p:spPr>
      </p:pic>
    </p:spTree>
    <p:extLst>
      <p:ext uri="{BB962C8B-B14F-4D97-AF65-F5344CB8AC3E}">
        <p14:creationId xmlns:p14="http://schemas.microsoft.com/office/powerpoint/2010/main" val="364749287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zövegdoboz 2">
            <a:extLst>
              <a:ext uri="{FF2B5EF4-FFF2-40B4-BE49-F238E27FC236}">
                <a16:creationId xmlns:a16="http://schemas.microsoft.com/office/drawing/2014/main" id="{67D3D43B-F758-4A75-96F1-952894D5D1C8}"/>
              </a:ext>
            </a:extLst>
          </p:cNvPr>
          <p:cNvSpPr txBox="1">
            <a:spLocks noChangeArrowheads="1"/>
          </p:cNvSpPr>
          <p:nvPr/>
        </p:nvSpPr>
        <p:spPr bwMode="auto">
          <a:xfrm>
            <a:off x="977355" y="2899685"/>
            <a:ext cx="7850187"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hu-HU" altLang="hu-HU" sz="1800" b="1" dirty="0"/>
              <a:t>Véletlen hozzáférés</a:t>
            </a:r>
            <a:r>
              <a:rPr lang="hu-HU" altLang="hu-HU" sz="1800" dirty="0"/>
              <a:t>: - A „munkaállomás (WS)” véletlenszerűen ellenőrzi a Busz állapotát, és ha a Busz nem foglalt, akkor kezdeményezheti az átvitelt. (CSMA / CD)</a:t>
            </a:r>
            <a:endParaRPr lang="en-GB" altLang="hu-HU" sz="1800" b="1" dirty="0"/>
          </a:p>
          <a:p>
            <a:pPr eaLnBrk="1" hangingPunct="1">
              <a:spcBef>
                <a:spcPct val="0"/>
              </a:spcBef>
            </a:pPr>
            <a:r>
              <a:rPr lang="en-GB" altLang="hu-HU" sz="1800" b="1" dirty="0"/>
              <a:t>Elosztott hozzáférés:</a:t>
            </a:r>
            <a:r>
              <a:rPr lang="en-GB" altLang="hu-HU" sz="1800" dirty="0"/>
              <a:t> Csak egy „munkaállomás” képes átvitelre. Ezt a képességet (a meghatározott időtartam után) átadják a </a:t>
            </a:r>
            <a:r>
              <a:rPr lang="hu-HU" altLang="hu-HU" sz="1800" dirty="0"/>
              <a:t>munkaállomásról</a:t>
            </a:r>
            <a:r>
              <a:rPr lang="en-GB" altLang="hu-HU" sz="1800" dirty="0"/>
              <a:t> </a:t>
            </a:r>
            <a:r>
              <a:rPr lang="hu-HU" altLang="hu-HU" sz="1800" dirty="0"/>
              <a:t>munkaállomásig.</a:t>
            </a:r>
            <a:r>
              <a:rPr lang="en-GB" altLang="hu-HU" sz="1800" dirty="0"/>
              <a:t> (CSMA / CA)</a:t>
            </a:r>
          </a:p>
          <a:p>
            <a:pPr eaLnBrk="1" hangingPunct="1">
              <a:spcBef>
                <a:spcPct val="0"/>
              </a:spcBef>
            </a:pPr>
            <a:r>
              <a:rPr lang="en-GB" altLang="hu-HU" sz="1800" b="1" dirty="0"/>
              <a:t>Központi belépés: </a:t>
            </a:r>
            <a:r>
              <a:rPr lang="en-GB" altLang="hu-HU" sz="1800" dirty="0"/>
              <a:t>egy központi állomás, amely a busz elérését irányítja. A többi </a:t>
            </a:r>
            <a:r>
              <a:rPr lang="hu-HU" altLang="hu-HU" sz="1800" dirty="0"/>
              <a:t>munkaállomást</a:t>
            </a:r>
            <a:r>
              <a:rPr lang="en-GB" altLang="hu-HU" sz="1800" dirty="0"/>
              <a:t> hallgatja</a:t>
            </a:r>
            <a:r>
              <a:rPr lang="hu-HU" altLang="hu-HU" sz="1800" dirty="0"/>
              <a:t>,</a:t>
            </a:r>
            <a:r>
              <a:rPr lang="en-GB" altLang="hu-HU" sz="1800" dirty="0"/>
              <a:t> </a:t>
            </a:r>
            <a:r>
              <a:rPr lang="hu-HU" altLang="hu-HU" sz="1800" dirty="0"/>
              <a:t>és átadja </a:t>
            </a:r>
            <a:r>
              <a:rPr lang="en-GB" altLang="hu-HU" sz="1800" dirty="0"/>
              <a:t>az átvitel engedélyét. (TDMA, mester-szolga)</a:t>
            </a:r>
          </a:p>
        </p:txBody>
      </p:sp>
      <p:sp>
        <p:nvSpPr>
          <p:cNvPr id="5" name="Téglalap 3">
            <a:extLst>
              <a:ext uri="{FF2B5EF4-FFF2-40B4-BE49-F238E27FC236}">
                <a16:creationId xmlns:a16="http://schemas.microsoft.com/office/drawing/2014/main" id="{59DF0445-B1C7-4773-9861-D7D0F37D3064}"/>
              </a:ext>
            </a:extLst>
          </p:cNvPr>
          <p:cNvSpPr>
            <a:spLocks noChangeArrowheads="1"/>
          </p:cNvSpPr>
          <p:nvPr/>
        </p:nvSpPr>
        <p:spPr bwMode="auto">
          <a:xfrm>
            <a:off x="1200451" y="1188326"/>
            <a:ext cx="740399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hu-HU" sz="1800" dirty="0"/>
              <a:t>Az ütközés elkerülésének különféle módjai vannak a különböző terepi busz rendszerek között, és a legtöbb esetben az ütközés elkerülése valójában </a:t>
            </a:r>
            <a:r>
              <a:rPr lang="hu-HU" altLang="hu-HU" sz="1800" dirty="0"/>
              <a:t>az</a:t>
            </a:r>
            <a:r>
              <a:rPr lang="en-US" altLang="hu-HU" sz="1800" dirty="0"/>
              <a:t> ütközés „javítása”, amely meghatározatlan busz helyreállítási időt igényel, tehát értékes sávszélességet igényel, és általában az üzenet megsemmisítését eredményezi.</a:t>
            </a:r>
          </a:p>
        </p:txBody>
      </p:sp>
      <p:sp>
        <p:nvSpPr>
          <p:cNvPr id="2" name="Cím 1">
            <a:extLst>
              <a:ext uri="{FF2B5EF4-FFF2-40B4-BE49-F238E27FC236}">
                <a16:creationId xmlns:a16="http://schemas.microsoft.com/office/drawing/2014/main" id="{BCB32589-4E60-40DD-8F43-FC4FCA5AE4CD}"/>
              </a:ext>
            </a:extLst>
          </p:cNvPr>
          <p:cNvSpPr>
            <a:spLocks noGrp="1"/>
          </p:cNvSpPr>
          <p:nvPr>
            <p:ph type="title"/>
          </p:nvPr>
        </p:nvSpPr>
        <p:spPr/>
        <p:txBody>
          <a:bodyPr/>
          <a:lstStyle/>
          <a:p>
            <a:r>
              <a:rPr lang="en-US" dirty="0"/>
              <a:t>Busz elérési módszerek</a:t>
            </a:r>
            <a:endParaRPr lang="en-US" sz="3200" dirty="0"/>
          </a:p>
        </p:txBody>
      </p:sp>
    </p:spTree>
    <p:extLst>
      <p:ext uri="{BB962C8B-B14F-4D97-AF65-F5344CB8AC3E}">
        <p14:creationId xmlns:p14="http://schemas.microsoft.com/office/powerpoint/2010/main" val="200328381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a:extLst>
              <a:ext uri="{FF2B5EF4-FFF2-40B4-BE49-F238E27FC236}">
                <a16:creationId xmlns:a16="http://schemas.microsoft.com/office/drawing/2014/main" id="{B38023D1-B252-4827-9472-91B6887A5126}"/>
              </a:ext>
            </a:extLst>
          </p:cNvPr>
          <p:cNvSpPr txBox="1"/>
          <p:nvPr/>
        </p:nvSpPr>
        <p:spPr>
          <a:xfrm>
            <a:off x="1258888" y="6213745"/>
            <a:ext cx="2121093" cy="246221"/>
          </a:xfrm>
          <a:prstGeom prst="rect">
            <a:avLst/>
          </a:prstGeom>
          <a:noFill/>
        </p:spPr>
        <p:txBody>
          <a:bodyPr wrap="none" rtlCol="0">
            <a:spAutoFit/>
          </a:bodyPr>
          <a:lstStyle/>
          <a:p>
            <a:r>
              <a:rPr lang="de-DE" sz="1000" dirty="0"/>
              <a:t>JInfo_EA_kommunikacio-BME.pdf</a:t>
            </a:r>
            <a:endParaRPr lang="hu-HU" sz="1000" dirty="0"/>
          </a:p>
        </p:txBody>
      </p:sp>
      <p:pic>
        <p:nvPicPr>
          <p:cNvPr id="3" name="Kép 2">
            <a:extLst>
              <a:ext uri="{FF2B5EF4-FFF2-40B4-BE49-F238E27FC236}">
                <a16:creationId xmlns:a16="http://schemas.microsoft.com/office/drawing/2014/main" id="{BDE184F5-0906-4C34-ABF9-045C633471DC}"/>
              </a:ext>
            </a:extLst>
          </p:cNvPr>
          <p:cNvPicPr>
            <a:picLocks noChangeAspect="1"/>
          </p:cNvPicPr>
          <p:nvPr/>
        </p:nvPicPr>
        <p:blipFill>
          <a:blip r:embed="rId2"/>
          <a:stretch>
            <a:fillRect/>
          </a:stretch>
        </p:blipFill>
        <p:spPr>
          <a:xfrm>
            <a:off x="856013" y="982640"/>
            <a:ext cx="8213374" cy="4462584"/>
          </a:xfrm>
          <a:prstGeom prst="rect">
            <a:avLst/>
          </a:prstGeom>
        </p:spPr>
      </p:pic>
      <p:sp>
        <p:nvSpPr>
          <p:cNvPr id="2" name="Cím 1">
            <a:extLst>
              <a:ext uri="{FF2B5EF4-FFF2-40B4-BE49-F238E27FC236}">
                <a16:creationId xmlns:a16="http://schemas.microsoft.com/office/drawing/2014/main" id="{689D8CA5-7EE9-49CE-819C-24F84C1B11BF}"/>
              </a:ext>
            </a:extLst>
          </p:cNvPr>
          <p:cNvSpPr>
            <a:spLocks noGrp="1"/>
          </p:cNvSpPr>
          <p:nvPr>
            <p:ph type="title"/>
          </p:nvPr>
        </p:nvSpPr>
        <p:spPr/>
        <p:txBody>
          <a:bodyPr/>
          <a:lstStyle/>
          <a:p>
            <a:r>
              <a:rPr lang="en-US" altLang="hu-HU" dirty="0"/>
              <a:t>Can </a:t>
            </a:r>
            <a:r>
              <a:rPr lang="hu-HU" altLang="hu-HU" dirty="0"/>
              <a:t>BUS rendszer</a:t>
            </a:r>
            <a:endParaRPr lang="en-US" dirty="0"/>
          </a:p>
        </p:txBody>
      </p:sp>
    </p:spTree>
    <p:extLst>
      <p:ext uri="{BB962C8B-B14F-4D97-AF65-F5344CB8AC3E}">
        <p14:creationId xmlns:p14="http://schemas.microsoft.com/office/powerpoint/2010/main" val="8123720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a:extLst>
              <a:ext uri="{FF2B5EF4-FFF2-40B4-BE49-F238E27FC236}">
                <a16:creationId xmlns:a16="http://schemas.microsoft.com/office/drawing/2014/main" id="{B38023D1-B252-4827-9472-91B6887A5126}"/>
              </a:ext>
            </a:extLst>
          </p:cNvPr>
          <p:cNvSpPr txBox="1"/>
          <p:nvPr/>
        </p:nvSpPr>
        <p:spPr>
          <a:xfrm>
            <a:off x="1258888" y="6213745"/>
            <a:ext cx="2121093" cy="246221"/>
          </a:xfrm>
          <a:prstGeom prst="rect">
            <a:avLst/>
          </a:prstGeom>
          <a:noFill/>
        </p:spPr>
        <p:txBody>
          <a:bodyPr wrap="none" rtlCol="0">
            <a:spAutoFit/>
          </a:bodyPr>
          <a:lstStyle/>
          <a:p>
            <a:r>
              <a:rPr lang="de-DE" sz="1000" dirty="0"/>
              <a:t>JInfo_EA_kommunikacio-BME.pdf</a:t>
            </a:r>
            <a:endParaRPr lang="hu-HU" sz="1000" dirty="0"/>
          </a:p>
        </p:txBody>
      </p:sp>
      <p:pic>
        <p:nvPicPr>
          <p:cNvPr id="3" name="Kép 2">
            <a:extLst>
              <a:ext uri="{FF2B5EF4-FFF2-40B4-BE49-F238E27FC236}">
                <a16:creationId xmlns:a16="http://schemas.microsoft.com/office/drawing/2014/main" id="{C8FDADF1-B612-40D5-8859-CC0C3AABEE8A}"/>
              </a:ext>
            </a:extLst>
          </p:cNvPr>
          <p:cNvPicPr>
            <a:picLocks noChangeAspect="1"/>
          </p:cNvPicPr>
          <p:nvPr/>
        </p:nvPicPr>
        <p:blipFill>
          <a:blip r:embed="rId2"/>
          <a:stretch>
            <a:fillRect/>
          </a:stretch>
        </p:blipFill>
        <p:spPr>
          <a:xfrm>
            <a:off x="852407" y="569115"/>
            <a:ext cx="8239206" cy="4372053"/>
          </a:xfrm>
          <a:prstGeom prst="rect">
            <a:avLst/>
          </a:prstGeom>
        </p:spPr>
      </p:pic>
      <p:sp>
        <p:nvSpPr>
          <p:cNvPr id="2" name="Cím 1">
            <a:extLst>
              <a:ext uri="{FF2B5EF4-FFF2-40B4-BE49-F238E27FC236}">
                <a16:creationId xmlns:a16="http://schemas.microsoft.com/office/drawing/2014/main" id="{5FB94678-679E-4266-8F84-ACE1C01E8C70}"/>
              </a:ext>
            </a:extLst>
          </p:cNvPr>
          <p:cNvSpPr>
            <a:spLocks noGrp="1"/>
          </p:cNvSpPr>
          <p:nvPr>
            <p:ph type="title"/>
          </p:nvPr>
        </p:nvSpPr>
        <p:spPr/>
        <p:txBody>
          <a:bodyPr/>
          <a:lstStyle/>
          <a:p>
            <a:r>
              <a:rPr lang="en-US" altLang="hu-HU" dirty="0"/>
              <a:t>Can </a:t>
            </a:r>
            <a:r>
              <a:rPr lang="hu-HU" altLang="hu-HU" dirty="0"/>
              <a:t>BUS rendszer</a:t>
            </a:r>
            <a:endParaRPr lang="en-US" dirty="0"/>
          </a:p>
        </p:txBody>
      </p:sp>
    </p:spTree>
    <p:extLst>
      <p:ext uri="{BB962C8B-B14F-4D97-AF65-F5344CB8AC3E}">
        <p14:creationId xmlns:p14="http://schemas.microsoft.com/office/powerpoint/2010/main" val="231864632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a:extLst>
              <a:ext uri="{FF2B5EF4-FFF2-40B4-BE49-F238E27FC236}">
                <a16:creationId xmlns:a16="http://schemas.microsoft.com/office/drawing/2014/main" id="{B38023D1-B252-4827-9472-91B6887A5126}"/>
              </a:ext>
            </a:extLst>
          </p:cNvPr>
          <p:cNvSpPr txBox="1"/>
          <p:nvPr/>
        </p:nvSpPr>
        <p:spPr>
          <a:xfrm>
            <a:off x="1258888" y="6213745"/>
            <a:ext cx="2121093" cy="246221"/>
          </a:xfrm>
          <a:prstGeom prst="rect">
            <a:avLst/>
          </a:prstGeom>
          <a:noFill/>
        </p:spPr>
        <p:txBody>
          <a:bodyPr wrap="none" rtlCol="0">
            <a:spAutoFit/>
          </a:bodyPr>
          <a:lstStyle/>
          <a:p>
            <a:r>
              <a:rPr lang="de-DE" sz="1000" dirty="0"/>
              <a:t>JInfo_EA_kommunikacio-BME.pdf</a:t>
            </a:r>
            <a:endParaRPr lang="hu-HU" sz="1000" dirty="0"/>
          </a:p>
        </p:txBody>
      </p:sp>
      <p:pic>
        <p:nvPicPr>
          <p:cNvPr id="2" name="Kép 1">
            <a:extLst>
              <a:ext uri="{FF2B5EF4-FFF2-40B4-BE49-F238E27FC236}">
                <a16:creationId xmlns:a16="http://schemas.microsoft.com/office/drawing/2014/main" id="{F6C89C5C-2339-44F6-994C-CEA54FE001A4}"/>
              </a:ext>
            </a:extLst>
          </p:cNvPr>
          <p:cNvPicPr>
            <a:picLocks noChangeAspect="1"/>
          </p:cNvPicPr>
          <p:nvPr/>
        </p:nvPicPr>
        <p:blipFill>
          <a:blip r:embed="rId2"/>
          <a:stretch>
            <a:fillRect/>
          </a:stretch>
        </p:blipFill>
        <p:spPr>
          <a:xfrm>
            <a:off x="1043607" y="764704"/>
            <a:ext cx="7633667" cy="5198898"/>
          </a:xfrm>
          <a:prstGeom prst="rect">
            <a:avLst/>
          </a:prstGeom>
        </p:spPr>
      </p:pic>
      <p:sp>
        <p:nvSpPr>
          <p:cNvPr id="4" name="Téglalap 3">
            <a:extLst>
              <a:ext uri="{FF2B5EF4-FFF2-40B4-BE49-F238E27FC236}">
                <a16:creationId xmlns:a16="http://schemas.microsoft.com/office/drawing/2014/main" id="{021A0E0A-2610-4BD1-A58C-7A5E366957CB}"/>
              </a:ext>
            </a:extLst>
          </p:cNvPr>
          <p:cNvSpPr/>
          <p:nvPr/>
        </p:nvSpPr>
        <p:spPr>
          <a:xfrm>
            <a:off x="1547664" y="764704"/>
            <a:ext cx="288032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Cím 2">
            <a:extLst>
              <a:ext uri="{FF2B5EF4-FFF2-40B4-BE49-F238E27FC236}">
                <a16:creationId xmlns:a16="http://schemas.microsoft.com/office/drawing/2014/main" id="{E8AC3812-3F23-4DBA-9C35-53FC7F278C80}"/>
              </a:ext>
            </a:extLst>
          </p:cNvPr>
          <p:cNvSpPr>
            <a:spLocks noGrp="1"/>
          </p:cNvSpPr>
          <p:nvPr>
            <p:ph type="title"/>
          </p:nvPr>
        </p:nvSpPr>
        <p:spPr/>
        <p:txBody>
          <a:bodyPr/>
          <a:lstStyle/>
          <a:p>
            <a:r>
              <a:rPr lang="en-US" altLang="hu-HU" dirty="0"/>
              <a:t>Can </a:t>
            </a:r>
            <a:r>
              <a:rPr lang="hu-HU" altLang="hu-HU" dirty="0"/>
              <a:t>BUS rendszer</a:t>
            </a:r>
            <a:endParaRPr lang="en-US" dirty="0"/>
          </a:p>
        </p:txBody>
      </p:sp>
    </p:spTree>
    <p:extLst>
      <p:ext uri="{BB962C8B-B14F-4D97-AF65-F5344CB8AC3E}">
        <p14:creationId xmlns:p14="http://schemas.microsoft.com/office/powerpoint/2010/main" val="196935305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églalap 1">
            <a:extLst>
              <a:ext uri="{FF2B5EF4-FFF2-40B4-BE49-F238E27FC236}">
                <a16:creationId xmlns:a16="http://schemas.microsoft.com/office/drawing/2014/main" id="{D25D935A-9D51-48B3-B764-836D77CA5D32}"/>
              </a:ext>
            </a:extLst>
          </p:cNvPr>
          <p:cNvSpPr>
            <a:spLocks noChangeArrowheads="1"/>
          </p:cNvSpPr>
          <p:nvPr/>
        </p:nvSpPr>
        <p:spPr bwMode="auto">
          <a:xfrm>
            <a:off x="937726" y="4797152"/>
            <a:ext cx="80645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hu-HU" altLang="hu-HU" sz="1800" dirty="0"/>
              <a:t>(CSMA / CD) egy médiahozzáférés-vezérlési módszer, amelyet leginkább a helyi hálózatokban használnak a korai Ethernet technológiát használva. Hordozóérzékelési sémát alkalmaz, amelyben az átadó adatállomás más jeleket észlel az adat továbbítása közben, leállítja az adat továbbítását, majd véletlenszerű időintervallumra vár, mielőtt megpróbálná az adat újra küldését.</a:t>
            </a:r>
          </a:p>
        </p:txBody>
      </p:sp>
      <p:sp>
        <p:nvSpPr>
          <p:cNvPr id="2" name="Cím 1">
            <a:extLst>
              <a:ext uri="{FF2B5EF4-FFF2-40B4-BE49-F238E27FC236}">
                <a16:creationId xmlns:a16="http://schemas.microsoft.com/office/drawing/2014/main" id="{BFD36C40-59B0-4308-8B14-5973B691A42E}"/>
              </a:ext>
            </a:extLst>
          </p:cNvPr>
          <p:cNvSpPr>
            <a:spLocks noGrp="1"/>
          </p:cNvSpPr>
          <p:nvPr>
            <p:ph type="title"/>
          </p:nvPr>
        </p:nvSpPr>
        <p:spPr>
          <a:xfrm>
            <a:off x="1193982" y="0"/>
            <a:ext cx="7499176" cy="836712"/>
          </a:xfrm>
        </p:spPr>
        <p:txBody>
          <a:bodyPr/>
          <a:lstStyle/>
          <a:p>
            <a:r>
              <a:rPr lang="en-US" dirty="0"/>
              <a:t>Busz elérési módszerek</a:t>
            </a:r>
            <a:r>
              <a:rPr lang="hu-HU" dirty="0"/>
              <a:t> </a:t>
            </a:r>
            <a:r>
              <a:rPr lang="en-US" sz="3200" dirty="0"/>
              <a:t>CSMA/CD</a:t>
            </a:r>
          </a:p>
        </p:txBody>
      </p:sp>
      <p:sp>
        <p:nvSpPr>
          <p:cNvPr id="3" name="Rectangle 1">
            <a:extLst>
              <a:ext uri="{FF2B5EF4-FFF2-40B4-BE49-F238E27FC236}">
                <a16:creationId xmlns:a16="http://schemas.microsoft.com/office/drawing/2014/main" id="{86B06D0E-313E-4A2E-93D3-980F1E8CE1D6}"/>
              </a:ext>
            </a:extLst>
          </p:cNvPr>
          <p:cNvSpPr>
            <a:spLocks noChangeArrowheads="1"/>
          </p:cNvSpPr>
          <p:nvPr/>
        </p:nvSpPr>
        <p:spPr bwMode="auto">
          <a:xfrm>
            <a:off x="0" y="43934"/>
            <a:ext cx="65" cy="36933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hu-HU" altLang="hu-HU" sz="600" b="0" i="0" u="none" strike="noStrike" cap="none" normalizeH="0" baseline="0" dirty="0">
                <a:ln>
                  <a:noFill/>
                </a:ln>
                <a:solidFill>
                  <a:schemeClr val="tx1"/>
                </a:solidFill>
                <a:effectLst/>
              </a:rPr>
            </a:b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pic>
        <p:nvPicPr>
          <p:cNvPr id="5" name="Kép 4">
            <a:extLst>
              <a:ext uri="{FF2B5EF4-FFF2-40B4-BE49-F238E27FC236}">
                <a16:creationId xmlns:a16="http://schemas.microsoft.com/office/drawing/2014/main" id="{E45BB3EF-A3E0-4C0D-99DE-0C94CF4ECD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692696"/>
            <a:ext cx="6154554" cy="4104456"/>
          </a:xfrm>
          <a:prstGeom prst="rect">
            <a:avLst/>
          </a:prstGeom>
        </p:spPr>
      </p:pic>
    </p:spTree>
    <p:extLst>
      <p:ext uri="{BB962C8B-B14F-4D97-AF65-F5344CB8AC3E}">
        <p14:creationId xmlns:p14="http://schemas.microsoft.com/office/powerpoint/2010/main" val="329495861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églalap 2">
            <a:extLst>
              <a:ext uri="{FF2B5EF4-FFF2-40B4-BE49-F238E27FC236}">
                <a16:creationId xmlns:a16="http://schemas.microsoft.com/office/drawing/2014/main" id="{4AC5EE9F-972D-48FD-84BB-FEC3E007A02D}"/>
              </a:ext>
            </a:extLst>
          </p:cNvPr>
          <p:cNvSpPr>
            <a:spLocks noChangeArrowheads="1"/>
          </p:cNvSpPr>
          <p:nvPr/>
        </p:nvSpPr>
        <p:spPr bwMode="auto">
          <a:xfrm>
            <a:off x="5796137" y="1340768"/>
            <a:ext cx="3217328"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hu-HU" altLang="hu-HU" sz="1800" dirty="0"/>
              <a:t>A vivőérzékelő többszörös hozzáférés ütközéselkerüléssel (CSMA / CA) a számítógépes hálózatban, egy hálózati többszörös hozzáférési módszer, amelyben vivőérzékelést alkalmaznak, de a csomópontok megpróbálják elkerülni az ütközéseket azáltal, hogy csak akkor továbbítják, amikor a csatorna "tétlen" állapotú.</a:t>
            </a:r>
          </a:p>
        </p:txBody>
      </p:sp>
      <p:sp>
        <p:nvSpPr>
          <p:cNvPr id="2" name="Cím 1">
            <a:extLst>
              <a:ext uri="{FF2B5EF4-FFF2-40B4-BE49-F238E27FC236}">
                <a16:creationId xmlns:a16="http://schemas.microsoft.com/office/drawing/2014/main" id="{13EC8DDF-FC72-4470-A92D-83BE7A654951}"/>
              </a:ext>
            </a:extLst>
          </p:cNvPr>
          <p:cNvSpPr>
            <a:spLocks noGrp="1"/>
          </p:cNvSpPr>
          <p:nvPr>
            <p:ph type="title"/>
          </p:nvPr>
        </p:nvSpPr>
        <p:spPr/>
        <p:txBody>
          <a:bodyPr/>
          <a:lstStyle/>
          <a:p>
            <a:r>
              <a:rPr lang="en-US" dirty="0" err="1"/>
              <a:t>Busz-hozzáférési</a:t>
            </a:r>
            <a:r>
              <a:rPr lang="en-US" dirty="0"/>
              <a:t> </a:t>
            </a:r>
            <a:r>
              <a:rPr lang="en-US" dirty="0" err="1"/>
              <a:t>módok</a:t>
            </a:r>
            <a:br>
              <a:rPr lang="hu-HU" sz="3200" dirty="0"/>
            </a:br>
            <a:r>
              <a:rPr lang="en-US" sz="3200" dirty="0"/>
              <a:t>CSMA/CA</a:t>
            </a:r>
          </a:p>
        </p:txBody>
      </p:sp>
      <p:pic>
        <p:nvPicPr>
          <p:cNvPr id="4" name="Kép 3">
            <a:extLst>
              <a:ext uri="{FF2B5EF4-FFF2-40B4-BE49-F238E27FC236}">
                <a16:creationId xmlns:a16="http://schemas.microsoft.com/office/drawing/2014/main" id="{134D9FAE-494B-46B7-94E4-16977DDF22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3" y="1052736"/>
            <a:ext cx="4752528" cy="5325199"/>
          </a:xfrm>
          <a:prstGeom prst="rect">
            <a:avLst/>
          </a:prstGeom>
        </p:spPr>
      </p:pic>
    </p:spTree>
    <p:extLst>
      <p:ext uri="{BB962C8B-B14F-4D97-AF65-F5344CB8AC3E}">
        <p14:creationId xmlns:p14="http://schemas.microsoft.com/office/powerpoint/2010/main" val="268017876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églalap 1">
            <a:extLst>
              <a:ext uri="{FF2B5EF4-FFF2-40B4-BE49-F238E27FC236}">
                <a16:creationId xmlns:a16="http://schemas.microsoft.com/office/drawing/2014/main" id="{DD0AD192-BEFC-48C7-898F-D4A7FD764819}"/>
              </a:ext>
            </a:extLst>
          </p:cNvPr>
          <p:cNvSpPr>
            <a:spLocks noChangeArrowheads="1"/>
          </p:cNvSpPr>
          <p:nvPr/>
        </p:nvSpPr>
        <p:spPr bwMode="auto">
          <a:xfrm>
            <a:off x="827584" y="1106118"/>
            <a:ext cx="80643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hu-HU" altLang="hu-HU" sz="1800" dirty="0"/>
              <a:t>Az időosztásos többszörös hozzáférés (TDMA) egy csatorna-hozzáférési módszer a megosztott közepes hálózatokhoz. Ez lehetővé teszi több felhasználó számára ugyanazon frekvenciacsatorna megosztását azáltal, hogy a jelet különféle időrészekre osztja. A felhasználók gyorsan, egymás után továbbítják a jelet, mindenki a saját időrészét használja. Ez lehetővé teszi, hogy több állomás megosztja ugyanazt az átviteli közeget (például rádiófrekvenciás csatornát), miközben csatornakapacitásának csak egy részét használja fel.</a:t>
            </a:r>
          </a:p>
        </p:txBody>
      </p:sp>
      <p:sp>
        <p:nvSpPr>
          <p:cNvPr id="2" name="Cím 1">
            <a:extLst>
              <a:ext uri="{FF2B5EF4-FFF2-40B4-BE49-F238E27FC236}">
                <a16:creationId xmlns:a16="http://schemas.microsoft.com/office/drawing/2014/main" id="{A4349B12-A00A-4E58-8D36-34003E12C15D}"/>
              </a:ext>
            </a:extLst>
          </p:cNvPr>
          <p:cNvSpPr>
            <a:spLocks noGrp="1"/>
          </p:cNvSpPr>
          <p:nvPr>
            <p:ph type="title"/>
          </p:nvPr>
        </p:nvSpPr>
        <p:spPr/>
        <p:txBody>
          <a:bodyPr/>
          <a:lstStyle/>
          <a:p>
            <a:r>
              <a:rPr lang="en-US" dirty="0" err="1"/>
              <a:t>Busz-hozzáférési</a:t>
            </a:r>
            <a:r>
              <a:rPr lang="en-US" dirty="0"/>
              <a:t> </a:t>
            </a:r>
            <a:r>
              <a:rPr lang="en-US" dirty="0" err="1"/>
              <a:t>módok</a:t>
            </a:r>
            <a:br>
              <a:rPr lang="hu-HU" sz="3200" dirty="0"/>
            </a:br>
            <a:r>
              <a:rPr lang="en-US" sz="3200" dirty="0"/>
              <a:t>TDMA</a:t>
            </a:r>
          </a:p>
        </p:txBody>
      </p:sp>
      <p:grpSp>
        <p:nvGrpSpPr>
          <p:cNvPr id="4" name="Csoportba foglalás 3">
            <a:extLst>
              <a:ext uri="{FF2B5EF4-FFF2-40B4-BE49-F238E27FC236}">
                <a16:creationId xmlns:a16="http://schemas.microsoft.com/office/drawing/2014/main" id="{D7F0E94A-276C-427C-898C-325AB07660CB}"/>
              </a:ext>
            </a:extLst>
          </p:cNvPr>
          <p:cNvGrpSpPr/>
          <p:nvPr/>
        </p:nvGrpSpPr>
        <p:grpSpPr>
          <a:xfrm>
            <a:off x="3347865" y="3212976"/>
            <a:ext cx="5743625" cy="3260105"/>
            <a:chOff x="3347865" y="3212976"/>
            <a:chExt cx="5743625" cy="3260105"/>
          </a:xfrm>
        </p:grpSpPr>
        <p:pic>
          <p:nvPicPr>
            <p:cNvPr id="14340" name="Picture 2" descr="https://upload.wikimedia.org/wikipedia/commons/thumb/f/f9/Tdma-frame-structure.png/350px-Tdma-frame-structure.png">
              <a:extLst>
                <a:ext uri="{FF2B5EF4-FFF2-40B4-BE49-F238E27FC236}">
                  <a16:creationId xmlns:a16="http://schemas.microsoft.com/office/drawing/2014/main" id="{8AE25E1A-CF20-46D5-A6AF-1AE7EB8474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2250" b="4760"/>
            <a:stretch/>
          </p:blipFill>
          <p:spPr bwMode="auto">
            <a:xfrm>
              <a:off x="3347865" y="3212976"/>
              <a:ext cx="3024336"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zövegdoboz 6">
              <a:extLst>
                <a:ext uri="{FF2B5EF4-FFF2-40B4-BE49-F238E27FC236}">
                  <a16:creationId xmlns:a16="http://schemas.microsoft.com/office/drawing/2014/main" id="{9A8B1154-3980-461A-BEF0-EF9A87050D74}"/>
                </a:ext>
              </a:extLst>
            </p:cNvPr>
            <p:cNvSpPr txBox="1"/>
            <p:nvPr/>
          </p:nvSpPr>
          <p:spPr bwMode="auto">
            <a:xfrm>
              <a:off x="3656801" y="6165304"/>
              <a:ext cx="2643672" cy="3077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marL="0" indent="0" algn="ctr">
                <a:buFontTx/>
                <a:buNone/>
              </a:pPr>
              <a:r>
                <a:rPr lang="hu-HU" sz="1400" kern="0" dirty="0"/>
                <a:t>Védelmi időszakok (opcionális)</a:t>
              </a:r>
            </a:p>
          </p:txBody>
        </p:sp>
        <p:sp>
          <p:nvSpPr>
            <p:cNvPr id="8" name="Szövegdoboz 7">
              <a:extLst>
                <a:ext uri="{FF2B5EF4-FFF2-40B4-BE49-F238E27FC236}">
                  <a16:creationId xmlns:a16="http://schemas.microsoft.com/office/drawing/2014/main" id="{3F32A13B-2FA1-4933-8840-680BE5EE3A01}"/>
                </a:ext>
              </a:extLst>
            </p:cNvPr>
            <p:cNvSpPr txBox="1"/>
            <p:nvPr/>
          </p:nvSpPr>
          <p:spPr bwMode="auto">
            <a:xfrm>
              <a:off x="6300473" y="3267822"/>
              <a:ext cx="2443298" cy="3077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marL="0" indent="0" algn="ctr">
                <a:buFontTx/>
                <a:buNone/>
              </a:pPr>
              <a:r>
                <a:rPr lang="hu-HU" sz="1400" kern="0" dirty="0"/>
                <a:t>Adatfolyam keretekre osztva</a:t>
              </a:r>
            </a:p>
          </p:txBody>
        </p:sp>
        <p:sp>
          <p:nvSpPr>
            <p:cNvPr id="9" name="Szövegdoboz 8">
              <a:extLst>
                <a:ext uri="{FF2B5EF4-FFF2-40B4-BE49-F238E27FC236}">
                  <a16:creationId xmlns:a16="http://schemas.microsoft.com/office/drawing/2014/main" id="{E96FC841-C2FF-4C8B-82B6-CD3CA462C0C8}"/>
                </a:ext>
              </a:extLst>
            </p:cNvPr>
            <p:cNvSpPr txBox="1"/>
            <p:nvPr/>
          </p:nvSpPr>
          <p:spPr bwMode="auto">
            <a:xfrm>
              <a:off x="6201326" y="3809993"/>
              <a:ext cx="2690634" cy="10156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indent="0" algn="ctr">
                <a:buFontTx/>
                <a:buNone/>
              </a:pPr>
              <a:endParaRPr lang="hu-HU" b="1" kern="0" dirty="0"/>
            </a:p>
            <a:p>
              <a:pPr marL="0" indent="0">
                <a:buFontTx/>
                <a:buNone/>
              </a:pPr>
              <a:r>
                <a:rPr lang="hu-HU" sz="1400" kern="0" dirty="0"/>
                <a:t>A keretek időrésekre oszlanak. Minden felhasználónak van egy hely</a:t>
              </a:r>
            </a:p>
          </p:txBody>
        </p:sp>
        <p:sp>
          <p:nvSpPr>
            <p:cNvPr id="10" name="Szövegdoboz 9">
              <a:extLst>
                <a:ext uri="{FF2B5EF4-FFF2-40B4-BE49-F238E27FC236}">
                  <a16:creationId xmlns:a16="http://schemas.microsoft.com/office/drawing/2014/main" id="{4097DEFA-A9F0-465A-9419-3843A09BD191}"/>
                </a:ext>
              </a:extLst>
            </p:cNvPr>
            <p:cNvSpPr txBox="1"/>
            <p:nvPr/>
          </p:nvSpPr>
          <p:spPr bwMode="auto">
            <a:xfrm>
              <a:off x="6201325" y="4830776"/>
              <a:ext cx="2890165" cy="10156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indent="0" algn="ctr">
                <a:buFontTx/>
                <a:buNone/>
              </a:pPr>
              <a:endParaRPr lang="hu-HU" b="1" kern="0" dirty="0"/>
            </a:p>
            <a:p>
              <a:pPr marL="0" indent="0">
                <a:buFontTx/>
                <a:buNone/>
              </a:pPr>
              <a:r>
                <a:rPr lang="hu-HU" sz="1400" kern="0" dirty="0"/>
                <a:t>Az időrések védelmi periódust tartalmaznak, ha a szinkronizáláshoz szükséges</a:t>
              </a:r>
            </a:p>
          </p:txBody>
        </p:sp>
      </p:grpSp>
    </p:spTree>
    <p:extLst>
      <p:ext uri="{BB962C8B-B14F-4D97-AF65-F5344CB8AC3E}">
        <p14:creationId xmlns:p14="http://schemas.microsoft.com/office/powerpoint/2010/main" val="19065113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églalap 2">
            <a:extLst>
              <a:ext uri="{FF2B5EF4-FFF2-40B4-BE49-F238E27FC236}">
                <a16:creationId xmlns:a16="http://schemas.microsoft.com/office/drawing/2014/main" id="{4473B7E0-50CF-4C15-8063-5BFEA8077D58}"/>
              </a:ext>
            </a:extLst>
          </p:cNvPr>
          <p:cNvSpPr>
            <a:spLocks noChangeArrowheads="1"/>
          </p:cNvSpPr>
          <p:nvPr/>
        </p:nvSpPr>
        <p:spPr bwMode="auto">
          <a:xfrm>
            <a:off x="899592" y="1031802"/>
            <a:ext cx="80645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hu-HU" altLang="hu-HU" sz="1800" dirty="0"/>
              <a:t>A telekommunikációban a </a:t>
            </a:r>
            <a:r>
              <a:rPr lang="hu-HU" altLang="hu-HU" sz="1800" dirty="0" err="1"/>
              <a:t>token</a:t>
            </a:r>
            <a:r>
              <a:rPr lang="hu-HU" altLang="hu-HU" sz="1800" dirty="0"/>
              <a:t> átadása egy csatorna elérési módszer, ahol a </a:t>
            </a:r>
            <a:r>
              <a:rPr lang="hu-HU" altLang="hu-HU" sz="1800" dirty="0" err="1"/>
              <a:t>tokeneknek</a:t>
            </a:r>
            <a:r>
              <a:rPr lang="hu-HU" altLang="hu-HU" sz="1800" dirty="0"/>
              <a:t> nevezett jelet továbbítják a csomópontok között, amely felhatalmazza a csomópontot a kommunikációra. A legismertebb példák a </a:t>
            </a:r>
            <a:r>
              <a:rPr lang="hu-HU" altLang="hu-HU" sz="1800" dirty="0" err="1"/>
              <a:t>token</a:t>
            </a:r>
            <a:r>
              <a:rPr lang="hu-HU" altLang="hu-HU" sz="1800" dirty="0"/>
              <a:t> gyűrű és a </a:t>
            </a:r>
            <a:r>
              <a:rPr lang="hu-HU" altLang="hu-HU" sz="1800" dirty="0" err="1"/>
              <a:t>token</a:t>
            </a:r>
            <a:r>
              <a:rPr lang="hu-HU" altLang="hu-HU" sz="1800" dirty="0"/>
              <a:t> busz.</a:t>
            </a:r>
          </a:p>
        </p:txBody>
      </p:sp>
      <p:graphicFrame>
        <p:nvGraphicFramePr>
          <p:cNvPr id="5" name="Diagram 4">
            <a:extLst>
              <a:ext uri="{FF2B5EF4-FFF2-40B4-BE49-F238E27FC236}">
                <a16:creationId xmlns:a16="http://schemas.microsoft.com/office/drawing/2014/main" id="{E379D231-715E-457B-8BBF-78B8C2A5AF0C}"/>
              </a:ext>
            </a:extLst>
          </p:cNvPr>
          <p:cNvGraphicFramePr/>
          <p:nvPr>
            <p:extLst>
              <p:ext uri="{D42A27DB-BD31-4B8C-83A1-F6EECF244321}">
                <p14:modId xmlns:p14="http://schemas.microsoft.com/office/powerpoint/2010/main" val="2594537044"/>
              </p:ext>
            </p:extLst>
          </p:nvPr>
        </p:nvGraphicFramePr>
        <p:xfrm>
          <a:off x="1115616" y="2132856"/>
          <a:ext cx="7937621" cy="1662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365" name="Téglalap 5">
            <a:extLst>
              <a:ext uri="{FF2B5EF4-FFF2-40B4-BE49-F238E27FC236}">
                <a16:creationId xmlns:a16="http://schemas.microsoft.com/office/drawing/2014/main" id="{3E89037A-F55A-4573-9FC0-C7CF44A1EA48}"/>
              </a:ext>
            </a:extLst>
          </p:cNvPr>
          <p:cNvSpPr>
            <a:spLocks noChangeArrowheads="1"/>
          </p:cNvSpPr>
          <p:nvPr/>
        </p:nvSpPr>
        <p:spPr bwMode="auto">
          <a:xfrm>
            <a:off x="990887" y="4005064"/>
            <a:ext cx="295237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hu-HU" altLang="hu-HU" sz="1800" dirty="0"/>
              <a:t>Egy speciális három bájtos keretet használ, amelyet úgynevezett "</a:t>
            </a:r>
            <a:r>
              <a:rPr lang="hu-HU" altLang="hu-HU" sz="1800" dirty="0" err="1"/>
              <a:t>tokennek</a:t>
            </a:r>
            <a:r>
              <a:rPr lang="hu-HU" altLang="hu-HU" sz="1800" dirty="0"/>
              <a:t>" hívnak, amely a munkaállomások vagy szerverek fizikai "gyűrűjén" mozog.</a:t>
            </a:r>
          </a:p>
        </p:txBody>
      </p:sp>
      <p:sp>
        <p:nvSpPr>
          <p:cNvPr id="2" name="Cím 1">
            <a:extLst>
              <a:ext uri="{FF2B5EF4-FFF2-40B4-BE49-F238E27FC236}">
                <a16:creationId xmlns:a16="http://schemas.microsoft.com/office/drawing/2014/main" id="{E643C862-0C00-4779-BBF3-2510D3EBC945}"/>
              </a:ext>
            </a:extLst>
          </p:cNvPr>
          <p:cNvSpPr>
            <a:spLocks noGrp="1"/>
          </p:cNvSpPr>
          <p:nvPr>
            <p:ph type="title"/>
          </p:nvPr>
        </p:nvSpPr>
        <p:spPr>
          <a:xfrm>
            <a:off x="1073655" y="105895"/>
            <a:ext cx="7499176" cy="1039250"/>
          </a:xfrm>
        </p:spPr>
        <p:txBody>
          <a:bodyPr/>
          <a:lstStyle/>
          <a:p>
            <a:r>
              <a:rPr lang="en-US" dirty="0" err="1"/>
              <a:t>Busz-hozzáférési</a:t>
            </a:r>
            <a:r>
              <a:rPr lang="en-US" dirty="0"/>
              <a:t> </a:t>
            </a:r>
            <a:r>
              <a:rPr lang="en-US" dirty="0" err="1"/>
              <a:t>módok</a:t>
            </a:r>
            <a:r>
              <a:rPr lang="en-US" dirty="0"/>
              <a:t> </a:t>
            </a:r>
            <a:br>
              <a:rPr lang="hu-HU" dirty="0"/>
            </a:br>
            <a:r>
              <a:rPr lang="en-US" dirty="0"/>
              <a:t>token </a:t>
            </a:r>
            <a:r>
              <a:rPr lang="en-US" dirty="0" err="1"/>
              <a:t>átadása</a:t>
            </a:r>
            <a:endParaRPr lang="en-US" sz="3200" dirty="0"/>
          </a:p>
        </p:txBody>
      </p:sp>
      <p:pic>
        <p:nvPicPr>
          <p:cNvPr id="4" name="Kép 3">
            <a:extLst>
              <a:ext uri="{FF2B5EF4-FFF2-40B4-BE49-F238E27FC236}">
                <a16:creationId xmlns:a16="http://schemas.microsoft.com/office/drawing/2014/main" id="{248ECE44-373B-4CDD-90A3-2F9B73C559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99992" y="3933056"/>
            <a:ext cx="3869145" cy="2611239"/>
          </a:xfrm>
          <a:prstGeom prst="rect">
            <a:avLst/>
          </a:prstGeom>
        </p:spPr>
      </p:pic>
    </p:spTree>
    <p:extLst>
      <p:ext uri="{BB962C8B-B14F-4D97-AF65-F5344CB8AC3E}">
        <p14:creationId xmlns:p14="http://schemas.microsoft.com/office/powerpoint/2010/main" val="180981024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83BEF12-4BD4-4FA3-95F4-0910EC16E6FA}"/>
              </a:ext>
            </a:extLst>
          </p:cNvPr>
          <p:cNvGraphicFramePr/>
          <p:nvPr>
            <p:extLst>
              <p:ext uri="{D42A27DB-BD31-4B8C-83A1-F6EECF244321}">
                <p14:modId xmlns:p14="http://schemas.microsoft.com/office/powerpoint/2010/main" val="1104006109"/>
              </p:ext>
            </p:extLst>
          </p:nvPr>
        </p:nvGraphicFramePr>
        <p:xfrm>
          <a:off x="899592" y="367917"/>
          <a:ext cx="8081687" cy="1548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387" name="Téglalap 2">
            <a:extLst>
              <a:ext uri="{FF2B5EF4-FFF2-40B4-BE49-F238E27FC236}">
                <a16:creationId xmlns:a16="http://schemas.microsoft.com/office/drawing/2014/main" id="{09428167-7ABB-4868-9E92-D3899DD54156}"/>
              </a:ext>
            </a:extLst>
          </p:cNvPr>
          <p:cNvSpPr>
            <a:spLocks noChangeArrowheads="1"/>
          </p:cNvSpPr>
          <p:nvPr/>
        </p:nvSpPr>
        <p:spPr bwMode="auto">
          <a:xfrm>
            <a:off x="5292080" y="1916832"/>
            <a:ext cx="345663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800" dirty="0"/>
              <a:t>Egy speciális három bájtos keretet használ, amelyet úgynevezett "</a:t>
            </a:r>
            <a:r>
              <a:rPr lang="hu-HU" altLang="hu-HU" sz="1800" dirty="0" err="1"/>
              <a:t>tokennek</a:t>
            </a:r>
            <a:r>
              <a:rPr lang="hu-HU" altLang="hu-HU" sz="1800" dirty="0"/>
              <a:t>" hívnak, amely a munkaállomások vagy szerverek logikai "gyűrűjén" mozog.</a:t>
            </a:r>
          </a:p>
        </p:txBody>
      </p:sp>
      <p:pic>
        <p:nvPicPr>
          <p:cNvPr id="4" name="Kép 3">
            <a:extLst>
              <a:ext uri="{FF2B5EF4-FFF2-40B4-BE49-F238E27FC236}">
                <a16:creationId xmlns:a16="http://schemas.microsoft.com/office/drawing/2014/main" id="{3316FACA-EF1C-4714-ABD8-CB2C704998D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9631" y="3671158"/>
            <a:ext cx="6984777" cy="2789759"/>
          </a:xfrm>
          <a:prstGeom prst="rect">
            <a:avLst/>
          </a:prstGeom>
        </p:spPr>
      </p:pic>
    </p:spTree>
    <p:extLst>
      <p:ext uri="{BB962C8B-B14F-4D97-AF65-F5344CB8AC3E}">
        <p14:creationId xmlns:p14="http://schemas.microsoft.com/office/powerpoint/2010/main" val="256373699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a:extLst>
              <a:ext uri="{FF2B5EF4-FFF2-40B4-BE49-F238E27FC236}">
                <a16:creationId xmlns:a16="http://schemas.microsoft.com/office/drawing/2014/main" id="{4B2AF8C7-D7FB-4A41-B411-3FE5E71BEDAD}"/>
              </a:ext>
            </a:extLst>
          </p:cNvPr>
          <p:cNvSpPr/>
          <p:nvPr/>
        </p:nvSpPr>
        <p:spPr>
          <a:xfrm>
            <a:off x="900113" y="971550"/>
            <a:ext cx="8135937" cy="3970318"/>
          </a:xfrm>
          <a:prstGeom prst="rect">
            <a:avLst/>
          </a:prstGeom>
        </p:spPr>
        <p:txBody>
          <a:bodyPr>
            <a:spAutoFit/>
          </a:bodyPr>
          <a:lstStyle/>
          <a:p>
            <a:pPr eaLnBrk="1" hangingPunct="1">
              <a:defRPr/>
            </a:pPr>
            <a:r>
              <a:rPr lang="hu-HU" dirty="0">
                <a:latin typeface="Arial" charset="0"/>
              </a:rPr>
              <a:t>A soros kommunikáció az adatküldés folyamata, egyenként, egymás után, kommunikációs csatornán vagy számítógépes buszon keresztül.</a:t>
            </a:r>
          </a:p>
          <a:p>
            <a:pPr eaLnBrk="1" hangingPunct="1">
              <a:defRPr/>
            </a:pPr>
            <a:r>
              <a:rPr lang="hu-HU" dirty="0">
                <a:latin typeface="Arial" charset="0"/>
              </a:rPr>
              <a:t>Ez ellentétben áll a párhuzamos kommunikációval, ahol több bitet küldünk el egészként, egy párhuzamos csatornán keresztül.</a:t>
            </a:r>
          </a:p>
          <a:p>
            <a:pPr eaLnBrk="1" hangingPunct="1">
              <a:defRPr/>
            </a:pPr>
            <a:endParaRPr lang="hu-HU" dirty="0">
              <a:latin typeface="Arial" charset="0"/>
            </a:endParaRPr>
          </a:p>
          <a:p>
            <a:pPr eaLnBrk="1" hangingPunct="1">
              <a:defRPr/>
            </a:pPr>
            <a:r>
              <a:rPr lang="hu-HU" dirty="0">
                <a:latin typeface="Arial" charset="0"/>
              </a:rPr>
              <a:t>Jellemzők:</a:t>
            </a:r>
          </a:p>
          <a:p>
            <a:pPr marL="285750" indent="-285750" eaLnBrk="1" hangingPunct="1">
              <a:buFont typeface="Arial" panose="020B0604020202020204" pitchFamily="34" charset="0"/>
              <a:buChar char="•"/>
              <a:defRPr/>
            </a:pPr>
            <a:r>
              <a:rPr lang="hu-HU" dirty="0">
                <a:latin typeface="Arial" charset="0"/>
              </a:rPr>
              <a:t>Átviteli sebesség</a:t>
            </a:r>
          </a:p>
          <a:p>
            <a:pPr marL="285750" indent="-285750" eaLnBrk="1" hangingPunct="1">
              <a:buFont typeface="Arial" panose="020B0604020202020204" pitchFamily="34" charset="0"/>
              <a:buChar char="•"/>
              <a:defRPr/>
            </a:pPr>
            <a:r>
              <a:rPr lang="hu-HU" dirty="0">
                <a:latin typeface="Arial" charset="0"/>
              </a:rPr>
              <a:t>Fizikai tulajdonságok:</a:t>
            </a:r>
          </a:p>
          <a:p>
            <a:pPr marL="989013" indent="-285750" eaLnBrk="1" hangingPunct="1">
              <a:buFont typeface="Arial" panose="020B0604020202020204" pitchFamily="34" charset="0"/>
              <a:buChar char="•"/>
              <a:defRPr/>
            </a:pPr>
            <a:r>
              <a:rPr lang="hu-HU" dirty="0">
                <a:latin typeface="Arial" charset="0"/>
              </a:rPr>
              <a:t>Átviteli közeg (WiFi, </a:t>
            </a:r>
            <a:r>
              <a:rPr lang="hu-HU" dirty="0" err="1">
                <a:latin typeface="Arial" charset="0"/>
              </a:rPr>
              <a:t>Opto</a:t>
            </a:r>
            <a:r>
              <a:rPr lang="hu-HU" dirty="0">
                <a:latin typeface="Arial" charset="0"/>
              </a:rPr>
              <a:t>-kábel, vezetékes pár, koaxiális)</a:t>
            </a:r>
          </a:p>
          <a:p>
            <a:pPr marL="989013" indent="-285750" eaLnBrk="1" hangingPunct="1">
              <a:buFont typeface="Arial" panose="020B0604020202020204" pitchFamily="34" charset="0"/>
              <a:buChar char="•"/>
              <a:defRPr/>
            </a:pPr>
            <a:r>
              <a:rPr lang="hu-HU" dirty="0">
                <a:latin typeface="Arial" charset="0"/>
              </a:rPr>
              <a:t>Átviteli mód (analóg / digitális / szélessávú)</a:t>
            </a:r>
          </a:p>
          <a:p>
            <a:pPr marL="989013" indent="-285750" eaLnBrk="1" hangingPunct="1">
              <a:buFont typeface="Arial" panose="020B0604020202020204" pitchFamily="34" charset="0"/>
              <a:buChar char="•"/>
              <a:defRPr/>
            </a:pPr>
            <a:r>
              <a:rPr lang="hu-HU" dirty="0">
                <a:latin typeface="Arial" charset="0"/>
              </a:rPr>
              <a:t>Az átvitel iránya (</a:t>
            </a:r>
            <a:r>
              <a:rPr lang="hu-HU" dirty="0" err="1">
                <a:latin typeface="Arial" charset="0"/>
              </a:rPr>
              <a:t>simplex</a:t>
            </a:r>
            <a:r>
              <a:rPr lang="hu-HU" dirty="0">
                <a:latin typeface="Arial" charset="0"/>
              </a:rPr>
              <a:t> / duplex / </a:t>
            </a:r>
            <a:r>
              <a:rPr lang="hu-HU" dirty="0" err="1">
                <a:latin typeface="Arial" charset="0"/>
              </a:rPr>
              <a:t>half</a:t>
            </a:r>
            <a:r>
              <a:rPr lang="hu-HU" dirty="0">
                <a:latin typeface="Arial" charset="0"/>
              </a:rPr>
              <a:t>-duplex)</a:t>
            </a:r>
          </a:p>
          <a:p>
            <a:pPr marL="285750" indent="-285750" eaLnBrk="1" hangingPunct="1">
              <a:buFont typeface="Arial" panose="020B0604020202020204" pitchFamily="34" charset="0"/>
              <a:buChar char="•"/>
              <a:defRPr/>
            </a:pPr>
            <a:r>
              <a:rPr lang="hu-HU" dirty="0">
                <a:latin typeface="Arial" charset="0"/>
              </a:rPr>
              <a:t>Kódolás (Manchester –sík kódolás)</a:t>
            </a:r>
          </a:p>
          <a:p>
            <a:pPr marL="285750" indent="-285750" eaLnBrk="1" hangingPunct="1">
              <a:buFont typeface="Arial" panose="020B0604020202020204" pitchFamily="34" charset="0"/>
              <a:buChar char="•"/>
              <a:defRPr/>
            </a:pPr>
            <a:r>
              <a:rPr lang="hu-HU" dirty="0">
                <a:latin typeface="Arial" charset="0"/>
              </a:rPr>
              <a:t>Szinkronizálás (szinkron / aszinkron)</a:t>
            </a:r>
          </a:p>
          <a:p>
            <a:pPr marL="285750" indent="-285750" eaLnBrk="1" hangingPunct="1">
              <a:buFont typeface="Arial" panose="020B0604020202020204" pitchFamily="34" charset="0"/>
              <a:buChar char="•"/>
              <a:defRPr/>
            </a:pPr>
            <a:r>
              <a:rPr lang="hu-HU" dirty="0">
                <a:latin typeface="Arial" charset="0"/>
              </a:rPr>
              <a:t>Az átvitel érvényességének ellenőrzése (paritáscsíkok, CRC)</a:t>
            </a:r>
          </a:p>
        </p:txBody>
      </p:sp>
      <p:sp>
        <p:nvSpPr>
          <p:cNvPr id="2" name="Cím 1">
            <a:extLst>
              <a:ext uri="{FF2B5EF4-FFF2-40B4-BE49-F238E27FC236}">
                <a16:creationId xmlns:a16="http://schemas.microsoft.com/office/drawing/2014/main" id="{0A71FECA-9EB1-4F7D-9D35-6ABB0C6F78CC}"/>
              </a:ext>
            </a:extLst>
          </p:cNvPr>
          <p:cNvSpPr>
            <a:spLocks noGrp="1"/>
          </p:cNvSpPr>
          <p:nvPr>
            <p:ph type="title"/>
          </p:nvPr>
        </p:nvSpPr>
        <p:spPr/>
        <p:txBody>
          <a:bodyPr/>
          <a:lstStyle/>
          <a:p>
            <a:r>
              <a:rPr lang="hu-HU" sz="3200" dirty="0"/>
              <a:t>Soros kommunikáció</a:t>
            </a:r>
            <a:endParaRPr lang="en-US" sz="3200" dirty="0"/>
          </a:p>
        </p:txBody>
      </p:sp>
    </p:spTree>
    <p:extLst>
      <p:ext uri="{BB962C8B-B14F-4D97-AF65-F5344CB8AC3E}">
        <p14:creationId xmlns:p14="http://schemas.microsoft.com/office/powerpoint/2010/main" val="1153184688"/>
      </p:ext>
    </p:extLst>
  </p:cSld>
  <p:clrMapOvr>
    <a:masterClrMapping/>
  </p:clrMapOvr>
  <p:transition/>
</p:sld>
</file>

<file path=ppt/theme/theme1.xml><?xml version="1.0" encoding="utf-8"?>
<a:theme xmlns:a="http://schemas.openxmlformats.org/drawingml/2006/main" name="Bánki_dia_sablon">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lstStyle>
        <a:defPPr marL="0" indent="0" algn="ctr">
          <a:buFontTx/>
          <a:buNone/>
          <a:defRPr b="1" kern="0" dirty="0"/>
        </a:defPPr>
      </a:lstStyle>
    </a:txDef>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Bánki_dia_sablon</Template>
  <TotalTime>10628</TotalTime>
  <Words>2316</Words>
  <Application>Microsoft Office PowerPoint</Application>
  <PresentationFormat>Diavetítés a képernyőre (4:3 oldalarány)</PresentationFormat>
  <Paragraphs>150</Paragraphs>
  <Slides>32</Slides>
  <Notes>1</Notes>
  <HiddenSlides>0</HiddenSlides>
  <MMClips>0</MMClips>
  <ScaleCrop>false</ScaleCrop>
  <HeadingPairs>
    <vt:vector size="6" baseType="variant">
      <vt:variant>
        <vt:lpstr>Használt betűtípusok</vt:lpstr>
      </vt:variant>
      <vt:variant>
        <vt:i4>1</vt:i4>
      </vt:variant>
      <vt:variant>
        <vt:lpstr>Téma</vt:lpstr>
      </vt:variant>
      <vt:variant>
        <vt:i4>1</vt:i4>
      </vt:variant>
      <vt:variant>
        <vt:lpstr>Diacímek</vt:lpstr>
      </vt:variant>
      <vt:variant>
        <vt:i4>32</vt:i4>
      </vt:variant>
    </vt:vector>
  </HeadingPairs>
  <TitlesOfParts>
    <vt:vector size="34" baseType="lpstr">
      <vt:lpstr>Arial</vt:lpstr>
      <vt:lpstr>Bánki_dia_sablon</vt:lpstr>
      <vt:lpstr>Járműinformatika (Járműrendszer-informatika)</vt:lpstr>
      <vt:lpstr>ISO/OSI 7 rétegű modell </vt:lpstr>
      <vt:lpstr>Busz elérési módszerek</vt:lpstr>
      <vt:lpstr>Busz elérési módszerek CSMA/CD</vt:lpstr>
      <vt:lpstr>Busz-hozzáférési módok CSMA/CA</vt:lpstr>
      <vt:lpstr>Busz-hozzáférési módok TDMA</vt:lpstr>
      <vt:lpstr>Busz-hozzáférési módok  token átadása</vt:lpstr>
      <vt:lpstr>PowerPoint-bemutató</vt:lpstr>
      <vt:lpstr>Soros kommunikáció</vt:lpstr>
      <vt:lpstr>A soros kommunikáció legfontosabb szabványai, az RS 232C / 422/485</vt:lpstr>
      <vt:lpstr>Mester-szolga kommunikáció</vt:lpstr>
      <vt:lpstr>Can BUS rendszer intro</vt:lpstr>
      <vt:lpstr>CAN története</vt:lpstr>
      <vt:lpstr>CAN története</vt:lpstr>
      <vt:lpstr>CAN 2.0</vt:lpstr>
      <vt:lpstr>CAN ISO 11898 </vt:lpstr>
      <vt:lpstr>CAN</vt:lpstr>
      <vt:lpstr>CAN autóipari alkalmazások</vt:lpstr>
      <vt:lpstr>CAN autóipari alkalmazások</vt:lpstr>
      <vt:lpstr>CAN autóipari alkalmazások</vt:lpstr>
      <vt:lpstr>CAN autóipari alkalmazások</vt:lpstr>
      <vt:lpstr>CAN felépítése</vt:lpstr>
      <vt:lpstr>CAN felépítése</vt:lpstr>
      <vt:lpstr>CAN felépítése</vt:lpstr>
      <vt:lpstr>CAN felépítése</vt:lpstr>
      <vt:lpstr>CAN felépítése</vt:lpstr>
      <vt:lpstr>CAN BUS rendszer</vt:lpstr>
      <vt:lpstr>CAN BUS rendszer</vt:lpstr>
      <vt:lpstr>Can BUS rendszer</vt:lpstr>
      <vt:lpstr>Can BUS rendszer</vt:lpstr>
      <vt:lpstr>Can BUS rendszer</vt:lpstr>
      <vt:lpstr>Can BUS rendszer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RP</dc:creator>
  <cp:lastModifiedBy>Polett Péczka</cp:lastModifiedBy>
  <cp:revision>246</cp:revision>
  <dcterms:created xsi:type="dcterms:W3CDTF">2015-04-21T11:02:27Z</dcterms:created>
  <dcterms:modified xsi:type="dcterms:W3CDTF">2020-05-09T18:55:10Z</dcterms:modified>
</cp:coreProperties>
</file>