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330" r:id="rId2"/>
    <p:sldId id="338" r:id="rId3"/>
    <p:sldId id="331" r:id="rId4"/>
    <p:sldId id="332" r:id="rId5"/>
    <p:sldId id="333" r:id="rId6"/>
    <p:sldId id="334" r:id="rId7"/>
    <p:sldId id="335" r:id="rId8"/>
    <p:sldId id="336" r:id="rId9"/>
  </p:sldIdLst>
  <p:sldSz cx="9906000" cy="6858000" type="A4"/>
  <p:notesSz cx="6797675" cy="9926638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C4C02C"/>
    <a:srgbClr val="D0D032"/>
    <a:srgbClr val="DDDDDD"/>
    <a:srgbClr val="FF6600"/>
    <a:srgbClr val="00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62" y="96"/>
      </p:cViewPr>
      <p:guideLst>
        <p:guide orient="horz" pos="2160"/>
        <p:guide pos="312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mas Cook" userId="cf16af9998696632" providerId="LiveId" clId="{E644C320-BBD3-42E3-AFEC-97D25C1B88FB}"/>
    <pc:docChg chg="delSld">
      <pc:chgData name="Tomas Cook" userId="cf16af9998696632" providerId="LiveId" clId="{E644C320-BBD3-42E3-AFEC-97D25C1B88FB}" dt="2020-03-25T11:21:13.714" v="0" actId="47"/>
      <pc:docMkLst>
        <pc:docMk/>
      </pc:docMkLst>
      <pc:sldChg chg="del">
        <pc:chgData name="Tomas Cook" userId="cf16af9998696632" providerId="LiveId" clId="{E644C320-BBD3-42E3-AFEC-97D25C1B88FB}" dt="2020-03-25T11:21:13.714" v="0" actId="47"/>
        <pc:sldMkLst>
          <pc:docMk/>
          <pc:sldMk cId="0" sldId="308"/>
        </pc:sldMkLst>
      </pc:sldChg>
      <pc:sldChg chg="del">
        <pc:chgData name="Tomas Cook" userId="cf16af9998696632" providerId="LiveId" clId="{E644C320-BBD3-42E3-AFEC-97D25C1B88FB}" dt="2020-03-25T11:21:13.714" v="0" actId="47"/>
        <pc:sldMkLst>
          <pc:docMk/>
          <pc:sldMk cId="0" sldId="310"/>
        </pc:sldMkLst>
      </pc:sldChg>
      <pc:sldChg chg="del">
        <pc:chgData name="Tomas Cook" userId="cf16af9998696632" providerId="LiveId" clId="{E644C320-BBD3-42E3-AFEC-97D25C1B88FB}" dt="2020-03-25T11:21:13.714" v="0" actId="47"/>
        <pc:sldMkLst>
          <pc:docMk/>
          <pc:sldMk cId="0" sldId="324"/>
        </pc:sldMkLst>
      </pc:sldChg>
      <pc:sldChg chg="del">
        <pc:chgData name="Tomas Cook" userId="cf16af9998696632" providerId="LiveId" clId="{E644C320-BBD3-42E3-AFEC-97D25C1B88FB}" dt="2020-03-25T11:21:13.714" v="0" actId="47"/>
        <pc:sldMkLst>
          <pc:docMk/>
          <pc:sldMk cId="0" sldId="325"/>
        </pc:sldMkLst>
      </pc:sldChg>
      <pc:sldChg chg="del">
        <pc:chgData name="Tomas Cook" userId="cf16af9998696632" providerId="LiveId" clId="{E644C320-BBD3-42E3-AFEC-97D25C1B88FB}" dt="2020-03-25T11:21:13.714" v="0" actId="47"/>
        <pc:sldMkLst>
          <pc:docMk/>
          <pc:sldMk cId="0" sldId="327"/>
        </pc:sldMkLst>
      </pc:sldChg>
      <pc:sldChg chg="del">
        <pc:chgData name="Tomas Cook" userId="cf16af9998696632" providerId="LiveId" clId="{E644C320-BBD3-42E3-AFEC-97D25C1B88FB}" dt="2020-03-25T11:21:13.714" v="0" actId="47"/>
        <pc:sldMkLst>
          <pc:docMk/>
          <pc:sldMk cId="1517421681" sldId="328"/>
        </pc:sldMkLst>
      </pc:sldChg>
      <pc:sldChg chg="del">
        <pc:chgData name="Tomas Cook" userId="cf16af9998696632" providerId="LiveId" clId="{E644C320-BBD3-42E3-AFEC-97D25C1B88FB}" dt="2020-03-25T11:21:13.714" v="0" actId="47"/>
        <pc:sldMkLst>
          <pc:docMk/>
          <pc:sldMk cId="3283993886" sldId="33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4" tIns="45760" rIns="91524" bIns="45760" numCol="1" anchor="t" anchorCtr="0" compatLnSpc="1">
            <a:prstTxWarp prst="textNoShape">
              <a:avLst/>
            </a:prstTxWarp>
          </a:bodyPr>
          <a:lstStyle>
            <a:lvl1pPr algn="l" defTabSz="915988">
              <a:defRPr sz="1200"/>
            </a:lvl1pPr>
          </a:lstStyle>
          <a:p>
            <a:endParaRPr lang="de-DE" alt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48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4" tIns="45760" rIns="91524" bIns="45760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de-DE" alt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4" tIns="45760" rIns="91524" bIns="45760" numCol="1" anchor="b" anchorCtr="0" compatLnSpc="1">
            <a:prstTxWarp prst="textNoShape">
              <a:avLst/>
            </a:prstTxWarp>
          </a:bodyPr>
          <a:lstStyle>
            <a:lvl1pPr algn="l" defTabSz="915988">
              <a:defRPr sz="1200"/>
            </a:lvl1pPr>
          </a:lstStyle>
          <a:p>
            <a:endParaRPr lang="de-DE" alt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3" y="9431338"/>
            <a:ext cx="29448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4" tIns="45760" rIns="91524" bIns="45760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520AE60C-7201-489F-ACC4-1EC599DA9F56}" type="slidenum">
              <a:rPr lang="de-DE" altLang="en-US"/>
              <a:pPr/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610238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D054AE-9B20-41A0-85ED-441470D6A957}" type="slidenum">
              <a:rPr lang="de-DE" altLang="en-US"/>
              <a:pPr/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746741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AA5000-CA78-4940-870E-73AB4B6A4D8B}" type="slidenum">
              <a:rPr lang="de-DE" altLang="en-US"/>
              <a:pPr/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4075458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C1357F-B9F4-4E3D-8103-94FD9FA35419}" type="slidenum">
              <a:rPr lang="de-DE" altLang="en-US"/>
              <a:pPr/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4170389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819524-E9AA-4411-BA51-087BB84E9632}" type="slidenum">
              <a:rPr lang="de-DE" altLang="en-US"/>
              <a:pPr/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2167679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A6B081-3DBC-4844-9DFD-54B5DD9E47AA}" type="slidenum">
              <a:rPr lang="de-DE" altLang="en-US"/>
              <a:pPr/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2145407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5854A-FB22-4093-AF4E-C7A340562491}" type="slidenum">
              <a:rPr lang="de-DE" altLang="en-US"/>
              <a:pPr/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702689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EF48CC-BD1B-44F7-AF91-89E82998A128}" type="slidenum">
              <a:rPr lang="de-DE" altLang="en-US"/>
              <a:pPr/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4261476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8A6FED-CEE6-4973-A85C-33DBC4B2D98E}" type="slidenum">
              <a:rPr lang="de-DE" altLang="en-US"/>
              <a:pPr/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4106543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B4935F-F207-4FF6-9A0B-1918BFE99DE9}" type="slidenum">
              <a:rPr lang="de-DE" altLang="en-US"/>
              <a:pPr/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3369386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E56B93-C6CC-4321-8690-80DC6814A219}" type="slidenum">
              <a:rPr lang="de-DE" altLang="en-US"/>
              <a:pPr/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2455193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7886F5-1DF7-4A53-B5EA-21D55280B3E8}" type="slidenum">
              <a:rPr lang="de-DE" altLang="en-US"/>
              <a:pPr/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987896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/>
              <a:t>Klicken Sie, um die Formate des Vorlagentextes zu bearbeiten</a:t>
            </a:r>
          </a:p>
          <a:p>
            <a:pPr lvl="1"/>
            <a:r>
              <a:rPr lang="de-DE" altLang="en-US"/>
              <a:t>Zweite Ebene</a:t>
            </a:r>
          </a:p>
          <a:p>
            <a:pPr lvl="2"/>
            <a:r>
              <a:rPr lang="de-DE" altLang="en-US"/>
              <a:t>Dritte Ebene</a:t>
            </a:r>
          </a:p>
          <a:p>
            <a:pPr lvl="3"/>
            <a:r>
              <a:rPr lang="de-DE" altLang="en-US"/>
              <a:t>Vierte Ebene</a:t>
            </a:r>
          </a:p>
          <a:p>
            <a:pPr lvl="4"/>
            <a:r>
              <a:rPr lang="de-DE" altLang="en-US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de-DE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de-DE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7EBEE47-7D36-4857-B098-3976A5A5F115}" type="slidenum">
              <a:rPr lang="de-DE" altLang="en-US"/>
              <a:pPr/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267635" y="295700"/>
            <a:ext cx="937390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dirty="0"/>
              <a:t>Négykerekű, mellsőkerék-kormányzású jármű kanyarodása, kormányzási jellegei.</a:t>
            </a:r>
          </a:p>
          <a:p>
            <a:pPr algn="l"/>
            <a:r>
              <a:rPr lang="hu-HU" sz="4000" dirty="0"/>
              <a:t>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67635" y="5055959"/>
            <a:ext cx="93739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dirty="0"/>
              <a:t>Dr. Szakács Tamás OE-BGK-MEI</a:t>
            </a:r>
          </a:p>
          <a:p>
            <a:pPr algn="r"/>
            <a:r>
              <a:rPr lang="hu-HU" dirty="0"/>
              <a:t>2017 </a:t>
            </a:r>
          </a:p>
        </p:txBody>
      </p:sp>
    </p:spTree>
    <p:extLst>
      <p:ext uri="{BB962C8B-B14F-4D97-AF65-F5344CB8AC3E}">
        <p14:creationId xmlns:p14="http://schemas.microsoft.com/office/powerpoint/2010/main" val="2129210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6731446" y="3687772"/>
            <a:ext cx="465881" cy="140593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9" name="Rectangle 108"/>
          <p:cNvSpPr/>
          <p:nvPr/>
        </p:nvSpPr>
        <p:spPr bwMode="auto">
          <a:xfrm>
            <a:off x="8571957" y="3687773"/>
            <a:ext cx="465881" cy="14101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6731446" y="1020193"/>
            <a:ext cx="465881" cy="140593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8571957" y="1020194"/>
            <a:ext cx="465881" cy="14101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6964386" y="4295775"/>
            <a:ext cx="0" cy="17621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Straight Connector 80"/>
          <p:cNvCxnSpPr/>
          <p:nvPr/>
        </p:nvCxnSpPr>
        <p:spPr bwMode="auto">
          <a:xfrm>
            <a:off x="8802711" y="1614488"/>
            <a:ext cx="0" cy="21431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Straight Connector 81"/>
          <p:cNvCxnSpPr/>
          <p:nvPr/>
        </p:nvCxnSpPr>
        <p:spPr bwMode="auto">
          <a:xfrm>
            <a:off x="6964386" y="1614488"/>
            <a:ext cx="0" cy="21431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Connector 85"/>
          <p:cNvCxnSpPr/>
          <p:nvPr/>
        </p:nvCxnSpPr>
        <p:spPr bwMode="auto">
          <a:xfrm>
            <a:off x="8802711" y="4295775"/>
            <a:ext cx="0" cy="17621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Straight Connector 90"/>
          <p:cNvCxnSpPr/>
          <p:nvPr/>
        </p:nvCxnSpPr>
        <p:spPr bwMode="auto">
          <a:xfrm>
            <a:off x="6964386" y="1614488"/>
            <a:ext cx="0" cy="21431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Rounded Rectangle 27"/>
          <p:cNvSpPr/>
          <p:nvPr/>
        </p:nvSpPr>
        <p:spPr bwMode="auto">
          <a:xfrm>
            <a:off x="6731445" y="1965642"/>
            <a:ext cx="2306392" cy="2949208"/>
          </a:xfrm>
          <a:prstGeom prst="roundRect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8" name="Rounded Rectangle 107"/>
          <p:cNvSpPr/>
          <p:nvPr/>
        </p:nvSpPr>
        <p:spPr bwMode="auto">
          <a:xfrm>
            <a:off x="6731446" y="711199"/>
            <a:ext cx="2306391" cy="4992914"/>
          </a:xfrm>
          <a:prstGeom prst="roundRect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1" name="Rounded Rectangle 110"/>
          <p:cNvSpPr/>
          <p:nvPr/>
        </p:nvSpPr>
        <p:spPr bwMode="auto">
          <a:xfrm>
            <a:off x="6836229" y="2391638"/>
            <a:ext cx="2124086" cy="2097215"/>
          </a:xfrm>
          <a:prstGeom prst="roundRect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grpSp>
        <p:nvGrpSpPr>
          <p:cNvPr id="112" name="Group 131"/>
          <p:cNvGrpSpPr>
            <a:grpSpLocks/>
          </p:cNvGrpSpPr>
          <p:nvPr/>
        </p:nvGrpSpPr>
        <p:grpSpPr bwMode="auto">
          <a:xfrm>
            <a:off x="7067097" y="2439758"/>
            <a:ext cx="644525" cy="254000"/>
            <a:chOff x="1753" y="1153"/>
            <a:chExt cx="951" cy="281"/>
          </a:xfrm>
        </p:grpSpPr>
        <p:sp>
          <p:nvSpPr>
            <p:cNvPr id="113" name="Oval 125"/>
            <p:cNvSpPr>
              <a:spLocks noChangeArrowheads="1"/>
            </p:cNvSpPr>
            <p:nvPr/>
          </p:nvSpPr>
          <p:spPr bwMode="auto">
            <a:xfrm>
              <a:off x="1753" y="1153"/>
              <a:ext cx="951" cy="281"/>
            </a:xfrm>
            <a:prstGeom prst="ellips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" name="Line 128"/>
            <p:cNvSpPr>
              <a:spLocks noChangeShapeType="1"/>
            </p:cNvSpPr>
            <p:nvPr/>
          </p:nvSpPr>
          <p:spPr bwMode="auto">
            <a:xfrm flipV="1">
              <a:off x="2228" y="1155"/>
              <a:ext cx="0" cy="138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" name="Line 129"/>
            <p:cNvSpPr>
              <a:spLocks noChangeShapeType="1"/>
            </p:cNvSpPr>
            <p:nvPr/>
          </p:nvSpPr>
          <p:spPr bwMode="auto">
            <a:xfrm rot="-10800000">
              <a:off x="2219" y="1290"/>
              <a:ext cx="288" cy="117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" name="Line 130"/>
            <p:cNvSpPr>
              <a:spLocks noChangeShapeType="1"/>
            </p:cNvSpPr>
            <p:nvPr/>
          </p:nvSpPr>
          <p:spPr bwMode="auto">
            <a:xfrm flipH="1">
              <a:off x="1940" y="1290"/>
              <a:ext cx="288" cy="117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67635" y="295700"/>
            <a:ext cx="58801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Négykerekű, mellsőkerék-kormányzású jármű</a:t>
            </a:r>
          </a:p>
          <a:p>
            <a:pPr algn="l"/>
            <a:r>
              <a:rPr lang="hu-H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01133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/>
        </p:nvCxnSpPr>
        <p:spPr bwMode="auto">
          <a:xfrm>
            <a:off x="6964386" y="4295775"/>
            <a:ext cx="0" cy="17621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Straight Connector 80"/>
          <p:cNvCxnSpPr/>
          <p:nvPr/>
        </p:nvCxnSpPr>
        <p:spPr bwMode="auto">
          <a:xfrm>
            <a:off x="8802711" y="885371"/>
            <a:ext cx="0" cy="943429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Straight Connector 81"/>
          <p:cNvCxnSpPr/>
          <p:nvPr/>
        </p:nvCxnSpPr>
        <p:spPr bwMode="auto">
          <a:xfrm>
            <a:off x="6964386" y="838200"/>
            <a:ext cx="0" cy="99060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Connector 85"/>
          <p:cNvCxnSpPr/>
          <p:nvPr/>
        </p:nvCxnSpPr>
        <p:spPr bwMode="auto">
          <a:xfrm>
            <a:off x="8802711" y="4295775"/>
            <a:ext cx="0" cy="17621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8" name="Rounded Rectangle 107"/>
          <p:cNvSpPr/>
          <p:nvPr/>
        </p:nvSpPr>
        <p:spPr bwMode="auto">
          <a:xfrm>
            <a:off x="6731446" y="711199"/>
            <a:ext cx="2306391" cy="4992914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6731445" y="1965642"/>
            <a:ext cx="2306392" cy="2949208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6836229" y="2391638"/>
            <a:ext cx="2124086" cy="2097215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grpSp>
        <p:nvGrpSpPr>
          <p:cNvPr id="20" name="Group 131"/>
          <p:cNvGrpSpPr>
            <a:grpSpLocks/>
          </p:cNvGrpSpPr>
          <p:nvPr/>
        </p:nvGrpSpPr>
        <p:grpSpPr bwMode="auto">
          <a:xfrm>
            <a:off x="7067097" y="2439758"/>
            <a:ext cx="644525" cy="254000"/>
            <a:chOff x="1753" y="1153"/>
            <a:chExt cx="951" cy="281"/>
          </a:xfrm>
        </p:grpSpPr>
        <p:sp>
          <p:nvSpPr>
            <p:cNvPr id="21" name="Oval 125"/>
            <p:cNvSpPr>
              <a:spLocks noChangeArrowheads="1"/>
            </p:cNvSpPr>
            <p:nvPr/>
          </p:nvSpPr>
          <p:spPr bwMode="auto">
            <a:xfrm>
              <a:off x="1753" y="1153"/>
              <a:ext cx="951" cy="281"/>
            </a:xfrm>
            <a:prstGeom prst="ellipse">
              <a:avLst/>
            </a:prstGeom>
            <a:noFill/>
            <a:ln w="38100" cmpd="dbl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128"/>
            <p:cNvSpPr>
              <a:spLocks noChangeShapeType="1"/>
            </p:cNvSpPr>
            <p:nvPr/>
          </p:nvSpPr>
          <p:spPr bwMode="auto">
            <a:xfrm flipV="1">
              <a:off x="2228" y="1155"/>
              <a:ext cx="0" cy="138"/>
            </a:xfrm>
            <a:prstGeom prst="line">
              <a:avLst/>
            </a:prstGeom>
            <a:noFill/>
            <a:ln w="38100" cmpd="dbl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129"/>
            <p:cNvSpPr>
              <a:spLocks noChangeShapeType="1"/>
            </p:cNvSpPr>
            <p:nvPr/>
          </p:nvSpPr>
          <p:spPr bwMode="auto">
            <a:xfrm rot="-10800000">
              <a:off x="2219" y="1290"/>
              <a:ext cx="288" cy="117"/>
            </a:xfrm>
            <a:prstGeom prst="line">
              <a:avLst/>
            </a:prstGeom>
            <a:noFill/>
            <a:ln w="38100" cmpd="dbl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130"/>
            <p:cNvSpPr>
              <a:spLocks noChangeShapeType="1"/>
            </p:cNvSpPr>
            <p:nvPr/>
          </p:nvSpPr>
          <p:spPr bwMode="auto">
            <a:xfrm flipH="1">
              <a:off x="1940" y="1290"/>
              <a:ext cx="288" cy="117"/>
            </a:xfrm>
            <a:prstGeom prst="line">
              <a:avLst/>
            </a:prstGeom>
            <a:noFill/>
            <a:ln w="38100" cmpd="dbl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9" name="Straight Connector 8"/>
          <p:cNvCxnSpPr/>
          <p:nvPr/>
        </p:nvCxnSpPr>
        <p:spPr bwMode="auto">
          <a:xfrm>
            <a:off x="1200151" y="4329113"/>
            <a:ext cx="0" cy="7858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Rectangle 7"/>
          <p:cNvSpPr/>
          <p:nvPr/>
        </p:nvSpPr>
        <p:spPr bwMode="auto">
          <a:xfrm>
            <a:off x="6731446" y="3687772"/>
            <a:ext cx="465881" cy="140593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9" name="Rectangle 108"/>
          <p:cNvSpPr/>
          <p:nvPr/>
        </p:nvSpPr>
        <p:spPr bwMode="auto">
          <a:xfrm>
            <a:off x="8571957" y="3687773"/>
            <a:ext cx="465881" cy="14101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grpSp>
        <p:nvGrpSpPr>
          <p:cNvPr id="37" name="Group 36"/>
          <p:cNvGrpSpPr/>
          <p:nvPr/>
        </p:nvGrpSpPr>
        <p:grpSpPr>
          <a:xfrm rot="20133314">
            <a:off x="6664325" y="965200"/>
            <a:ext cx="627101" cy="1511300"/>
            <a:chOff x="6664325" y="965200"/>
            <a:chExt cx="627101" cy="1511300"/>
          </a:xfrm>
        </p:grpSpPr>
        <p:cxnSp>
          <p:nvCxnSpPr>
            <p:cNvPr id="91" name="Straight Connector 90"/>
            <p:cNvCxnSpPr/>
            <p:nvPr/>
          </p:nvCxnSpPr>
          <p:spPr bwMode="auto">
            <a:xfrm>
              <a:off x="6964386" y="965200"/>
              <a:ext cx="0" cy="15113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lgDashDot"/>
              <a:round/>
              <a:headEnd type="none" w="med" len="med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Straight Connector 30"/>
            <p:cNvCxnSpPr/>
            <p:nvPr/>
          </p:nvCxnSpPr>
          <p:spPr bwMode="auto">
            <a:xfrm>
              <a:off x="6664325" y="1723160"/>
              <a:ext cx="627101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lgDashDot"/>
              <a:round/>
              <a:headEnd type="none" w="med" len="med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5" name="Rectangle 74"/>
            <p:cNvSpPr/>
            <p:nvPr/>
          </p:nvSpPr>
          <p:spPr bwMode="auto">
            <a:xfrm>
              <a:off x="6731446" y="1020193"/>
              <a:ext cx="465881" cy="140593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 rot="20442904">
            <a:off x="8517731" y="962025"/>
            <a:ext cx="590550" cy="1541911"/>
            <a:chOff x="8517731" y="962025"/>
            <a:chExt cx="590550" cy="1541911"/>
          </a:xfrm>
        </p:grpSpPr>
        <p:cxnSp>
          <p:nvCxnSpPr>
            <p:cNvPr id="36" name="Straight Connector 35"/>
            <p:cNvCxnSpPr/>
            <p:nvPr/>
          </p:nvCxnSpPr>
          <p:spPr bwMode="auto">
            <a:xfrm>
              <a:off x="8517731" y="1723160"/>
              <a:ext cx="59055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lgDashDot"/>
              <a:round/>
              <a:headEnd type="none" w="med" len="med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6" name="Rectangle 75"/>
            <p:cNvSpPr/>
            <p:nvPr/>
          </p:nvSpPr>
          <p:spPr bwMode="auto">
            <a:xfrm>
              <a:off x="8571957" y="1020194"/>
              <a:ext cx="465881" cy="141015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cxnSp>
          <p:nvCxnSpPr>
            <p:cNvPr id="55" name="Straight Connector 54"/>
            <p:cNvCxnSpPr/>
            <p:nvPr/>
          </p:nvCxnSpPr>
          <p:spPr bwMode="auto">
            <a:xfrm>
              <a:off x="8802711" y="962025"/>
              <a:ext cx="0" cy="1541911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lgDashDot"/>
              <a:round/>
              <a:headEnd type="none" w="med" len="med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6" name="TextBox 25"/>
          <p:cNvSpPr txBox="1"/>
          <p:nvPr/>
        </p:nvSpPr>
        <p:spPr>
          <a:xfrm>
            <a:off x="267635" y="282253"/>
            <a:ext cx="58801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Négykerekű, mellsőkerék-kormányzású jármű</a:t>
            </a:r>
          </a:p>
          <a:p>
            <a:pPr algn="l"/>
            <a:r>
              <a:rPr lang="hu-H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53730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 bwMode="auto">
          <a:xfrm flipH="1" flipV="1">
            <a:off x="1073944" y="4367420"/>
            <a:ext cx="8489157" cy="1579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Straight Connector 4"/>
          <p:cNvCxnSpPr/>
          <p:nvPr/>
        </p:nvCxnSpPr>
        <p:spPr bwMode="auto">
          <a:xfrm>
            <a:off x="7884319" y="207521"/>
            <a:ext cx="0" cy="604536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 flipH="1">
            <a:off x="1073945" y="1723160"/>
            <a:ext cx="7728766" cy="2684534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/>
          <p:nvPr/>
        </p:nvCxnSpPr>
        <p:spPr bwMode="auto">
          <a:xfrm>
            <a:off x="6964386" y="4295775"/>
            <a:ext cx="0" cy="17621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Straight Connector 80"/>
          <p:cNvCxnSpPr/>
          <p:nvPr/>
        </p:nvCxnSpPr>
        <p:spPr bwMode="auto">
          <a:xfrm>
            <a:off x="8802711" y="885371"/>
            <a:ext cx="0" cy="943429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Straight Connector 81"/>
          <p:cNvCxnSpPr/>
          <p:nvPr/>
        </p:nvCxnSpPr>
        <p:spPr bwMode="auto">
          <a:xfrm>
            <a:off x="6964386" y="838200"/>
            <a:ext cx="0" cy="99060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Connector 85"/>
          <p:cNvCxnSpPr/>
          <p:nvPr/>
        </p:nvCxnSpPr>
        <p:spPr bwMode="auto">
          <a:xfrm>
            <a:off x="8802711" y="4295775"/>
            <a:ext cx="0" cy="17621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8" name="Rounded Rectangle 107"/>
          <p:cNvSpPr/>
          <p:nvPr/>
        </p:nvSpPr>
        <p:spPr bwMode="auto">
          <a:xfrm>
            <a:off x="6731446" y="711199"/>
            <a:ext cx="2306391" cy="4992914"/>
          </a:xfrm>
          <a:prstGeom prst="roundRect">
            <a:avLst/>
          </a:prstGeom>
          <a:noFill/>
          <a:ln w="9525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6731445" y="1965642"/>
            <a:ext cx="2306392" cy="2949208"/>
          </a:xfrm>
          <a:prstGeom prst="roundRect">
            <a:avLst/>
          </a:prstGeom>
          <a:noFill/>
          <a:ln w="9525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6836229" y="2391638"/>
            <a:ext cx="2124086" cy="2097215"/>
          </a:xfrm>
          <a:prstGeom prst="roundRect">
            <a:avLst/>
          </a:prstGeom>
          <a:noFill/>
          <a:ln w="9525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grpSp>
        <p:nvGrpSpPr>
          <p:cNvPr id="20" name="Group 131"/>
          <p:cNvGrpSpPr>
            <a:grpSpLocks/>
          </p:cNvGrpSpPr>
          <p:nvPr/>
        </p:nvGrpSpPr>
        <p:grpSpPr bwMode="auto">
          <a:xfrm>
            <a:off x="7067097" y="2439758"/>
            <a:ext cx="644525" cy="254000"/>
            <a:chOff x="1753" y="1153"/>
            <a:chExt cx="951" cy="281"/>
          </a:xfrm>
        </p:grpSpPr>
        <p:sp>
          <p:nvSpPr>
            <p:cNvPr id="21" name="Oval 125"/>
            <p:cNvSpPr>
              <a:spLocks noChangeArrowheads="1"/>
            </p:cNvSpPr>
            <p:nvPr/>
          </p:nvSpPr>
          <p:spPr bwMode="auto">
            <a:xfrm>
              <a:off x="1753" y="1153"/>
              <a:ext cx="951" cy="281"/>
            </a:xfrm>
            <a:prstGeom prst="ellipse">
              <a:avLst/>
            </a:prstGeom>
            <a:noFill/>
            <a:ln w="38100" cmpd="dbl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128"/>
            <p:cNvSpPr>
              <a:spLocks noChangeShapeType="1"/>
            </p:cNvSpPr>
            <p:nvPr/>
          </p:nvSpPr>
          <p:spPr bwMode="auto">
            <a:xfrm flipV="1">
              <a:off x="2228" y="1155"/>
              <a:ext cx="0" cy="138"/>
            </a:xfrm>
            <a:prstGeom prst="line">
              <a:avLst/>
            </a:prstGeom>
            <a:noFill/>
            <a:ln w="38100" cmpd="dbl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129"/>
            <p:cNvSpPr>
              <a:spLocks noChangeShapeType="1"/>
            </p:cNvSpPr>
            <p:nvPr/>
          </p:nvSpPr>
          <p:spPr bwMode="auto">
            <a:xfrm rot="-10800000">
              <a:off x="2219" y="1290"/>
              <a:ext cx="288" cy="117"/>
            </a:xfrm>
            <a:prstGeom prst="line">
              <a:avLst/>
            </a:prstGeom>
            <a:noFill/>
            <a:ln w="38100" cmpd="dbl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130"/>
            <p:cNvSpPr>
              <a:spLocks noChangeShapeType="1"/>
            </p:cNvSpPr>
            <p:nvPr/>
          </p:nvSpPr>
          <p:spPr bwMode="auto">
            <a:xfrm flipH="1">
              <a:off x="1940" y="1290"/>
              <a:ext cx="288" cy="117"/>
            </a:xfrm>
            <a:prstGeom prst="line">
              <a:avLst/>
            </a:prstGeom>
            <a:noFill/>
            <a:ln w="38100" cmpd="dbl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9" name="Straight Connector 8"/>
          <p:cNvCxnSpPr/>
          <p:nvPr/>
        </p:nvCxnSpPr>
        <p:spPr bwMode="auto">
          <a:xfrm>
            <a:off x="1200151" y="4329113"/>
            <a:ext cx="0" cy="7858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Straight Connector 37"/>
          <p:cNvCxnSpPr/>
          <p:nvPr/>
        </p:nvCxnSpPr>
        <p:spPr bwMode="auto">
          <a:xfrm flipH="1">
            <a:off x="1086520" y="1723160"/>
            <a:ext cx="5872189" cy="2691506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Rectangle 7"/>
          <p:cNvSpPr/>
          <p:nvPr/>
        </p:nvSpPr>
        <p:spPr bwMode="auto">
          <a:xfrm>
            <a:off x="6731446" y="3687772"/>
            <a:ext cx="465881" cy="140593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9" name="Rectangle 108"/>
          <p:cNvSpPr/>
          <p:nvPr/>
        </p:nvSpPr>
        <p:spPr bwMode="auto">
          <a:xfrm>
            <a:off x="8571957" y="3687773"/>
            <a:ext cx="465881" cy="14101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grpSp>
        <p:nvGrpSpPr>
          <p:cNvPr id="37" name="Group 36"/>
          <p:cNvGrpSpPr/>
          <p:nvPr/>
        </p:nvGrpSpPr>
        <p:grpSpPr>
          <a:xfrm rot="20133314">
            <a:off x="6664325" y="965200"/>
            <a:ext cx="627101" cy="1511300"/>
            <a:chOff x="6664325" y="965200"/>
            <a:chExt cx="627101" cy="1511300"/>
          </a:xfrm>
        </p:grpSpPr>
        <p:cxnSp>
          <p:nvCxnSpPr>
            <p:cNvPr id="91" name="Straight Connector 90"/>
            <p:cNvCxnSpPr/>
            <p:nvPr/>
          </p:nvCxnSpPr>
          <p:spPr bwMode="auto">
            <a:xfrm>
              <a:off x="6964386" y="965200"/>
              <a:ext cx="0" cy="15113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lgDashDot"/>
              <a:round/>
              <a:headEnd type="none" w="med" len="med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Straight Connector 30"/>
            <p:cNvCxnSpPr/>
            <p:nvPr/>
          </p:nvCxnSpPr>
          <p:spPr bwMode="auto">
            <a:xfrm>
              <a:off x="6664325" y="1723160"/>
              <a:ext cx="627101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lgDashDot"/>
              <a:round/>
              <a:headEnd type="none" w="med" len="med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5" name="Rectangle 74"/>
            <p:cNvSpPr/>
            <p:nvPr/>
          </p:nvSpPr>
          <p:spPr bwMode="auto">
            <a:xfrm>
              <a:off x="6731446" y="1020193"/>
              <a:ext cx="465881" cy="140593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 rot="20442904">
            <a:off x="8517731" y="962025"/>
            <a:ext cx="590550" cy="1541911"/>
            <a:chOff x="8517731" y="962025"/>
            <a:chExt cx="590550" cy="1541911"/>
          </a:xfrm>
        </p:grpSpPr>
        <p:cxnSp>
          <p:nvCxnSpPr>
            <p:cNvPr id="36" name="Straight Connector 35"/>
            <p:cNvCxnSpPr/>
            <p:nvPr/>
          </p:nvCxnSpPr>
          <p:spPr bwMode="auto">
            <a:xfrm>
              <a:off x="8517731" y="1723160"/>
              <a:ext cx="59055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lgDashDot"/>
              <a:round/>
              <a:headEnd type="none" w="med" len="med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6" name="Rectangle 75"/>
            <p:cNvSpPr/>
            <p:nvPr/>
          </p:nvSpPr>
          <p:spPr bwMode="auto">
            <a:xfrm>
              <a:off x="8571957" y="1020194"/>
              <a:ext cx="465881" cy="141015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cxnSp>
          <p:nvCxnSpPr>
            <p:cNvPr id="55" name="Straight Connector 54"/>
            <p:cNvCxnSpPr/>
            <p:nvPr/>
          </p:nvCxnSpPr>
          <p:spPr bwMode="auto">
            <a:xfrm>
              <a:off x="8802711" y="962025"/>
              <a:ext cx="0" cy="1541911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lgDashDot"/>
              <a:round/>
              <a:headEnd type="none" w="med" len="med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0" name="TextBox 29"/>
          <p:cNvSpPr txBox="1"/>
          <p:nvPr/>
        </p:nvSpPr>
        <p:spPr>
          <a:xfrm>
            <a:off x="313348" y="5037514"/>
            <a:ext cx="60924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1800" dirty="0"/>
              <a:t>A kerekek tengelyei egy pontba, a kanyarodás pillanatnyi középpontjába mutatnak. Ez esetben a kerekek haladása merőleges a kanyarodás középpontjára. A kerekek hossztengelyük irányában gördülnek, oldalirányú elmozdulás (csúszás) nincs.</a:t>
            </a:r>
          </a:p>
        </p:txBody>
      </p:sp>
      <p:sp>
        <p:nvSpPr>
          <p:cNvPr id="32" name="Arc 31"/>
          <p:cNvSpPr/>
          <p:nvPr/>
        </p:nvSpPr>
        <p:spPr bwMode="auto">
          <a:xfrm>
            <a:off x="6772480" y="1541531"/>
            <a:ext cx="391038" cy="391038"/>
          </a:xfrm>
          <a:prstGeom prst="arc">
            <a:avLst>
              <a:gd name="adj1" fmla="val 9433753"/>
              <a:gd name="adj2" fmla="val 14743899"/>
            </a:avLst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6848876" y="1667100"/>
            <a:ext cx="45719" cy="45719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4" name="Arc 33"/>
          <p:cNvSpPr/>
          <p:nvPr/>
        </p:nvSpPr>
        <p:spPr bwMode="auto">
          <a:xfrm>
            <a:off x="8609157" y="1511198"/>
            <a:ext cx="391038" cy="391038"/>
          </a:xfrm>
          <a:prstGeom prst="arc">
            <a:avLst>
              <a:gd name="adj1" fmla="val 9433753"/>
              <a:gd name="adj2" fmla="val 14743899"/>
            </a:avLst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8685553" y="1636767"/>
            <a:ext cx="45719" cy="45719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94081" y="247435"/>
            <a:ext cx="58860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dirty="0"/>
              <a:t>Kerekek </a:t>
            </a:r>
            <a:r>
              <a:rPr lang="hu-HU" dirty="0" err="1"/>
              <a:t>kanyarmenti</a:t>
            </a:r>
            <a:r>
              <a:rPr lang="hu-HU" dirty="0"/>
              <a:t> csúszásmentes gördülésének feltétele (</a:t>
            </a:r>
            <a:r>
              <a:rPr lang="hu-HU" dirty="0" err="1"/>
              <a:t>Ackermann</a:t>
            </a:r>
            <a:r>
              <a:rPr lang="hu-HU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877234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 bwMode="auto">
          <a:xfrm flipH="1" flipV="1">
            <a:off x="1073944" y="4367420"/>
            <a:ext cx="8489157" cy="15793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Straight Connector 4"/>
          <p:cNvCxnSpPr/>
          <p:nvPr/>
        </p:nvCxnSpPr>
        <p:spPr bwMode="auto">
          <a:xfrm>
            <a:off x="7884319" y="885371"/>
            <a:ext cx="0" cy="542834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 flipH="1">
            <a:off x="1073945" y="1723160"/>
            <a:ext cx="7728766" cy="2684534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/>
          <p:nvPr/>
        </p:nvCxnSpPr>
        <p:spPr bwMode="auto">
          <a:xfrm>
            <a:off x="6964386" y="4295775"/>
            <a:ext cx="0" cy="17621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Straight Connector 80"/>
          <p:cNvCxnSpPr/>
          <p:nvPr/>
        </p:nvCxnSpPr>
        <p:spPr bwMode="auto">
          <a:xfrm>
            <a:off x="8802711" y="508000"/>
            <a:ext cx="0" cy="132080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Straight Connector 81"/>
          <p:cNvCxnSpPr/>
          <p:nvPr/>
        </p:nvCxnSpPr>
        <p:spPr bwMode="auto">
          <a:xfrm>
            <a:off x="6964386" y="508000"/>
            <a:ext cx="0" cy="132080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Connector 85"/>
          <p:cNvCxnSpPr/>
          <p:nvPr/>
        </p:nvCxnSpPr>
        <p:spPr bwMode="auto">
          <a:xfrm>
            <a:off x="8802711" y="4295775"/>
            <a:ext cx="0" cy="17621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8" name="Rounded Rectangle 107"/>
          <p:cNvSpPr/>
          <p:nvPr/>
        </p:nvSpPr>
        <p:spPr bwMode="auto">
          <a:xfrm>
            <a:off x="6731446" y="711199"/>
            <a:ext cx="2306391" cy="4992914"/>
          </a:xfrm>
          <a:prstGeom prst="roundRect">
            <a:avLst/>
          </a:prstGeom>
          <a:noFill/>
          <a:ln w="9525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6731445" y="1965642"/>
            <a:ext cx="2306392" cy="2949208"/>
          </a:xfrm>
          <a:prstGeom prst="roundRect">
            <a:avLst/>
          </a:prstGeom>
          <a:noFill/>
          <a:ln w="9525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6836229" y="2391638"/>
            <a:ext cx="2124086" cy="2097215"/>
          </a:xfrm>
          <a:prstGeom prst="roundRect">
            <a:avLst/>
          </a:prstGeom>
          <a:noFill/>
          <a:ln w="9525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grpSp>
        <p:nvGrpSpPr>
          <p:cNvPr id="20" name="Group 131"/>
          <p:cNvGrpSpPr>
            <a:grpSpLocks/>
          </p:cNvGrpSpPr>
          <p:nvPr/>
        </p:nvGrpSpPr>
        <p:grpSpPr bwMode="auto">
          <a:xfrm>
            <a:off x="7067097" y="2439758"/>
            <a:ext cx="644525" cy="254000"/>
            <a:chOff x="1753" y="1153"/>
            <a:chExt cx="951" cy="281"/>
          </a:xfrm>
        </p:grpSpPr>
        <p:sp>
          <p:nvSpPr>
            <p:cNvPr id="21" name="Oval 125"/>
            <p:cNvSpPr>
              <a:spLocks noChangeArrowheads="1"/>
            </p:cNvSpPr>
            <p:nvPr/>
          </p:nvSpPr>
          <p:spPr bwMode="auto">
            <a:xfrm>
              <a:off x="1753" y="1153"/>
              <a:ext cx="951" cy="281"/>
            </a:xfrm>
            <a:prstGeom prst="ellipse">
              <a:avLst/>
            </a:prstGeom>
            <a:noFill/>
            <a:ln w="38100" cmpd="dbl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128"/>
            <p:cNvSpPr>
              <a:spLocks noChangeShapeType="1"/>
            </p:cNvSpPr>
            <p:nvPr/>
          </p:nvSpPr>
          <p:spPr bwMode="auto">
            <a:xfrm flipV="1">
              <a:off x="2228" y="1155"/>
              <a:ext cx="0" cy="138"/>
            </a:xfrm>
            <a:prstGeom prst="line">
              <a:avLst/>
            </a:prstGeom>
            <a:noFill/>
            <a:ln w="38100" cmpd="dbl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129"/>
            <p:cNvSpPr>
              <a:spLocks noChangeShapeType="1"/>
            </p:cNvSpPr>
            <p:nvPr/>
          </p:nvSpPr>
          <p:spPr bwMode="auto">
            <a:xfrm rot="-10800000">
              <a:off x="2219" y="1290"/>
              <a:ext cx="288" cy="117"/>
            </a:xfrm>
            <a:prstGeom prst="line">
              <a:avLst/>
            </a:prstGeom>
            <a:noFill/>
            <a:ln w="38100" cmpd="dbl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130"/>
            <p:cNvSpPr>
              <a:spLocks noChangeShapeType="1"/>
            </p:cNvSpPr>
            <p:nvPr/>
          </p:nvSpPr>
          <p:spPr bwMode="auto">
            <a:xfrm flipH="1">
              <a:off x="1940" y="1290"/>
              <a:ext cx="288" cy="117"/>
            </a:xfrm>
            <a:prstGeom prst="line">
              <a:avLst/>
            </a:prstGeom>
            <a:noFill/>
            <a:ln w="38100" cmpd="dbl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38" name="Straight Connector 37"/>
          <p:cNvCxnSpPr/>
          <p:nvPr/>
        </p:nvCxnSpPr>
        <p:spPr bwMode="auto">
          <a:xfrm flipH="1">
            <a:off x="1086520" y="1723160"/>
            <a:ext cx="5872189" cy="269150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Rectangle 7"/>
          <p:cNvSpPr/>
          <p:nvPr/>
        </p:nvSpPr>
        <p:spPr bwMode="auto">
          <a:xfrm>
            <a:off x="6731446" y="3687772"/>
            <a:ext cx="465881" cy="1405934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9" name="Rectangle 108"/>
          <p:cNvSpPr/>
          <p:nvPr/>
        </p:nvSpPr>
        <p:spPr bwMode="auto">
          <a:xfrm>
            <a:off x="8571957" y="3687773"/>
            <a:ext cx="465881" cy="141015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91" name="Straight Connector 90"/>
          <p:cNvCxnSpPr/>
          <p:nvPr/>
        </p:nvCxnSpPr>
        <p:spPr bwMode="auto">
          <a:xfrm>
            <a:off x="6437520" y="564712"/>
            <a:ext cx="840775" cy="184963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Straight Connector 30"/>
          <p:cNvCxnSpPr/>
          <p:nvPr/>
        </p:nvCxnSpPr>
        <p:spPr bwMode="auto">
          <a:xfrm rot="20133314">
            <a:off x="6665281" y="1722953"/>
            <a:ext cx="6271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Rectangle 74"/>
          <p:cNvSpPr/>
          <p:nvPr/>
        </p:nvSpPr>
        <p:spPr bwMode="auto">
          <a:xfrm rot="20133314">
            <a:off x="6733611" y="1025568"/>
            <a:ext cx="465881" cy="1405934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36" name="Straight Connector 35"/>
          <p:cNvCxnSpPr/>
          <p:nvPr/>
        </p:nvCxnSpPr>
        <p:spPr bwMode="auto">
          <a:xfrm rot="20442904">
            <a:off x="8514487" y="1723711"/>
            <a:ext cx="5905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6" name="Rectangle 75"/>
          <p:cNvSpPr/>
          <p:nvPr/>
        </p:nvSpPr>
        <p:spPr bwMode="auto">
          <a:xfrm rot="20442904">
            <a:off x="8569865" y="1023305"/>
            <a:ext cx="465881" cy="141015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55" name="Straight Connector 54"/>
          <p:cNvCxnSpPr/>
          <p:nvPr/>
        </p:nvCxnSpPr>
        <p:spPr bwMode="auto">
          <a:xfrm>
            <a:off x="8394417" y="567844"/>
            <a:ext cx="663491" cy="189623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Connector 28"/>
          <p:cNvCxnSpPr/>
          <p:nvPr/>
        </p:nvCxnSpPr>
        <p:spPr bwMode="auto">
          <a:xfrm>
            <a:off x="6958709" y="4383213"/>
            <a:ext cx="0" cy="2119187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Straight Connector 29"/>
          <p:cNvCxnSpPr/>
          <p:nvPr/>
        </p:nvCxnSpPr>
        <p:spPr bwMode="auto">
          <a:xfrm>
            <a:off x="8800186" y="4407694"/>
            <a:ext cx="0" cy="2113756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 bwMode="auto">
          <a:xfrm>
            <a:off x="6956184" y="6443006"/>
            <a:ext cx="1844002" cy="635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Straight Connector 45"/>
          <p:cNvCxnSpPr/>
          <p:nvPr/>
        </p:nvCxnSpPr>
        <p:spPr bwMode="auto">
          <a:xfrm>
            <a:off x="6956184" y="6082127"/>
            <a:ext cx="928457" cy="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Straight Connector 47"/>
          <p:cNvCxnSpPr/>
          <p:nvPr/>
        </p:nvCxnSpPr>
        <p:spPr bwMode="auto">
          <a:xfrm>
            <a:off x="7880709" y="6082127"/>
            <a:ext cx="919477" cy="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Straight Connector 52"/>
          <p:cNvCxnSpPr/>
          <p:nvPr/>
        </p:nvCxnSpPr>
        <p:spPr bwMode="auto">
          <a:xfrm flipH="1" flipV="1">
            <a:off x="6956184" y="1737102"/>
            <a:ext cx="2606918" cy="485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Straight Connector 55"/>
          <p:cNvCxnSpPr/>
          <p:nvPr/>
        </p:nvCxnSpPr>
        <p:spPr bwMode="auto">
          <a:xfrm flipV="1">
            <a:off x="9407851" y="1736380"/>
            <a:ext cx="0" cy="2646833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7063015" y="5610020"/>
                <a:ext cx="88601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/2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3015" y="5610020"/>
                <a:ext cx="886012" cy="461665"/>
              </a:xfrm>
              <a:prstGeom prst="rect">
                <a:avLst/>
              </a:prstGeom>
              <a:blipFill rotWithShape="0">
                <a:blip r:embed="rId2"/>
                <a:stretch>
                  <a:fillRect l="-1379"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7711622" y="6379662"/>
            <a:ext cx="474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9348498" y="2814458"/>
            <a:ext cx="3722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7934234" y="5610020"/>
                <a:ext cx="88601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/2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4234" y="5610020"/>
                <a:ext cx="886012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1379"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3" name="Straight Connector 62"/>
          <p:cNvCxnSpPr/>
          <p:nvPr/>
        </p:nvCxnSpPr>
        <p:spPr bwMode="auto">
          <a:xfrm flipH="1" flipV="1">
            <a:off x="1200151" y="5383579"/>
            <a:ext cx="6680558" cy="12427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Straight Connector 48"/>
          <p:cNvCxnSpPr/>
          <p:nvPr/>
        </p:nvCxnSpPr>
        <p:spPr bwMode="auto">
          <a:xfrm>
            <a:off x="1200151" y="4181996"/>
            <a:ext cx="0" cy="1436769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TextBox 69"/>
          <p:cNvSpPr txBox="1"/>
          <p:nvPr/>
        </p:nvSpPr>
        <p:spPr>
          <a:xfrm>
            <a:off x="3776392" y="5306954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</a:t>
            </a:r>
            <a:r>
              <a:rPr lang="en-US" baseline="-25000" dirty="0"/>
              <a:t>0</a:t>
            </a:r>
          </a:p>
        </p:txBody>
      </p:sp>
      <p:sp>
        <p:nvSpPr>
          <p:cNvPr id="77" name="Text Box 76"/>
          <p:cNvSpPr txBox="1">
            <a:spLocks noChangeArrowheads="1"/>
          </p:cNvSpPr>
          <p:nvPr/>
        </p:nvSpPr>
        <p:spPr bwMode="auto">
          <a:xfrm>
            <a:off x="6477589" y="158217"/>
            <a:ext cx="5854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de-DE" altLang="en-US" dirty="0">
                <a:sym typeface="Symbol" panose="05050102010706020507" pitchFamily="18" charset="2"/>
              </a:rPr>
              <a:t></a:t>
            </a:r>
            <a:r>
              <a:rPr lang="hu-HU" altLang="en-US" baseline="-25000" dirty="0">
                <a:sym typeface="Symbol" panose="05050102010706020507" pitchFamily="18" charset="2"/>
              </a:rPr>
              <a:t>B</a:t>
            </a:r>
            <a:endParaRPr lang="de-DE" altLang="en-US" dirty="0"/>
          </a:p>
        </p:txBody>
      </p:sp>
      <p:sp>
        <p:nvSpPr>
          <p:cNvPr id="65" name="Arc 64"/>
          <p:cNvSpPr/>
          <p:nvPr/>
        </p:nvSpPr>
        <p:spPr bwMode="auto">
          <a:xfrm>
            <a:off x="6049394" y="711199"/>
            <a:ext cx="1829984" cy="1829984"/>
          </a:xfrm>
          <a:prstGeom prst="arc">
            <a:avLst>
              <a:gd name="adj1" fmla="val 13385837"/>
              <a:gd name="adj2" fmla="val 14620330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5" name="Arc 84"/>
          <p:cNvSpPr/>
          <p:nvPr/>
        </p:nvSpPr>
        <p:spPr bwMode="auto">
          <a:xfrm>
            <a:off x="6050165" y="711199"/>
            <a:ext cx="1829984" cy="1829984"/>
          </a:xfrm>
          <a:prstGeom prst="arc">
            <a:avLst>
              <a:gd name="adj1" fmla="val 14569685"/>
              <a:gd name="adj2" fmla="val 16225690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7" name="Arc 86"/>
          <p:cNvSpPr/>
          <p:nvPr/>
        </p:nvSpPr>
        <p:spPr bwMode="auto">
          <a:xfrm>
            <a:off x="6040899" y="712699"/>
            <a:ext cx="1829984" cy="1829984"/>
          </a:xfrm>
          <a:prstGeom prst="arc">
            <a:avLst>
              <a:gd name="adj1" fmla="val 16248882"/>
              <a:gd name="adj2" fmla="val 17267394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8" name="Text Box 76"/>
          <p:cNvSpPr txBox="1">
            <a:spLocks noChangeArrowheads="1"/>
          </p:cNvSpPr>
          <p:nvPr/>
        </p:nvSpPr>
        <p:spPr bwMode="auto">
          <a:xfrm>
            <a:off x="8350073" y="158217"/>
            <a:ext cx="5854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de-DE" altLang="en-US" dirty="0">
                <a:sym typeface="Symbol" panose="05050102010706020507" pitchFamily="18" charset="2"/>
              </a:rPr>
              <a:t></a:t>
            </a:r>
            <a:r>
              <a:rPr lang="hu-HU" altLang="en-US" baseline="-25000" dirty="0">
                <a:sym typeface="Symbol" panose="05050102010706020507" pitchFamily="18" charset="2"/>
              </a:rPr>
              <a:t>J</a:t>
            </a:r>
            <a:endParaRPr lang="de-DE" altLang="en-US" dirty="0"/>
          </a:p>
        </p:txBody>
      </p:sp>
      <p:sp>
        <p:nvSpPr>
          <p:cNvPr id="89" name="Arc 88"/>
          <p:cNvSpPr/>
          <p:nvPr/>
        </p:nvSpPr>
        <p:spPr bwMode="auto">
          <a:xfrm>
            <a:off x="7878430" y="711199"/>
            <a:ext cx="1829984" cy="1829984"/>
          </a:xfrm>
          <a:prstGeom prst="arc">
            <a:avLst>
              <a:gd name="adj1" fmla="val 14498941"/>
              <a:gd name="adj2" fmla="val 14950132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90" name="Arc 89"/>
          <p:cNvSpPr/>
          <p:nvPr/>
        </p:nvSpPr>
        <p:spPr bwMode="auto">
          <a:xfrm>
            <a:off x="7879201" y="711199"/>
            <a:ext cx="1829984" cy="1829984"/>
          </a:xfrm>
          <a:prstGeom prst="arc">
            <a:avLst>
              <a:gd name="adj1" fmla="val 14942471"/>
              <a:gd name="adj2" fmla="val 16243699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92" name="Arc 91"/>
          <p:cNvSpPr/>
          <p:nvPr/>
        </p:nvSpPr>
        <p:spPr bwMode="auto">
          <a:xfrm>
            <a:off x="7869935" y="712699"/>
            <a:ext cx="1829984" cy="1829984"/>
          </a:xfrm>
          <a:prstGeom prst="arc">
            <a:avLst>
              <a:gd name="adj1" fmla="val 16248882"/>
              <a:gd name="adj2" fmla="val 16653999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94" name="Arc 93"/>
          <p:cNvSpPr/>
          <p:nvPr/>
        </p:nvSpPr>
        <p:spPr bwMode="auto">
          <a:xfrm>
            <a:off x="-35279" y="3155654"/>
            <a:ext cx="2419231" cy="2419231"/>
          </a:xfrm>
          <a:prstGeom prst="arc">
            <a:avLst>
              <a:gd name="adj1" fmla="val 19414553"/>
              <a:gd name="adj2" fmla="val 20150694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95" name="Arc 94"/>
          <p:cNvSpPr/>
          <p:nvPr/>
        </p:nvSpPr>
        <p:spPr bwMode="auto">
          <a:xfrm>
            <a:off x="-32704" y="3155653"/>
            <a:ext cx="2419231" cy="2419231"/>
          </a:xfrm>
          <a:prstGeom prst="arc">
            <a:avLst>
              <a:gd name="adj1" fmla="val 4972"/>
              <a:gd name="adj2" fmla="val 776602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96" name="Arc 95"/>
          <p:cNvSpPr/>
          <p:nvPr/>
        </p:nvSpPr>
        <p:spPr bwMode="auto">
          <a:xfrm>
            <a:off x="-789390" y="2457988"/>
            <a:ext cx="3919730" cy="3919730"/>
          </a:xfrm>
          <a:prstGeom prst="arc">
            <a:avLst>
              <a:gd name="adj1" fmla="val 20373245"/>
              <a:gd name="adj2" fmla="val 21516358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97" name="Text Box 76"/>
          <p:cNvSpPr txBox="1">
            <a:spLocks noChangeArrowheads="1"/>
          </p:cNvSpPr>
          <p:nvPr/>
        </p:nvSpPr>
        <p:spPr bwMode="auto">
          <a:xfrm>
            <a:off x="2306395" y="3841461"/>
            <a:ext cx="5854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de-DE" altLang="en-US" dirty="0">
                <a:sym typeface="Symbol" panose="05050102010706020507" pitchFamily="18" charset="2"/>
              </a:rPr>
              <a:t></a:t>
            </a:r>
            <a:r>
              <a:rPr lang="hu-HU" altLang="en-US" baseline="-25000" dirty="0">
                <a:sym typeface="Symbol" panose="05050102010706020507" pitchFamily="18" charset="2"/>
              </a:rPr>
              <a:t>B</a:t>
            </a:r>
            <a:endParaRPr lang="de-DE" altLang="en-US" dirty="0"/>
          </a:p>
        </p:txBody>
      </p:sp>
      <p:sp>
        <p:nvSpPr>
          <p:cNvPr id="98" name="Text Box 76"/>
          <p:cNvSpPr txBox="1">
            <a:spLocks noChangeArrowheads="1"/>
          </p:cNvSpPr>
          <p:nvPr/>
        </p:nvSpPr>
        <p:spPr bwMode="auto">
          <a:xfrm>
            <a:off x="3044134" y="3717693"/>
            <a:ext cx="5854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de-DE" altLang="en-US" dirty="0">
                <a:sym typeface="Symbol" panose="05050102010706020507" pitchFamily="18" charset="2"/>
              </a:rPr>
              <a:t></a:t>
            </a:r>
            <a:r>
              <a:rPr lang="hu-HU" altLang="en-US" baseline="-25000" dirty="0">
                <a:sym typeface="Symbol" panose="05050102010706020507" pitchFamily="18" charset="2"/>
              </a:rPr>
              <a:t>J</a:t>
            </a:r>
            <a:endParaRPr lang="de-DE" altLang="en-US" dirty="0"/>
          </a:p>
        </p:txBody>
      </p:sp>
      <p:sp>
        <p:nvSpPr>
          <p:cNvPr id="99" name="Arc 98"/>
          <p:cNvSpPr/>
          <p:nvPr/>
        </p:nvSpPr>
        <p:spPr bwMode="auto">
          <a:xfrm>
            <a:off x="-32703" y="3165700"/>
            <a:ext cx="2419231" cy="2419231"/>
          </a:xfrm>
          <a:prstGeom prst="arc">
            <a:avLst>
              <a:gd name="adj1" fmla="val 19962473"/>
              <a:gd name="adj2" fmla="val 11883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868941" y="4370140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</a:t>
            </a:r>
          </a:p>
        </p:txBody>
      </p:sp>
      <p:sp>
        <p:nvSpPr>
          <p:cNvPr id="2" name="Arc 1"/>
          <p:cNvSpPr/>
          <p:nvPr/>
        </p:nvSpPr>
        <p:spPr bwMode="auto">
          <a:xfrm>
            <a:off x="6772480" y="1541531"/>
            <a:ext cx="391038" cy="391038"/>
          </a:xfrm>
          <a:prstGeom prst="arc">
            <a:avLst>
              <a:gd name="adj1" fmla="val 9433753"/>
              <a:gd name="adj2" fmla="val 14743899"/>
            </a:avLst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" name="Oval 2"/>
          <p:cNvSpPr/>
          <p:nvPr/>
        </p:nvSpPr>
        <p:spPr bwMode="auto">
          <a:xfrm>
            <a:off x="6848876" y="1667100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8" name="Arc 57"/>
          <p:cNvSpPr/>
          <p:nvPr/>
        </p:nvSpPr>
        <p:spPr bwMode="auto">
          <a:xfrm>
            <a:off x="8609157" y="1511198"/>
            <a:ext cx="391038" cy="391038"/>
          </a:xfrm>
          <a:prstGeom prst="arc">
            <a:avLst>
              <a:gd name="adj1" fmla="val 9433753"/>
              <a:gd name="adj2" fmla="val 14743899"/>
            </a:avLst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0" name="Oval 59"/>
          <p:cNvSpPr/>
          <p:nvPr/>
        </p:nvSpPr>
        <p:spPr bwMode="auto">
          <a:xfrm>
            <a:off x="8685553" y="1636767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94081" y="247435"/>
            <a:ext cx="58860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dirty="0"/>
              <a:t>Kerekek </a:t>
            </a:r>
            <a:r>
              <a:rPr lang="hu-HU" dirty="0" err="1"/>
              <a:t>kanyarmenti</a:t>
            </a:r>
            <a:r>
              <a:rPr lang="hu-HU" dirty="0"/>
              <a:t> csúszásmentes gördülésének feltétele (</a:t>
            </a:r>
            <a:r>
              <a:rPr lang="hu-HU" dirty="0" err="1"/>
              <a:t>Ackermann</a:t>
            </a:r>
            <a:r>
              <a:rPr lang="hu-HU" dirty="0"/>
              <a:t>) </a:t>
            </a:r>
          </a:p>
        </p:txBody>
      </p:sp>
      <p:sp>
        <p:nvSpPr>
          <p:cNvPr id="66" name="Text Box 76"/>
          <p:cNvSpPr txBox="1">
            <a:spLocks noChangeArrowheads="1"/>
          </p:cNvSpPr>
          <p:nvPr/>
        </p:nvSpPr>
        <p:spPr bwMode="auto">
          <a:xfrm>
            <a:off x="261488" y="1391041"/>
            <a:ext cx="486951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de-DE" altLang="en-US" dirty="0">
                <a:sym typeface="Symbol" panose="05050102010706020507" pitchFamily="18" charset="2"/>
              </a:rPr>
              <a:t></a:t>
            </a:r>
            <a:r>
              <a:rPr lang="hu-HU" altLang="en-US" baseline="-25000" dirty="0">
                <a:sym typeface="Symbol" panose="05050102010706020507" pitchFamily="18" charset="2"/>
              </a:rPr>
              <a:t>B </a:t>
            </a:r>
            <a:r>
              <a:rPr lang="hu-HU" altLang="en-US" dirty="0">
                <a:sym typeface="Symbol" panose="05050102010706020507" pitchFamily="18" charset="2"/>
              </a:rPr>
              <a:t>és </a:t>
            </a:r>
            <a:r>
              <a:rPr lang="de-DE" altLang="en-US" dirty="0">
                <a:sym typeface="Symbol" panose="05050102010706020507" pitchFamily="18" charset="2"/>
              </a:rPr>
              <a:t></a:t>
            </a:r>
            <a:r>
              <a:rPr lang="hu-HU" altLang="en-US" baseline="-25000" dirty="0">
                <a:sym typeface="Symbol" panose="05050102010706020507" pitchFamily="18" charset="2"/>
              </a:rPr>
              <a:t>J</a:t>
            </a:r>
            <a:r>
              <a:rPr lang="hu-HU" altLang="en-US" dirty="0">
                <a:sym typeface="Symbol" panose="05050102010706020507" pitchFamily="18" charset="2"/>
              </a:rPr>
              <a:t> a kormányzott kerekek szögei </a:t>
            </a:r>
            <a:endParaRPr lang="de-DE" altLang="en-US" dirty="0"/>
          </a:p>
        </p:txBody>
      </p:sp>
    </p:spTree>
    <p:extLst>
      <p:ext uri="{BB962C8B-B14F-4D97-AF65-F5344CB8AC3E}">
        <p14:creationId xmlns:p14="http://schemas.microsoft.com/office/powerpoint/2010/main" val="1481519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 bwMode="auto">
          <a:xfrm flipH="1" flipV="1">
            <a:off x="911857" y="3101968"/>
            <a:ext cx="7897907" cy="127984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Straight Connector 4"/>
          <p:cNvCxnSpPr/>
          <p:nvPr/>
        </p:nvCxnSpPr>
        <p:spPr bwMode="auto">
          <a:xfrm>
            <a:off x="7884319" y="885371"/>
            <a:ext cx="0" cy="542834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 flipH="1">
            <a:off x="930541" y="1723160"/>
            <a:ext cx="7872171" cy="1471889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/>
          <p:nvPr/>
        </p:nvCxnSpPr>
        <p:spPr bwMode="auto">
          <a:xfrm>
            <a:off x="6964386" y="4295775"/>
            <a:ext cx="0" cy="17621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Straight Connector 80"/>
          <p:cNvCxnSpPr/>
          <p:nvPr/>
        </p:nvCxnSpPr>
        <p:spPr bwMode="auto">
          <a:xfrm>
            <a:off x="8802711" y="838200"/>
            <a:ext cx="0" cy="990600"/>
          </a:xfrm>
          <a:prstGeom prst="line">
            <a:avLst/>
          </a:prstGeom>
          <a:noFill/>
          <a:ln w="6350" cap="flat" cmpd="sng" algn="ctr">
            <a:solidFill>
              <a:schemeClr val="bg2">
                <a:lumMod val="40000"/>
                <a:lumOff val="60000"/>
              </a:schemeClr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Straight Connector 81"/>
          <p:cNvCxnSpPr/>
          <p:nvPr/>
        </p:nvCxnSpPr>
        <p:spPr bwMode="auto">
          <a:xfrm>
            <a:off x="6964386" y="508000"/>
            <a:ext cx="0" cy="1320800"/>
          </a:xfrm>
          <a:prstGeom prst="line">
            <a:avLst/>
          </a:prstGeom>
          <a:noFill/>
          <a:ln w="6350" cap="flat" cmpd="sng" algn="ctr">
            <a:solidFill>
              <a:schemeClr val="bg2">
                <a:lumMod val="40000"/>
                <a:lumOff val="60000"/>
              </a:schemeClr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Connector 85"/>
          <p:cNvCxnSpPr/>
          <p:nvPr/>
        </p:nvCxnSpPr>
        <p:spPr bwMode="auto">
          <a:xfrm>
            <a:off x="8802711" y="4295775"/>
            <a:ext cx="0" cy="17621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8" name="Rounded Rectangle 107"/>
          <p:cNvSpPr/>
          <p:nvPr/>
        </p:nvSpPr>
        <p:spPr bwMode="auto">
          <a:xfrm>
            <a:off x="6731446" y="711199"/>
            <a:ext cx="2306391" cy="4992914"/>
          </a:xfrm>
          <a:prstGeom prst="roundRect">
            <a:avLst/>
          </a:prstGeom>
          <a:noFill/>
          <a:ln w="9525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6731445" y="1965642"/>
            <a:ext cx="2306392" cy="2949208"/>
          </a:xfrm>
          <a:prstGeom prst="roundRect">
            <a:avLst/>
          </a:prstGeom>
          <a:noFill/>
          <a:ln w="9525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6836229" y="2391638"/>
            <a:ext cx="2124086" cy="2097215"/>
          </a:xfrm>
          <a:prstGeom prst="roundRect">
            <a:avLst/>
          </a:prstGeom>
          <a:noFill/>
          <a:ln w="9525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grpSp>
        <p:nvGrpSpPr>
          <p:cNvPr id="20" name="Group 131"/>
          <p:cNvGrpSpPr>
            <a:grpSpLocks/>
          </p:cNvGrpSpPr>
          <p:nvPr/>
        </p:nvGrpSpPr>
        <p:grpSpPr bwMode="auto">
          <a:xfrm>
            <a:off x="7067097" y="2439758"/>
            <a:ext cx="644525" cy="254000"/>
            <a:chOff x="1753" y="1153"/>
            <a:chExt cx="951" cy="281"/>
          </a:xfrm>
        </p:grpSpPr>
        <p:sp>
          <p:nvSpPr>
            <p:cNvPr id="21" name="Oval 125"/>
            <p:cNvSpPr>
              <a:spLocks noChangeArrowheads="1"/>
            </p:cNvSpPr>
            <p:nvPr/>
          </p:nvSpPr>
          <p:spPr bwMode="auto">
            <a:xfrm>
              <a:off x="1753" y="1153"/>
              <a:ext cx="951" cy="281"/>
            </a:xfrm>
            <a:prstGeom prst="ellipse">
              <a:avLst/>
            </a:prstGeom>
            <a:noFill/>
            <a:ln w="38100" cmpd="dbl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128"/>
            <p:cNvSpPr>
              <a:spLocks noChangeShapeType="1"/>
            </p:cNvSpPr>
            <p:nvPr/>
          </p:nvSpPr>
          <p:spPr bwMode="auto">
            <a:xfrm flipV="1">
              <a:off x="2228" y="1155"/>
              <a:ext cx="0" cy="138"/>
            </a:xfrm>
            <a:prstGeom prst="line">
              <a:avLst/>
            </a:prstGeom>
            <a:noFill/>
            <a:ln w="38100" cmpd="dbl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129"/>
            <p:cNvSpPr>
              <a:spLocks noChangeShapeType="1"/>
            </p:cNvSpPr>
            <p:nvPr/>
          </p:nvSpPr>
          <p:spPr bwMode="auto">
            <a:xfrm rot="-10800000">
              <a:off x="2219" y="1290"/>
              <a:ext cx="288" cy="117"/>
            </a:xfrm>
            <a:prstGeom prst="line">
              <a:avLst/>
            </a:prstGeom>
            <a:noFill/>
            <a:ln w="38100" cmpd="dbl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130"/>
            <p:cNvSpPr>
              <a:spLocks noChangeShapeType="1"/>
            </p:cNvSpPr>
            <p:nvPr/>
          </p:nvSpPr>
          <p:spPr bwMode="auto">
            <a:xfrm flipH="1">
              <a:off x="1940" y="1290"/>
              <a:ext cx="288" cy="117"/>
            </a:xfrm>
            <a:prstGeom prst="line">
              <a:avLst/>
            </a:prstGeom>
            <a:noFill/>
            <a:ln w="38100" cmpd="dbl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38" name="Straight Connector 37"/>
          <p:cNvCxnSpPr/>
          <p:nvPr/>
        </p:nvCxnSpPr>
        <p:spPr bwMode="auto">
          <a:xfrm flipH="1">
            <a:off x="875703" y="1728788"/>
            <a:ext cx="6091835" cy="1498202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Rectangle 7"/>
          <p:cNvSpPr/>
          <p:nvPr/>
        </p:nvSpPr>
        <p:spPr bwMode="auto">
          <a:xfrm>
            <a:off x="6731446" y="3687772"/>
            <a:ext cx="465881" cy="1405934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9" name="Rectangle 108"/>
          <p:cNvSpPr/>
          <p:nvPr/>
        </p:nvSpPr>
        <p:spPr bwMode="auto">
          <a:xfrm>
            <a:off x="8571957" y="3687773"/>
            <a:ext cx="465881" cy="141015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91" name="Straight Connector 90"/>
          <p:cNvCxnSpPr/>
          <p:nvPr/>
        </p:nvCxnSpPr>
        <p:spPr bwMode="auto">
          <a:xfrm>
            <a:off x="6514182" y="733363"/>
            <a:ext cx="764113" cy="1680984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Straight Connector 30"/>
          <p:cNvCxnSpPr/>
          <p:nvPr/>
        </p:nvCxnSpPr>
        <p:spPr bwMode="auto">
          <a:xfrm rot="20133314">
            <a:off x="6665281" y="1722953"/>
            <a:ext cx="6271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Rectangle 74"/>
          <p:cNvSpPr/>
          <p:nvPr/>
        </p:nvSpPr>
        <p:spPr bwMode="auto">
          <a:xfrm rot="20133314">
            <a:off x="6733611" y="1025568"/>
            <a:ext cx="465881" cy="1405934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36" name="Straight Connector 35"/>
          <p:cNvCxnSpPr/>
          <p:nvPr/>
        </p:nvCxnSpPr>
        <p:spPr bwMode="auto">
          <a:xfrm rot="20442904">
            <a:off x="8514487" y="1723711"/>
            <a:ext cx="5905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6" name="Rectangle 75"/>
          <p:cNvSpPr/>
          <p:nvPr/>
        </p:nvSpPr>
        <p:spPr bwMode="auto">
          <a:xfrm rot="20442904">
            <a:off x="8569865" y="1023305"/>
            <a:ext cx="465881" cy="141015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55" name="Straight Connector 54"/>
          <p:cNvCxnSpPr/>
          <p:nvPr/>
        </p:nvCxnSpPr>
        <p:spPr bwMode="auto">
          <a:xfrm>
            <a:off x="8394417" y="567844"/>
            <a:ext cx="663491" cy="189623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Connector 28"/>
          <p:cNvCxnSpPr/>
          <p:nvPr/>
        </p:nvCxnSpPr>
        <p:spPr bwMode="auto">
          <a:xfrm>
            <a:off x="6958709" y="5245483"/>
            <a:ext cx="0" cy="1365011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Straight Connector 29"/>
          <p:cNvCxnSpPr/>
          <p:nvPr/>
        </p:nvCxnSpPr>
        <p:spPr bwMode="auto">
          <a:xfrm>
            <a:off x="8800186" y="4407694"/>
            <a:ext cx="0" cy="2113756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 bwMode="auto">
          <a:xfrm>
            <a:off x="6956184" y="6443006"/>
            <a:ext cx="1844002" cy="635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Straight Connector 45"/>
          <p:cNvCxnSpPr/>
          <p:nvPr/>
        </p:nvCxnSpPr>
        <p:spPr bwMode="auto">
          <a:xfrm>
            <a:off x="6956184" y="6082127"/>
            <a:ext cx="928457" cy="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Straight Connector 47"/>
          <p:cNvCxnSpPr/>
          <p:nvPr/>
        </p:nvCxnSpPr>
        <p:spPr bwMode="auto">
          <a:xfrm>
            <a:off x="7880709" y="6082127"/>
            <a:ext cx="919477" cy="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Straight Connector 52"/>
          <p:cNvCxnSpPr/>
          <p:nvPr/>
        </p:nvCxnSpPr>
        <p:spPr bwMode="auto">
          <a:xfrm flipH="1" flipV="1">
            <a:off x="6937341" y="1725029"/>
            <a:ext cx="2606918" cy="485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Straight Connector 55"/>
          <p:cNvCxnSpPr/>
          <p:nvPr/>
        </p:nvCxnSpPr>
        <p:spPr bwMode="auto">
          <a:xfrm flipH="1" flipV="1">
            <a:off x="9405938" y="1729880"/>
            <a:ext cx="1913" cy="2653334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7063015" y="5610020"/>
                <a:ext cx="88601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/2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3015" y="5610020"/>
                <a:ext cx="886012" cy="461665"/>
              </a:xfrm>
              <a:prstGeom prst="rect">
                <a:avLst/>
              </a:prstGeom>
              <a:blipFill rotWithShape="0">
                <a:blip r:embed="rId2"/>
                <a:stretch>
                  <a:fillRect l="-1379"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7711622" y="6379662"/>
            <a:ext cx="474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9348498" y="2814458"/>
            <a:ext cx="3722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7934234" y="5610020"/>
                <a:ext cx="88601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/2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4234" y="5610020"/>
                <a:ext cx="886012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1379"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3" name="Straight Connector 62"/>
          <p:cNvCxnSpPr/>
          <p:nvPr/>
        </p:nvCxnSpPr>
        <p:spPr bwMode="auto">
          <a:xfrm flipH="1" flipV="1">
            <a:off x="1200151" y="5383579"/>
            <a:ext cx="6680558" cy="12427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Straight Connector 48"/>
          <p:cNvCxnSpPr/>
          <p:nvPr/>
        </p:nvCxnSpPr>
        <p:spPr bwMode="auto">
          <a:xfrm>
            <a:off x="1200151" y="2693758"/>
            <a:ext cx="0" cy="2925007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Text Box 76"/>
          <p:cNvSpPr txBox="1">
            <a:spLocks noChangeArrowheads="1"/>
          </p:cNvSpPr>
          <p:nvPr/>
        </p:nvSpPr>
        <p:spPr bwMode="auto">
          <a:xfrm>
            <a:off x="8607893" y="274077"/>
            <a:ext cx="5854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de-DE" altLang="en-US" dirty="0">
                <a:sym typeface="Symbol" panose="05050102010706020507" pitchFamily="18" charset="2"/>
              </a:rPr>
              <a:t></a:t>
            </a:r>
            <a:r>
              <a:rPr lang="hu-HU" altLang="en-US" baseline="-25000" dirty="0">
                <a:sym typeface="Symbol" panose="05050102010706020507" pitchFamily="18" charset="2"/>
              </a:rPr>
              <a:t>AJ</a:t>
            </a:r>
            <a:endParaRPr lang="de-DE" altLang="en-US" dirty="0"/>
          </a:p>
        </p:txBody>
      </p:sp>
      <p:sp>
        <p:nvSpPr>
          <p:cNvPr id="65" name="Arc 64"/>
          <p:cNvSpPr/>
          <p:nvPr/>
        </p:nvSpPr>
        <p:spPr bwMode="auto">
          <a:xfrm>
            <a:off x="6049394" y="711199"/>
            <a:ext cx="1829984" cy="1829984"/>
          </a:xfrm>
          <a:prstGeom prst="arc">
            <a:avLst>
              <a:gd name="adj1" fmla="val 13740236"/>
              <a:gd name="adj2" fmla="val 14620330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5" name="Arc 84"/>
          <p:cNvSpPr/>
          <p:nvPr/>
        </p:nvSpPr>
        <p:spPr bwMode="auto">
          <a:xfrm>
            <a:off x="6050165" y="711199"/>
            <a:ext cx="1829984" cy="1829984"/>
          </a:xfrm>
          <a:prstGeom prst="arc">
            <a:avLst>
              <a:gd name="adj1" fmla="val 14569685"/>
              <a:gd name="adj2" fmla="val 15253747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7" name="Arc 86"/>
          <p:cNvSpPr/>
          <p:nvPr/>
        </p:nvSpPr>
        <p:spPr bwMode="auto">
          <a:xfrm>
            <a:off x="6040899" y="712699"/>
            <a:ext cx="1829984" cy="1829984"/>
          </a:xfrm>
          <a:prstGeom prst="arc">
            <a:avLst>
              <a:gd name="adj1" fmla="val 15294726"/>
              <a:gd name="adj2" fmla="val 16112206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9" name="Arc 88"/>
          <p:cNvSpPr/>
          <p:nvPr/>
        </p:nvSpPr>
        <p:spPr bwMode="auto">
          <a:xfrm>
            <a:off x="7878430" y="711199"/>
            <a:ext cx="1829984" cy="1829984"/>
          </a:xfrm>
          <a:prstGeom prst="arc">
            <a:avLst>
              <a:gd name="adj1" fmla="val 13885097"/>
              <a:gd name="adj2" fmla="val 14950132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90" name="Arc 89"/>
          <p:cNvSpPr/>
          <p:nvPr/>
        </p:nvSpPr>
        <p:spPr bwMode="auto">
          <a:xfrm>
            <a:off x="7879201" y="711199"/>
            <a:ext cx="1829984" cy="1829984"/>
          </a:xfrm>
          <a:prstGeom prst="arc">
            <a:avLst>
              <a:gd name="adj1" fmla="val 14942471"/>
              <a:gd name="adj2" fmla="val 15483596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92" name="Arc 91"/>
          <p:cNvSpPr/>
          <p:nvPr/>
        </p:nvSpPr>
        <p:spPr bwMode="auto">
          <a:xfrm>
            <a:off x="7869935" y="712699"/>
            <a:ext cx="1829984" cy="1829984"/>
          </a:xfrm>
          <a:prstGeom prst="arc">
            <a:avLst>
              <a:gd name="adj1" fmla="val 15509886"/>
              <a:gd name="adj2" fmla="val 16653999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92507" y="126693"/>
            <a:ext cx="43172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Semleges </a:t>
            </a:r>
            <a:r>
              <a:rPr lang="hu-HU" dirty="0" err="1"/>
              <a:t>kormányzottságú</a:t>
            </a:r>
            <a:r>
              <a:rPr lang="hu-HU" dirty="0"/>
              <a:t> jármű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868941" y="4370140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</a:t>
            </a:r>
          </a:p>
        </p:txBody>
      </p:sp>
      <p:cxnSp>
        <p:nvCxnSpPr>
          <p:cNvPr id="60" name="Straight Connector 59"/>
          <p:cNvCxnSpPr/>
          <p:nvPr/>
        </p:nvCxnSpPr>
        <p:spPr bwMode="auto">
          <a:xfrm>
            <a:off x="1097610" y="3148599"/>
            <a:ext cx="205082" cy="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722693" y="2692256"/>
                <a:ext cx="58554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p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693" y="2692256"/>
                <a:ext cx="585545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20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Straight Connector 77"/>
          <p:cNvCxnSpPr/>
          <p:nvPr/>
        </p:nvCxnSpPr>
        <p:spPr bwMode="auto">
          <a:xfrm flipH="1">
            <a:off x="1086520" y="1723160"/>
            <a:ext cx="5872189" cy="2691506"/>
          </a:xfrm>
          <a:prstGeom prst="line">
            <a:avLst/>
          </a:prstGeom>
          <a:noFill/>
          <a:ln w="3175" cap="flat" cmpd="sng" algn="ctr">
            <a:solidFill>
              <a:schemeClr val="bg2">
                <a:lumMod val="60000"/>
                <a:lumOff val="40000"/>
              </a:schemeClr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Straight Connector 78"/>
          <p:cNvCxnSpPr/>
          <p:nvPr/>
        </p:nvCxnSpPr>
        <p:spPr bwMode="auto">
          <a:xfrm flipH="1">
            <a:off x="1073945" y="1723160"/>
            <a:ext cx="7728766" cy="2684534"/>
          </a:xfrm>
          <a:prstGeom prst="line">
            <a:avLst/>
          </a:prstGeom>
          <a:noFill/>
          <a:ln w="3175" cap="flat" cmpd="sng" algn="ctr">
            <a:solidFill>
              <a:schemeClr val="bg2">
                <a:lumMod val="60000"/>
                <a:lumOff val="40000"/>
              </a:schemeClr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Connector 79"/>
          <p:cNvCxnSpPr/>
          <p:nvPr/>
        </p:nvCxnSpPr>
        <p:spPr bwMode="auto">
          <a:xfrm flipH="1" flipV="1">
            <a:off x="1003300" y="3104890"/>
            <a:ext cx="5975531" cy="1273515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flipH="1" flipV="1">
            <a:off x="1073944" y="4367420"/>
            <a:ext cx="8489157" cy="15793"/>
          </a:xfrm>
          <a:prstGeom prst="line">
            <a:avLst/>
          </a:prstGeom>
          <a:noFill/>
          <a:ln w="3175" cap="flat" cmpd="sng" algn="ctr">
            <a:solidFill>
              <a:schemeClr val="bg2">
                <a:lumMod val="60000"/>
                <a:lumOff val="40000"/>
              </a:schemeClr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Straight Connector 44"/>
          <p:cNvCxnSpPr/>
          <p:nvPr/>
        </p:nvCxnSpPr>
        <p:spPr bwMode="auto">
          <a:xfrm flipH="1" flipV="1">
            <a:off x="6686334" y="580099"/>
            <a:ext cx="278823" cy="1148281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0" name="Text Box 76"/>
          <p:cNvSpPr txBox="1">
            <a:spLocks noChangeArrowheads="1"/>
          </p:cNvSpPr>
          <p:nvPr/>
        </p:nvSpPr>
        <p:spPr bwMode="auto">
          <a:xfrm>
            <a:off x="6149171" y="288516"/>
            <a:ext cx="9771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de-DE" altLang="en-US" dirty="0">
                <a:sym typeface="Symbol" panose="05050102010706020507" pitchFamily="18" charset="2"/>
              </a:rPr>
              <a:t></a:t>
            </a:r>
            <a:r>
              <a:rPr lang="hu-HU" altLang="en-US" baseline="-25000" dirty="0">
                <a:sym typeface="Symbol" panose="05050102010706020507" pitchFamily="18" charset="2"/>
              </a:rPr>
              <a:t>AB</a:t>
            </a:r>
            <a:endParaRPr lang="de-DE" altLang="en-US" dirty="0"/>
          </a:p>
        </p:txBody>
      </p:sp>
      <p:cxnSp>
        <p:nvCxnSpPr>
          <p:cNvPr id="54" name="Straight Connector 53"/>
          <p:cNvCxnSpPr/>
          <p:nvPr/>
        </p:nvCxnSpPr>
        <p:spPr bwMode="auto">
          <a:xfrm flipH="1" flipV="1">
            <a:off x="8580823" y="591232"/>
            <a:ext cx="221887" cy="1121487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Straight Connector 100"/>
          <p:cNvCxnSpPr/>
          <p:nvPr/>
        </p:nvCxnSpPr>
        <p:spPr bwMode="auto">
          <a:xfrm flipV="1">
            <a:off x="6962319" y="3323959"/>
            <a:ext cx="228950" cy="1062901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Connector 102"/>
          <p:cNvCxnSpPr/>
          <p:nvPr/>
        </p:nvCxnSpPr>
        <p:spPr bwMode="auto">
          <a:xfrm flipV="1">
            <a:off x="8800186" y="3272156"/>
            <a:ext cx="182651" cy="1106251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Straight Connector 109"/>
          <p:cNvCxnSpPr/>
          <p:nvPr/>
        </p:nvCxnSpPr>
        <p:spPr bwMode="auto">
          <a:xfrm>
            <a:off x="6958709" y="3365500"/>
            <a:ext cx="0" cy="186055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Straight Connector 110"/>
          <p:cNvCxnSpPr/>
          <p:nvPr/>
        </p:nvCxnSpPr>
        <p:spPr bwMode="auto">
          <a:xfrm>
            <a:off x="8800186" y="3414502"/>
            <a:ext cx="0" cy="1811548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" name="Arc 111"/>
          <p:cNvSpPr/>
          <p:nvPr/>
        </p:nvSpPr>
        <p:spPr bwMode="auto">
          <a:xfrm>
            <a:off x="6049394" y="3447994"/>
            <a:ext cx="1829984" cy="1829984"/>
          </a:xfrm>
          <a:prstGeom prst="arc">
            <a:avLst>
              <a:gd name="adj1" fmla="val 15462631"/>
              <a:gd name="adj2" fmla="val 16205723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3" name="Arc 112"/>
          <p:cNvSpPr/>
          <p:nvPr/>
        </p:nvSpPr>
        <p:spPr bwMode="auto">
          <a:xfrm>
            <a:off x="6050165" y="3447994"/>
            <a:ext cx="1829984" cy="1829984"/>
          </a:xfrm>
          <a:prstGeom prst="arc">
            <a:avLst>
              <a:gd name="adj1" fmla="val 16156062"/>
              <a:gd name="adj2" fmla="val 16974336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4" name="Arc 113"/>
          <p:cNvSpPr/>
          <p:nvPr/>
        </p:nvSpPr>
        <p:spPr bwMode="auto">
          <a:xfrm>
            <a:off x="6047641" y="3446588"/>
            <a:ext cx="1829984" cy="1829984"/>
          </a:xfrm>
          <a:prstGeom prst="arc">
            <a:avLst>
              <a:gd name="adj1" fmla="val 16953612"/>
              <a:gd name="adj2" fmla="val 17591809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5" name="Text Box 76"/>
          <p:cNvSpPr txBox="1">
            <a:spLocks noChangeArrowheads="1"/>
          </p:cNvSpPr>
          <p:nvPr/>
        </p:nvSpPr>
        <p:spPr bwMode="auto">
          <a:xfrm>
            <a:off x="6666842" y="2934914"/>
            <a:ext cx="9771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de-DE" altLang="en-US" dirty="0">
                <a:sym typeface="Symbol" panose="05050102010706020507" pitchFamily="18" charset="2"/>
              </a:rPr>
              <a:t></a:t>
            </a:r>
            <a:r>
              <a:rPr lang="hu-HU" altLang="en-US" baseline="-25000" dirty="0">
                <a:sym typeface="Symbol" panose="05050102010706020507" pitchFamily="18" charset="2"/>
              </a:rPr>
              <a:t>BB</a:t>
            </a:r>
            <a:endParaRPr lang="de-DE" altLang="en-US" dirty="0"/>
          </a:p>
        </p:txBody>
      </p:sp>
      <p:sp>
        <p:nvSpPr>
          <p:cNvPr id="118" name="Arc 117"/>
          <p:cNvSpPr/>
          <p:nvPr/>
        </p:nvSpPr>
        <p:spPr bwMode="auto">
          <a:xfrm>
            <a:off x="7875191" y="3447994"/>
            <a:ext cx="1829984" cy="1829984"/>
          </a:xfrm>
          <a:prstGeom prst="arc">
            <a:avLst>
              <a:gd name="adj1" fmla="val 15462631"/>
              <a:gd name="adj2" fmla="val 16205723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9" name="Arc 118"/>
          <p:cNvSpPr/>
          <p:nvPr/>
        </p:nvSpPr>
        <p:spPr bwMode="auto">
          <a:xfrm>
            <a:off x="7875962" y="3447994"/>
            <a:ext cx="1829984" cy="1829984"/>
          </a:xfrm>
          <a:prstGeom prst="arc">
            <a:avLst>
              <a:gd name="adj1" fmla="val 16156062"/>
              <a:gd name="adj2" fmla="val 16974336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20" name="Arc 119"/>
          <p:cNvSpPr/>
          <p:nvPr/>
        </p:nvSpPr>
        <p:spPr bwMode="auto">
          <a:xfrm>
            <a:off x="7873438" y="3446588"/>
            <a:ext cx="1829984" cy="1829984"/>
          </a:xfrm>
          <a:prstGeom prst="arc">
            <a:avLst>
              <a:gd name="adj1" fmla="val 16833735"/>
              <a:gd name="adj2" fmla="val 17591809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21" name="Text Box 76"/>
          <p:cNvSpPr txBox="1">
            <a:spLocks noChangeArrowheads="1"/>
          </p:cNvSpPr>
          <p:nvPr/>
        </p:nvSpPr>
        <p:spPr bwMode="auto">
          <a:xfrm>
            <a:off x="8389396" y="2974195"/>
            <a:ext cx="9771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de-DE" altLang="en-US" dirty="0">
                <a:sym typeface="Symbol" panose="05050102010706020507" pitchFamily="18" charset="2"/>
              </a:rPr>
              <a:t></a:t>
            </a:r>
            <a:r>
              <a:rPr lang="hu-HU" altLang="en-US" baseline="-25000" dirty="0">
                <a:sym typeface="Symbol" panose="05050102010706020507" pitchFamily="18" charset="2"/>
              </a:rPr>
              <a:t>BJ</a:t>
            </a:r>
            <a:endParaRPr lang="de-DE" altLang="en-US" dirty="0"/>
          </a:p>
        </p:txBody>
      </p:sp>
      <p:sp>
        <p:nvSpPr>
          <p:cNvPr id="124" name="TextBox 123"/>
          <p:cNvSpPr txBox="1"/>
          <p:nvPr/>
        </p:nvSpPr>
        <p:spPr>
          <a:xfrm>
            <a:off x="3587239" y="5306954"/>
            <a:ext cx="870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</a:t>
            </a:r>
            <a:r>
              <a:rPr lang="hu-HU" dirty="0"/>
              <a:t>=</a:t>
            </a:r>
            <a:r>
              <a:rPr lang="en-US" dirty="0"/>
              <a:t>R</a:t>
            </a:r>
            <a:r>
              <a:rPr lang="en-US" baseline="-25000" dirty="0"/>
              <a:t>0</a:t>
            </a:r>
          </a:p>
        </p:txBody>
      </p:sp>
      <p:sp>
        <p:nvSpPr>
          <p:cNvPr id="70" name="Arc 69"/>
          <p:cNvSpPr/>
          <p:nvPr/>
        </p:nvSpPr>
        <p:spPr bwMode="auto">
          <a:xfrm>
            <a:off x="6772480" y="1541531"/>
            <a:ext cx="391038" cy="391038"/>
          </a:xfrm>
          <a:prstGeom prst="arc">
            <a:avLst>
              <a:gd name="adj1" fmla="val 10354459"/>
              <a:gd name="adj2" fmla="val 15293562"/>
            </a:avLst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1" name="Oval 70"/>
          <p:cNvSpPr/>
          <p:nvPr/>
        </p:nvSpPr>
        <p:spPr bwMode="auto">
          <a:xfrm>
            <a:off x="6848876" y="1667100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2" name="Arc 71"/>
          <p:cNvSpPr/>
          <p:nvPr/>
        </p:nvSpPr>
        <p:spPr bwMode="auto">
          <a:xfrm>
            <a:off x="8609157" y="1511198"/>
            <a:ext cx="391038" cy="391038"/>
          </a:xfrm>
          <a:prstGeom prst="arc">
            <a:avLst>
              <a:gd name="adj1" fmla="val 9933701"/>
              <a:gd name="adj2" fmla="val 15376505"/>
            </a:avLst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3" name="Oval 72"/>
          <p:cNvSpPr/>
          <p:nvPr/>
        </p:nvSpPr>
        <p:spPr bwMode="auto">
          <a:xfrm>
            <a:off x="8685553" y="1636767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14524" y="728999"/>
            <a:ext cx="544615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de-DE" altLang="en-US" dirty="0">
                <a:sym typeface="Symbol" panose="05050102010706020507" pitchFamily="18" charset="2"/>
              </a:rPr>
              <a:t></a:t>
            </a:r>
            <a:r>
              <a:rPr lang="hu-HU" altLang="en-US" baseline="-25000" dirty="0">
                <a:sym typeface="Symbol" panose="05050102010706020507" pitchFamily="18" charset="2"/>
              </a:rPr>
              <a:t>A</a:t>
            </a:r>
            <a:r>
              <a:rPr lang="hu-HU" altLang="en-US" dirty="0">
                <a:sym typeface="Symbol" panose="05050102010706020507" pitchFamily="18" charset="2"/>
              </a:rPr>
              <a:t> = </a:t>
            </a:r>
            <a:r>
              <a:rPr lang="de-DE" altLang="en-US" dirty="0">
                <a:sym typeface="Symbol" panose="05050102010706020507" pitchFamily="18" charset="2"/>
              </a:rPr>
              <a:t></a:t>
            </a:r>
            <a:r>
              <a:rPr lang="hu-HU" altLang="en-US" baseline="-25000" dirty="0">
                <a:sym typeface="Symbol" panose="05050102010706020507" pitchFamily="18" charset="2"/>
              </a:rPr>
              <a:t>B</a:t>
            </a:r>
            <a:r>
              <a:rPr lang="hu-HU" altLang="en-US" dirty="0">
                <a:sym typeface="Symbol" panose="05050102010706020507" pitchFamily="18" charset="2"/>
              </a:rPr>
              <a:t>, </a:t>
            </a:r>
            <a:br>
              <a:rPr lang="hu-HU" altLang="en-US" dirty="0">
                <a:sym typeface="Symbol" panose="05050102010706020507" pitchFamily="18" charset="2"/>
              </a:rPr>
            </a:br>
            <a:r>
              <a:rPr lang="hu-HU" altLang="en-US" dirty="0">
                <a:sym typeface="Symbol" panose="05050102010706020507" pitchFamily="18" charset="2"/>
              </a:rPr>
              <a:t>Állandó sugarú körpályán haladva az egyre növekvő sebességhez változatlan kormányszög tartozik </a:t>
            </a:r>
            <a:endParaRPr lang="de-DE" altLang="en-US" dirty="0"/>
          </a:p>
        </p:txBody>
      </p:sp>
    </p:spTree>
    <p:extLst>
      <p:ext uri="{BB962C8B-B14F-4D97-AF65-F5344CB8AC3E}">
        <p14:creationId xmlns:p14="http://schemas.microsoft.com/office/powerpoint/2010/main" val="3900662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 bwMode="auto">
          <a:xfrm flipH="1" flipV="1">
            <a:off x="54597" y="2734997"/>
            <a:ext cx="8755168" cy="1646817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Straight Connector 4"/>
          <p:cNvCxnSpPr/>
          <p:nvPr/>
        </p:nvCxnSpPr>
        <p:spPr bwMode="auto">
          <a:xfrm>
            <a:off x="7884319" y="885371"/>
            <a:ext cx="0" cy="542834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 flipH="1">
            <a:off x="48036" y="1723160"/>
            <a:ext cx="8754677" cy="101708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/>
          <p:nvPr/>
        </p:nvCxnSpPr>
        <p:spPr bwMode="auto">
          <a:xfrm>
            <a:off x="6964386" y="4295775"/>
            <a:ext cx="0" cy="17621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Straight Connector 80"/>
          <p:cNvCxnSpPr/>
          <p:nvPr/>
        </p:nvCxnSpPr>
        <p:spPr bwMode="auto">
          <a:xfrm>
            <a:off x="8802711" y="838200"/>
            <a:ext cx="0" cy="990600"/>
          </a:xfrm>
          <a:prstGeom prst="line">
            <a:avLst/>
          </a:prstGeom>
          <a:noFill/>
          <a:ln w="6350" cap="flat" cmpd="sng" algn="ctr">
            <a:solidFill>
              <a:schemeClr val="bg2">
                <a:lumMod val="40000"/>
                <a:lumOff val="60000"/>
              </a:schemeClr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Straight Connector 81"/>
          <p:cNvCxnSpPr/>
          <p:nvPr/>
        </p:nvCxnSpPr>
        <p:spPr bwMode="auto">
          <a:xfrm>
            <a:off x="6964386" y="508000"/>
            <a:ext cx="0" cy="1320800"/>
          </a:xfrm>
          <a:prstGeom prst="line">
            <a:avLst/>
          </a:prstGeom>
          <a:noFill/>
          <a:ln w="6350" cap="flat" cmpd="sng" algn="ctr">
            <a:solidFill>
              <a:schemeClr val="bg2">
                <a:lumMod val="40000"/>
                <a:lumOff val="60000"/>
              </a:schemeClr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Connector 85"/>
          <p:cNvCxnSpPr/>
          <p:nvPr/>
        </p:nvCxnSpPr>
        <p:spPr bwMode="auto">
          <a:xfrm>
            <a:off x="8802711" y="4295775"/>
            <a:ext cx="0" cy="17621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8" name="Rounded Rectangle 107"/>
          <p:cNvSpPr/>
          <p:nvPr/>
        </p:nvSpPr>
        <p:spPr bwMode="auto">
          <a:xfrm>
            <a:off x="6731446" y="711199"/>
            <a:ext cx="2306391" cy="4992914"/>
          </a:xfrm>
          <a:prstGeom prst="roundRect">
            <a:avLst/>
          </a:prstGeom>
          <a:noFill/>
          <a:ln w="9525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6731445" y="1965642"/>
            <a:ext cx="2306392" cy="2949208"/>
          </a:xfrm>
          <a:prstGeom prst="roundRect">
            <a:avLst/>
          </a:prstGeom>
          <a:noFill/>
          <a:ln w="9525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6836229" y="2391638"/>
            <a:ext cx="2124086" cy="2097215"/>
          </a:xfrm>
          <a:prstGeom prst="roundRect">
            <a:avLst/>
          </a:prstGeom>
          <a:noFill/>
          <a:ln w="9525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grpSp>
        <p:nvGrpSpPr>
          <p:cNvPr id="20" name="Group 131"/>
          <p:cNvGrpSpPr>
            <a:grpSpLocks/>
          </p:cNvGrpSpPr>
          <p:nvPr/>
        </p:nvGrpSpPr>
        <p:grpSpPr bwMode="auto">
          <a:xfrm>
            <a:off x="7067097" y="2439758"/>
            <a:ext cx="644525" cy="254000"/>
            <a:chOff x="1753" y="1153"/>
            <a:chExt cx="951" cy="281"/>
          </a:xfrm>
        </p:grpSpPr>
        <p:sp>
          <p:nvSpPr>
            <p:cNvPr id="21" name="Oval 125"/>
            <p:cNvSpPr>
              <a:spLocks noChangeArrowheads="1"/>
            </p:cNvSpPr>
            <p:nvPr/>
          </p:nvSpPr>
          <p:spPr bwMode="auto">
            <a:xfrm>
              <a:off x="1753" y="1153"/>
              <a:ext cx="951" cy="281"/>
            </a:xfrm>
            <a:prstGeom prst="ellipse">
              <a:avLst/>
            </a:prstGeom>
            <a:noFill/>
            <a:ln w="38100" cmpd="dbl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128"/>
            <p:cNvSpPr>
              <a:spLocks noChangeShapeType="1"/>
            </p:cNvSpPr>
            <p:nvPr/>
          </p:nvSpPr>
          <p:spPr bwMode="auto">
            <a:xfrm flipV="1">
              <a:off x="2228" y="1155"/>
              <a:ext cx="0" cy="138"/>
            </a:xfrm>
            <a:prstGeom prst="line">
              <a:avLst/>
            </a:prstGeom>
            <a:noFill/>
            <a:ln w="38100" cmpd="dbl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129"/>
            <p:cNvSpPr>
              <a:spLocks noChangeShapeType="1"/>
            </p:cNvSpPr>
            <p:nvPr/>
          </p:nvSpPr>
          <p:spPr bwMode="auto">
            <a:xfrm rot="-10800000">
              <a:off x="2219" y="1290"/>
              <a:ext cx="288" cy="117"/>
            </a:xfrm>
            <a:prstGeom prst="line">
              <a:avLst/>
            </a:prstGeom>
            <a:noFill/>
            <a:ln w="38100" cmpd="dbl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130"/>
            <p:cNvSpPr>
              <a:spLocks noChangeShapeType="1"/>
            </p:cNvSpPr>
            <p:nvPr/>
          </p:nvSpPr>
          <p:spPr bwMode="auto">
            <a:xfrm flipH="1">
              <a:off x="1940" y="1290"/>
              <a:ext cx="288" cy="117"/>
            </a:xfrm>
            <a:prstGeom prst="line">
              <a:avLst/>
            </a:prstGeom>
            <a:noFill/>
            <a:ln w="38100" cmpd="dbl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38" name="Straight Connector 37"/>
          <p:cNvCxnSpPr/>
          <p:nvPr/>
        </p:nvCxnSpPr>
        <p:spPr bwMode="auto">
          <a:xfrm flipH="1">
            <a:off x="87434" y="1728788"/>
            <a:ext cx="6880105" cy="1003489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Rectangle 7"/>
          <p:cNvSpPr/>
          <p:nvPr/>
        </p:nvSpPr>
        <p:spPr bwMode="auto">
          <a:xfrm>
            <a:off x="6731446" y="3687772"/>
            <a:ext cx="465881" cy="1405934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9" name="Rectangle 108"/>
          <p:cNvSpPr/>
          <p:nvPr/>
        </p:nvSpPr>
        <p:spPr bwMode="auto">
          <a:xfrm>
            <a:off x="8571957" y="3687773"/>
            <a:ext cx="465881" cy="141015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91" name="Straight Connector 90"/>
          <p:cNvCxnSpPr/>
          <p:nvPr/>
        </p:nvCxnSpPr>
        <p:spPr bwMode="auto">
          <a:xfrm>
            <a:off x="6514182" y="733363"/>
            <a:ext cx="764113" cy="1680984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Straight Connector 30"/>
          <p:cNvCxnSpPr/>
          <p:nvPr/>
        </p:nvCxnSpPr>
        <p:spPr bwMode="auto">
          <a:xfrm rot="20133314">
            <a:off x="6665281" y="1722953"/>
            <a:ext cx="6271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Rectangle 74"/>
          <p:cNvSpPr/>
          <p:nvPr/>
        </p:nvSpPr>
        <p:spPr bwMode="auto">
          <a:xfrm rot="20133314">
            <a:off x="6733611" y="1025568"/>
            <a:ext cx="465881" cy="1405934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36" name="Straight Connector 35"/>
          <p:cNvCxnSpPr/>
          <p:nvPr/>
        </p:nvCxnSpPr>
        <p:spPr bwMode="auto">
          <a:xfrm rot="20442904">
            <a:off x="8514487" y="1723711"/>
            <a:ext cx="5905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6" name="Rectangle 75"/>
          <p:cNvSpPr/>
          <p:nvPr/>
        </p:nvSpPr>
        <p:spPr bwMode="auto">
          <a:xfrm rot="20442904">
            <a:off x="8569865" y="1023305"/>
            <a:ext cx="465881" cy="141015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55" name="Straight Connector 54"/>
          <p:cNvCxnSpPr/>
          <p:nvPr/>
        </p:nvCxnSpPr>
        <p:spPr bwMode="auto">
          <a:xfrm>
            <a:off x="8394417" y="567844"/>
            <a:ext cx="663491" cy="189623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Connector 28"/>
          <p:cNvCxnSpPr/>
          <p:nvPr/>
        </p:nvCxnSpPr>
        <p:spPr bwMode="auto">
          <a:xfrm>
            <a:off x="6958709" y="5245483"/>
            <a:ext cx="0" cy="1365011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Straight Connector 29"/>
          <p:cNvCxnSpPr/>
          <p:nvPr/>
        </p:nvCxnSpPr>
        <p:spPr bwMode="auto">
          <a:xfrm>
            <a:off x="8800186" y="4407694"/>
            <a:ext cx="0" cy="2113756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 bwMode="auto">
          <a:xfrm>
            <a:off x="6956184" y="6443006"/>
            <a:ext cx="1844002" cy="635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Straight Connector 45"/>
          <p:cNvCxnSpPr/>
          <p:nvPr/>
        </p:nvCxnSpPr>
        <p:spPr bwMode="auto">
          <a:xfrm>
            <a:off x="6956184" y="6153375"/>
            <a:ext cx="928457" cy="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Straight Connector 47"/>
          <p:cNvCxnSpPr/>
          <p:nvPr/>
        </p:nvCxnSpPr>
        <p:spPr bwMode="auto">
          <a:xfrm>
            <a:off x="7880709" y="6153375"/>
            <a:ext cx="919477" cy="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Straight Connector 52"/>
          <p:cNvCxnSpPr/>
          <p:nvPr/>
        </p:nvCxnSpPr>
        <p:spPr bwMode="auto">
          <a:xfrm flipH="1" flipV="1">
            <a:off x="6937341" y="1725029"/>
            <a:ext cx="2606918" cy="485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Straight Connector 55"/>
          <p:cNvCxnSpPr/>
          <p:nvPr/>
        </p:nvCxnSpPr>
        <p:spPr bwMode="auto">
          <a:xfrm flipH="1" flipV="1">
            <a:off x="9405938" y="1729880"/>
            <a:ext cx="1913" cy="2653334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7063015" y="5681268"/>
                <a:ext cx="88601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/2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3015" y="5681268"/>
                <a:ext cx="886012" cy="461665"/>
              </a:xfrm>
              <a:prstGeom prst="rect">
                <a:avLst/>
              </a:prstGeom>
              <a:blipFill rotWithShape="0">
                <a:blip r:embed="rId2"/>
                <a:stretch>
                  <a:fillRect l="-1379"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7711622" y="6379662"/>
            <a:ext cx="474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9348498" y="2814458"/>
            <a:ext cx="3722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7934234" y="5681268"/>
                <a:ext cx="88601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/2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4234" y="5681268"/>
                <a:ext cx="886012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1379"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3" name="Straight Connector 62"/>
          <p:cNvCxnSpPr/>
          <p:nvPr/>
        </p:nvCxnSpPr>
        <p:spPr bwMode="auto">
          <a:xfrm flipH="1" flipV="1">
            <a:off x="1200151" y="5383579"/>
            <a:ext cx="6680558" cy="12427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Straight Connector 48"/>
          <p:cNvCxnSpPr/>
          <p:nvPr/>
        </p:nvCxnSpPr>
        <p:spPr bwMode="auto">
          <a:xfrm>
            <a:off x="1200151" y="4295775"/>
            <a:ext cx="0" cy="132299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Text Box 76"/>
          <p:cNvSpPr txBox="1">
            <a:spLocks noChangeArrowheads="1"/>
          </p:cNvSpPr>
          <p:nvPr/>
        </p:nvSpPr>
        <p:spPr bwMode="auto">
          <a:xfrm>
            <a:off x="8667602" y="262934"/>
            <a:ext cx="5854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de-DE" altLang="en-US" dirty="0">
                <a:sym typeface="Symbol" panose="05050102010706020507" pitchFamily="18" charset="2"/>
              </a:rPr>
              <a:t></a:t>
            </a:r>
            <a:r>
              <a:rPr lang="de-DE" altLang="en-US" baseline="-25000" dirty="0">
                <a:sym typeface="Symbol" panose="05050102010706020507" pitchFamily="18" charset="2"/>
              </a:rPr>
              <a:t>FR</a:t>
            </a:r>
            <a:endParaRPr lang="de-DE" altLang="en-US" dirty="0"/>
          </a:p>
        </p:txBody>
      </p:sp>
      <p:sp>
        <p:nvSpPr>
          <p:cNvPr id="65" name="Arc 64"/>
          <p:cNvSpPr/>
          <p:nvPr/>
        </p:nvSpPr>
        <p:spPr bwMode="auto">
          <a:xfrm>
            <a:off x="6049394" y="711199"/>
            <a:ext cx="1829984" cy="1829984"/>
          </a:xfrm>
          <a:prstGeom prst="arc">
            <a:avLst>
              <a:gd name="adj1" fmla="val 13740236"/>
              <a:gd name="adj2" fmla="val 14620330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5" name="Arc 84"/>
          <p:cNvSpPr/>
          <p:nvPr/>
        </p:nvSpPr>
        <p:spPr bwMode="auto">
          <a:xfrm>
            <a:off x="6050165" y="711199"/>
            <a:ext cx="1829984" cy="1829984"/>
          </a:xfrm>
          <a:prstGeom prst="arc">
            <a:avLst>
              <a:gd name="adj1" fmla="val 14569685"/>
              <a:gd name="adj2" fmla="val 15691477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7" name="Arc 86"/>
          <p:cNvSpPr/>
          <p:nvPr/>
        </p:nvSpPr>
        <p:spPr bwMode="auto">
          <a:xfrm>
            <a:off x="6040899" y="712699"/>
            <a:ext cx="1829984" cy="1829984"/>
          </a:xfrm>
          <a:prstGeom prst="arc">
            <a:avLst>
              <a:gd name="adj1" fmla="val 15792552"/>
              <a:gd name="adj2" fmla="val 16828978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9" name="Arc 88"/>
          <p:cNvSpPr/>
          <p:nvPr/>
        </p:nvSpPr>
        <p:spPr bwMode="auto">
          <a:xfrm>
            <a:off x="7878430" y="711199"/>
            <a:ext cx="1829984" cy="1829984"/>
          </a:xfrm>
          <a:prstGeom prst="arc">
            <a:avLst>
              <a:gd name="adj1" fmla="val 13885097"/>
              <a:gd name="adj2" fmla="val 14950132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90" name="Arc 89"/>
          <p:cNvSpPr/>
          <p:nvPr/>
        </p:nvSpPr>
        <p:spPr bwMode="auto">
          <a:xfrm>
            <a:off x="7879201" y="711199"/>
            <a:ext cx="1829984" cy="1829984"/>
          </a:xfrm>
          <a:prstGeom prst="arc">
            <a:avLst>
              <a:gd name="adj1" fmla="val 14942471"/>
              <a:gd name="adj2" fmla="val 15960288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92" name="Arc 91"/>
          <p:cNvSpPr/>
          <p:nvPr/>
        </p:nvSpPr>
        <p:spPr bwMode="auto">
          <a:xfrm>
            <a:off x="7869935" y="712699"/>
            <a:ext cx="1829984" cy="1829984"/>
          </a:xfrm>
          <a:prstGeom prst="arc">
            <a:avLst>
              <a:gd name="adj1" fmla="val 15999088"/>
              <a:gd name="adj2" fmla="val 17290616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87434" y="107861"/>
            <a:ext cx="2694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/>
              <a:t>Alúlkormányzottság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874084" y="4306821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-57655" y="2291521"/>
                <a:ext cx="67371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p>
                          <m:r>
                            <a:rPr lang="hu-HU" b="0" i="1" dirty="0" smtClean="0">
                              <a:latin typeface="Cambria Math" panose="02040503050406030204" pitchFamily="18" charset="0"/>
                            </a:rPr>
                            <m:t>𝐼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7655" y="2291521"/>
                <a:ext cx="673711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1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Straight Connector 77"/>
          <p:cNvCxnSpPr/>
          <p:nvPr/>
        </p:nvCxnSpPr>
        <p:spPr bwMode="auto">
          <a:xfrm flipH="1">
            <a:off x="1086520" y="1723160"/>
            <a:ext cx="5872189" cy="2691506"/>
          </a:xfrm>
          <a:prstGeom prst="line">
            <a:avLst/>
          </a:prstGeom>
          <a:noFill/>
          <a:ln w="3175" cap="flat" cmpd="sng" algn="ctr">
            <a:solidFill>
              <a:schemeClr val="bg2">
                <a:lumMod val="60000"/>
                <a:lumOff val="40000"/>
              </a:schemeClr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Straight Connector 78"/>
          <p:cNvCxnSpPr/>
          <p:nvPr/>
        </p:nvCxnSpPr>
        <p:spPr bwMode="auto">
          <a:xfrm flipH="1">
            <a:off x="1073945" y="1723160"/>
            <a:ext cx="7728766" cy="2684534"/>
          </a:xfrm>
          <a:prstGeom prst="line">
            <a:avLst/>
          </a:prstGeom>
          <a:noFill/>
          <a:ln w="3175" cap="flat" cmpd="sng" algn="ctr">
            <a:solidFill>
              <a:schemeClr val="bg2">
                <a:lumMod val="60000"/>
                <a:lumOff val="40000"/>
              </a:schemeClr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Connector 79"/>
          <p:cNvCxnSpPr/>
          <p:nvPr/>
        </p:nvCxnSpPr>
        <p:spPr bwMode="auto">
          <a:xfrm flipH="1" flipV="1">
            <a:off x="65891" y="2736036"/>
            <a:ext cx="6912942" cy="1642371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flipH="1" flipV="1">
            <a:off x="1073944" y="4367420"/>
            <a:ext cx="8489157" cy="15793"/>
          </a:xfrm>
          <a:prstGeom prst="line">
            <a:avLst/>
          </a:prstGeom>
          <a:noFill/>
          <a:ln w="3175" cap="flat" cmpd="sng" algn="ctr">
            <a:solidFill>
              <a:schemeClr val="bg2">
                <a:lumMod val="60000"/>
                <a:lumOff val="40000"/>
              </a:schemeClr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Straight Connector 44"/>
          <p:cNvCxnSpPr/>
          <p:nvPr/>
        </p:nvCxnSpPr>
        <p:spPr bwMode="auto">
          <a:xfrm flipH="1" flipV="1">
            <a:off x="6813550" y="508000"/>
            <a:ext cx="151608" cy="1220381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0" name="Text Box 76"/>
          <p:cNvSpPr txBox="1">
            <a:spLocks noChangeArrowheads="1"/>
          </p:cNvSpPr>
          <p:nvPr/>
        </p:nvSpPr>
        <p:spPr bwMode="auto">
          <a:xfrm>
            <a:off x="6235644" y="253261"/>
            <a:ext cx="9771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de-DE" altLang="en-US" dirty="0">
                <a:sym typeface="Symbol" panose="05050102010706020507" pitchFamily="18" charset="2"/>
              </a:rPr>
              <a:t></a:t>
            </a:r>
            <a:r>
              <a:rPr lang="de-DE" altLang="en-US" baseline="-25000" dirty="0">
                <a:sym typeface="Symbol" panose="05050102010706020507" pitchFamily="18" charset="2"/>
              </a:rPr>
              <a:t>FL</a:t>
            </a:r>
            <a:endParaRPr lang="de-DE" altLang="en-US" dirty="0"/>
          </a:p>
        </p:txBody>
      </p:sp>
      <p:cxnSp>
        <p:nvCxnSpPr>
          <p:cNvPr id="54" name="Straight Connector 53"/>
          <p:cNvCxnSpPr/>
          <p:nvPr/>
        </p:nvCxnSpPr>
        <p:spPr bwMode="auto">
          <a:xfrm flipH="1" flipV="1">
            <a:off x="8724900" y="508000"/>
            <a:ext cx="77811" cy="1204720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Straight Connector 100"/>
          <p:cNvCxnSpPr/>
          <p:nvPr/>
        </p:nvCxnSpPr>
        <p:spPr bwMode="auto">
          <a:xfrm flipV="1">
            <a:off x="6962319" y="3323959"/>
            <a:ext cx="228950" cy="1062901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Connector 102"/>
          <p:cNvCxnSpPr/>
          <p:nvPr/>
        </p:nvCxnSpPr>
        <p:spPr bwMode="auto">
          <a:xfrm flipV="1">
            <a:off x="8800186" y="3272156"/>
            <a:ext cx="182651" cy="1106251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Straight Connector 109"/>
          <p:cNvCxnSpPr/>
          <p:nvPr/>
        </p:nvCxnSpPr>
        <p:spPr bwMode="auto">
          <a:xfrm>
            <a:off x="6958709" y="3365500"/>
            <a:ext cx="0" cy="186055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Straight Connector 110"/>
          <p:cNvCxnSpPr/>
          <p:nvPr/>
        </p:nvCxnSpPr>
        <p:spPr bwMode="auto">
          <a:xfrm>
            <a:off x="8800186" y="3414502"/>
            <a:ext cx="0" cy="1811548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" name="Arc 111"/>
          <p:cNvSpPr/>
          <p:nvPr/>
        </p:nvSpPr>
        <p:spPr bwMode="auto">
          <a:xfrm>
            <a:off x="6049394" y="3447994"/>
            <a:ext cx="1829984" cy="1829984"/>
          </a:xfrm>
          <a:prstGeom prst="arc">
            <a:avLst>
              <a:gd name="adj1" fmla="val 15462631"/>
              <a:gd name="adj2" fmla="val 16205723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3" name="Arc 112"/>
          <p:cNvSpPr/>
          <p:nvPr/>
        </p:nvSpPr>
        <p:spPr bwMode="auto">
          <a:xfrm>
            <a:off x="6050165" y="3447994"/>
            <a:ext cx="1829984" cy="1829984"/>
          </a:xfrm>
          <a:prstGeom prst="arc">
            <a:avLst>
              <a:gd name="adj1" fmla="val 16156062"/>
              <a:gd name="adj2" fmla="val 16974336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4" name="Arc 113"/>
          <p:cNvSpPr/>
          <p:nvPr/>
        </p:nvSpPr>
        <p:spPr bwMode="auto">
          <a:xfrm>
            <a:off x="6047641" y="3446588"/>
            <a:ext cx="1829984" cy="1829984"/>
          </a:xfrm>
          <a:prstGeom prst="arc">
            <a:avLst>
              <a:gd name="adj1" fmla="val 16953612"/>
              <a:gd name="adj2" fmla="val 17591809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5" name="Text Box 76"/>
          <p:cNvSpPr txBox="1">
            <a:spLocks noChangeArrowheads="1"/>
          </p:cNvSpPr>
          <p:nvPr/>
        </p:nvSpPr>
        <p:spPr bwMode="auto">
          <a:xfrm>
            <a:off x="6666842" y="2934914"/>
            <a:ext cx="9771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de-DE" altLang="en-US" dirty="0">
                <a:sym typeface="Symbol" panose="05050102010706020507" pitchFamily="18" charset="2"/>
              </a:rPr>
              <a:t></a:t>
            </a:r>
            <a:r>
              <a:rPr lang="de-DE" altLang="en-US" baseline="-25000" dirty="0">
                <a:sym typeface="Symbol" panose="05050102010706020507" pitchFamily="18" charset="2"/>
              </a:rPr>
              <a:t>RL</a:t>
            </a:r>
            <a:endParaRPr lang="de-DE" altLang="en-US" dirty="0"/>
          </a:p>
        </p:txBody>
      </p:sp>
      <p:sp>
        <p:nvSpPr>
          <p:cNvPr id="118" name="Arc 117"/>
          <p:cNvSpPr/>
          <p:nvPr/>
        </p:nvSpPr>
        <p:spPr bwMode="auto">
          <a:xfrm>
            <a:off x="7875191" y="3447994"/>
            <a:ext cx="1829984" cy="1829984"/>
          </a:xfrm>
          <a:prstGeom prst="arc">
            <a:avLst>
              <a:gd name="adj1" fmla="val 15462631"/>
              <a:gd name="adj2" fmla="val 16205723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9" name="Arc 118"/>
          <p:cNvSpPr/>
          <p:nvPr/>
        </p:nvSpPr>
        <p:spPr bwMode="auto">
          <a:xfrm>
            <a:off x="7875962" y="3447994"/>
            <a:ext cx="1829984" cy="1829984"/>
          </a:xfrm>
          <a:prstGeom prst="arc">
            <a:avLst>
              <a:gd name="adj1" fmla="val 16156062"/>
              <a:gd name="adj2" fmla="val 16974336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20" name="Arc 119"/>
          <p:cNvSpPr/>
          <p:nvPr/>
        </p:nvSpPr>
        <p:spPr bwMode="auto">
          <a:xfrm>
            <a:off x="7873438" y="3446588"/>
            <a:ext cx="1829984" cy="1829984"/>
          </a:xfrm>
          <a:prstGeom prst="arc">
            <a:avLst>
              <a:gd name="adj1" fmla="val 16833735"/>
              <a:gd name="adj2" fmla="val 17591809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21" name="Text Box 76"/>
          <p:cNvSpPr txBox="1">
            <a:spLocks noChangeArrowheads="1"/>
          </p:cNvSpPr>
          <p:nvPr/>
        </p:nvSpPr>
        <p:spPr bwMode="auto">
          <a:xfrm>
            <a:off x="8389396" y="2974195"/>
            <a:ext cx="9771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de-DE" altLang="en-US" dirty="0">
                <a:sym typeface="Symbol" panose="05050102010706020507" pitchFamily="18" charset="2"/>
              </a:rPr>
              <a:t></a:t>
            </a:r>
            <a:r>
              <a:rPr lang="de-DE" altLang="en-US" baseline="-25000" dirty="0">
                <a:sym typeface="Symbol" panose="05050102010706020507" pitchFamily="18" charset="2"/>
              </a:rPr>
              <a:t>RR</a:t>
            </a:r>
            <a:endParaRPr lang="de-DE" altLang="en-US" dirty="0"/>
          </a:p>
        </p:txBody>
      </p:sp>
      <p:sp>
        <p:nvSpPr>
          <p:cNvPr id="124" name="TextBox 123"/>
          <p:cNvSpPr txBox="1"/>
          <p:nvPr/>
        </p:nvSpPr>
        <p:spPr>
          <a:xfrm>
            <a:off x="3776393" y="5306954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</a:t>
            </a:r>
            <a:r>
              <a:rPr lang="en-US" baseline="-25000" dirty="0"/>
              <a:t>0</a:t>
            </a:r>
          </a:p>
        </p:txBody>
      </p:sp>
      <p:cxnSp>
        <p:nvCxnSpPr>
          <p:cNvPr id="84" name="Straight Connector 83"/>
          <p:cNvCxnSpPr/>
          <p:nvPr/>
        </p:nvCxnSpPr>
        <p:spPr bwMode="auto">
          <a:xfrm>
            <a:off x="73648" y="2704834"/>
            <a:ext cx="0" cy="3223154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Straight Connector 87"/>
          <p:cNvCxnSpPr/>
          <p:nvPr/>
        </p:nvCxnSpPr>
        <p:spPr bwMode="auto">
          <a:xfrm flipH="1" flipV="1">
            <a:off x="75581" y="5734277"/>
            <a:ext cx="7794354" cy="3122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TextBox 92"/>
          <p:cNvSpPr txBox="1"/>
          <p:nvPr/>
        </p:nvSpPr>
        <p:spPr>
          <a:xfrm>
            <a:off x="2651822" y="5657651"/>
            <a:ext cx="12978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R</a:t>
            </a:r>
            <a:r>
              <a:rPr lang="hu-HU" baseline="30000" dirty="0"/>
              <a:t>II</a:t>
            </a:r>
            <a:r>
              <a:rPr lang="hu-HU" dirty="0"/>
              <a:t> </a:t>
            </a:r>
            <a:r>
              <a:rPr lang="hu-HU" dirty="0">
                <a:sym typeface="Symbol" panose="05050102010706020507" pitchFamily="18" charset="2"/>
              </a:rPr>
              <a:t> </a:t>
            </a:r>
            <a:r>
              <a:rPr lang="en-US" dirty="0"/>
              <a:t>R</a:t>
            </a:r>
            <a:r>
              <a:rPr lang="en-US" baseline="-25000" dirty="0"/>
              <a:t>0</a:t>
            </a:r>
          </a:p>
        </p:txBody>
      </p:sp>
      <p:sp>
        <p:nvSpPr>
          <p:cNvPr id="73" name="Rectangle 72"/>
          <p:cNvSpPr/>
          <p:nvPr/>
        </p:nvSpPr>
        <p:spPr>
          <a:xfrm>
            <a:off x="314524" y="728999"/>
            <a:ext cx="544615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de-DE" altLang="en-US" dirty="0">
                <a:sym typeface="Symbol" panose="05050102010706020507" pitchFamily="18" charset="2"/>
              </a:rPr>
              <a:t></a:t>
            </a:r>
            <a:r>
              <a:rPr lang="hu-HU" altLang="en-US" baseline="-25000" dirty="0">
                <a:sym typeface="Symbol" panose="05050102010706020507" pitchFamily="18" charset="2"/>
              </a:rPr>
              <a:t>A</a:t>
            </a:r>
            <a:r>
              <a:rPr lang="hu-HU" altLang="en-US" dirty="0">
                <a:sym typeface="Symbol" panose="05050102010706020507" pitchFamily="18" charset="2"/>
              </a:rPr>
              <a:t> &gt; </a:t>
            </a:r>
            <a:r>
              <a:rPr lang="de-DE" altLang="en-US" dirty="0">
                <a:sym typeface="Symbol" panose="05050102010706020507" pitchFamily="18" charset="2"/>
              </a:rPr>
              <a:t></a:t>
            </a:r>
            <a:r>
              <a:rPr lang="hu-HU" altLang="en-US" baseline="-25000" dirty="0">
                <a:sym typeface="Symbol" panose="05050102010706020507" pitchFamily="18" charset="2"/>
              </a:rPr>
              <a:t>B</a:t>
            </a:r>
            <a:r>
              <a:rPr lang="hu-HU" altLang="en-US" dirty="0">
                <a:sym typeface="Symbol" panose="05050102010706020507" pitchFamily="18" charset="2"/>
              </a:rPr>
              <a:t>, </a:t>
            </a:r>
            <a:br>
              <a:rPr lang="hu-HU" altLang="en-US" dirty="0">
                <a:sym typeface="Symbol" panose="05050102010706020507" pitchFamily="18" charset="2"/>
              </a:rPr>
            </a:br>
            <a:r>
              <a:rPr lang="hu-HU" altLang="en-US" dirty="0">
                <a:sym typeface="Symbol" panose="05050102010706020507" pitchFamily="18" charset="2"/>
              </a:rPr>
              <a:t>Állandó sugarú körpályán haladva az egyre növekvő sebességhez egyre nagyobb kormányszög tartozik </a:t>
            </a:r>
            <a:endParaRPr lang="de-DE" altLang="en-US" dirty="0"/>
          </a:p>
        </p:txBody>
      </p:sp>
    </p:spTree>
    <p:extLst>
      <p:ext uri="{BB962C8B-B14F-4D97-AF65-F5344CB8AC3E}">
        <p14:creationId xmlns:p14="http://schemas.microsoft.com/office/powerpoint/2010/main" val="1780271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 bwMode="auto">
          <a:xfrm flipH="1" flipV="1">
            <a:off x="2003612" y="3101968"/>
            <a:ext cx="6806153" cy="127984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Straight Connector 4"/>
          <p:cNvCxnSpPr/>
          <p:nvPr/>
        </p:nvCxnSpPr>
        <p:spPr bwMode="auto">
          <a:xfrm>
            <a:off x="7884319" y="885371"/>
            <a:ext cx="0" cy="542834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 flipH="1">
            <a:off x="2003612" y="1723160"/>
            <a:ext cx="6799101" cy="1378808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/>
          <p:nvPr/>
        </p:nvCxnSpPr>
        <p:spPr bwMode="auto">
          <a:xfrm>
            <a:off x="6964386" y="4295775"/>
            <a:ext cx="0" cy="17621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Straight Connector 80"/>
          <p:cNvCxnSpPr/>
          <p:nvPr/>
        </p:nvCxnSpPr>
        <p:spPr bwMode="auto">
          <a:xfrm>
            <a:off x="8802711" y="838200"/>
            <a:ext cx="0" cy="990600"/>
          </a:xfrm>
          <a:prstGeom prst="line">
            <a:avLst/>
          </a:prstGeom>
          <a:noFill/>
          <a:ln w="6350" cap="flat" cmpd="sng" algn="ctr">
            <a:solidFill>
              <a:schemeClr val="bg2">
                <a:lumMod val="40000"/>
                <a:lumOff val="60000"/>
              </a:schemeClr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Straight Connector 81"/>
          <p:cNvCxnSpPr/>
          <p:nvPr/>
        </p:nvCxnSpPr>
        <p:spPr bwMode="auto">
          <a:xfrm>
            <a:off x="6964386" y="508000"/>
            <a:ext cx="0" cy="1320800"/>
          </a:xfrm>
          <a:prstGeom prst="line">
            <a:avLst/>
          </a:prstGeom>
          <a:noFill/>
          <a:ln w="6350" cap="flat" cmpd="sng" algn="ctr">
            <a:solidFill>
              <a:schemeClr val="bg2">
                <a:lumMod val="40000"/>
                <a:lumOff val="60000"/>
              </a:schemeClr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Connector 85"/>
          <p:cNvCxnSpPr/>
          <p:nvPr/>
        </p:nvCxnSpPr>
        <p:spPr bwMode="auto">
          <a:xfrm>
            <a:off x="8802711" y="4295775"/>
            <a:ext cx="0" cy="17621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8" name="Rounded Rectangle 107"/>
          <p:cNvSpPr/>
          <p:nvPr/>
        </p:nvSpPr>
        <p:spPr bwMode="auto">
          <a:xfrm>
            <a:off x="6731446" y="711199"/>
            <a:ext cx="2306391" cy="4992914"/>
          </a:xfrm>
          <a:prstGeom prst="roundRect">
            <a:avLst/>
          </a:prstGeom>
          <a:noFill/>
          <a:ln w="9525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6731445" y="1965642"/>
            <a:ext cx="2306392" cy="2949208"/>
          </a:xfrm>
          <a:prstGeom prst="roundRect">
            <a:avLst/>
          </a:prstGeom>
          <a:noFill/>
          <a:ln w="9525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6836229" y="2391638"/>
            <a:ext cx="2124086" cy="2097215"/>
          </a:xfrm>
          <a:prstGeom prst="roundRect">
            <a:avLst/>
          </a:prstGeom>
          <a:noFill/>
          <a:ln w="9525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grpSp>
        <p:nvGrpSpPr>
          <p:cNvPr id="20" name="Group 131"/>
          <p:cNvGrpSpPr>
            <a:grpSpLocks/>
          </p:cNvGrpSpPr>
          <p:nvPr/>
        </p:nvGrpSpPr>
        <p:grpSpPr bwMode="auto">
          <a:xfrm>
            <a:off x="7067097" y="2439758"/>
            <a:ext cx="644525" cy="254000"/>
            <a:chOff x="1753" y="1153"/>
            <a:chExt cx="951" cy="281"/>
          </a:xfrm>
        </p:grpSpPr>
        <p:sp>
          <p:nvSpPr>
            <p:cNvPr id="21" name="Oval 125"/>
            <p:cNvSpPr>
              <a:spLocks noChangeArrowheads="1"/>
            </p:cNvSpPr>
            <p:nvPr/>
          </p:nvSpPr>
          <p:spPr bwMode="auto">
            <a:xfrm>
              <a:off x="1753" y="1153"/>
              <a:ext cx="951" cy="281"/>
            </a:xfrm>
            <a:prstGeom prst="ellipse">
              <a:avLst/>
            </a:prstGeom>
            <a:noFill/>
            <a:ln w="38100" cmpd="dbl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128"/>
            <p:cNvSpPr>
              <a:spLocks noChangeShapeType="1"/>
            </p:cNvSpPr>
            <p:nvPr/>
          </p:nvSpPr>
          <p:spPr bwMode="auto">
            <a:xfrm flipV="1">
              <a:off x="2228" y="1155"/>
              <a:ext cx="0" cy="138"/>
            </a:xfrm>
            <a:prstGeom prst="line">
              <a:avLst/>
            </a:prstGeom>
            <a:noFill/>
            <a:ln w="38100" cmpd="dbl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129"/>
            <p:cNvSpPr>
              <a:spLocks noChangeShapeType="1"/>
            </p:cNvSpPr>
            <p:nvPr/>
          </p:nvSpPr>
          <p:spPr bwMode="auto">
            <a:xfrm rot="-10800000">
              <a:off x="2219" y="1290"/>
              <a:ext cx="288" cy="117"/>
            </a:xfrm>
            <a:prstGeom prst="line">
              <a:avLst/>
            </a:prstGeom>
            <a:noFill/>
            <a:ln w="38100" cmpd="dbl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130"/>
            <p:cNvSpPr>
              <a:spLocks noChangeShapeType="1"/>
            </p:cNvSpPr>
            <p:nvPr/>
          </p:nvSpPr>
          <p:spPr bwMode="auto">
            <a:xfrm flipH="1">
              <a:off x="1940" y="1290"/>
              <a:ext cx="288" cy="117"/>
            </a:xfrm>
            <a:prstGeom prst="line">
              <a:avLst/>
            </a:prstGeom>
            <a:noFill/>
            <a:ln w="38100" cmpd="dbl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38" name="Straight Connector 37"/>
          <p:cNvCxnSpPr/>
          <p:nvPr/>
        </p:nvCxnSpPr>
        <p:spPr bwMode="auto">
          <a:xfrm flipH="1">
            <a:off x="2003612" y="1728788"/>
            <a:ext cx="4963927" cy="137318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Rectangle 7"/>
          <p:cNvSpPr/>
          <p:nvPr/>
        </p:nvSpPr>
        <p:spPr bwMode="auto">
          <a:xfrm>
            <a:off x="6731446" y="3687772"/>
            <a:ext cx="465881" cy="1405934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9" name="Rectangle 108"/>
          <p:cNvSpPr/>
          <p:nvPr/>
        </p:nvSpPr>
        <p:spPr bwMode="auto">
          <a:xfrm>
            <a:off x="8571957" y="3687773"/>
            <a:ext cx="465881" cy="141015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91" name="Straight Connector 90"/>
          <p:cNvCxnSpPr/>
          <p:nvPr/>
        </p:nvCxnSpPr>
        <p:spPr bwMode="auto">
          <a:xfrm>
            <a:off x="6514182" y="733363"/>
            <a:ext cx="764113" cy="1680984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Straight Connector 30"/>
          <p:cNvCxnSpPr/>
          <p:nvPr/>
        </p:nvCxnSpPr>
        <p:spPr bwMode="auto">
          <a:xfrm rot="20133314">
            <a:off x="6665281" y="1722953"/>
            <a:ext cx="6271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Rectangle 74"/>
          <p:cNvSpPr/>
          <p:nvPr/>
        </p:nvSpPr>
        <p:spPr bwMode="auto">
          <a:xfrm rot="20133314">
            <a:off x="6733611" y="1025568"/>
            <a:ext cx="465881" cy="1405934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36" name="Straight Connector 35"/>
          <p:cNvCxnSpPr/>
          <p:nvPr/>
        </p:nvCxnSpPr>
        <p:spPr bwMode="auto">
          <a:xfrm rot="20442904">
            <a:off x="8514487" y="1723711"/>
            <a:ext cx="5905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6" name="Rectangle 75"/>
          <p:cNvSpPr/>
          <p:nvPr/>
        </p:nvSpPr>
        <p:spPr bwMode="auto">
          <a:xfrm rot="20442904">
            <a:off x="8569865" y="1023305"/>
            <a:ext cx="465881" cy="141015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55" name="Straight Connector 54"/>
          <p:cNvCxnSpPr/>
          <p:nvPr/>
        </p:nvCxnSpPr>
        <p:spPr bwMode="auto">
          <a:xfrm>
            <a:off x="8394417" y="567844"/>
            <a:ext cx="663491" cy="189623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Connector 28"/>
          <p:cNvCxnSpPr/>
          <p:nvPr/>
        </p:nvCxnSpPr>
        <p:spPr bwMode="auto">
          <a:xfrm>
            <a:off x="6958709" y="5245483"/>
            <a:ext cx="0" cy="1365011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Straight Connector 29"/>
          <p:cNvCxnSpPr/>
          <p:nvPr/>
        </p:nvCxnSpPr>
        <p:spPr bwMode="auto">
          <a:xfrm>
            <a:off x="8800186" y="4407694"/>
            <a:ext cx="0" cy="2113756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 bwMode="auto">
          <a:xfrm>
            <a:off x="6956184" y="6443006"/>
            <a:ext cx="1844002" cy="635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Straight Connector 45"/>
          <p:cNvCxnSpPr/>
          <p:nvPr/>
        </p:nvCxnSpPr>
        <p:spPr bwMode="auto">
          <a:xfrm>
            <a:off x="6956184" y="6082127"/>
            <a:ext cx="928457" cy="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Straight Connector 47"/>
          <p:cNvCxnSpPr/>
          <p:nvPr/>
        </p:nvCxnSpPr>
        <p:spPr bwMode="auto">
          <a:xfrm>
            <a:off x="7880709" y="6082127"/>
            <a:ext cx="919477" cy="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Straight Connector 52"/>
          <p:cNvCxnSpPr/>
          <p:nvPr/>
        </p:nvCxnSpPr>
        <p:spPr bwMode="auto">
          <a:xfrm flipH="1" flipV="1">
            <a:off x="6937341" y="1725029"/>
            <a:ext cx="2606918" cy="485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Straight Connector 55"/>
          <p:cNvCxnSpPr/>
          <p:nvPr/>
        </p:nvCxnSpPr>
        <p:spPr bwMode="auto">
          <a:xfrm flipH="1" flipV="1">
            <a:off x="9405938" y="1729880"/>
            <a:ext cx="1913" cy="2653334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7063015" y="5610020"/>
                <a:ext cx="88601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/2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3015" y="5610020"/>
                <a:ext cx="886012" cy="461665"/>
              </a:xfrm>
              <a:prstGeom prst="rect">
                <a:avLst/>
              </a:prstGeom>
              <a:blipFill rotWithShape="0">
                <a:blip r:embed="rId2"/>
                <a:stretch>
                  <a:fillRect l="-1379"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7711622" y="6379662"/>
            <a:ext cx="474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9348498" y="2814458"/>
            <a:ext cx="3722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7934234" y="5610020"/>
                <a:ext cx="88601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/2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4234" y="5610020"/>
                <a:ext cx="886012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1379"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3" name="Straight Connector 62"/>
          <p:cNvCxnSpPr/>
          <p:nvPr/>
        </p:nvCxnSpPr>
        <p:spPr bwMode="auto">
          <a:xfrm flipH="1" flipV="1">
            <a:off x="1200151" y="5383579"/>
            <a:ext cx="6680558" cy="12427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Straight Connector 48"/>
          <p:cNvCxnSpPr/>
          <p:nvPr/>
        </p:nvCxnSpPr>
        <p:spPr bwMode="auto">
          <a:xfrm>
            <a:off x="2003612" y="3012281"/>
            <a:ext cx="0" cy="2294673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Text Box 76"/>
          <p:cNvSpPr txBox="1">
            <a:spLocks noChangeArrowheads="1"/>
          </p:cNvSpPr>
          <p:nvPr/>
        </p:nvSpPr>
        <p:spPr bwMode="auto">
          <a:xfrm>
            <a:off x="8607893" y="274077"/>
            <a:ext cx="5854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de-DE" altLang="en-US" dirty="0">
                <a:sym typeface="Symbol" panose="05050102010706020507" pitchFamily="18" charset="2"/>
              </a:rPr>
              <a:t></a:t>
            </a:r>
            <a:r>
              <a:rPr lang="de-DE" altLang="en-US" baseline="-25000" dirty="0">
                <a:sym typeface="Symbol" panose="05050102010706020507" pitchFamily="18" charset="2"/>
              </a:rPr>
              <a:t>FR</a:t>
            </a:r>
            <a:endParaRPr lang="de-DE" altLang="en-US" dirty="0"/>
          </a:p>
        </p:txBody>
      </p:sp>
      <p:sp>
        <p:nvSpPr>
          <p:cNvPr id="65" name="Arc 64"/>
          <p:cNvSpPr/>
          <p:nvPr/>
        </p:nvSpPr>
        <p:spPr bwMode="auto">
          <a:xfrm>
            <a:off x="6049394" y="711199"/>
            <a:ext cx="1829984" cy="1829984"/>
          </a:xfrm>
          <a:prstGeom prst="arc">
            <a:avLst>
              <a:gd name="adj1" fmla="val 13740236"/>
              <a:gd name="adj2" fmla="val 14620330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5" name="Arc 84"/>
          <p:cNvSpPr/>
          <p:nvPr/>
        </p:nvSpPr>
        <p:spPr bwMode="auto">
          <a:xfrm>
            <a:off x="6050165" y="711199"/>
            <a:ext cx="1829984" cy="1829984"/>
          </a:xfrm>
          <a:prstGeom prst="arc">
            <a:avLst>
              <a:gd name="adj1" fmla="val 14569685"/>
              <a:gd name="adj2" fmla="val 15253747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7" name="Arc 86"/>
          <p:cNvSpPr/>
          <p:nvPr/>
        </p:nvSpPr>
        <p:spPr bwMode="auto">
          <a:xfrm>
            <a:off x="6040899" y="712699"/>
            <a:ext cx="1829984" cy="1829984"/>
          </a:xfrm>
          <a:prstGeom prst="arc">
            <a:avLst>
              <a:gd name="adj1" fmla="val 15294726"/>
              <a:gd name="adj2" fmla="val 16112206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9" name="Arc 88"/>
          <p:cNvSpPr/>
          <p:nvPr/>
        </p:nvSpPr>
        <p:spPr bwMode="auto">
          <a:xfrm>
            <a:off x="7878430" y="711199"/>
            <a:ext cx="1829984" cy="1829984"/>
          </a:xfrm>
          <a:prstGeom prst="arc">
            <a:avLst>
              <a:gd name="adj1" fmla="val 13885097"/>
              <a:gd name="adj2" fmla="val 14950132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90" name="Arc 89"/>
          <p:cNvSpPr/>
          <p:nvPr/>
        </p:nvSpPr>
        <p:spPr bwMode="auto">
          <a:xfrm>
            <a:off x="7879201" y="711199"/>
            <a:ext cx="1829984" cy="1829984"/>
          </a:xfrm>
          <a:prstGeom prst="arc">
            <a:avLst>
              <a:gd name="adj1" fmla="val 14942471"/>
              <a:gd name="adj2" fmla="val 15483596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92" name="Arc 91"/>
          <p:cNvSpPr/>
          <p:nvPr/>
        </p:nvSpPr>
        <p:spPr bwMode="auto">
          <a:xfrm>
            <a:off x="7869935" y="712699"/>
            <a:ext cx="1829984" cy="1829984"/>
          </a:xfrm>
          <a:prstGeom prst="arc">
            <a:avLst>
              <a:gd name="adj1" fmla="val 15509886"/>
              <a:gd name="adj2" fmla="val 16653999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0" y="85123"/>
            <a:ext cx="2574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Túlkormányzottság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868941" y="4370140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</a:t>
            </a:r>
          </a:p>
        </p:txBody>
      </p:sp>
      <p:cxnSp>
        <p:nvCxnSpPr>
          <p:cNvPr id="60" name="Straight Connector 59"/>
          <p:cNvCxnSpPr/>
          <p:nvPr/>
        </p:nvCxnSpPr>
        <p:spPr bwMode="auto">
          <a:xfrm>
            <a:off x="1923154" y="3107055"/>
            <a:ext cx="205082" cy="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1559307" y="2639675"/>
                <a:ext cx="7618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p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𝐼</m:t>
                          </m:r>
                          <m:r>
                            <a:rPr lang="hu-HU" b="0" i="1" dirty="0" smtClean="0">
                              <a:latin typeface="Cambria Math" panose="02040503050406030204" pitchFamily="18" charset="0"/>
                            </a:rPr>
                            <m:t>𝐼𝐼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9307" y="2639675"/>
                <a:ext cx="761875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16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Straight Connector 77"/>
          <p:cNvCxnSpPr/>
          <p:nvPr/>
        </p:nvCxnSpPr>
        <p:spPr bwMode="auto">
          <a:xfrm flipH="1">
            <a:off x="1086520" y="1723160"/>
            <a:ext cx="5872189" cy="2691506"/>
          </a:xfrm>
          <a:prstGeom prst="line">
            <a:avLst/>
          </a:prstGeom>
          <a:noFill/>
          <a:ln w="3175" cap="flat" cmpd="sng" algn="ctr">
            <a:solidFill>
              <a:schemeClr val="bg2">
                <a:lumMod val="60000"/>
                <a:lumOff val="40000"/>
              </a:schemeClr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Straight Connector 78"/>
          <p:cNvCxnSpPr/>
          <p:nvPr/>
        </p:nvCxnSpPr>
        <p:spPr bwMode="auto">
          <a:xfrm flipH="1">
            <a:off x="1073945" y="1723160"/>
            <a:ext cx="7728766" cy="2684534"/>
          </a:xfrm>
          <a:prstGeom prst="line">
            <a:avLst/>
          </a:prstGeom>
          <a:noFill/>
          <a:ln w="3175" cap="flat" cmpd="sng" algn="ctr">
            <a:solidFill>
              <a:schemeClr val="bg2">
                <a:lumMod val="60000"/>
                <a:lumOff val="40000"/>
              </a:schemeClr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Connector 79"/>
          <p:cNvCxnSpPr/>
          <p:nvPr/>
        </p:nvCxnSpPr>
        <p:spPr bwMode="auto">
          <a:xfrm flipH="1" flipV="1">
            <a:off x="2003612" y="3101968"/>
            <a:ext cx="4975220" cy="1276438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flipH="1" flipV="1">
            <a:off x="1073944" y="4367420"/>
            <a:ext cx="8489157" cy="15793"/>
          </a:xfrm>
          <a:prstGeom prst="line">
            <a:avLst/>
          </a:prstGeom>
          <a:noFill/>
          <a:ln w="3175" cap="flat" cmpd="sng" algn="ctr">
            <a:solidFill>
              <a:schemeClr val="bg2">
                <a:lumMod val="60000"/>
                <a:lumOff val="40000"/>
              </a:schemeClr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Straight Connector 44"/>
          <p:cNvCxnSpPr/>
          <p:nvPr/>
        </p:nvCxnSpPr>
        <p:spPr bwMode="auto">
          <a:xfrm flipH="1" flipV="1">
            <a:off x="6686334" y="580099"/>
            <a:ext cx="278823" cy="1148281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0" name="Text Box 76"/>
          <p:cNvSpPr txBox="1">
            <a:spLocks noChangeArrowheads="1"/>
          </p:cNvSpPr>
          <p:nvPr/>
        </p:nvSpPr>
        <p:spPr bwMode="auto">
          <a:xfrm>
            <a:off x="6149171" y="288516"/>
            <a:ext cx="9771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de-DE" altLang="en-US" dirty="0">
                <a:sym typeface="Symbol" panose="05050102010706020507" pitchFamily="18" charset="2"/>
              </a:rPr>
              <a:t></a:t>
            </a:r>
            <a:r>
              <a:rPr lang="de-DE" altLang="en-US" baseline="-25000" dirty="0">
                <a:sym typeface="Symbol" panose="05050102010706020507" pitchFamily="18" charset="2"/>
              </a:rPr>
              <a:t>FL</a:t>
            </a:r>
            <a:endParaRPr lang="de-DE" altLang="en-US" dirty="0"/>
          </a:p>
        </p:txBody>
      </p:sp>
      <p:cxnSp>
        <p:nvCxnSpPr>
          <p:cNvPr id="54" name="Straight Connector 53"/>
          <p:cNvCxnSpPr/>
          <p:nvPr/>
        </p:nvCxnSpPr>
        <p:spPr bwMode="auto">
          <a:xfrm flipH="1" flipV="1">
            <a:off x="8580823" y="591232"/>
            <a:ext cx="221887" cy="1121487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Straight Connector 100"/>
          <p:cNvCxnSpPr/>
          <p:nvPr/>
        </p:nvCxnSpPr>
        <p:spPr bwMode="auto">
          <a:xfrm flipV="1">
            <a:off x="6962319" y="3309938"/>
            <a:ext cx="362406" cy="1076923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Connector 102"/>
          <p:cNvCxnSpPr/>
          <p:nvPr/>
        </p:nvCxnSpPr>
        <p:spPr bwMode="auto">
          <a:xfrm flipV="1">
            <a:off x="8800186" y="3276123"/>
            <a:ext cx="288283" cy="1102285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Straight Connector 109"/>
          <p:cNvCxnSpPr/>
          <p:nvPr/>
        </p:nvCxnSpPr>
        <p:spPr bwMode="auto">
          <a:xfrm>
            <a:off x="6958709" y="3365500"/>
            <a:ext cx="0" cy="186055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Straight Connector 110"/>
          <p:cNvCxnSpPr/>
          <p:nvPr/>
        </p:nvCxnSpPr>
        <p:spPr bwMode="auto">
          <a:xfrm>
            <a:off x="8800186" y="3414502"/>
            <a:ext cx="0" cy="1811548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" name="Arc 111"/>
          <p:cNvSpPr/>
          <p:nvPr/>
        </p:nvSpPr>
        <p:spPr bwMode="auto">
          <a:xfrm>
            <a:off x="6049394" y="3447994"/>
            <a:ext cx="1829984" cy="1829984"/>
          </a:xfrm>
          <a:prstGeom prst="arc">
            <a:avLst>
              <a:gd name="adj1" fmla="val 15462631"/>
              <a:gd name="adj2" fmla="val 16205723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3" name="Arc 112"/>
          <p:cNvSpPr/>
          <p:nvPr/>
        </p:nvSpPr>
        <p:spPr bwMode="auto">
          <a:xfrm>
            <a:off x="6050165" y="3447994"/>
            <a:ext cx="1829984" cy="1829984"/>
          </a:xfrm>
          <a:prstGeom prst="arc">
            <a:avLst>
              <a:gd name="adj1" fmla="val 16156062"/>
              <a:gd name="adj2" fmla="val 17372326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4" name="Arc 113"/>
          <p:cNvSpPr/>
          <p:nvPr/>
        </p:nvSpPr>
        <p:spPr bwMode="auto">
          <a:xfrm>
            <a:off x="6047641" y="3446588"/>
            <a:ext cx="1829984" cy="1829984"/>
          </a:xfrm>
          <a:prstGeom prst="arc">
            <a:avLst>
              <a:gd name="adj1" fmla="val 17339957"/>
              <a:gd name="adj2" fmla="val 18265262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5" name="Text Box 76"/>
          <p:cNvSpPr txBox="1">
            <a:spLocks noChangeArrowheads="1"/>
          </p:cNvSpPr>
          <p:nvPr/>
        </p:nvSpPr>
        <p:spPr bwMode="auto">
          <a:xfrm>
            <a:off x="6756624" y="2964949"/>
            <a:ext cx="9771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de-DE" altLang="en-US" dirty="0">
                <a:sym typeface="Symbol" panose="05050102010706020507" pitchFamily="18" charset="2"/>
              </a:rPr>
              <a:t></a:t>
            </a:r>
            <a:r>
              <a:rPr lang="de-DE" altLang="en-US" baseline="-25000" dirty="0">
                <a:sym typeface="Symbol" panose="05050102010706020507" pitchFamily="18" charset="2"/>
              </a:rPr>
              <a:t>RL</a:t>
            </a:r>
            <a:endParaRPr lang="de-DE" altLang="en-US" dirty="0"/>
          </a:p>
        </p:txBody>
      </p:sp>
      <p:sp>
        <p:nvSpPr>
          <p:cNvPr id="118" name="Arc 117"/>
          <p:cNvSpPr/>
          <p:nvPr/>
        </p:nvSpPr>
        <p:spPr bwMode="auto">
          <a:xfrm>
            <a:off x="7875191" y="3447994"/>
            <a:ext cx="1829984" cy="1829984"/>
          </a:xfrm>
          <a:prstGeom prst="arc">
            <a:avLst>
              <a:gd name="adj1" fmla="val 15462631"/>
              <a:gd name="adj2" fmla="val 16205723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9" name="Arc 118"/>
          <p:cNvSpPr/>
          <p:nvPr/>
        </p:nvSpPr>
        <p:spPr bwMode="auto">
          <a:xfrm>
            <a:off x="7875962" y="3447994"/>
            <a:ext cx="1829984" cy="1829984"/>
          </a:xfrm>
          <a:prstGeom prst="arc">
            <a:avLst>
              <a:gd name="adj1" fmla="val 16156062"/>
              <a:gd name="adj2" fmla="val 17245780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20" name="Arc 119"/>
          <p:cNvSpPr/>
          <p:nvPr/>
        </p:nvSpPr>
        <p:spPr bwMode="auto">
          <a:xfrm>
            <a:off x="7873438" y="3446588"/>
            <a:ext cx="1829984" cy="1829984"/>
          </a:xfrm>
          <a:prstGeom prst="arc">
            <a:avLst>
              <a:gd name="adj1" fmla="val 17133915"/>
              <a:gd name="adj2" fmla="val 17891323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21" name="Text Box 76"/>
          <p:cNvSpPr txBox="1">
            <a:spLocks noChangeArrowheads="1"/>
          </p:cNvSpPr>
          <p:nvPr/>
        </p:nvSpPr>
        <p:spPr bwMode="auto">
          <a:xfrm>
            <a:off x="8504097" y="2988333"/>
            <a:ext cx="9771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de-DE" altLang="en-US" dirty="0">
                <a:sym typeface="Symbol" panose="05050102010706020507" pitchFamily="18" charset="2"/>
              </a:rPr>
              <a:t></a:t>
            </a:r>
            <a:r>
              <a:rPr lang="de-DE" altLang="en-US" baseline="-25000" dirty="0">
                <a:sym typeface="Symbol" panose="05050102010706020507" pitchFamily="18" charset="2"/>
              </a:rPr>
              <a:t>RR</a:t>
            </a:r>
            <a:endParaRPr lang="de-DE" altLang="en-US" dirty="0"/>
          </a:p>
        </p:txBody>
      </p:sp>
      <p:sp>
        <p:nvSpPr>
          <p:cNvPr id="124" name="TextBox 123"/>
          <p:cNvSpPr txBox="1"/>
          <p:nvPr/>
        </p:nvSpPr>
        <p:spPr>
          <a:xfrm>
            <a:off x="3776393" y="5306954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</a:t>
            </a:r>
            <a:r>
              <a:rPr lang="en-US" baseline="-25000" dirty="0"/>
              <a:t>0</a:t>
            </a:r>
          </a:p>
        </p:txBody>
      </p:sp>
      <p:cxnSp>
        <p:nvCxnSpPr>
          <p:cNvPr id="84" name="Straight Connector 83"/>
          <p:cNvCxnSpPr/>
          <p:nvPr/>
        </p:nvCxnSpPr>
        <p:spPr bwMode="auto">
          <a:xfrm>
            <a:off x="1214146" y="4203700"/>
            <a:ext cx="0" cy="1415065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Straight Connector 92"/>
          <p:cNvCxnSpPr/>
          <p:nvPr/>
        </p:nvCxnSpPr>
        <p:spPr bwMode="auto">
          <a:xfrm flipH="1" flipV="1">
            <a:off x="2025695" y="5168711"/>
            <a:ext cx="5855014" cy="10892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Box 93"/>
          <p:cNvSpPr txBox="1"/>
          <p:nvPr/>
        </p:nvSpPr>
        <p:spPr>
          <a:xfrm>
            <a:off x="3863890" y="4768014"/>
            <a:ext cx="12978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R</a:t>
            </a:r>
            <a:r>
              <a:rPr lang="hu-HU" baseline="30000" dirty="0"/>
              <a:t>III</a:t>
            </a:r>
            <a:r>
              <a:rPr lang="hu-HU" dirty="0"/>
              <a:t> </a:t>
            </a:r>
            <a:r>
              <a:rPr lang="hu-HU" dirty="0">
                <a:sym typeface="Symbol" panose="05050102010706020507" pitchFamily="18" charset="2"/>
              </a:rPr>
              <a:t> </a:t>
            </a:r>
            <a:r>
              <a:rPr lang="en-US" dirty="0"/>
              <a:t>R</a:t>
            </a:r>
            <a:r>
              <a:rPr lang="en-US" baseline="-25000" dirty="0"/>
              <a:t>0</a:t>
            </a:r>
          </a:p>
        </p:txBody>
      </p:sp>
      <p:sp>
        <p:nvSpPr>
          <p:cNvPr id="88" name="Rectangle 87"/>
          <p:cNvSpPr/>
          <p:nvPr/>
        </p:nvSpPr>
        <p:spPr>
          <a:xfrm>
            <a:off x="314524" y="728999"/>
            <a:ext cx="544615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de-DE" altLang="en-US" dirty="0">
                <a:sym typeface="Symbol" panose="05050102010706020507" pitchFamily="18" charset="2"/>
              </a:rPr>
              <a:t></a:t>
            </a:r>
            <a:r>
              <a:rPr lang="hu-HU" altLang="en-US" baseline="-25000" dirty="0">
                <a:sym typeface="Symbol" panose="05050102010706020507" pitchFamily="18" charset="2"/>
              </a:rPr>
              <a:t>A</a:t>
            </a:r>
            <a:r>
              <a:rPr lang="hu-HU" altLang="en-US" dirty="0">
                <a:sym typeface="Symbol" panose="05050102010706020507" pitchFamily="18" charset="2"/>
              </a:rPr>
              <a:t> &lt; </a:t>
            </a:r>
            <a:r>
              <a:rPr lang="de-DE" altLang="en-US" dirty="0">
                <a:sym typeface="Symbol" panose="05050102010706020507" pitchFamily="18" charset="2"/>
              </a:rPr>
              <a:t></a:t>
            </a:r>
            <a:r>
              <a:rPr lang="hu-HU" altLang="en-US" baseline="-25000" dirty="0">
                <a:sym typeface="Symbol" panose="05050102010706020507" pitchFamily="18" charset="2"/>
              </a:rPr>
              <a:t>B</a:t>
            </a:r>
            <a:r>
              <a:rPr lang="hu-HU" altLang="en-US" dirty="0">
                <a:sym typeface="Symbol" panose="05050102010706020507" pitchFamily="18" charset="2"/>
              </a:rPr>
              <a:t>, </a:t>
            </a:r>
            <a:br>
              <a:rPr lang="hu-HU" altLang="en-US" dirty="0">
                <a:sym typeface="Symbol" panose="05050102010706020507" pitchFamily="18" charset="2"/>
              </a:rPr>
            </a:br>
            <a:r>
              <a:rPr lang="hu-HU" altLang="en-US" dirty="0">
                <a:sym typeface="Symbol" panose="05050102010706020507" pitchFamily="18" charset="2"/>
              </a:rPr>
              <a:t>Állandó sugarú körpályán haladva az egyre növekvő sebességhez egyre kisebb kormányszög tartozik </a:t>
            </a:r>
            <a:endParaRPr lang="de-DE" altLang="en-US" dirty="0"/>
          </a:p>
        </p:txBody>
      </p:sp>
    </p:spTree>
    <p:extLst>
      <p:ext uri="{BB962C8B-B14F-4D97-AF65-F5344CB8AC3E}">
        <p14:creationId xmlns:p14="http://schemas.microsoft.com/office/powerpoint/2010/main" val="4223648261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lg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lg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14604</TotalTime>
  <Words>230</Words>
  <Application>Microsoft Office PowerPoint</Application>
  <PresentationFormat>A4 Paper (210x297 mm)</PresentationFormat>
  <Paragraphs>63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Cambria Math</vt:lpstr>
      <vt:lpstr>Times New Roman</vt:lpstr>
      <vt:lpstr>Standarddesign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IVLV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Szakacs</dc:creator>
  <cp:lastModifiedBy>Szakács Tamás</cp:lastModifiedBy>
  <cp:revision>274</cp:revision>
  <cp:lastPrinted>2003-01-23T05:15:46Z</cp:lastPrinted>
  <dcterms:created xsi:type="dcterms:W3CDTF">2002-09-17T07:39:58Z</dcterms:created>
  <dcterms:modified xsi:type="dcterms:W3CDTF">2020-03-25T11:21:22Z</dcterms:modified>
</cp:coreProperties>
</file>