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2" r:id="rId15"/>
    <p:sldId id="283" r:id="rId16"/>
    <p:sldId id="269" r:id="rId17"/>
    <p:sldId id="270" r:id="rId18"/>
    <p:sldId id="271" r:id="rId19"/>
    <p:sldId id="272" r:id="rId20"/>
    <p:sldId id="278" r:id="rId21"/>
    <p:sldId id="273" r:id="rId22"/>
    <p:sldId id="274" r:id="rId23"/>
    <p:sldId id="275" r:id="rId24"/>
    <p:sldId id="276" r:id="rId25"/>
    <p:sldId id="277" r:id="rId26"/>
    <p:sldId id="279" r:id="rId27"/>
    <p:sldId id="280" r:id="rId28"/>
    <p:sldId id="281" r:id="rId29"/>
    <p:sldId id="327" r:id="rId30"/>
    <p:sldId id="328" r:id="rId31"/>
    <p:sldId id="329" r:id="rId32"/>
    <p:sldId id="284" r:id="rId33"/>
    <p:sldId id="285" r:id="rId34"/>
    <p:sldId id="286" r:id="rId35"/>
    <p:sldId id="287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309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9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437BB-6446-471A-96E3-675ADEA0F7D4}" type="datetimeFigureOut">
              <a:rPr lang="hu-HU" smtClean="0"/>
              <a:t>2018.04.04.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33FBC-FCC0-42EA-BFC0-D0CD52B636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871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Swift S1600</a:t>
            </a:r>
            <a:r>
              <a:rPr lang="hu-HU" baseline="0" dirty="0" smtClean="0"/>
              <a:t> SX4 WRC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33FBC-FCC0-42EA-BFC0-D0CD52B63612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709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3A8-96D1-43B9-B3DB-22B5D3584051}" type="datetimeFigureOut">
              <a:rPr lang="hu-HU" smtClean="0"/>
              <a:pPr/>
              <a:t>2018.04.04.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D202-D2B1-4B21-A762-B0E7B232110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3A8-96D1-43B9-B3DB-22B5D3584051}" type="datetimeFigureOut">
              <a:rPr lang="hu-HU" smtClean="0"/>
              <a:pPr/>
              <a:t>2018.04.04.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D202-D2B1-4B21-A762-B0E7B232110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3A8-96D1-43B9-B3DB-22B5D3584051}" type="datetimeFigureOut">
              <a:rPr lang="hu-HU" smtClean="0"/>
              <a:pPr/>
              <a:t>2018.04.04.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D202-D2B1-4B21-A762-B0E7B232110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9E4D017-5A7D-4C03-AB37-65841AA85B2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3A8-96D1-43B9-B3DB-22B5D3584051}" type="datetimeFigureOut">
              <a:rPr lang="hu-HU" smtClean="0"/>
              <a:pPr/>
              <a:t>2018.04.04.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D202-D2B1-4B21-A762-B0E7B232110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3A8-96D1-43B9-B3DB-22B5D3584051}" type="datetimeFigureOut">
              <a:rPr lang="hu-HU" smtClean="0"/>
              <a:pPr/>
              <a:t>2018.04.04.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D202-D2B1-4B21-A762-B0E7B232110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3A8-96D1-43B9-B3DB-22B5D3584051}" type="datetimeFigureOut">
              <a:rPr lang="hu-HU" smtClean="0"/>
              <a:pPr/>
              <a:t>2018.04.04.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D202-D2B1-4B21-A762-B0E7B232110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3A8-96D1-43B9-B3DB-22B5D3584051}" type="datetimeFigureOut">
              <a:rPr lang="hu-HU" smtClean="0"/>
              <a:pPr/>
              <a:t>2018.04.04.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D202-D2B1-4B21-A762-B0E7B232110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3A8-96D1-43B9-B3DB-22B5D3584051}" type="datetimeFigureOut">
              <a:rPr lang="hu-HU" smtClean="0"/>
              <a:pPr/>
              <a:t>2018.04.04.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D202-D2B1-4B21-A762-B0E7B232110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3A8-96D1-43B9-B3DB-22B5D3584051}" type="datetimeFigureOut">
              <a:rPr lang="hu-HU" smtClean="0"/>
              <a:pPr/>
              <a:t>2018.04.04.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D202-D2B1-4B21-A762-B0E7B232110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3A8-96D1-43B9-B3DB-22B5D3584051}" type="datetimeFigureOut">
              <a:rPr lang="hu-HU" smtClean="0"/>
              <a:pPr/>
              <a:t>2018.04.04.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D202-D2B1-4B21-A762-B0E7B232110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E3A8-96D1-43B9-B3DB-22B5D3584051}" type="datetimeFigureOut">
              <a:rPr lang="hu-HU" smtClean="0"/>
              <a:pPr/>
              <a:t>2018.04.04.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D202-D2B1-4B21-A762-B0E7B232110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DE3A8-96D1-43B9-B3DB-22B5D3584051}" type="datetimeFigureOut">
              <a:rPr lang="hu-HU" smtClean="0"/>
              <a:pPr/>
              <a:t>2018.04.04.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FD202-D2B1-4B21-A762-B0E7B232110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ipari-klaszter.hu/" TargetMode="External"/><Relationship Id="rId2" Type="http://schemas.openxmlformats.org/officeDocument/2006/relationships/hyperlink" Target="http://www.autotechnika.h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304800"/>
          <a:ext cx="9144000" cy="599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hoto Editor Photo" r:id="rId3" imgW="10647619" imgH="6980952" progId="">
                  <p:embed/>
                </p:oleObj>
              </mc:Choice>
              <mc:Fallback>
                <p:oleObj name="Photo Editor Photo" r:id="rId3" imgW="10647619" imgH="698095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4800"/>
                        <a:ext cx="9144000" cy="599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/>
          <a:lstStyle/>
          <a:p>
            <a:r>
              <a:rPr lang="hu-HU" dirty="0" smtClean="0"/>
              <a:t>Gépjárművek felépítése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59632" y="3140968"/>
            <a:ext cx="6400800" cy="1752600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Lengéscsillapítás, kerékfelfüggesztés, kerékgeometria, kerékkiegyensúlyozás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Folyadéksúrlódásos lengéscsillapítók</a:t>
            </a:r>
            <a:endParaRPr lang="hu-H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864010" cy="485750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Folyadéksúrlódásos lengéscsillapítók</a:t>
            </a:r>
            <a:endParaRPr lang="hu-H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2876191" cy="36771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2776"/>
            <a:ext cx="2408187" cy="51788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Folyadéksúrlódásos lengéscsillapítók</a:t>
            </a:r>
            <a:endParaRPr lang="hu-H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3449829" cy="237149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828800"/>
            <a:ext cx="4667250" cy="2660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Folyadéksúrlódásos lengéscsillapítók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104456" cy="25939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284984"/>
            <a:ext cx="4536425" cy="29690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Gázzal töltött lengéscsillapítók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 smtClean="0"/>
              <a:t>Olaj csillapítás helyett gáz csillapításúak, ezeket finomabban lehet hangolni, mert a gáz nyomását állítjuk. </a:t>
            </a:r>
          </a:p>
          <a:p>
            <a:endParaRPr lang="hu-HU" sz="2000" dirty="0" smtClean="0"/>
          </a:p>
          <a:p>
            <a:r>
              <a:rPr lang="hu-HU" sz="2000" dirty="0" smtClean="0"/>
              <a:t>Működési elvük szempontjából folyadéksúrlódásosnak </a:t>
            </a:r>
            <a:r>
              <a:rPr lang="hu-HU" sz="2000" dirty="0" err="1" smtClean="0"/>
              <a:t>tekintheők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  <p:pic>
        <p:nvPicPr>
          <p:cNvPr id="21506" name="Picture 2" descr="C:\Users\Ricsi\Downloads\gázos lengéscsill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56992"/>
            <a:ext cx="3960066" cy="3191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Elektromos lengéscsillapító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dirty="0" smtClean="0"/>
              <a:t>Egy amerikai egyetem, a </a:t>
            </a:r>
            <a:r>
              <a:rPr lang="hu-HU" dirty="0" err="1" smtClean="0"/>
              <a:t>Tufts</a:t>
            </a:r>
            <a:r>
              <a:rPr lang="hu-HU" dirty="0" smtClean="0"/>
              <a:t> University szabadalmaztatta az új típusú lengéscsillapítót, amely a futómű mozgásaiból termel villamos energiát.</a:t>
            </a:r>
          </a:p>
          <a:p>
            <a:r>
              <a:rPr lang="hu-HU" dirty="0" smtClean="0"/>
              <a:t>Az ötlet elviekben nem komplikált: a lengéscsillapító mozgásait a beleépített lineáris generátor révén hasznosítják, így a futómű minden elmozdulása áramot termel. Négy lengéscsillapító egy 1,2 tonnás járműben, egy átlagos amerikai közúton, 72 km/h-s átlagsebesség mellett állítólag 2 és 17 kW közti elektromos teljesítmény leadására alkalmas.</a:t>
            </a:r>
          </a:p>
          <a:p>
            <a:r>
              <a:rPr lang="hu-HU" dirty="0" smtClean="0"/>
              <a:t>Az eljárás állítólag teherautókban alkalmazva a leghatékonyabb, mivel a nagyobb tömegű járművek nagyobb kilengéseit könnyebb hasznosítani. A rendszer haszna persze elsősorban kisebb sebességnél, rosszabb minőségű utakon jelentkezik, ahol a haladáshoz szükséges energia kisebb részét emészti fel a légellenállás, és a teljesítmény nagyobb része az úthibák leküzdésére fordítódik – így a teherautókon kívül terepjárókban lehet igazán hasznos.</a:t>
            </a:r>
          </a:p>
          <a:p>
            <a:r>
              <a:rPr lang="hu-HU" dirty="0" smtClean="0"/>
              <a:t>A kutatók szerint tipikus épített úton a befektetett energia 20-70%-a nyerhető vissza, ami nagyon jól hangzik, de ez persze csak a gördülési ellenállásra vetítve igaz, azaz ha a teljes motorteljesítménynek csupán néhány százalékát adják vissza a lengéscsillapítók. Ennek ellenére – mondjuk hibrid hajtású, vagy tisztán elektromos típusokban – lehet jövője a találmánynak.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Aktív lengéscsillapítók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A globális járműelektronikai rendszereknél egy felügyelő elektronikával az alárendelt elektronikák működését össze lehet hangolni, mely vonatkozhatna az </a:t>
            </a:r>
            <a:r>
              <a:rPr lang="hu-HU" dirty="0" err="1" smtClean="0"/>
              <a:t>ABS-re</a:t>
            </a:r>
            <a:r>
              <a:rPr lang="hu-HU" dirty="0" smtClean="0"/>
              <a:t>, az </a:t>
            </a:r>
            <a:r>
              <a:rPr lang="hu-HU" dirty="0" err="1" smtClean="0"/>
              <a:t>ESP-re</a:t>
            </a:r>
            <a:r>
              <a:rPr lang="hu-HU" dirty="0" smtClean="0"/>
              <a:t>, a borulásgátlásra, a motor nyomaték szabályozásra, az aktív kormányozásra, és a lengéscsillapító karakterisztika szabályozásra is.</a:t>
            </a:r>
          </a:p>
          <a:p>
            <a:r>
              <a:rPr lang="hu-HU" dirty="0" smtClean="0"/>
              <a:t>Olyan veszélyes helyzetekben, mint az egyidejű kanyarodás és fékezés például a </a:t>
            </a:r>
            <a:r>
              <a:rPr lang="hu-HU" dirty="0" err="1" smtClean="0"/>
              <a:t>MagneRide</a:t>
            </a:r>
            <a:r>
              <a:rPr lang="hu-HU" dirty="0" smtClean="0"/>
              <a:t>™ lengéscsillapító, ami nagyon gyors beavatkozással képes arra, hogy stabilizálja a járművet, nagy segítségére tud lenni a vezetőnek.</a:t>
            </a:r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Aktív lengéscsillapítók</a:t>
            </a:r>
            <a:endParaRPr lang="hu-HU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2139083" cy="4525963"/>
          </a:xfrm>
          <a:noFill/>
          <a:ln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2339752" y="6165304"/>
            <a:ext cx="4195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smtClean="0"/>
              <a:t>Delphi </a:t>
            </a:r>
            <a:r>
              <a:rPr lang="hu-HU" dirty="0" err="1" smtClean="0"/>
              <a:t>MagneRide</a:t>
            </a:r>
            <a:r>
              <a:rPr lang="hu-HU" dirty="0" smtClean="0"/>
              <a:t> lengéscsillapító metszet</a:t>
            </a:r>
            <a:endParaRPr lang="hu-H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196752"/>
            <a:ext cx="1635218" cy="483294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Aktív lengéscsillapítók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000" dirty="0" smtClean="0"/>
              <a:t>A különböző rendszerek integrációjának legnagyobb akadálya, hogy ehhez szabványos protokollal működő, nagy sebességű kommunikációs rendszerre van szükség, melyet a különböző gyártók valamennyi rendszere használ. Ennek az egyik eszköze lehet a </a:t>
            </a:r>
            <a:r>
              <a:rPr lang="hu-HU" sz="2000" dirty="0" err="1" smtClean="0"/>
              <a:t>FlexRay</a:t>
            </a:r>
            <a:r>
              <a:rPr lang="hu-HU" sz="2000" dirty="0" smtClean="0"/>
              <a:t> rendszer.</a:t>
            </a:r>
          </a:p>
          <a:p>
            <a:pPr>
              <a:lnSpc>
                <a:spcPct val="80000"/>
              </a:lnSpc>
            </a:pPr>
            <a:r>
              <a:rPr lang="hu-HU" sz="2000" dirty="0" smtClean="0"/>
              <a:t>A Delphi európai és amerikai technológiai központja egyaránt dolgozik egy új technológia továbbfejlesztésén, az RH (</a:t>
            </a:r>
            <a:r>
              <a:rPr lang="hu-HU" sz="2000" dirty="0" err="1" smtClean="0"/>
              <a:t>magneto-rheological</a:t>
            </a:r>
            <a:r>
              <a:rPr lang="hu-HU" sz="2000" dirty="0" smtClean="0"/>
              <a:t>) folyadékot alkalmazó lengéscsillapítókon. </a:t>
            </a:r>
          </a:p>
          <a:p>
            <a:pPr>
              <a:lnSpc>
                <a:spcPct val="80000"/>
              </a:lnSpc>
            </a:pPr>
            <a:r>
              <a:rPr lang="hu-HU" sz="2000" dirty="0" smtClean="0"/>
              <a:t>Ezek adaptációját végzik különböző futóművekhez. </a:t>
            </a:r>
          </a:p>
          <a:p>
            <a:pPr>
              <a:lnSpc>
                <a:spcPct val="80000"/>
              </a:lnSpc>
            </a:pPr>
            <a:r>
              <a:rPr lang="hu-HU" sz="2000" dirty="0" smtClean="0"/>
              <a:t>A </a:t>
            </a:r>
            <a:r>
              <a:rPr lang="hu-HU" sz="2000" dirty="0" err="1" smtClean="0"/>
              <a:t>MagneRide</a:t>
            </a:r>
            <a:r>
              <a:rPr lang="hu-HU" sz="2000" dirty="0" smtClean="0"/>
              <a:t>™ eddigi alkalmazásai világosan megmutatják, hogy a rendszer alkalmas arra, hogy javítsa a gépkocsik úttartását és vezetési tulajdonságait.</a:t>
            </a:r>
          </a:p>
          <a:p>
            <a:pPr>
              <a:lnSpc>
                <a:spcPct val="80000"/>
              </a:lnSpc>
            </a:pPr>
            <a:r>
              <a:rPr lang="hu-HU" sz="2000" dirty="0" smtClean="0"/>
              <a:t> Mindez úgy lehetséges, hogy nem növeli bonyolult megoldásokkal a gépkocsi tömegét.</a:t>
            </a:r>
          </a:p>
          <a:p>
            <a:pPr>
              <a:lnSpc>
                <a:spcPct val="80000"/>
              </a:lnSpc>
            </a:pPr>
            <a:r>
              <a:rPr lang="hu-HU" sz="2000" dirty="0" smtClean="0"/>
              <a:t> A különleges lengéscsillapítóval megvalósított, elektronikusan szabályozott </a:t>
            </a:r>
            <a:r>
              <a:rPr lang="hu-HU" sz="2000" dirty="0" err="1" smtClean="0"/>
              <a:t>kerékfelfüggesztési</a:t>
            </a:r>
            <a:r>
              <a:rPr lang="hu-HU" sz="2000" dirty="0" smtClean="0"/>
              <a:t> rendszer hatékonyan megvalósítja a kompromisszumot a komfortos és a biztonságos futómű között.</a:t>
            </a:r>
          </a:p>
          <a:p>
            <a:endParaRPr lang="hu-H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Aktív lengéscsillapítók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997152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A különleges folyadék a lengéscsillapítóban:</a:t>
            </a:r>
          </a:p>
          <a:p>
            <a:pPr>
              <a:buNone/>
            </a:pPr>
            <a:r>
              <a:rPr lang="hu-HU" dirty="0" smtClean="0"/>
              <a:t>     A </a:t>
            </a:r>
            <a:r>
              <a:rPr lang="hu-HU" dirty="0" err="1" smtClean="0"/>
              <a:t>MagneRide</a:t>
            </a:r>
            <a:r>
              <a:rPr lang="hu-HU" dirty="0" smtClean="0"/>
              <a:t>™ jelenleg a világon az egyik legígéretesebb szabályozott </a:t>
            </a:r>
            <a:r>
              <a:rPr lang="hu-HU" dirty="0" err="1" smtClean="0"/>
              <a:t>kerékfelfüggesztési</a:t>
            </a:r>
            <a:r>
              <a:rPr lang="hu-HU" dirty="0" smtClean="0"/>
              <a:t> rendszer megvalósítását teszi lehetővé. Egyszerű szerkezeti kialakítású lengéscsillapítót alkalmaz, melynek karakterisztikáját a mágneses erőtér hatására a különleges, úgynevezett MR szintetikus szénhidrogén alapú folyadék révén tudja változtatni. Ez egy olyan anyag, mely gyorsan és csak a mágneses erőtér működéséig mágnesezhető részecskéket tartalmaz. Ebből a szempontból a lágyvashoz hasonló.</a:t>
            </a:r>
          </a:p>
          <a:p>
            <a:endParaRPr lang="hu-H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463" y="1124744"/>
            <a:ext cx="4587537" cy="5400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lengéscsillapítás feladata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A gépjárművek kerekei a gumiabroncson keresztül érintkeznek az úttesttel, de ezek nem csak forgó mozgást, hanem fel-le irányuló lengő mozgást végeznek az úttest egyenetlenségei következtében. Ezek, rövid idő alatt bekövetkező lengések, melyek dinamikus erőket eredményeznek, nagysága, a sebességtől és a gépjármű súlyától függenek, ezek az erők hatnak, mind a gépjárműszerkezetére, mind a benne ülő személyekre.</a:t>
            </a:r>
          </a:p>
          <a:p>
            <a:endParaRPr lang="hu-HU" dirty="0" smtClean="0"/>
          </a:p>
          <a:p>
            <a:r>
              <a:rPr lang="hu-HU" dirty="0" smtClean="0"/>
              <a:t>A lengéscsillapítók a lengő mozgás energiáját hővé alakítják és ezzel a lengést mérsékelik illetve megszüntetik.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380" y="1958419"/>
            <a:ext cx="6095239" cy="37748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Aktív lengéscsillapítók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2267744" y="5445224"/>
            <a:ext cx="401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smtClean="0"/>
              <a:t>A működés lényege a </a:t>
            </a:r>
            <a:r>
              <a:rPr lang="hu-HU" dirty="0" err="1" smtClean="0"/>
              <a:t>magneto-rheologia</a:t>
            </a:r>
            <a:endParaRPr lang="hu-H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Aktív lengéscsillapítók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fontScale="40000" lnSpcReduction="20000"/>
          </a:bodyPr>
          <a:lstStyle/>
          <a:p>
            <a:r>
              <a:rPr lang="hu-HU" sz="4500" dirty="0" smtClean="0"/>
              <a:t>A gerjesztő áram hatására az áramlási jellemzői megváltoztathatók, így tehát különböző lengéscsillapító karakterisztikák állíthatók be, méghozzá rendkívül gyorsan és mindenféle zajhatástól mentesen. </a:t>
            </a:r>
          </a:p>
          <a:p>
            <a:endParaRPr lang="hu-HU" sz="4500" dirty="0" smtClean="0"/>
          </a:p>
          <a:p>
            <a:r>
              <a:rPr lang="hu-HU" sz="4500" dirty="0" smtClean="0"/>
              <a:t>Különösen jól alkalmazható ez a futóművekre jellemző frekvencia tartományban. </a:t>
            </a:r>
          </a:p>
          <a:p>
            <a:r>
              <a:rPr lang="hu-HU" sz="4500" dirty="0" smtClean="0"/>
              <a:t>A változtatható csillapítás lehetővé teszi a gépkocsi úttartási és vezetési jellemzőinek optimális értéken tartását. „</a:t>
            </a:r>
            <a:r>
              <a:rPr lang="hu-HU" sz="4500" dirty="0" err="1" smtClean="0"/>
              <a:t>Semi-active</a:t>
            </a:r>
            <a:r>
              <a:rPr lang="hu-HU" sz="4500" dirty="0" smtClean="0"/>
              <a:t>” </a:t>
            </a:r>
            <a:r>
              <a:rPr lang="hu-HU" sz="4500" dirty="0" err="1" smtClean="0"/>
              <a:t>kerékfelfüggesztési</a:t>
            </a:r>
            <a:r>
              <a:rPr lang="hu-HU" sz="4500" dirty="0" smtClean="0"/>
              <a:t> rendszer valósul így meg, méghozzá úgy, hogy a világon elsőként ehhez nem alkalmaz kis mozgó alkatrészeket. </a:t>
            </a:r>
          </a:p>
          <a:p>
            <a:endParaRPr lang="hu-HU" sz="4500" dirty="0" smtClean="0"/>
          </a:p>
          <a:p>
            <a:r>
              <a:rPr lang="hu-HU" sz="4500" dirty="0" smtClean="0"/>
              <a:t>Ettől eltérően más hasonló rendszerek különböző elektromechanikus szelepeket építenek be hasonló célok elérése érdekében, gyakran a lengéscsillapító külsejére, ami növeli a helyigényt. </a:t>
            </a:r>
          </a:p>
          <a:p>
            <a:endParaRPr lang="hu-HU" sz="4500" dirty="0" smtClean="0"/>
          </a:p>
          <a:p>
            <a:r>
              <a:rPr lang="hu-HU" sz="4500" dirty="0" smtClean="0"/>
              <a:t> A </a:t>
            </a:r>
            <a:r>
              <a:rPr lang="hu-HU" sz="4500" dirty="0" err="1" smtClean="0"/>
              <a:t>MagneRide</a:t>
            </a:r>
            <a:r>
              <a:rPr lang="hu-HU" sz="4500" dirty="0" smtClean="0"/>
              <a:t> ™ lengéscsillapító 46 mm átmérőjű dugattyújába beépített tekercsek maximálisan, darabonként 20 W elektromos energiát vesznek fel.</a:t>
            </a:r>
          </a:p>
          <a:p>
            <a:endParaRPr lang="hu-HU" sz="4500" dirty="0" smtClean="0"/>
          </a:p>
          <a:p>
            <a:r>
              <a:rPr lang="hu-HU" sz="4500" dirty="0" smtClean="0"/>
              <a:t> Minimális az ún. holt löket. A folyadék és a gáz a belső térben egymástól elkülönített. </a:t>
            </a:r>
          </a:p>
          <a:p>
            <a:r>
              <a:rPr lang="hu-HU" sz="4500" dirty="0" smtClean="0"/>
              <a:t>A lengéscsillapító keresztirányú merevsége is kiváló, tehát a kormányzást nem befolyásolja hátrányosan.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Aktív lengéscsillapítók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55000" lnSpcReduction="2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MagneRide</a:t>
            </a:r>
            <a:r>
              <a:rPr lang="hu-HU" dirty="0" smtClean="0"/>
              <a:t> ™ rendszer széles határok között folyamatosan változtatható lengéscsillapítást valósít meg, úgy hogy az elektronika nagy sebességgel kiértékeli a kerekek és a felépítmény elmozdulásait.</a:t>
            </a:r>
          </a:p>
          <a:p>
            <a:endParaRPr lang="hu-HU" dirty="0" smtClean="0"/>
          </a:p>
          <a:p>
            <a:r>
              <a:rPr lang="hu-HU" dirty="0" smtClean="0"/>
              <a:t> Az érzékelő jelei, illetve az ESP rendszertől kapott információk alapján, változtatja a dugattyúk belsejében a gerjesztő áramot, de ennél még a vezető kívánságait is figyelembe veszi. </a:t>
            </a:r>
          </a:p>
          <a:p>
            <a:r>
              <a:rPr lang="hu-HU" dirty="0" smtClean="0"/>
              <a:t>Így tehát most szoftveresen állítható a csillapítási tényező.</a:t>
            </a:r>
          </a:p>
          <a:p>
            <a:endParaRPr lang="hu-HU" dirty="0" smtClean="0"/>
          </a:p>
          <a:p>
            <a:r>
              <a:rPr lang="hu-HU" dirty="0" smtClean="0"/>
              <a:t> A kerekeknél minden kanyarban egymástól független lehet a lengéscsillapítók keménysége.</a:t>
            </a:r>
          </a:p>
          <a:p>
            <a:r>
              <a:rPr lang="hu-HU" dirty="0" err="1" smtClean="0"/>
              <a:t>Hibafelismerési</a:t>
            </a:r>
            <a:r>
              <a:rPr lang="hu-HU" dirty="0" smtClean="0"/>
              <a:t> és a diagnosztikai lehetősége kimagasló. Együttműködésre alkalmas más elektronikus menetdinamikai szabályozó rendszerekkel. </a:t>
            </a:r>
          </a:p>
          <a:p>
            <a:r>
              <a:rPr lang="hu-HU" dirty="0" smtClean="0"/>
              <a:t> A </a:t>
            </a:r>
            <a:r>
              <a:rPr lang="hu-HU" dirty="0" err="1" smtClean="0"/>
              <a:t>MagneRide</a:t>
            </a:r>
            <a:r>
              <a:rPr lang="hu-HU" dirty="0" smtClean="0"/>
              <a:t>™ rendszer eleve kínálkozik a prémium szegmens autóiba, vagy akár luxus változatokba. A sport kategóriába, de még a kisteherautókba is előnyösen beépíthető. A Delphi tud szállítani komplett elektronikus szabályozást is tartalmazó rendszert, de ha az autógyár úgy igényli, csak magát a lengéscsillapítót is, melynél figyelembe veszik az adott gépkocsi sajátosságait. A gyártását a lengyelországi gyárban </a:t>
            </a:r>
            <a:r>
              <a:rPr lang="hu-HU" dirty="0" err="1" smtClean="0"/>
              <a:t>Krosnóban</a:t>
            </a:r>
            <a:r>
              <a:rPr lang="hu-HU" dirty="0" smtClean="0"/>
              <a:t> végzik.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Aktív lengéscsillapítók</a:t>
            </a:r>
            <a:endParaRPr lang="hu-HU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561953" cy="4464028"/>
          </a:xfrm>
          <a:noFill/>
          <a:ln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3419872" y="6021288"/>
            <a:ext cx="242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A gerjesztő áram hatása</a:t>
            </a:r>
            <a:endParaRPr lang="hu-H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Aktív lengéscsillapítók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hu-HU" dirty="0" smtClean="0"/>
              <a:t>- </a:t>
            </a:r>
            <a:r>
              <a:rPr lang="hu-HU" b="1" dirty="0" smtClean="0"/>
              <a:t>Ha nincs mágneses erőtér</a:t>
            </a:r>
          </a:p>
          <a:p>
            <a:pPr>
              <a:lnSpc>
                <a:spcPct val="80000"/>
              </a:lnSpc>
            </a:pPr>
            <a:r>
              <a:rPr lang="hu-HU" dirty="0" smtClean="0"/>
              <a:t> A mágnesezhető részecskék a folyadékban egyenletesen, véletlenszerűen oszlanak el.</a:t>
            </a:r>
          </a:p>
          <a:p>
            <a:pPr>
              <a:lnSpc>
                <a:spcPct val="80000"/>
              </a:lnSpc>
            </a:pPr>
            <a:r>
              <a:rPr lang="hu-HU" dirty="0" smtClean="0"/>
              <a:t> Ilyenkor ki- és berugózáskor a dugattyú elmozdulásakor a csillapító erő annak furataiban kialakuló hidraulikus fojtástól függ. </a:t>
            </a:r>
          </a:p>
          <a:p>
            <a:pPr>
              <a:lnSpc>
                <a:spcPct val="80000"/>
              </a:lnSpc>
            </a:pPr>
            <a:r>
              <a:rPr lang="hu-HU" dirty="0" smtClean="0"/>
              <a:t>Viszonylag kicsi az ellenállás, hasonló a karakterisztika, mint a hagyományos lágy lengéscsillapítónál.</a:t>
            </a:r>
          </a:p>
          <a:p>
            <a:pPr>
              <a:lnSpc>
                <a:spcPct val="80000"/>
              </a:lnSpc>
            </a:pPr>
            <a:endParaRPr lang="hu-HU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hu-HU" b="1" dirty="0" smtClean="0"/>
              <a:t>- Mágneses erőtér hatására</a:t>
            </a:r>
          </a:p>
          <a:p>
            <a:pPr>
              <a:lnSpc>
                <a:spcPct val="80000"/>
              </a:lnSpc>
            </a:pPr>
            <a:r>
              <a:rPr lang="hu-HU" dirty="0" smtClean="0"/>
              <a:t> Ha a dugattyúba beépített tekercsben áram folyik, kialakul a mágneses erőtér. </a:t>
            </a:r>
          </a:p>
          <a:p>
            <a:pPr>
              <a:lnSpc>
                <a:spcPct val="80000"/>
              </a:lnSpc>
            </a:pPr>
            <a:r>
              <a:rPr lang="hu-HU" dirty="0" smtClean="0"/>
              <a:t>Ennek hatására a lengéscsillapítóban a folyadék alapvető tulajdonságai megváltoznak. </a:t>
            </a:r>
          </a:p>
          <a:p>
            <a:pPr>
              <a:lnSpc>
                <a:spcPct val="80000"/>
              </a:lnSpc>
            </a:pPr>
            <a:r>
              <a:rPr lang="hu-HU" dirty="0" smtClean="0"/>
              <a:t>Az erőtér hatására a parányi mágnesezhető részecskék a fluxusnak megfelelően sorba rendeződnek és hosszú láncot alkotnak.</a:t>
            </a:r>
          </a:p>
          <a:p>
            <a:pPr>
              <a:lnSpc>
                <a:spcPct val="80000"/>
              </a:lnSpc>
            </a:pPr>
            <a:r>
              <a:rPr lang="hu-HU" dirty="0" smtClean="0"/>
              <a:t> Ezek a láncok a dugattyú furatára merőlegesen alakulnak ki.</a:t>
            </a:r>
          </a:p>
          <a:p>
            <a:pPr>
              <a:lnSpc>
                <a:spcPct val="80000"/>
              </a:lnSpc>
            </a:pPr>
            <a:r>
              <a:rPr lang="hu-HU" dirty="0" smtClean="0"/>
              <a:t> Emiatt a ki és berugózáskor a dugattyú elmozdulása lefékeződik, megnő a hidraulikus ellenállás és ezzel arányosan a csillapítási tényező is.</a:t>
            </a:r>
          </a:p>
          <a:p>
            <a:pPr>
              <a:lnSpc>
                <a:spcPct val="80000"/>
              </a:lnSpc>
            </a:pPr>
            <a:r>
              <a:rPr lang="hu-HU" dirty="0" smtClean="0"/>
              <a:t> A lengéscsillapító keményedése a mágneses erőtér változásával arányos.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Aktív lengéscsillapítók</a:t>
            </a:r>
            <a:endParaRPr lang="hu-HU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270038" cy="5197136"/>
          </a:xfrm>
          <a:noFill/>
          <a:ln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2051720" y="6237312"/>
            <a:ext cx="4483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MagneRide</a:t>
            </a:r>
            <a:r>
              <a:rPr lang="hu-HU" dirty="0" smtClean="0"/>
              <a:t> lengéscsillapító karakterisztikája</a:t>
            </a:r>
            <a:endParaRPr lang="hu-H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Aktív lengéscsillapítók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MagneRide</a:t>
            </a:r>
            <a:r>
              <a:rPr lang="hu-HU" dirty="0" smtClean="0"/>
              <a:t> felhasználói: </a:t>
            </a:r>
          </a:p>
          <a:p>
            <a:pPr>
              <a:buNone/>
            </a:pPr>
            <a:r>
              <a:rPr lang="hu-HU" dirty="0" smtClean="0"/>
              <a:t>USA: Cadillac </a:t>
            </a:r>
            <a:r>
              <a:rPr lang="hu-HU" dirty="0" err="1" smtClean="0"/>
              <a:t>Seville</a:t>
            </a:r>
            <a:r>
              <a:rPr lang="hu-HU" dirty="0" smtClean="0"/>
              <a:t> STS, Chevrolet </a:t>
            </a:r>
            <a:r>
              <a:rPr lang="hu-HU" dirty="0" err="1" smtClean="0"/>
              <a:t>Corvette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Európa: Audi TT </a:t>
            </a:r>
            <a:r>
              <a:rPr lang="hu-HU" dirty="0" err="1" smtClean="0"/>
              <a:t>Coupé</a:t>
            </a:r>
            <a:r>
              <a:rPr lang="hu-HU" dirty="0" smtClean="0"/>
              <a:t>, Audi R8, Ferrari 599 GTB </a:t>
            </a:r>
            <a:r>
              <a:rPr lang="hu-HU" dirty="0" err="1" smtClean="0"/>
              <a:t>Fiorano</a:t>
            </a:r>
            <a:r>
              <a:rPr lang="hu-HU" dirty="0" smtClean="0"/>
              <a:t>, Ferrari </a:t>
            </a:r>
            <a:r>
              <a:rPr lang="hu-HU" dirty="0" err="1" smtClean="0"/>
              <a:t>California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Aktív lengéscsillapítók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hu-HU" dirty="0" smtClean="0"/>
              <a:t>A </a:t>
            </a:r>
            <a:r>
              <a:rPr lang="hu-HU" dirty="0" err="1" smtClean="0"/>
              <a:t>magnetorheológiai</a:t>
            </a:r>
            <a:r>
              <a:rPr lang="hu-HU" dirty="0" smtClean="0"/>
              <a:t> lengéscsillapító szerkezete</a:t>
            </a:r>
          </a:p>
          <a:p>
            <a:pPr>
              <a:lnSpc>
                <a:spcPct val="80000"/>
              </a:lnSpc>
            </a:pPr>
            <a:endParaRPr lang="hu-HU" dirty="0" smtClean="0"/>
          </a:p>
          <a:p>
            <a:pPr>
              <a:lnSpc>
                <a:spcPct val="80000"/>
              </a:lnSpc>
            </a:pPr>
            <a:r>
              <a:rPr lang="hu-HU" dirty="0" smtClean="0"/>
              <a:t>Az újfajta lengéscsillapító, szerkezetét tekintve egyszerűbb, mint a hagyományos lengéscsillapítók.</a:t>
            </a:r>
          </a:p>
          <a:p>
            <a:pPr>
              <a:lnSpc>
                <a:spcPct val="80000"/>
              </a:lnSpc>
            </a:pPr>
            <a:r>
              <a:rPr lang="hu-HU" dirty="0" smtClean="0"/>
              <a:t> Egycsöves változatban készül.</a:t>
            </a:r>
          </a:p>
          <a:p>
            <a:pPr>
              <a:lnSpc>
                <a:spcPct val="80000"/>
              </a:lnSpc>
            </a:pPr>
            <a:r>
              <a:rPr lang="hu-HU" dirty="0" smtClean="0"/>
              <a:t>Az összetett szeleprendszerre ennél nincs szükség.</a:t>
            </a:r>
          </a:p>
          <a:p>
            <a:pPr>
              <a:lnSpc>
                <a:spcPct val="80000"/>
              </a:lnSpc>
            </a:pPr>
            <a:r>
              <a:rPr lang="hu-HU" dirty="0" smtClean="0"/>
              <a:t> Ezt a dugattyúban kialakított furatok, a változtatható mágneses erőtér, és a különleges folyadék helyettesíti. Ez egy speciális, szénhidrogén alapú szintetikus folyadék, mely 3-10 </a:t>
            </a:r>
            <a:r>
              <a:rPr lang="hu-HU" dirty="0" err="1" smtClean="0"/>
              <a:t>µm</a:t>
            </a:r>
            <a:r>
              <a:rPr lang="hu-HU" dirty="0" smtClean="0"/>
              <a:t> átmérőjű mágnesezhető részecskéket tartalmaz. A folyadék stabilizálásához különböző adalékokat kevernek</a:t>
            </a:r>
          </a:p>
          <a:p>
            <a:pPr>
              <a:lnSpc>
                <a:spcPct val="80000"/>
              </a:lnSpc>
            </a:pPr>
            <a:r>
              <a:rPr lang="hu-HU" dirty="0" smtClean="0"/>
              <a:t>A dugattyú belsejébe szerelik a tekercset, mely az elektromágneses erőteret létrehozza. </a:t>
            </a:r>
          </a:p>
          <a:p>
            <a:pPr>
              <a:lnSpc>
                <a:spcPct val="80000"/>
              </a:lnSpc>
            </a:pPr>
            <a:r>
              <a:rPr lang="hu-HU" dirty="0" smtClean="0"/>
              <a:t>A cső dugattyúrúd belsejében helyezik el a tekercs tápvezetékeit. </a:t>
            </a:r>
          </a:p>
          <a:p>
            <a:pPr>
              <a:lnSpc>
                <a:spcPct val="80000"/>
              </a:lnSpc>
            </a:pPr>
            <a:r>
              <a:rPr lang="hu-HU" dirty="0" smtClean="0"/>
              <a:t>Mivel az elektronika az áramot a pillanatnyi igényeknek megfelelően képes szabályozni a lengéscsillapító karakterisztikája is széles határok között változik. </a:t>
            </a:r>
          </a:p>
          <a:p>
            <a:pPr>
              <a:lnSpc>
                <a:spcPct val="80000"/>
              </a:lnSpc>
            </a:pPr>
            <a:r>
              <a:rPr lang="hu-HU" dirty="0" smtClean="0"/>
              <a:t>Ehhez csupán milliszekundumokra van szükség.</a:t>
            </a:r>
            <a:endParaRPr lang="hu-H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Aktív lengéscsillapítók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hu-HU" b="1" dirty="0" smtClean="0"/>
              <a:t>A </a:t>
            </a:r>
            <a:r>
              <a:rPr lang="hu-HU" b="1" dirty="0" err="1" smtClean="0"/>
              <a:t>MagneRide</a:t>
            </a:r>
            <a:r>
              <a:rPr lang="hu-HU" b="1" dirty="0" smtClean="0"/>
              <a:t> rendszer előnyös tulajdonságai: </a:t>
            </a:r>
          </a:p>
          <a:p>
            <a:endParaRPr lang="hu-HU" b="1" dirty="0" smtClean="0"/>
          </a:p>
          <a:p>
            <a:pPr>
              <a:buFontTx/>
              <a:buNone/>
            </a:pPr>
            <a:r>
              <a:rPr lang="hu-HU" dirty="0" smtClean="0"/>
              <a:t> - Csökkenti a felépítmény függőleges mozgását a rossz úton. </a:t>
            </a:r>
          </a:p>
          <a:p>
            <a:pPr>
              <a:buFontTx/>
              <a:buNone/>
            </a:pPr>
            <a:r>
              <a:rPr lang="hu-HU" dirty="0" smtClean="0"/>
              <a:t> - Csökkenti a felépítmény billenését, borulási hajlamát. </a:t>
            </a:r>
          </a:p>
          <a:p>
            <a:pPr>
              <a:buFontTx/>
              <a:buNone/>
            </a:pPr>
            <a:r>
              <a:rPr lang="hu-HU" dirty="0" smtClean="0"/>
              <a:t> - Optimalizálja a rezgési tulajdonságokat. </a:t>
            </a:r>
          </a:p>
          <a:p>
            <a:pPr>
              <a:buFontTx/>
              <a:buNone/>
            </a:pPr>
            <a:r>
              <a:rPr lang="hu-HU" dirty="0" smtClean="0"/>
              <a:t> - Optimalizálja a gépkocsi úttartását. </a:t>
            </a:r>
          </a:p>
          <a:p>
            <a:pPr>
              <a:buFontTx/>
              <a:buNone/>
            </a:pPr>
            <a:r>
              <a:rPr lang="hu-HU" dirty="0" smtClean="0"/>
              <a:t> - Javítja a kormányzási jellemzőket.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/>
              <a:t>Lengéscsillapítók alkalmazása az autósportokban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229600" cy="4114800"/>
          </a:xfrm>
        </p:spPr>
        <p:txBody>
          <a:bodyPr/>
          <a:lstStyle/>
          <a:p>
            <a:r>
              <a:rPr lang="hu-HU" sz="2800"/>
              <a:t>Sportos lengéscsillapítók:</a:t>
            </a:r>
          </a:p>
          <a:p>
            <a:pPr>
              <a:buFontTx/>
              <a:buNone/>
            </a:pPr>
            <a:endParaRPr lang="hu-HU" sz="1000"/>
          </a:p>
          <a:p>
            <a:pPr>
              <a:buFontTx/>
              <a:buNone/>
            </a:pPr>
            <a:r>
              <a:rPr lang="hu-HU" sz="1800"/>
              <a:t>Állítható rugómagasságú sport lengéscsillapítók.</a:t>
            </a:r>
          </a:p>
          <a:p>
            <a:pPr>
              <a:buFontTx/>
              <a:buNone/>
            </a:pPr>
            <a:r>
              <a:rPr lang="hu-HU" sz="1800"/>
              <a:t>A gépkocsi típusához és megrendelő igényeihez igazodva készülnek el ezek a rugóstagok. A rugómagasság egy menetes toldattal fokozatmentesen állítható. Szükség esetén változtatható csillapítási karakterisztika is megoldható.</a:t>
            </a:r>
          </a:p>
        </p:txBody>
      </p:sp>
      <p:pic>
        <p:nvPicPr>
          <p:cNvPr id="33797" name="Picture 5" descr="spo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573016"/>
            <a:ext cx="4205288" cy="3113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Csoportosítása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Működésük</a:t>
            </a:r>
            <a:r>
              <a:rPr lang="en-US" dirty="0" smtClean="0"/>
              <a:t> </a:t>
            </a:r>
            <a:r>
              <a:rPr lang="en-US" dirty="0" err="1" smtClean="0"/>
              <a:t>szerint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száraz</a:t>
            </a:r>
            <a:r>
              <a:rPr lang="en-US" dirty="0" smtClean="0"/>
              <a:t> </a:t>
            </a:r>
            <a:r>
              <a:rPr lang="en-US" dirty="0" err="1" smtClean="0"/>
              <a:t>súrlódásos</a:t>
            </a:r>
            <a:r>
              <a:rPr lang="en-US" dirty="0" smtClean="0"/>
              <a:t> 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folyadéksúrlódásos</a:t>
            </a:r>
            <a:r>
              <a:rPr lang="en-US" dirty="0" smtClean="0"/>
              <a:t>.</a:t>
            </a:r>
            <a:endParaRPr lang="hu-HU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400050"/>
          </a:xfrm>
        </p:spPr>
        <p:txBody>
          <a:bodyPr>
            <a:normAutofit fontScale="90000"/>
          </a:bodyPr>
          <a:lstStyle/>
          <a:p>
            <a:pPr>
              <a:buFontTx/>
              <a:buChar char="•"/>
            </a:pPr>
            <a:r>
              <a:rPr lang="hu-HU" sz="2800"/>
              <a:t>Rally lengéscsillapítók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6613"/>
            <a:ext cx="8763000" cy="43926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1600"/>
              <a:t>Kifejezetten rally használatra kifejlesztett egycsöves, külső tartályos lengéscsillapító három paraméterében állítható karakterisztikával.</a:t>
            </a:r>
            <a:br>
              <a:rPr lang="hu-HU" sz="1600"/>
            </a:br>
            <a:r>
              <a:rPr lang="hu-HU" sz="800"/>
              <a:t/>
            </a:r>
            <a:br>
              <a:rPr lang="hu-HU" sz="800"/>
            </a:br>
            <a:r>
              <a:rPr lang="hu-HU" sz="1600"/>
              <a:t>Tömlővel csatlakoztatott extra méretű kiegyenlítő tartállyal, ezáltal a dupla olajmennyiség extrém körülmények között sem melegszik fel jelentősen   a lengéscsillapító nem lágyul fel hosszabb igénybevétel során sem.</a:t>
            </a:r>
            <a:br>
              <a:rPr lang="hu-HU" sz="1600"/>
            </a:br>
            <a:r>
              <a:rPr lang="hu-HU" sz="800"/>
              <a:t/>
            </a:r>
            <a:br>
              <a:rPr lang="hu-HU" sz="800"/>
            </a:br>
            <a:r>
              <a:rPr lang="hu-HU" sz="1600"/>
              <a:t>A fordított beépítési helyzetnek köszönhetően az első futómű megvezetésére szolgáló külső cső Ø 40 mm –es, rendkívül merev, kimagasló hajlítási szilárdsággal.</a:t>
            </a:r>
            <a:br>
              <a:rPr lang="hu-HU" sz="1600"/>
            </a:br>
            <a:r>
              <a:rPr lang="hu-HU" sz="800"/>
              <a:t/>
            </a:r>
            <a:br>
              <a:rPr lang="hu-HU" sz="800"/>
            </a:br>
            <a:r>
              <a:rPr lang="hu-HU" sz="1600"/>
              <a:t>Gömbfejes bekötési pontok, így a a legkisebb elmozdulások is hatásosan csillapítja, így az autó irányíthatósága nagymértékben javul, a legkisebb kormánymozdulatokra is reagál a jármű.</a:t>
            </a:r>
            <a:br>
              <a:rPr lang="hu-HU" sz="1600"/>
            </a:br>
            <a:r>
              <a:rPr lang="hu-HU" sz="800"/>
              <a:t/>
            </a:r>
            <a:br>
              <a:rPr lang="hu-HU" sz="800"/>
            </a:br>
            <a:r>
              <a:rPr lang="hu-HU" sz="1600"/>
              <a:t>Egymástól függetlenül kívülről fokozatmentesen állítható húzóerő, nyomóerő alacsony dugattyúsebességnél és magas dugattyúsebességnél. Ezáltal személyre, autóra szabható a karakterisztika egyéni preferenciák szerint.</a:t>
            </a:r>
            <a:br>
              <a:rPr lang="hu-HU" sz="1600"/>
            </a:br>
            <a:r>
              <a:rPr lang="hu-HU" sz="800"/>
              <a:t/>
            </a:r>
            <a:br>
              <a:rPr lang="hu-HU" sz="800"/>
            </a:br>
            <a:r>
              <a:rPr lang="hu-HU" sz="1600"/>
              <a:t>A húzófokozat beállításával elsősorban a rugóerősséghez igazítható a lengéscsillapító, a kemény versenyrugókhoz nem megfelelő lengéscsillapítóknál jelentkező pattogós, hintázó viselkedés megszüntethető, és az autó stabilitása egyénileg beállítható.</a:t>
            </a:r>
            <a:br>
              <a:rPr lang="hu-HU" sz="1600"/>
            </a:br>
            <a:endParaRPr lang="hu-HU" sz="1600"/>
          </a:p>
        </p:txBody>
      </p:sp>
      <p:pic>
        <p:nvPicPr>
          <p:cNvPr id="34820" name="Picture 4" descr="rally1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495800"/>
            <a:ext cx="3886200" cy="229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5759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000" dirty="0"/>
              <a:t>Egymástól függetlenül kívülről fokozatmentesen állítható húzóerő, nyomóerő alacsony dugattyúsebességnél és magas dugattyúsebességnél. Ezáltal személyre, autóra szabható a karakterisztika egyéni preferenciák szerint.</a:t>
            </a:r>
            <a:br>
              <a:rPr lang="hu-HU" sz="2000" dirty="0"/>
            </a:br>
            <a:r>
              <a:rPr lang="hu-HU" sz="1000" dirty="0"/>
              <a:t/>
            </a:r>
            <a:br>
              <a:rPr lang="hu-HU" sz="1000" dirty="0"/>
            </a:br>
            <a:r>
              <a:rPr lang="hu-HU" sz="2000" dirty="0"/>
              <a:t>A húzófokozat beállításával elsősorban a rugóerősséghez igazítható a lengéscsillapító, a kemény versenyrugókhoz nem megfelelő lengéscsillapítóknál jelentkező pattogós, hintázó viselkedés megszüntethető, és az autó stabilitása egyénileg beállítható.</a:t>
            </a:r>
            <a:br>
              <a:rPr lang="hu-HU" sz="2000" dirty="0"/>
            </a:br>
            <a:r>
              <a:rPr lang="hu-HU" sz="1000" dirty="0"/>
              <a:t/>
            </a:r>
            <a:br>
              <a:rPr lang="hu-HU" sz="1000" dirty="0"/>
            </a:br>
            <a:r>
              <a:rPr lang="hu-HU" sz="2000" dirty="0"/>
              <a:t>A nyomófokozat alacsony sebességű tartományban a kisebb úthibákon áthaladáskor, valamint kanyarodáskor, fékezéskor dolgozik. Ennek beállításával finoman hangolható az autó válasza a kormánymozdulatokra; optimális beállítással a tapadás megnövelhető, mivel a gumi állandó kapcsolatban van a talajjal.</a:t>
            </a:r>
            <a:br>
              <a:rPr lang="hu-HU" sz="2000" dirty="0"/>
            </a:br>
            <a:r>
              <a:rPr lang="hu-HU" sz="1000" dirty="0"/>
              <a:t/>
            </a:r>
            <a:br>
              <a:rPr lang="hu-HU" sz="1000" dirty="0"/>
            </a:br>
            <a:r>
              <a:rPr lang="hu-HU" sz="2000" dirty="0"/>
              <a:t>A nyomófokozat magas sebességű szelepe nagyobb úthibáknál, kátyúknál, levágós kanyaroknál nyit, amikor nagyobb ütéseket kell kiszűrni. Megfelelő beállítással elkerülhető, hogy eldobja magát az autó, anélkül, hogy veszítene stabilitásából. </a:t>
            </a:r>
            <a:br>
              <a:rPr lang="hu-HU" sz="2000" dirty="0"/>
            </a:br>
            <a:endParaRPr lang="hu-HU" sz="2000" dirty="0"/>
          </a:p>
        </p:txBody>
      </p:sp>
      <p:pic>
        <p:nvPicPr>
          <p:cNvPr id="4" name="Kép 3" descr="Swift_bu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125453"/>
            <a:ext cx="3456384" cy="2295256"/>
          </a:xfrm>
          <a:prstGeom prst="rect">
            <a:avLst/>
          </a:prstGeom>
        </p:spPr>
      </p:pic>
      <p:pic>
        <p:nvPicPr>
          <p:cNvPr id="5" name="Kép 4" descr="GARDENMEISTER2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077073"/>
            <a:ext cx="3456384" cy="230195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691680" y="6488668"/>
            <a:ext cx="1983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Suzuki Swift S1600 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6084168" y="6488668"/>
            <a:ext cx="1680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Suzuki SX4 WRC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Kerékfelfüggesztés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Kerékfelfüggesztés feladatai:</a:t>
            </a:r>
          </a:p>
          <a:p>
            <a:pPr lvl="1"/>
            <a:r>
              <a:rPr lang="hu-HU" dirty="0" smtClean="0"/>
              <a:t>Összeköti a kerekeket az alvázzal.</a:t>
            </a:r>
          </a:p>
          <a:p>
            <a:pPr lvl="1"/>
            <a:r>
              <a:rPr lang="hu-HU" dirty="0" smtClean="0"/>
              <a:t>Ébredő erők felvétele és átadása kerékről az alvázra, valamint alvázról a kerékre.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Kerékfelfüggesztés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Merev tengely (vagy kapcsolt felfüggesztés):</a:t>
            </a:r>
          </a:p>
          <a:p>
            <a:pPr lvl="1"/>
            <a:r>
              <a:rPr lang="hu-HU" dirty="0" smtClean="0"/>
              <a:t>A két kereket egy merev tengelytest köti össze egymással. A kerekek együtt rugóznak.</a:t>
            </a:r>
          </a:p>
          <a:p>
            <a:r>
              <a:rPr lang="hu-HU" dirty="0" smtClean="0"/>
              <a:t>Független kerékfelfüggesztések:</a:t>
            </a:r>
          </a:p>
          <a:p>
            <a:pPr lvl="1"/>
            <a:r>
              <a:rPr lang="hu-HU" dirty="0" smtClean="0"/>
              <a:t>Egy futómű két kereke külön-külön kapcsolódik az alvázhoz.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Merev tengelyek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Hajtottak:</a:t>
            </a:r>
          </a:p>
          <a:p>
            <a:pPr lvl="1"/>
            <a:r>
              <a:rPr lang="hu-HU" dirty="0" smtClean="0"/>
              <a:t>A féltengelyeket és a hajtóművet egy egységbe építik bele.</a:t>
            </a:r>
          </a:p>
          <a:p>
            <a:pPr lvl="1"/>
            <a:r>
              <a:rPr lang="hu-HU" dirty="0" smtClean="0"/>
              <a:t>Az alvázhoz spirál- vagy laprugókkal kapcsolódik.</a:t>
            </a:r>
          </a:p>
          <a:p>
            <a:pPr lvl="1"/>
            <a:r>
              <a:rPr lang="hu-HU" dirty="0" smtClean="0"/>
              <a:t>Tekercs rugók esetén hosszirányú lengőkarokat és </a:t>
            </a:r>
            <a:r>
              <a:rPr lang="hu-HU" dirty="0" err="1" smtClean="0"/>
              <a:t>Panhard</a:t>
            </a:r>
            <a:r>
              <a:rPr lang="hu-HU" dirty="0" smtClean="0"/>
              <a:t> rudat alkalmaznak az erők átadására.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Merev tengelyek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400" dirty="0" smtClean="0"/>
              <a:t>Hajtottak:</a:t>
            </a:r>
          </a:p>
          <a:p>
            <a:pPr lvl="1">
              <a:lnSpc>
                <a:spcPct val="90000"/>
              </a:lnSpc>
            </a:pPr>
            <a:r>
              <a:rPr lang="hu-HU" sz="2000" dirty="0" smtClean="0"/>
              <a:t>Merev tengely </a:t>
            </a:r>
            <a:r>
              <a:rPr lang="hu-HU" sz="2000" dirty="0" err="1" smtClean="0"/>
              <a:t>Panhard</a:t>
            </a:r>
            <a:r>
              <a:rPr lang="hu-HU" sz="2000" dirty="0" smtClean="0"/>
              <a:t> rúddal:</a:t>
            </a:r>
          </a:p>
          <a:p>
            <a:pPr lvl="2">
              <a:lnSpc>
                <a:spcPct val="90000"/>
              </a:lnSpc>
            </a:pPr>
            <a:r>
              <a:rPr lang="hu-HU" sz="1800" dirty="0" smtClean="0"/>
              <a:t>Torziós-, csavar-, és légrugók alkalmazása esetén. </a:t>
            </a:r>
          </a:p>
          <a:p>
            <a:pPr lvl="3">
              <a:lnSpc>
                <a:spcPct val="90000"/>
              </a:lnSpc>
            </a:pPr>
            <a:r>
              <a:rPr lang="hu-HU" sz="1600" dirty="0" smtClean="0"/>
              <a:t>Vonóerő</a:t>
            </a:r>
            <a:r>
              <a:rPr lang="hu-HU" sz="1600" dirty="0" smtClean="0">
                <a:sym typeface="Symbol" pitchFamily="18" charset="2"/>
              </a:rPr>
              <a:t>lengőkarok</a:t>
            </a:r>
          </a:p>
          <a:p>
            <a:pPr lvl="3">
              <a:lnSpc>
                <a:spcPct val="90000"/>
              </a:lnSpc>
            </a:pPr>
            <a:r>
              <a:rPr lang="hu-HU" sz="1600" dirty="0" smtClean="0">
                <a:sym typeface="Symbol" pitchFamily="18" charset="2"/>
              </a:rPr>
              <a:t> oldalerők </a:t>
            </a:r>
            <a:r>
              <a:rPr lang="hu-HU" sz="1600" dirty="0" err="1" smtClean="0">
                <a:sym typeface="Symbol" pitchFamily="18" charset="2"/>
              </a:rPr>
              <a:t>Panhard</a:t>
            </a:r>
            <a:r>
              <a:rPr lang="hu-HU" sz="1600" dirty="0" smtClean="0">
                <a:sym typeface="Symbol" pitchFamily="18" charset="2"/>
              </a:rPr>
              <a:t> rúd</a:t>
            </a:r>
            <a:endParaRPr lang="hu-HU" sz="1600" dirty="0" smtClean="0"/>
          </a:p>
          <a:p>
            <a:pPr lvl="1">
              <a:lnSpc>
                <a:spcPct val="90000"/>
              </a:lnSpc>
            </a:pPr>
            <a:r>
              <a:rPr lang="hu-HU" sz="2000" dirty="0" smtClean="0"/>
              <a:t>Bendzsó-tengely:</a:t>
            </a:r>
          </a:p>
          <a:p>
            <a:pPr lvl="2">
              <a:lnSpc>
                <a:spcPct val="90000"/>
              </a:lnSpc>
            </a:pPr>
            <a:r>
              <a:rPr lang="hu-HU" sz="1800" dirty="0" smtClean="0"/>
              <a:t>Személygépkocsiknál alkalmazzák.</a:t>
            </a:r>
          </a:p>
          <a:p>
            <a:pPr lvl="3">
              <a:lnSpc>
                <a:spcPct val="90000"/>
              </a:lnSpc>
            </a:pPr>
            <a:r>
              <a:rPr lang="hu-HU" sz="1600" dirty="0" smtClean="0"/>
              <a:t>Háza összehegesztett </a:t>
            </a:r>
            <a:r>
              <a:rPr lang="hu-HU" sz="1600" dirty="0" err="1" smtClean="0"/>
              <a:t>acéllemezfélből</a:t>
            </a:r>
            <a:r>
              <a:rPr lang="hu-HU" sz="1600" dirty="0" smtClean="0"/>
              <a:t> áll</a:t>
            </a:r>
          </a:p>
          <a:p>
            <a:pPr lvl="3">
              <a:lnSpc>
                <a:spcPct val="90000"/>
              </a:lnSpc>
            </a:pPr>
            <a:r>
              <a:rPr lang="hu-HU" sz="1600" dirty="0" smtClean="0"/>
              <a:t>Laprugókkal kapcsolódik a kocsiszekrényhez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Merev tengelyek </a:t>
            </a:r>
          </a:p>
        </p:txBody>
      </p:sp>
      <p:sp>
        <p:nvSpPr>
          <p:cNvPr id="102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41910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400" dirty="0"/>
              <a:t>Hajtottak:</a:t>
            </a:r>
          </a:p>
          <a:p>
            <a:pPr lvl="1">
              <a:lnSpc>
                <a:spcPct val="90000"/>
              </a:lnSpc>
            </a:pPr>
            <a:r>
              <a:rPr lang="hu-HU" sz="2000" dirty="0"/>
              <a:t>Merev tengely </a:t>
            </a:r>
            <a:r>
              <a:rPr lang="hu-HU" sz="2000" dirty="0" err="1"/>
              <a:t>Panhard</a:t>
            </a:r>
            <a:r>
              <a:rPr lang="hu-HU" sz="2000" dirty="0"/>
              <a:t> rúddal:</a:t>
            </a:r>
          </a:p>
          <a:p>
            <a:pPr lvl="2">
              <a:lnSpc>
                <a:spcPct val="90000"/>
              </a:lnSpc>
            </a:pPr>
            <a:r>
              <a:rPr lang="hu-HU" sz="1800" dirty="0"/>
              <a:t>Torziós-, csavar-, és légrugók alkalmazása esetén. </a:t>
            </a:r>
          </a:p>
          <a:p>
            <a:pPr lvl="3">
              <a:lnSpc>
                <a:spcPct val="90000"/>
              </a:lnSpc>
            </a:pPr>
            <a:r>
              <a:rPr lang="hu-HU" sz="1600" dirty="0"/>
              <a:t>Vonóerő</a:t>
            </a:r>
            <a:r>
              <a:rPr lang="hu-HU" sz="1600" dirty="0">
                <a:sym typeface="Symbol" pitchFamily="18" charset="2"/>
              </a:rPr>
              <a:t>lengőkarok</a:t>
            </a:r>
          </a:p>
          <a:p>
            <a:pPr lvl="3">
              <a:lnSpc>
                <a:spcPct val="90000"/>
              </a:lnSpc>
            </a:pPr>
            <a:r>
              <a:rPr lang="hu-HU" sz="1600" dirty="0">
                <a:sym typeface="Symbol" pitchFamily="18" charset="2"/>
              </a:rPr>
              <a:t> oldalerők </a:t>
            </a:r>
            <a:r>
              <a:rPr lang="hu-HU" sz="1600" dirty="0" err="1">
                <a:sym typeface="Symbol" pitchFamily="18" charset="2"/>
              </a:rPr>
              <a:t>Panhard</a:t>
            </a:r>
            <a:r>
              <a:rPr lang="hu-HU" sz="1600" dirty="0">
                <a:sym typeface="Symbol" pitchFamily="18" charset="2"/>
              </a:rPr>
              <a:t> rúd</a:t>
            </a:r>
            <a:endParaRPr lang="hu-HU" sz="1600" dirty="0"/>
          </a:p>
          <a:p>
            <a:pPr lvl="1">
              <a:lnSpc>
                <a:spcPct val="90000"/>
              </a:lnSpc>
            </a:pPr>
            <a:r>
              <a:rPr lang="hu-HU" sz="2000" dirty="0"/>
              <a:t>Bendzsó-tengely:</a:t>
            </a:r>
          </a:p>
          <a:p>
            <a:pPr lvl="2">
              <a:lnSpc>
                <a:spcPct val="90000"/>
              </a:lnSpc>
            </a:pPr>
            <a:r>
              <a:rPr lang="hu-HU" sz="1800" dirty="0"/>
              <a:t>Személygépkocsiknál alkalmazzák.</a:t>
            </a:r>
          </a:p>
          <a:p>
            <a:pPr lvl="3">
              <a:lnSpc>
                <a:spcPct val="90000"/>
              </a:lnSpc>
            </a:pPr>
            <a:r>
              <a:rPr lang="hu-HU" sz="1600" dirty="0"/>
              <a:t>Háza összehegesztett </a:t>
            </a:r>
            <a:r>
              <a:rPr lang="hu-HU" sz="1600" dirty="0" err="1"/>
              <a:t>acéllemezfélből</a:t>
            </a:r>
            <a:r>
              <a:rPr lang="hu-HU" sz="1600" dirty="0"/>
              <a:t> áll</a:t>
            </a:r>
          </a:p>
          <a:p>
            <a:pPr lvl="3">
              <a:lnSpc>
                <a:spcPct val="90000"/>
              </a:lnSpc>
            </a:pPr>
            <a:r>
              <a:rPr lang="hu-HU" sz="1600" dirty="0"/>
              <a:t>Laprugókkal kapcsolódik a kocsiszekrényhez</a:t>
            </a:r>
          </a:p>
        </p:txBody>
      </p:sp>
      <p:pic>
        <p:nvPicPr>
          <p:cNvPr id="10247" name="Picture 7" descr="panhard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447800"/>
            <a:ext cx="3962400" cy="3087688"/>
          </a:xfrm>
          <a:noFill/>
          <a:ln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724400"/>
            <a:ext cx="23241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609"/>
            <a:ext cx="7772400" cy="1143000"/>
          </a:xfrm>
        </p:spPr>
        <p:txBody>
          <a:bodyPr/>
          <a:lstStyle/>
          <a:p>
            <a:r>
              <a:rPr lang="hu-HU" dirty="0"/>
              <a:t>Merev tengelyek </a:t>
            </a:r>
          </a:p>
        </p:txBody>
      </p:sp>
      <p:sp>
        <p:nvSpPr>
          <p:cNvPr id="665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5307427" y="1142391"/>
            <a:ext cx="3810000" cy="4114800"/>
          </a:xfrm>
        </p:spPr>
        <p:txBody>
          <a:bodyPr/>
          <a:lstStyle/>
          <a:p>
            <a:pPr lvl="1"/>
            <a:r>
              <a:rPr lang="hu-HU" sz="2400" dirty="0"/>
              <a:t>De </a:t>
            </a:r>
            <a:r>
              <a:rPr lang="hu-HU" sz="2400" dirty="0" err="1"/>
              <a:t>Dion</a:t>
            </a:r>
            <a:r>
              <a:rPr lang="hu-HU" sz="2400" dirty="0"/>
              <a:t>:</a:t>
            </a:r>
          </a:p>
          <a:p>
            <a:pPr lvl="2"/>
            <a:r>
              <a:rPr lang="hu-HU" sz="2000" dirty="0"/>
              <a:t>A hajtott tengely tömegeinek csökkentése miatt alakult ki.</a:t>
            </a:r>
          </a:p>
          <a:p>
            <a:pPr lvl="3"/>
            <a:r>
              <a:rPr lang="hu-HU" sz="1800" dirty="0"/>
              <a:t>Felépítményen rögzített tengelyhajtás</a:t>
            </a:r>
          </a:p>
          <a:p>
            <a:pPr lvl="3"/>
            <a:r>
              <a:rPr lang="hu-HU" sz="1800" dirty="0"/>
              <a:t>Watt-rudazatot alkalmazása a </a:t>
            </a:r>
            <a:r>
              <a:rPr lang="hu-HU" sz="1800" dirty="0" err="1"/>
              <a:t>tengegy</a:t>
            </a:r>
            <a:r>
              <a:rPr lang="hu-HU" sz="1800" dirty="0"/>
              <a:t> oldalirányú vezetésére</a:t>
            </a:r>
          </a:p>
          <a:p>
            <a:endParaRPr lang="hu-HU" sz="2800" dirty="0"/>
          </a:p>
          <a:p>
            <a:endParaRPr lang="hu-HU" sz="2800" dirty="0"/>
          </a:p>
        </p:txBody>
      </p:sp>
      <p:pic>
        <p:nvPicPr>
          <p:cNvPr id="66567" name="Picture 7" descr="Wat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924944"/>
            <a:ext cx="6385286" cy="331236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514" y="0"/>
            <a:ext cx="8229600" cy="1143000"/>
          </a:xfrm>
        </p:spPr>
        <p:txBody>
          <a:bodyPr/>
          <a:lstStyle/>
          <a:p>
            <a:r>
              <a:rPr lang="hu-HU" dirty="0"/>
              <a:t>Merev tengelyek </a:t>
            </a:r>
          </a:p>
        </p:txBody>
      </p:sp>
      <p:sp>
        <p:nvSpPr>
          <p:cNvPr id="92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99714" y="1042194"/>
            <a:ext cx="7772400" cy="4419600"/>
          </a:xfrm>
        </p:spPr>
        <p:txBody>
          <a:bodyPr/>
          <a:lstStyle/>
          <a:p>
            <a:r>
              <a:rPr lang="hu-HU" dirty="0"/>
              <a:t>Nem hajtottak:</a:t>
            </a:r>
          </a:p>
          <a:p>
            <a:pPr lvl="1"/>
            <a:r>
              <a:rPr lang="hu-HU" u="sng" dirty="0"/>
              <a:t>Kormányzott</a:t>
            </a:r>
            <a:r>
              <a:rPr lang="hu-HU" dirty="0"/>
              <a:t>: Tehergépkocsikon alkalmazzák.</a:t>
            </a:r>
          </a:p>
          <a:p>
            <a:pPr lvl="2"/>
            <a:r>
              <a:rPr lang="hu-HU" dirty="0"/>
              <a:t>Az elkormányzott csonktengely </a:t>
            </a:r>
            <a:r>
              <a:rPr lang="hu-HU" b="1" dirty="0"/>
              <a:t>ököl</a:t>
            </a:r>
            <a:r>
              <a:rPr lang="hu-HU" dirty="0"/>
              <a:t> vagy </a:t>
            </a:r>
            <a:r>
              <a:rPr lang="hu-HU" b="1" dirty="0"/>
              <a:t>villa</a:t>
            </a:r>
            <a:r>
              <a:rPr lang="hu-HU" dirty="0"/>
              <a:t>szerűen kapcsolódik a merev hídtesthez.</a:t>
            </a:r>
          </a:p>
        </p:txBody>
      </p:sp>
      <p:pic>
        <p:nvPicPr>
          <p:cNvPr id="9221" name="Picture 5" descr="oklos-vil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3234532"/>
            <a:ext cx="7416825" cy="34348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3062"/>
            <a:ext cx="7772400" cy="1143000"/>
          </a:xfrm>
        </p:spPr>
        <p:txBody>
          <a:bodyPr/>
          <a:lstStyle/>
          <a:p>
            <a:r>
              <a:rPr lang="hu-HU" dirty="0"/>
              <a:t>Merev tengelyek </a:t>
            </a:r>
          </a:p>
        </p:txBody>
      </p:sp>
      <p:sp>
        <p:nvSpPr>
          <p:cNvPr id="675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5880"/>
            <a:ext cx="45720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400" u="sng" dirty="0"/>
              <a:t>Nem kormányzott</a:t>
            </a:r>
            <a:r>
              <a:rPr lang="hu-HU" sz="2400" dirty="0"/>
              <a:t>: </a:t>
            </a:r>
            <a:r>
              <a:rPr lang="hu-HU" sz="2400" dirty="0" err="1"/>
              <a:t>Elsőkerék-hajtású</a:t>
            </a:r>
            <a:r>
              <a:rPr lang="hu-HU" sz="2400" dirty="0"/>
              <a:t> járművek hátsó tengelyeként </a:t>
            </a:r>
            <a:r>
              <a:rPr lang="hu-HU" sz="2400" dirty="0" err="1"/>
              <a:t>alk</a:t>
            </a:r>
            <a:r>
              <a:rPr lang="hu-HU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hu-HU" sz="2000" dirty="0"/>
              <a:t>Kapcsolt lengőkaros</a:t>
            </a:r>
          </a:p>
          <a:p>
            <a:pPr lvl="2">
              <a:lnSpc>
                <a:spcPct val="90000"/>
              </a:lnSpc>
            </a:pPr>
            <a:r>
              <a:rPr lang="hu-HU" sz="1800" dirty="0" err="1"/>
              <a:t>Hosszlengőkarok</a:t>
            </a:r>
            <a:r>
              <a:rPr lang="hu-HU" sz="1800" dirty="0"/>
              <a:t>, rugóacél kereszttartó</a:t>
            </a:r>
          </a:p>
          <a:p>
            <a:pPr lvl="2">
              <a:lnSpc>
                <a:spcPct val="90000"/>
              </a:lnSpc>
            </a:pPr>
            <a:r>
              <a:rPr lang="hu-HU" sz="1800" dirty="0"/>
              <a:t>Gumi-fém felfüggesztés</a:t>
            </a:r>
          </a:p>
          <a:p>
            <a:pPr lvl="2">
              <a:lnSpc>
                <a:spcPct val="90000"/>
              </a:lnSpc>
            </a:pPr>
            <a:r>
              <a:rPr lang="hu-HU" sz="1800" dirty="0"/>
              <a:t>Kereszttartó stabilizátor is</a:t>
            </a:r>
          </a:p>
          <a:p>
            <a:pPr lvl="1">
              <a:lnSpc>
                <a:spcPct val="90000"/>
              </a:lnSpc>
            </a:pPr>
            <a:r>
              <a:rPr lang="hu-HU" sz="2000" dirty="0"/>
              <a:t>Csatolt lengőkaros</a:t>
            </a:r>
          </a:p>
          <a:p>
            <a:pPr lvl="2">
              <a:lnSpc>
                <a:spcPct val="90000"/>
              </a:lnSpc>
            </a:pPr>
            <a:r>
              <a:rPr lang="hu-HU" sz="1800" dirty="0" err="1"/>
              <a:t>Hosszlengőkarok</a:t>
            </a:r>
            <a:r>
              <a:rPr lang="hu-HU" sz="1800" dirty="0"/>
              <a:t>, csavarásra alkalmas U-alakú tengelytartó</a:t>
            </a:r>
          </a:p>
          <a:p>
            <a:pPr lvl="2">
              <a:lnSpc>
                <a:spcPct val="90000"/>
              </a:lnSpc>
            </a:pPr>
            <a:r>
              <a:rPr lang="hu-HU" sz="1800" dirty="0"/>
              <a:t>Hegesztés a </a:t>
            </a:r>
            <a:r>
              <a:rPr lang="hu-HU" sz="1800" dirty="0" err="1"/>
              <a:t>hosszlengőkarok</a:t>
            </a:r>
            <a:r>
              <a:rPr lang="hu-HU" sz="1800" dirty="0"/>
              <a:t> közepénél</a:t>
            </a:r>
          </a:p>
          <a:p>
            <a:pPr>
              <a:lnSpc>
                <a:spcPct val="90000"/>
              </a:lnSpc>
            </a:pPr>
            <a:endParaRPr lang="hu-HU" sz="2400" dirty="0"/>
          </a:p>
        </p:txBody>
      </p:sp>
      <p:pic>
        <p:nvPicPr>
          <p:cNvPr id="67591" name="Picture 7" descr="csatoltlengo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06819" y="3789040"/>
            <a:ext cx="4056181" cy="2970218"/>
          </a:xfrm>
          <a:noFill/>
          <a:ln/>
        </p:spPr>
      </p:pic>
      <p:pic>
        <p:nvPicPr>
          <p:cNvPr id="67593" name="Picture 9" descr="kapcsoltlen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6819" y="908720"/>
            <a:ext cx="4056181" cy="2880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486400" cy="566738"/>
          </a:xfrm>
        </p:spPr>
        <p:txBody>
          <a:bodyPr/>
          <a:lstStyle/>
          <a:p>
            <a:r>
              <a:rPr lang="hu-HU" dirty="0" smtClean="0"/>
              <a:t>Száraz súrlódásos lengéscsillapítók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47664" y="4725144"/>
            <a:ext cx="6020072" cy="1303040"/>
          </a:xfrm>
        </p:spPr>
        <p:txBody>
          <a:bodyPr/>
          <a:lstStyle/>
          <a:p>
            <a:r>
              <a:rPr lang="hu-HU" sz="1800" dirty="0" smtClean="0"/>
              <a:t>A súrlódásos lengéscsillapító egyszerű, de csillapító hatása független a sebességtől és a kilengés irányától, illetve  nagyságától. Ma már alig használják.</a:t>
            </a:r>
          </a:p>
          <a:p>
            <a:endParaRPr lang="hu-HU" dirty="0"/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type="pic" idx="1"/>
          </p:nvPr>
        </p:nvGraphicFramePr>
        <p:xfrm>
          <a:off x="1115616" y="1916832"/>
          <a:ext cx="2981325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Photo Editor Photo" r:id="rId3" imgW="2980952" imgH="1628571" progId="">
                  <p:embed/>
                </p:oleObj>
              </mc:Choice>
              <mc:Fallback>
                <p:oleObj name="Photo Editor Photo" r:id="rId3" imgW="2980952" imgH="162857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916832"/>
                        <a:ext cx="2981325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836712"/>
            <a:ext cx="3254375" cy="3505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Merev tengelyek 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4114800"/>
          </a:xfrm>
        </p:spPr>
        <p:txBody>
          <a:bodyPr/>
          <a:lstStyle/>
          <a:p>
            <a:pPr marL="609600" indent="-609600"/>
            <a:r>
              <a:rPr lang="hu-HU"/>
              <a:t>Előnyei:</a:t>
            </a:r>
          </a:p>
          <a:p>
            <a:pPr marL="990600" lvl="1" indent="-533400"/>
            <a:r>
              <a:rPr lang="hu-HU"/>
              <a:t>A kerékfelfüggesztés geometriája nem változik</a:t>
            </a:r>
          </a:p>
          <a:p>
            <a:pPr marL="990600" lvl="1" indent="-533400"/>
            <a:r>
              <a:rPr lang="hu-HU"/>
              <a:t>Egyszerű és stabil kivitel</a:t>
            </a:r>
          </a:p>
          <a:p>
            <a:pPr marL="609600" indent="-609600"/>
            <a:r>
              <a:rPr lang="hu-HU"/>
              <a:t>Hátrányai:</a:t>
            </a:r>
          </a:p>
          <a:p>
            <a:pPr marL="990600" lvl="1" indent="-533400"/>
            <a:r>
              <a:rPr lang="hu-HU"/>
              <a:t>Nagy rugózatlan tömeg</a:t>
            </a:r>
          </a:p>
          <a:p>
            <a:pPr marL="990600" lvl="1" indent="-533400"/>
            <a:r>
              <a:rPr lang="hu-HU"/>
              <a:t>Az út egyenetlensége elsődlegesen az egész futóműre hat</a:t>
            </a:r>
          </a:p>
          <a:p>
            <a:pPr marL="990600" lvl="1" indent="-533400"/>
            <a:endParaRPr lang="hu-HU"/>
          </a:p>
          <a:p>
            <a:pPr marL="990600" lvl="1" indent="-533400"/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Független kerékfelfüggesztések </a:t>
            </a: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/>
              <a:t>lengőkar:</a:t>
            </a:r>
          </a:p>
          <a:p>
            <a:pPr lvl="1">
              <a:lnSpc>
                <a:spcPct val="90000"/>
              </a:lnSpc>
            </a:pPr>
            <a:r>
              <a:rPr lang="hu-HU"/>
              <a:t>Hosszirányú</a:t>
            </a:r>
          </a:p>
          <a:p>
            <a:pPr lvl="2">
              <a:lnSpc>
                <a:spcPct val="90000"/>
              </a:lnSpc>
            </a:pPr>
            <a:r>
              <a:rPr lang="hu-HU"/>
              <a:t>A forgástengely merőleges a jármű hossztengelyére</a:t>
            </a:r>
          </a:p>
          <a:p>
            <a:pPr lvl="1">
              <a:lnSpc>
                <a:spcPct val="90000"/>
              </a:lnSpc>
            </a:pPr>
            <a:r>
              <a:rPr lang="hu-HU"/>
              <a:t>Keresztirányú</a:t>
            </a:r>
          </a:p>
          <a:p>
            <a:pPr lvl="2">
              <a:lnSpc>
                <a:spcPct val="90000"/>
              </a:lnSpc>
            </a:pPr>
            <a:r>
              <a:rPr lang="hu-HU"/>
              <a:t>A forgástengely merőleges a jármű hossztengellyel</a:t>
            </a:r>
          </a:p>
          <a:p>
            <a:pPr lvl="1">
              <a:lnSpc>
                <a:spcPct val="90000"/>
              </a:lnSpc>
            </a:pPr>
            <a:r>
              <a:rPr lang="hu-HU"/>
              <a:t>Ferde </a:t>
            </a:r>
          </a:p>
          <a:p>
            <a:pPr lvl="2">
              <a:lnSpc>
                <a:spcPct val="90000"/>
              </a:lnSpc>
            </a:pPr>
            <a:r>
              <a:rPr lang="hu-HU"/>
              <a:t>A két tengely szöget zár be egymással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Független </a:t>
            </a:r>
            <a:r>
              <a:rPr lang="hu-HU" dirty="0" smtClean="0"/>
              <a:t>kerékfelfüggesztések</a:t>
            </a:r>
            <a:endParaRPr lang="hu-HU" dirty="0"/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u-HU" sz="2800"/>
              <a:t>Kettős keresztlengőkaros</a:t>
            </a:r>
          </a:p>
          <a:p>
            <a:pPr lvl="1">
              <a:lnSpc>
                <a:spcPct val="90000"/>
              </a:lnSpc>
            </a:pPr>
            <a:r>
              <a:rPr lang="hu-HU" sz="2400"/>
              <a:t>Trapézkaros</a:t>
            </a:r>
          </a:p>
          <a:p>
            <a:pPr lvl="1">
              <a:lnSpc>
                <a:spcPct val="90000"/>
              </a:lnSpc>
            </a:pPr>
            <a:r>
              <a:rPr lang="hu-HU" sz="2400"/>
              <a:t>Párhuzamos karos</a:t>
            </a:r>
          </a:p>
          <a:p>
            <a:pPr>
              <a:lnSpc>
                <a:spcPct val="90000"/>
              </a:lnSpc>
            </a:pPr>
            <a:r>
              <a:rPr lang="hu-HU" sz="2800"/>
              <a:t>McPherson felfüggesztés</a:t>
            </a:r>
          </a:p>
          <a:p>
            <a:pPr>
              <a:lnSpc>
                <a:spcPct val="90000"/>
              </a:lnSpc>
            </a:pPr>
            <a:r>
              <a:rPr lang="hu-HU" sz="2800"/>
              <a:t>Lengőtengelyes</a:t>
            </a:r>
          </a:p>
          <a:p>
            <a:pPr>
              <a:lnSpc>
                <a:spcPct val="90000"/>
              </a:lnSpc>
            </a:pPr>
            <a:r>
              <a:rPr lang="hu-HU" sz="2800"/>
              <a:t>Hosszirányú lengőkaros</a:t>
            </a:r>
          </a:p>
          <a:p>
            <a:pPr lvl="1">
              <a:lnSpc>
                <a:spcPct val="90000"/>
              </a:lnSpc>
            </a:pPr>
            <a:r>
              <a:rPr lang="hu-HU" sz="2400"/>
              <a:t>Egy hosszlengőkaros</a:t>
            </a:r>
          </a:p>
          <a:p>
            <a:pPr lvl="1">
              <a:lnSpc>
                <a:spcPct val="90000"/>
              </a:lnSpc>
            </a:pPr>
            <a:r>
              <a:rPr lang="hu-HU" sz="2400"/>
              <a:t>Kettős hosszlengőkaros</a:t>
            </a:r>
          </a:p>
          <a:p>
            <a:pPr>
              <a:lnSpc>
                <a:spcPct val="90000"/>
              </a:lnSpc>
            </a:pPr>
            <a:r>
              <a:rPr lang="hu-HU" sz="2800"/>
              <a:t>Ferde lengőkaros</a:t>
            </a:r>
          </a:p>
          <a:p>
            <a:pPr>
              <a:lnSpc>
                <a:spcPct val="90000"/>
              </a:lnSpc>
            </a:pPr>
            <a:r>
              <a:rPr lang="hu-HU" sz="2800"/>
              <a:t>Weissach hátsó tengely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8752" y="0"/>
            <a:ext cx="8229600" cy="1143000"/>
          </a:xfrm>
        </p:spPr>
        <p:txBody>
          <a:bodyPr/>
          <a:lstStyle/>
          <a:p>
            <a:r>
              <a:rPr lang="hu-HU" dirty="0"/>
              <a:t>Kettős </a:t>
            </a:r>
            <a:r>
              <a:rPr lang="hu-HU" dirty="0" err="1"/>
              <a:t>keresztlengőkaros</a:t>
            </a:r>
            <a:r>
              <a:rPr lang="hu-HU" dirty="0"/>
              <a:t> </a:t>
            </a:r>
          </a:p>
        </p:txBody>
      </p:sp>
      <p:sp>
        <p:nvSpPr>
          <p:cNvPr id="1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5476" y="980728"/>
            <a:ext cx="8506963" cy="1600200"/>
          </a:xfrm>
        </p:spPr>
        <p:txBody>
          <a:bodyPr/>
          <a:lstStyle/>
          <a:p>
            <a:r>
              <a:rPr lang="hu-HU" dirty="0" err="1"/>
              <a:t>Szgk</a:t>
            </a:r>
            <a:r>
              <a:rPr lang="hu-HU" dirty="0"/>
              <a:t>. kormányzott tengelyénél, valamint sportautók hajtótengelyénél</a:t>
            </a:r>
          </a:p>
        </p:txBody>
      </p:sp>
      <p:pic>
        <p:nvPicPr>
          <p:cNvPr id="15365" name="Picture 5" descr="keresztlen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149691"/>
            <a:ext cx="4311576" cy="45585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Subaru-Impreza-WRX-STI-2011-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561763"/>
            <a:ext cx="5040560" cy="378042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9633" y="12454"/>
            <a:ext cx="8229600" cy="1143000"/>
          </a:xfrm>
        </p:spPr>
        <p:txBody>
          <a:bodyPr/>
          <a:lstStyle/>
          <a:p>
            <a:r>
              <a:rPr lang="hu-HU" dirty="0" smtClean="0"/>
              <a:t>Kettős </a:t>
            </a:r>
            <a:r>
              <a:rPr lang="hu-HU" dirty="0" err="1" smtClean="0"/>
              <a:t>keresztlengőkaros</a:t>
            </a:r>
            <a:endParaRPr lang="hu-HU" dirty="0"/>
          </a:p>
        </p:txBody>
      </p:sp>
      <p:pic>
        <p:nvPicPr>
          <p:cNvPr id="5" name="Kép 4" descr="f1 lengők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7214" y="3501008"/>
            <a:ext cx="5334454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hu-HU" dirty="0"/>
              <a:t>Kettős </a:t>
            </a:r>
            <a:r>
              <a:rPr lang="hu-HU" dirty="0" err="1" smtClean="0"/>
              <a:t>keresztlengőkar</a:t>
            </a:r>
            <a:endParaRPr lang="hu-HU" dirty="0"/>
          </a:p>
        </p:txBody>
      </p:sp>
      <p:pic>
        <p:nvPicPr>
          <p:cNvPr id="890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196752"/>
            <a:ext cx="8734142" cy="5184576"/>
          </a:xfrm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Kettős </a:t>
            </a:r>
            <a:r>
              <a:rPr lang="hu-HU" dirty="0" err="1"/>
              <a:t>keresztlengőkaros</a:t>
            </a:r>
            <a:r>
              <a:rPr lang="hu-HU" dirty="0"/>
              <a:t> </a:t>
            </a:r>
          </a:p>
        </p:txBody>
      </p:sp>
      <p:sp>
        <p:nvSpPr>
          <p:cNvPr id="686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hu-HU" sz="2400"/>
              <a:t>Minden kereket két keresztlengőkar tart</a:t>
            </a:r>
          </a:p>
          <a:p>
            <a:pPr lvl="2">
              <a:lnSpc>
                <a:spcPct val="90000"/>
              </a:lnSpc>
            </a:pPr>
            <a:r>
              <a:rPr lang="hu-HU" sz="2000"/>
              <a:t>Előnyei:</a:t>
            </a:r>
          </a:p>
          <a:p>
            <a:pPr lvl="3">
              <a:lnSpc>
                <a:spcPct val="90000"/>
              </a:lnSpc>
            </a:pPr>
            <a:r>
              <a:rPr lang="hu-HU" sz="1800"/>
              <a:t>Csekély beépítési magasság</a:t>
            </a:r>
          </a:p>
          <a:p>
            <a:pPr lvl="3">
              <a:lnSpc>
                <a:spcPct val="90000"/>
              </a:lnSpc>
            </a:pPr>
            <a:r>
              <a:rPr lang="hu-HU" sz="1800"/>
              <a:t>Útfekvés és úttal való kapcsolat jó</a:t>
            </a:r>
          </a:p>
          <a:p>
            <a:pPr lvl="2">
              <a:lnSpc>
                <a:spcPct val="90000"/>
              </a:lnSpc>
            </a:pPr>
            <a:r>
              <a:rPr lang="hu-HU" sz="2000"/>
              <a:t>Hátányai:</a:t>
            </a:r>
          </a:p>
          <a:p>
            <a:pPr lvl="3">
              <a:lnSpc>
                <a:spcPct val="90000"/>
              </a:lnSpc>
            </a:pPr>
            <a:r>
              <a:rPr lang="hu-HU" sz="1800"/>
              <a:t>Sok csuklópont van</a:t>
            </a:r>
          </a:p>
          <a:p>
            <a:pPr lvl="3">
              <a:lnSpc>
                <a:spcPct val="90000"/>
              </a:lnSpc>
            </a:pPr>
            <a:r>
              <a:rPr lang="hu-HU" sz="1800"/>
              <a:t>Fékezésnél nagy a bólintás</a:t>
            </a:r>
          </a:p>
          <a:p>
            <a:pPr lvl="1">
              <a:lnSpc>
                <a:spcPct val="90000"/>
              </a:lnSpc>
            </a:pPr>
            <a:r>
              <a:rPr lang="hu-HU" sz="2400"/>
              <a:t>Trapézkar</a:t>
            </a:r>
          </a:p>
          <a:p>
            <a:pPr lvl="2">
              <a:lnSpc>
                <a:spcPct val="90000"/>
              </a:lnSpc>
            </a:pPr>
            <a:r>
              <a:rPr lang="hu-HU" sz="2000"/>
              <a:t>Csekély nyomtáv- és kerékdőlés változás</a:t>
            </a:r>
          </a:p>
          <a:p>
            <a:pPr lvl="1">
              <a:lnSpc>
                <a:spcPct val="90000"/>
              </a:lnSpc>
            </a:pPr>
            <a:r>
              <a:rPr lang="hu-HU" sz="2400"/>
              <a:t>Párhuzamos kar</a:t>
            </a:r>
          </a:p>
          <a:p>
            <a:pPr lvl="2">
              <a:lnSpc>
                <a:spcPct val="90000"/>
              </a:lnSpc>
            </a:pPr>
            <a:r>
              <a:rPr lang="hu-HU" sz="2000"/>
              <a:t>Nincs kerékdőlés változás</a:t>
            </a:r>
          </a:p>
          <a:p>
            <a:pPr lvl="2">
              <a:lnSpc>
                <a:spcPct val="90000"/>
              </a:lnSpc>
            </a:pPr>
            <a:r>
              <a:rPr lang="hu-HU" sz="2000"/>
              <a:t>Nyomtáv változás </a:t>
            </a:r>
            <a:r>
              <a:rPr lang="hu-HU" sz="1600"/>
              <a:t>(hátrányos)</a:t>
            </a:r>
            <a:endParaRPr lang="hu-H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McPherson-felfüggesztés</a:t>
            </a:r>
            <a:r>
              <a:rPr lang="hu-HU" dirty="0"/>
              <a:t> </a:t>
            </a:r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4038600" cy="4114800"/>
          </a:xfrm>
        </p:spPr>
        <p:txBody>
          <a:bodyPr/>
          <a:lstStyle/>
          <a:p>
            <a:r>
              <a:rPr lang="hu-HU" sz="2800"/>
              <a:t>Szgk. Kormányzott tengelyeként alkalmazzák</a:t>
            </a:r>
          </a:p>
          <a:p>
            <a:r>
              <a:rPr lang="hu-HU" sz="2800"/>
              <a:t>Minden kereket egy rugós tag és egy keresztlengőkar vezet meg.</a:t>
            </a:r>
          </a:p>
        </p:txBody>
      </p:sp>
      <p:pic>
        <p:nvPicPr>
          <p:cNvPr id="20487" name="Picture 7" descr="McPherso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905000"/>
            <a:ext cx="3810000" cy="37353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McPherson-felfüggesztés</a:t>
            </a:r>
            <a:r>
              <a:rPr lang="hu-HU" dirty="0"/>
              <a:t> </a:t>
            </a:r>
          </a:p>
        </p:txBody>
      </p:sp>
      <p:sp>
        <p:nvSpPr>
          <p:cNvPr id="69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hu-HU" sz="2400"/>
              <a:t>A kettős keresztlengőkarosból fejlődött ki</a:t>
            </a:r>
            <a:r>
              <a:rPr lang="hu-HU" sz="2400">
                <a:sym typeface="Symbol" pitchFamily="18" charset="2"/>
              </a:rPr>
              <a:t>felső lengőkar a lengéscsillapító</a:t>
            </a:r>
          </a:p>
          <a:p>
            <a:pPr lvl="1">
              <a:lnSpc>
                <a:spcPct val="90000"/>
              </a:lnSpc>
            </a:pPr>
            <a:r>
              <a:rPr lang="hu-HU" sz="2400">
                <a:sym typeface="Symbol" pitchFamily="18" charset="2"/>
              </a:rPr>
              <a:t>Csavarrugós szerkezet</a:t>
            </a:r>
          </a:p>
          <a:p>
            <a:pPr lvl="1">
              <a:lnSpc>
                <a:spcPct val="90000"/>
              </a:lnSpc>
            </a:pPr>
            <a:r>
              <a:rPr lang="hu-HU" sz="2400"/>
              <a:t>Előnyei:</a:t>
            </a:r>
          </a:p>
          <a:p>
            <a:pPr lvl="2">
              <a:lnSpc>
                <a:spcPct val="90000"/>
              </a:lnSpc>
            </a:pPr>
            <a:r>
              <a:rPr lang="hu-HU" sz="2000"/>
              <a:t>Csekély nyom- és dőlés változás</a:t>
            </a:r>
          </a:p>
          <a:p>
            <a:pPr lvl="2">
              <a:lnSpc>
                <a:spcPct val="90000"/>
              </a:lnSpc>
            </a:pPr>
            <a:r>
              <a:rPr lang="hu-HU" sz="2000"/>
              <a:t>Úttal való kapcsolat és az úttartás jó</a:t>
            </a:r>
          </a:p>
          <a:p>
            <a:pPr lvl="2">
              <a:lnSpc>
                <a:spcPct val="90000"/>
              </a:lnSpc>
            </a:pPr>
            <a:r>
              <a:rPr lang="hu-HU" sz="2000"/>
              <a:t>Gazdaságos gyártás</a:t>
            </a:r>
          </a:p>
          <a:p>
            <a:pPr lvl="2">
              <a:lnSpc>
                <a:spcPct val="90000"/>
              </a:lnSpc>
            </a:pPr>
            <a:r>
              <a:rPr lang="hu-HU" sz="2000"/>
              <a:t>Felfüggesztőelemek kis száma</a:t>
            </a:r>
          </a:p>
          <a:p>
            <a:pPr lvl="1">
              <a:lnSpc>
                <a:spcPct val="90000"/>
              </a:lnSpc>
            </a:pPr>
            <a:r>
              <a:rPr lang="hu-HU" sz="2400"/>
              <a:t>Hátrányai:</a:t>
            </a:r>
          </a:p>
          <a:p>
            <a:pPr lvl="2">
              <a:lnSpc>
                <a:spcPct val="90000"/>
              </a:lnSpc>
            </a:pPr>
            <a:r>
              <a:rPr lang="hu-HU" sz="2000"/>
              <a:t>Nagy beépítési magasság</a:t>
            </a:r>
          </a:p>
          <a:p>
            <a:pPr lvl="2">
              <a:lnSpc>
                <a:spcPct val="90000"/>
              </a:lnSpc>
            </a:pPr>
            <a:r>
              <a:rPr lang="hu-HU" sz="2000"/>
              <a:t>Az erők és zajok közvetlenül áttevődnek a felépítményre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McPherson-felfüggesztés</a:t>
            </a:r>
            <a:r>
              <a:rPr lang="hu-HU" dirty="0"/>
              <a:t> </a:t>
            </a:r>
          </a:p>
        </p:txBody>
      </p:sp>
      <p:pic>
        <p:nvPicPr>
          <p:cNvPr id="911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447800"/>
            <a:ext cx="6686550" cy="4114800"/>
          </a:xfrm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250825" y="5670550"/>
            <a:ext cx="8569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McPherson első felfüggesztéssel és négylengőkaros, független hátsó felfüggesztéssel rendelkező intelligens futómű konstrukció a Sciroccóban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Folyadéksúrlódásos lengéscsillapítók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</a:t>
            </a:r>
            <a:r>
              <a:rPr lang="en-US" sz="2400" dirty="0" err="1" smtClean="0"/>
              <a:t>hidraulikus</a:t>
            </a:r>
            <a:r>
              <a:rPr lang="en-US" sz="2400" dirty="0" smtClean="0"/>
              <a:t> </a:t>
            </a:r>
            <a:r>
              <a:rPr lang="en-US" sz="2400" dirty="0" err="1" smtClean="0"/>
              <a:t>lengéscsillapító</a:t>
            </a:r>
            <a:r>
              <a:rPr lang="en-US" sz="2400" dirty="0" smtClean="0"/>
              <a:t> a </a:t>
            </a:r>
            <a:r>
              <a:rPr lang="en-US" sz="2400" dirty="0" err="1" smtClean="0"/>
              <a:t>folyadékot</a:t>
            </a:r>
            <a:r>
              <a:rPr lang="en-US" sz="2400" dirty="0" smtClean="0"/>
              <a:t> </a:t>
            </a:r>
            <a:r>
              <a:rPr lang="en-US" sz="2400" dirty="0" err="1" smtClean="0"/>
              <a:t>szűk</a:t>
            </a:r>
            <a:r>
              <a:rPr lang="en-US" sz="2400" dirty="0" smtClean="0"/>
              <a:t> </a:t>
            </a:r>
            <a:r>
              <a:rPr lang="en-US" sz="2400" dirty="0" err="1" smtClean="0"/>
              <a:t>nyíláson</a:t>
            </a:r>
            <a:r>
              <a:rPr lang="en-US" sz="2400" dirty="0" smtClean="0"/>
              <a:t> </a:t>
            </a:r>
            <a:r>
              <a:rPr lang="en-US" sz="2400" dirty="0" err="1" smtClean="0"/>
              <a:t>hajtja</a:t>
            </a:r>
            <a:r>
              <a:rPr lang="en-US" sz="2400" dirty="0" smtClean="0"/>
              <a:t> </a:t>
            </a:r>
            <a:r>
              <a:rPr lang="en-US" sz="2400" dirty="0" err="1" smtClean="0"/>
              <a:t>keresztül</a:t>
            </a:r>
            <a:r>
              <a:rPr lang="en-US" sz="2400" dirty="0" smtClean="0"/>
              <a:t>. </a:t>
            </a:r>
            <a:r>
              <a:rPr lang="en-US" sz="2400" dirty="0" err="1" smtClean="0"/>
              <a:t>Előnye</a:t>
            </a:r>
            <a:r>
              <a:rPr lang="en-US" sz="2400" dirty="0" smtClean="0"/>
              <a:t> </a:t>
            </a:r>
            <a:r>
              <a:rPr lang="en-US" sz="2400" dirty="0" err="1" smtClean="0"/>
              <a:t>ennek</a:t>
            </a:r>
            <a:r>
              <a:rPr lang="en-US" sz="2400" dirty="0" smtClean="0"/>
              <a:t> a </a:t>
            </a:r>
            <a:r>
              <a:rPr lang="en-US" sz="2400" dirty="0" err="1" smtClean="0"/>
              <a:t>rendszernek</a:t>
            </a:r>
            <a:r>
              <a:rPr lang="en-US" sz="2400" dirty="0" smtClean="0"/>
              <a:t>, </a:t>
            </a:r>
            <a:r>
              <a:rPr lang="en-US" sz="2400" dirty="0" err="1" smtClean="0"/>
              <a:t>hogy</a:t>
            </a:r>
            <a:r>
              <a:rPr lang="en-US" sz="2400" dirty="0" smtClean="0"/>
              <a:t> a </a:t>
            </a:r>
            <a:r>
              <a:rPr lang="en-US" sz="2400" dirty="0" err="1" smtClean="0"/>
              <a:t>csillapító</a:t>
            </a:r>
            <a:r>
              <a:rPr lang="en-US" sz="2400" dirty="0" smtClean="0"/>
              <a:t> </a:t>
            </a:r>
            <a:r>
              <a:rPr lang="en-US" sz="2400" dirty="0" err="1" smtClean="0"/>
              <a:t>által</a:t>
            </a:r>
            <a:r>
              <a:rPr lang="en-US" sz="2400" dirty="0" smtClean="0"/>
              <a:t> </a:t>
            </a:r>
            <a:r>
              <a:rPr lang="en-US" sz="2400" dirty="0" err="1" smtClean="0"/>
              <a:t>kifejtett</a:t>
            </a:r>
            <a:r>
              <a:rPr lang="en-US" sz="2400" dirty="0" smtClean="0"/>
              <a:t> </a:t>
            </a:r>
            <a:r>
              <a:rPr lang="en-US" sz="2400" dirty="0" err="1" smtClean="0"/>
              <a:t>erő</a:t>
            </a:r>
            <a:r>
              <a:rPr lang="en-US" sz="2400" dirty="0" smtClean="0"/>
              <a:t> a </a:t>
            </a:r>
            <a:r>
              <a:rPr lang="en-US" sz="2400" dirty="0" err="1" smtClean="0"/>
              <a:t>sebesség</a:t>
            </a:r>
            <a:r>
              <a:rPr lang="en-US" sz="2400" dirty="0" smtClean="0"/>
              <a:t> </a:t>
            </a:r>
            <a:r>
              <a:rPr lang="en-US" sz="2400" dirty="0" err="1" smtClean="0"/>
              <a:t>függvényében</a:t>
            </a:r>
            <a:r>
              <a:rPr lang="en-US" sz="2400" dirty="0" smtClean="0"/>
              <a:t> </a:t>
            </a:r>
            <a:r>
              <a:rPr lang="en-US" sz="2400" dirty="0" err="1" smtClean="0"/>
              <a:t>tetszőleges</a:t>
            </a:r>
            <a:r>
              <a:rPr lang="en-US" sz="2400" dirty="0" smtClean="0"/>
              <a:t> </a:t>
            </a:r>
            <a:r>
              <a:rPr lang="en-US" sz="2400" dirty="0" err="1" smtClean="0"/>
              <a:t>lefutású</a:t>
            </a:r>
            <a:r>
              <a:rPr lang="en-US" sz="2400" dirty="0" smtClean="0"/>
              <a:t> </a:t>
            </a:r>
            <a:r>
              <a:rPr lang="en-US" sz="2400" dirty="0" err="1" smtClean="0"/>
              <a:t>lehet</a:t>
            </a:r>
            <a:r>
              <a:rPr lang="en-US" sz="2400" dirty="0" smtClean="0"/>
              <a:t>, </a:t>
            </a:r>
            <a:r>
              <a:rPr lang="en-US" sz="2400" dirty="0" err="1" smtClean="0"/>
              <a:t>és</a:t>
            </a:r>
            <a:r>
              <a:rPr lang="en-US" sz="2400" dirty="0" smtClean="0"/>
              <a:t> </a:t>
            </a:r>
            <a:r>
              <a:rPr lang="en-US" sz="2400" dirty="0" err="1" smtClean="0"/>
              <a:t>nyugalmi</a:t>
            </a:r>
            <a:r>
              <a:rPr lang="en-US" sz="2400" dirty="0" smtClean="0"/>
              <a:t> </a:t>
            </a:r>
            <a:r>
              <a:rPr lang="en-US" sz="2400" dirty="0" err="1" smtClean="0"/>
              <a:t>helyzetben</a:t>
            </a:r>
            <a:r>
              <a:rPr lang="en-US" sz="2400" dirty="0" smtClean="0"/>
              <a:t> </a:t>
            </a:r>
            <a:r>
              <a:rPr lang="en-US" sz="2400" dirty="0" err="1" smtClean="0"/>
              <a:t>jelentéktelen</a:t>
            </a:r>
            <a:r>
              <a:rPr lang="en-US" sz="2400" dirty="0" smtClean="0"/>
              <a:t>.</a:t>
            </a:r>
            <a:endParaRPr lang="hu-HU" sz="2400" dirty="0" smtClean="0"/>
          </a:p>
          <a:p>
            <a:endParaRPr lang="hu-HU" dirty="0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V="1">
            <a:off x="5410200" y="3200400"/>
            <a:ext cx="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sm" len="lg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5410200" y="6019800"/>
            <a:ext cx="274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sm" len="lg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5410200" y="53340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5410200" y="3357563"/>
            <a:ext cx="2722563" cy="2662237"/>
          </a:xfrm>
          <a:custGeom>
            <a:avLst/>
            <a:gdLst/>
            <a:ahLst/>
            <a:cxnLst>
              <a:cxn ang="0">
                <a:pos x="0" y="1677"/>
              </a:cxn>
              <a:cxn ang="0">
                <a:pos x="920" y="1200"/>
              </a:cxn>
              <a:cxn ang="0">
                <a:pos x="1715" y="0"/>
              </a:cxn>
            </a:cxnLst>
            <a:rect l="0" t="0" r="r" b="b"/>
            <a:pathLst>
              <a:path w="1715" h="1677">
                <a:moveTo>
                  <a:pt x="0" y="1677"/>
                </a:moveTo>
                <a:cubicBezTo>
                  <a:pt x="153" y="1597"/>
                  <a:pt x="634" y="1479"/>
                  <a:pt x="920" y="1200"/>
                </a:cubicBezTo>
                <a:cubicBezTo>
                  <a:pt x="1206" y="921"/>
                  <a:pt x="1550" y="250"/>
                  <a:pt x="1715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>
            <a:off x="5410200" y="4667250"/>
            <a:ext cx="2770188" cy="1352550"/>
          </a:xfrm>
          <a:custGeom>
            <a:avLst/>
            <a:gdLst/>
            <a:ahLst/>
            <a:cxnLst>
              <a:cxn ang="0">
                <a:pos x="0" y="852"/>
              </a:cxn>
              <a:cxn ang="0">
                <a:pos x="755" y="240"/>
              </a:cxn>
              <a:cxn ang="0">
                <a:pos x="1745" y="0"/>
              </a:cxn>
            </a:cxnLst>
            <a:rect l="0" t="0" r="r" b="b"/>
            <a:pathLst>
              <a:path w="1745" h="852">
                <a:moveTo>
                  <a:pt x="0" y="852"/>
                </a:moveTo>
                <a:cubicBezTo>
                  <a:pt x="126" y="750"/>
                  <a:pt x="464" y="382"/>
                  <a:pt x="755" y="240"/>
                </a:cubicBezTo>
                <a:cubicBezTo>
                  <a:pt x="1046" y="98"/>
                  <a:pt x="1539" y="50"/>
                  <a:pt x="1745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5410200" y="4191000"/>
            <a:ext cx="2819400" cy="182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10" name="Object 13"/>
          <p:cNvGraphicFramePr>
            <a:graphicFrameLocks noChangeAspect="1"/>
          </p:cNvGraphicFramePr>
          <p:nvPr/>
        </p:nvGraphicFramePr>
        <p:xfrm>
          <a:off x="7772400" y="6019800"/>
          <a:ext cx="3603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3" imgW="241200" imgH="457200" progId="Equation.3">
                  <p:embed/>
                </p:oleObj>
              </mc:Choice>
              <mc:Fallback>
                <p:oleObj name="Equation" r:id="rId3" imgW="2412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6019800"/>
                        <a:ext cx="3603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929188" y="3124200"/>
            <a:ext cx="354012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F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7696200" y="5257800"/>
            <a:ext cx="3365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7848600" y="3886200"/>
            <a:ext cx="3365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7848600" y="4648200"/>
            <a:ext cx="3365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3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7696200" y="3276600"/>
            <a:ext cx="3365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4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hu-HU" dirty="0" err="1"/>
              <a:t>Hosszlengőkaros</a:t>
            </a:r>
            <a:r>
              <a:rPr lang="hu-HU" dirty="0"/>
              <a:t> felfüggesztés</a:t>
            </a: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4724400" y="745978"/>
            <a:ext cx="4419600" cy="4114800"/>
          </a:xfrm>
        </p:spPr>
        <p:txBody>
          <a:bodyPr/>
          <a:lstStyle/>
          <a:p>
            <a:r>
              <a:rPr lang="hu-HU" sz="2800" dirty="0"/>
              <a:t>Kettős </a:t>
            </a:r>
            <a:r>
              <a:rPr lang="hu-HU" sz="2800" dirty="0" err="1"/>
              <a:t>hosszlengőkaros</a:t>
            </a:r>
            <a:r>
              <a:rPr lang="hu-HU" sz="2800" dirty="0"/>
              <a:t> </a:t>
            </a:r>
          </a:p>
          <a:p>
            <a:pPr lvl="1"/>
            <a:r>
              <a:rPr lang="hu-HU" sz="2400" dirty="0"/>
              <a:t>Kormányzott kerekekhez</a:t>
            </a:r>
          </a:p>
          <a:p>
            <a:pPr lvl="1"/>
            <a:r>
              <a:rPr lang="hu-HU" sz="2400" dirty="0"/>
              <a:t>Csőtengelyben torziós rugók </a:t>
            </a:r>
          </a:p>
          <a:p>
            <a:pPr lvl="2"/>
            <a:r>
              <a:rPr lang="hu-HU" sz="2000" dirty="0"/>
              <a:t>Előnyei:</a:t>
            </a:r>
          </a:p>
          <a:p>
            <a:pPr lvl="3"/>
            <a:r>
              <a:rPr lang="hu-HU" sz="1800" dirty="0"/>
              <a:t>Kerékösszetartás, kerékdőlés, </a:t>
            </a:r>
            <a:r>
              <a:rPr lang="hu-HU" sz="1800" dirty="0" err="1"/>
              <a:t>utánfutás</a:t>
            </a:r>
            <a:r>
              <a:rPr lang="hu-HU" sz="1800" dirty="0"/>
              <a:t> nem változik</a:t>
            </a:r>
          </a:p>
        </p:txBody>
      </p:sp>
      <p:pic>
        <p:nvPicPr>
          <p:cNvPr id="21511" name="Picture 7" descr="kettoshosszle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636912"/>
            <a:ext cx="5334744" cy="3800524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147"/>
            <a:ext cx="7772400" cy="1143000"/>
          </a:xfrm>
        </p:spPr>
        <p:txBody>
          <a:bodyPr/>
          <a:lstStyle/>
          <a:p>
            <a:r>
              <a:rPr lang="hu-HU" dirty="0" err="1"/>
              <a:t>Hosszlengőkaros</a:t>
            </a:r>
            <a:r>
              <a:rPr lang="hu-HU" dirty="0"/>
              <a:t> felfüggesztés</a:t>
            </a:r>
          </a:p>
        </p:txBody>
      </p:sp>
      <p:sp>
        <p:nvSpPr>
          <p:cNvPr id="716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5254468" y="1340768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400" dirty="0"/>
              <a:t>Egy </a:t>
            </a:r>
            <a:r>
              <a:rPr lang="hu-HU" sz="2400" dirty="0" err="1"/>
              <a:t>hosszlengőkaros</a:t>
            </a:r>
            <a:endParaRPr lang="hu-HU" sz="2400" dirty="0"/>
          </a:p>
          <a:p>
            <a:pPr lvl="1">
              <a:lnSpc>
                <a:spcPct val="90000"/>
              </a:lnSpc>
            </a:pPr>
            <a:r>
              <a:rPr lang="hu-HU" sz="2000" dirty="0" err="1"/>
              <a:t>Elsőkerék</a:t>
            </a:r>
            <a:r>
              <a:rPr lang="hu-HU" sz="2000" dirty="0"/>
              <a:t> hajtásnál hátsó tengelyként </a:t>
            </a:r>
            <a:r>
              <a:rPr lang="hu-HU" sz="2000" dirty="0" err="1"/>
              <a:t>alk</a:t>
            </a:r>
            <a:r>
              <a:rPr lang="hu-HU" sz="2000" dirty="0"/>
              <a:t>.</a:t>
            </a:r>
          </a:p>
          <a:p>
            <a:pPr lvl="2">
              <a:lnSpc>
                <a:spcPct val="90000"/>
              </a:lnSpc>
            </a:pPr>
            <a:r>
              <a:rPr lang="hu-HU" sz="1800" dirty="0"/>
              <a:t>Előnyei:</a:t>
            </a:r>
          </a:p>
          <a:p>
            <a:pPr lvl="3">
              <a:lnSpc>
                <a:spcPct val="90000"/>
              </a:lnSpc>
            </a:pPr>
            <a:r>
              <a:rPr lang="hu-HU" sz="1600" dirty="0"/>
              <a:t>Csomagtér mélyebbre helyezhető</a:t>
            </a:r>
          </a:p>
          <a:p>
            <a:pPr lvl="3">
              <a:lnSpc>
                <a:spcPct val="90000"/>
              </a:lnSpc>
            </a:pPr>
            <a:r>
              <a:rPr lang="hu-HU" sz="1600" dirty="0"/>
              <a:t>Nyomtáv, összetartás, kerékdőlés nem változik</a:t>
            </a:r>
          </a:p>
          <a:p>
            <a:pPr lvl="3">
              <a:lnSpc>
                <a:spcPct val="90000"/>
              </a:lnSpc>
            </a:pPr>
            <a:r>
              <a:rPr lang="hu-HU" sz="1600" dirty="0"/>
              <a:t>Nagy rugóút a </a:t>
            </a:r>
            <a:r>
              <a:rPr lang="hu-HU" sz="1600" dirty="0" err="1"/>
              <a:t>hosszlengőkarok</a:t>
            </a:r>
            <a:r>
              <a:rPr lang="hu-HU" sz="1600" dirty="0"/>
              <a:t> miatt</a:t>
            </a:r>
          </a:p>
          <a:p>
            <a:pPr lvl="2">
              <a:lnSpc>
                <a:spcPct val="90000"/>
              </a:lnSpc>
            </a:pPr>
            <a:r>
              <a:rPr lang="hu-HU" sz="1800" dirty="0"/>
              <a:t>Hátrányai:</a:t>
            </a:r>
          </a:p>
          <a:p>
            <a:pPr lvl="3">
              <a:lnSpc>
                <a:spcPct val="90000"/>
              </a:lnSpc>
            </a:pPr>
            <a:r>
              <a:rPr lang="hu-HU" sz="1600" dirty="0"/>
              <a:t>Kanyarban a kerekek és a karosszéria erősebben dől </a:t>
            </a:r>
          </a:p>
        </p:txBody>
      </p:sp>
      <p:pic>
        <p:nvPicPr>
          <p:cNvPr id="71687" name="Picture 7" descr="egyhoszzle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19" y="2503240"/>
            <a:ext cx="5748643" cy="380608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4506" y="-609"/>
            <a:ext cx="8229600" cy="1143000"/>
          </a:xfrm>
        </p:spPr>
        <p:txBody>
          <a:bodyPr/>
          <a:lstStyle/>
          <a:p>
            <a:r>
              <a:rPr lang="hu-HU" dirty="0" err="1"/>
              <a:t>Hosszlengőkaros</a:t>
            </a:r>
            <a:r>
              <a:rPr lang="hu-HU" dirty="0"/>
              <a:t> felfüggesztés</a:t>
            </a: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90" y="858950"/>
            <a:ext cx="8921231" cy="501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282575" y="5734050"/>
            <a:ext cx="8578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A legnépszerűbb: MacPherson és csatolt hosszlengőkar párosa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hu-HU" dirty="0"/>
              <a:t>Lengőtengelyes felfüggesztés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4800600" y="1139592"/>
            <a:ext cx="4343400" cy="4114800"/>
          </a:xfrm>
        </p:spPr>
        <p:txBody>
          <a:bodyPr/>
          <a:lstStyle/>
          <a:p>
            <a:r>
              <a:rPr lang="hu-HU" sz="2400" dirty="0"/>
              <a:t>Hátsókerék meghajtásnál alkalmazzák</a:t>
            </a:r>
          </a:p>
          <a:p>
            <a:pPr lvl="1"/>
            <a:r>
              <a:rPr lang="hu-HU" sz="2000" dirty="0"/>
              <a:t>Differenciálművet szilárdan az alvázkerethez rögzítik</a:t>
            </a:r>
          </a:p>
          <a:p>
            <a:pPr lvl="1"/>
            <a:r>
              <a:rPr lang="hu-HU" sz="2000" dirty="0"/>
              <a:t>Egy-egy csuklós lengőtengelyt alkalmaznak a meghajtásra</a:t>
            </a:r>
          </a:p>
          <a:p>
            <a:pPr lvl="2"/>
            <a:r>
              <a:rPr lang="hu-HU" sz="1800" dirty="0"/>
              <a:t>Hátrány:</a:t>
            </a:r>
          </a:p>
          <a:p>
            <a:pPr lvl="3"/>
            <a:r>
              <a:rPr lang="hu-HU" sz="1600" dirty="0"/>
              <a:t>A kerekek rugózásakor a kerékdőlés és a nyomtáv változik</a:t>
            </a:r>
          </a:p>
        </p:txBody>
      </p:sp>
      <p:pic>
        <p:nvPicPr>
          <p:cNvPr id="22535" name="Picture 7" descr="csuklo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1" y="2276872"/>
            <a:ext cx="5055881" cy="316835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r>
              <a:rPr lang="hu-HU" dirty="0" err="1" smtClean="0"/>
              <a:t>Ferdelengőkaros</a:t>
            </a:r>
            <a:r>
              <a:rPr lang="hu-HU" dirty="0" smtClean="0"/>
              <a:t> </a:t>
            </a:r>
            <a:r>
              <a:rPr lang="hu-HU" dirty="0"/>
              <a:t>felfügg.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5076056" y="1495569"/>
            <a:ext cx="38100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u-HU" sz="2400" dirty="0"/>
              <a:t>Személygépkocsi hátsótengelyként </a:t>
            </a:r>
            <a:r>
              <a:rPr lang="hu-HU" sz="2400" dirty="0" err="1"/>
              <a:t>alk</a:t>
            </a:r>
            <a:r>
              <a:rPr lang="hu-HU" sz="2400" dirty="0"/>
              <a:t>.</a:t>
            </a:r>
          </a:p>
          <a:p>
            <a:pPr>
              <a:lnSpc>
                <a:spcPct val="90000"/>
              </a:lnSpc>
            </a:pPr>
            <a:r>
              <a:rPr lang="hu-HU" sz="2400" dirty="0"/>
              <a:t>A </a:t>
            </a:r>
            <a:r>
              <a:rPr lang="hu-HU" sz="2400" dirty="0" err="1"/>
              <a:t>hosszlengőkaros</a:t>
            </a:r>
            <a:r>
              <a:rPr lang="hu-HU" sz="2400" dirty="0"/>
              <a:t> és a csuklós lengőtengelyek előnyeit egyesíti</a:t>
            </a:r>
          </a:p>
          <a:p>
            <a:pPr lvl="1">
              <a:lnSpc>
                <a:spcPct val="90000"/>
              </a:lnSpc>
            </a:pPr>
            <a:r>
              <a:rPr lang="hu-HU" sz="2000" dirty="0"/>
              <a:t>Jellemzők:</a:t>
            </a:r>
          </a:p>
          <a:p>
            <a:pPr lvl="2">
              <a:lnSpc>
                <a:spcPct val="90000"/>
              </a:lnSpc>
            </a:pPr>
            <a:r>
              <a:rPr lang="hu-HU" sz="1800" dirty="0">
                <a:sym typeface="Symbol" pitchFamily="18" charset="2"/>
              </a:rPr>
              <a:t>=10…20°</a:t>
            </a:r>
          </a:p>
          <a:p>
            <a:pPr lvl="2">
              <a:lnSpc>
                <a:spcPct val="90000"/>
              </a:lnSpc>
            </a:pPr>
            <a:r>
              <a:rPr lang="hu-HU" sz="1800" dirty="0">
                <a:sym typeface="Symbol" pitchFamily="18" charset="2"/>
              </a:rPr>
              <a:t></a:t>
            </a:r>
          </a:p>
          <a:p>
            <a:pPr lvl="2">
              <a:lnSpc>
                <a:spcPct val="90000"/>
              </a:lnSpc>
            </a:pPr>
            <a:r>
              <a:rPr lang="hu-HU" sz="1800" dirty="0"/>
              <a:t>Előnyök:</a:t>
            </a:r>
          </a:p>
          <a:p>
            <a:pPr lvl="3">
              <a:lnSpc>
                <a:spcPct val="90000"/>
              </a:lnSpc>
            </a:pPr>
            <a:r>
              <a:rPr lang="hu-HU" sz="1600" dirty="0"/>
              <a:t>Úttal való érintkezés és az útfekvés nagyon jó</a:t>
            </a:r>
          </a:p>
          <a:p>
            <a:pPr lvl="3">
              <a:lnSpc>
                <a:spcPct val="90000"/>
              </a:lnSpc>
            </a:pPr>
            <a:r>
              <a:rPr lang="hu-HU" sz="1600" dirty="0"/>
              <a:t>Jól veszi fel a hossz és keresztirányú erőket</a:t>
            </a:r>
          </a:p>
          <a:p>
            <a:pPr lvl="3">
              <a:lnSpc>
                <a:spcPct val="90000"/>
              </a:lnSpc>
            </a:pPr>
            <a:r>
              <a:rPr lang="hu-HU" sz="1600" dirty="0"/>
              <a:t>Nyom- és dőlésváltozás csekély</a:t>
            </a:r>
          </a:p>
          <a:p>
            <a:pPr lvl="3">
              <a:lnSpc>
                <a:spcPct val="90000"/>
              </a:lnSpc>
            </a:pPr>
            <a:endParaRPr lang="hu-HU" sz="1600" dirty="0"/>
          </a:p>
        </p:txBody>
      </p:sp>
      <p:pic>
        <p:nvPicPr>
          <p:cNvPr id="23559" name="Picture 7" descr="lengokarelh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20681"/>
            <a:ext cx="4732666" cy="2052335"/>
          </a:xfrm>
          <a:noFill/>
          <a:ln/>
        </p:spPr>
      </p:pic>
      <p:pic>
        <p:nvPicPr>
          <p:cNvPr id="23561" name="Picture 9" descr="hatsot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7"/>
            <a:ext cx="4732666" cy="31683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94" y="-26735"/>
            <a:ext cx="8229600" cy="1143000"/>
          </a:xfrm>
        </p:spPr>
        <p:txBody>
          <a:bodyPr/>
          <a:lstStyle/>
          <a:p>
            <a:r>
              <a:rPr lang="hu-HU" dirty="0" err="1" smtClean="0"/>
              <a:t>Ferdelengőkaros</a:t>
            </a:r>
            <a:r>
              <a:rPr lang="hu-HU" dirty="0" smtClean="0"/>
              <a:t> </a:t>
            </a:r>
            <a:r>
              <a:rPr lang="hu-HU" dirty="0"/>
              <a:t>felfügg.</a:t>
            </a:r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22471"/>
            <a:ext cx="5610548" cy="498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176662" y="5993073"/>
            <a:ext cx="894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dirty="0"/>
              <a:t>Volkswagen </a:t>
            </a:r>
            <a:r>
              <a:rPr lang="hu-HU" dirty="0" err="1"/>
              <a:t>Sharannál</a:t>
            </a:r>
            <a:r>
              <a:rPr lang="hu-HU" dirty="0"/>
              <a:t> alkalmazott </a:t>
            </a:r>
            <a:r>
              <a:rPr lang="hu-HU" dirty="0" err="1"/>
              <a:t>ferdelengőkaros</a:t>
            </a:r>
            <a:r>
              <a:rPr lang="hu-HU" dirty="0"/>
              <a:t> felfüggesztés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7" y="0"/>
            <a:ext cx="8229600" cy="1143000"/>
          </a:xfrm>
        </p:spPr>
        <p:txBody>
          <a:bodyPr/>
          <a:lstStyle/>
          <a:p>
            <a:r>
              <a:rPr lang="hu-HU" dirty="0" err="1"/>
              <a:t>Weissach</a:t>
            </a:r>
            <a:r>
              <a:rPr lang="hu-HU" dirty="0"/>
              <a:t> hátsó tengely</a:t>
            </a:r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95337" y="1052736"/>
            <a:ext cx="7772400" cy="2057400"/>
          </a:xfrm>
        </p:spPr>
        <p:txBody>
          <a:bodyPr/>
          <a:lstStyle/>
          <a:p>
            <a:r>
              <a:rPr lang="hu-HU" sz="2400" dirty="0"/>
              <a:t>Vezérlőhimbás, </a:t>
            </a:r>
            <a:r>
              <a:rPr lang="hu-HU" sz="2400" dirty="0" err="1"/>
              <a:t>keresztlengőkaros</a:t>
            </a:r>
            <a:r>
              <a:rPr lang="hu-HU" sz="2400" dirty="0"/>
              <a:t> felfüggesztés</a:t>
            </a:r>
          </a:p>
          <a:p>
            <a:pPr lvl="1"/>
            <a:r>
              <a:rPr lang="hu-HU" sz="1800" dirty="0"/>
              <a:t>Két egymás feletti </a:t>
            </a:r>
            <a:r>
              <a:rPr lang="hu-HU" sz="1800" dirty="0" err="1"/>
              <a:t>keresztlengőkar</a:t>
            </a:r>
            <a:endParaRPr lang="hu-HU" sz="1800" dirty="0"/>
          </a:p>
          <a:p>
            <a:pPr lvl="1"/>
            <a:r>
              <a:rPr lang="hu-HU" sz="1800" dirty="0"/>
              <a:t>Lassuláskor a vezérlőhimba az alsó </a:t>
            </a:r>
            <a:r>
              <a:rPr lang="hu-HU" sz="1800" dirty="0" err="1"/>
              <a:t>keresztlengőkaron</a:t>
            </a:r>
            <a:r>
              <a:rPr lang="hu-HU" sz="1800" dirty="0"/>
              <a:t> keresztül kormányzó elmozdulást vált ki</a:t>
            </a:r>
            <a:r>
              <a:rPr lang="hu-HU" sz="1800" dirty="0">
                <a:sym typeface="Symbol" pitchFamily="18" charset="2"/>
              </a:rPr>
              <a:t>a kerék a pozitív kerékösszetartás felé mozdul el a </a:t>
            </a:r>
            <a:r>
              <a:rPr lang="hu-HU" sz="1800" dirty="0" err="1">
                <a:sym typeface="Symbol" pitchFamily="18" charset="2"/>
              </a:rPr>
              <a:t>jmű</a:t>
            </a:r>
            <a:r>
              <a:rPr lang="hu-HU" sz="1800" dirty="0">
                <a:sym typeface="Symbol" pitchFamily="18" charset="2"/>
              </a:rPr>
              <a:t>. nem farol ki a kanyarban.</a:t>
            </a:r>
          </a:p>
        </p:txBody>
      </p:sp>
      <p:pic>
        <p:nvPicPr>
          <p:cNvPr id="24581" name="Picture 5" descr="Weiss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551849" y="2996952"/>
            <a:ext cx="7896018" cy="3480048"/>
          </a:xfrm>
          <a:prstGeom prst="rect">
            <a:avLst/>
          </a:prstGeom>
          <a:noFill/>
          <a:scene3d>
            <a:camera prst="orthographicFront">
              <a:rot lat="0" lon="10799999" rev="10799999"/>
            </a:camera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/>
              <a:t>Weissach első és hátsó tengely</a:t>
            </a:r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844675"/>
            <a:ext cx="2846387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4325" y="3768725"/>
            <a:ext cx="5019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609600" y="4797425"/>
            <a:ext cx="2233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Porsche 928 1977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hu-HU" dirty="0"/>
              <a:t>Kerékgeometria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800"/>
              <a:t>Kerékdőlés (</a:t>
            </a:r>
            <a:r>
              <a:rPr lang="hu-HU" sz="2800">
                <a:sym typeface="Symbol" pitchFamily="18" charset="2"/>
              </a:rPr>
              <a:t>)</a:t>
            </a:r>
            <a:endParaRPr lang="hu-HU" sz="2800"/>
          </a:p>
          <a:p>
            <a:pPr lvl="1">
              <a:lnSpc>
                <a:spcPct val="90000"/>
              </a:lnSpc>
            </a:pPr>
            <a:r>
              <a:rPr lang="hu-HU" sz="2400"/>
              <a:t>Pozitív</a:t>
            </a:r>
          </a:p>
          <a:p>
            <a:pPr lvl="1">
              <a:lnSpc>
                <a:spcPct val="90000"/>
              </a:lnSpc>
            </a:pPr>
            <a:r>
              <a:rPr lang="hu-HU" sz="2400"/>
              <a:t>Negatív </a:t>
            </a:r>
          </a:p>
          <a:p>
            <a:pPr>
              <a:lnSpc>
                <a:spcPct val="90000"/>
              </a:lnSpc>
            </a:pPr>
            <a:r>
              <a:rPr lang="hu-HU" sz="2800"/>
              <a:t>Csapterpesztés (</a:t>
            </a:r>
            <a:r>
              <a:rPr lang="hu-HU" sz="2800">
                <a:sym typeface="Symbol" pitchFamily="18" charset="2"/>
              </a:rPr>
              <a:t>)</a:t>
            </a:r>
            <a:endParaRPr lang="hu-HU" sz="2800"/>
          </a:p>
          <a:p>
            <a:pPr>
              <a:lnSpc>
                <a:spcPct val="90000"/>
              </a:lnSpc>
            </a:pPr>
            <a:r>
              <a:rPr lang="hu-HU" sz="2800"/>
              <a:t>Utánfutás (</a:t>
            </a:r>
            <a:r>
              <a:rPr lang="hu-HU" sz="2800">
                <a:sym typeface="Symbol" pitchFamily="18" charset="2"/>
              </a:rPr>
              <a:t> </a:t>
            </a:r>
            <a:r>
              <a:rPr lang="hu-HU" sz="1600">
                <a:sym typeface="Symbol" pitchFamily="18" charset="2"/>
              </a:rPr>
              <a:t>vagy </a:t>
            </a:r>
            <a:r>
              <a:rPr lang="hu-HU" sz="2800">
                <a:sym typeface="Symbol" pitchFamily="18" charset="2"/>
              </a:rPr>
              <a:t>n</a:t>
            </a:r>
            <a:r>
              <a:rPr lang="hu-HU" sz="2800" baseline="-25000">
                <a:sym typeface="Symbol" pitchFamily="18" charset="2"/>
              </a:rPr>
              <a:t>a</a:t>
            </a:r>
            <a:r>
              <a:rPr lang="hu-HU" sz="2800">
                <a:sym typeface="Symbol" pitchFamily="18" charset="2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hu-HU" sz="2400"/>
              <a:t>Pozitív</a:t>
            </a:r>
          </a:p>
          <a:p>
            <a:pPr lvl="1">
              <a:lnSpc>
                <a:spcPct val="90000"/>
              </a:lnSpc>
            </a:pPr>
            <a:r>
              <a:rPr lang="hu-HU" sz="2400"/>
              <a:t>Negatív</a:t>
            </a:r>
          </a:p>
          <a:p>
            <a:pPr>
              <a:lnSpc>
                <a:spcPct val="90000"/>
              </a:lnSpc>
            </a:pPr>
            <a:r>
              <a:rPr lang="hu-HU" sz="2800"/>
              <a:t>Kerék összetartás vagy széttartás (l</a:t>
            </a:r>
            <a:r>
              <a:rPr lang="hu-HU" sz="2800" baseline="-25000"/>
              <a:t>2</a:t>
            </a:r>
            <a:r>
              <a:rPr lang="hu-HU" sz="2800"/>
              <a:t>-l</a:t>
            </a:r>
            <a:r>
              <a:rPr lang="hu-HU" sz="2800" baseline="-25000"/>
              <a:t>1</a:t>
            </a:r>
            <a:r>
              <a:rPr lang="hu-HU" sz="2800"/>
              <a:t>)</a:t>
            </a:r>
          </a:p>
          <a:p>
            <a:pPr>
              <a:lnSpc>
                <a:spcPct val="90000"/>
              </a:lnSpc>
            </a:pPr>
            <a:r>
              <a:rPr lang="hu-HU" sz="2800"/>
              <a:t>Kanyarodási szögeltérés (</a:t>
            </a:r>
            <a:r>
              <a:rPr lang="hu-HU" sz="2800">
                <a:sym typeface="Symbol" pitchFamily="18" charset="2"/>
              </a:rPr>
              <a:t>-)</a:t>
            </a:r>
            <a:endParaRPr lang="hu-HU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36476" y="0"/>
            <a:ext cx="7772400" cy="1143000"/>
          </a:xfrm>
        </p:spPr>
        <p:txBody>
          <a:bodyPr/>
          <a:lstStyle/>
          <a:p>
            <a:r>
              <a:rPr lang="hu-HU" dirty="0"/>
              <a:t>Kerékdőlés (</a:t>
            </a:r>
            <a:r>
              <a:rPr lang="hu-HU" dirty="0">
                <a:sym typeface="Symbol" pitchFamily="18" charset="2"/>
              </a:rPr>
              <a:t>) </a:t>
            </a:r>
            <a:endParaRPr lang="hu-HU" dirty="0"/>
          </a:p>
        </p:txBody>
      </p:sp>
      <p:sp>
        <p:nvSpPr>
          <p:cNvPr id="26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3816424" cy="4114800"/>
          </a:xfrm>
        </p:spPr>
        <p:txBody>
          <a:bodyPr/>
          <a:lstStyle/>
          <a:p>
            <a:pPr algn="just"/>
            <a:r>
              <a:rPr lang="hu-HU" sz="2800" dirty="0"/>
              <a:t>A kerékdőlés a kerék síkjának hajlásszöge a függőlegestől mérve. A dőlést fokban és percben adják meg.</a:t>
            </a:r>
          </a:p>
        </p:txBody>
      </p:sp>
      <p:pic>
        <p:nvPicPr>
          <p:cNvPr id="26652" name="Picture 28" descr="kerékdole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60032" y="1143000"/>
            <a:ext cx="3809479" cy="545534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Folyadéksúrlódásos lengéscsillapítók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r>
              <a:rPr lang="hu-HU" dirty="0" smtClean="0"/>
              <a:t>A szerkezet elrendezése lehet karos vagy teleszkópos.</a:t>
            </a:r>
          </a:p>
          <a:p>
            <a:endParaRPr lang="hu-HU" dirty="0"/>
          </a:p>
        </p:txBody>
      </p:sp>
      <p:pic>
        <p:nvPicPr>
          <p:cNvPr id="5" name="Picture 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140968"/>
            <a:ext cx="2592288" cy="26642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708920"/>
            <a:ext cx="4495800" cy="33813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Kerékdőlés (</a:t>
            </a:r>
            <a:r>
              <a:rPr lang="hu-HU" dirty="0">
                <a:sym typeface="Symbol" pitchFamily="18" charset="2"/>
              </a:rPr>
              <a:t>) </a:t>
            </a:r>
          </a:p>
        </p:txBody>
      </p:sp>
      <p:sp>
        <p:nvSpPr>
          <p:cNvPr id="768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800" dirty="0"/>
              <a:t>Pozitív és negatív kerékdőlést különböztetünk meg.</a:t>
            </a:r>
          </a:p>
          <a:p>
            <a:pPr lvl="1">
              <a:lnSpc>
                <a:spcPct val="90000"/>
              </a:lnSpc>
            </a:pPr>
            <a:r>
              <a:rPr lang="hu-HU" sz="2400" dirty="0"/>
              <a:t>Előnyök:</a:t>
            </a:r>
          </a:p>
          <a:p>
            <a:pPr lvl="2">
              <a:lnSpc>
                <a:spcPct val="90000"/>
              </a:lnSpc>
            </a:pPr>
            <a:r>
              <a:rPr lang="hu-HU" sz="2000" dirty="0"/>
              <a:t>Csekély kormány-nyomaték a kicsi kormány-gördülési sugár következtében</a:t>
            </a:r>
          </a:p>
          <a:p>
            <a:pPr lvl="2">
              <a:lnSpc>
                <a:spcPct val="90000"/>
              </a:lnSpc>
            </a:pPr>
            <a:r>
              <a:rPr lang="hu-HU" sz="2000" dirty="0"/>
              <a:t>A kerékcsapágy játék korlátozott és a </a:t>
            </a:r>
            <a:r>
              <a:rPr lang="hu-HU" sz="2000" dirty="0" smtClean="0"/>
              <a:t>kerékanyák </a:t>
            </a:r>
            <a:r>
              <a:rPr lang="hu-HU" sz="2000" dirty="0"/>
              <a:t>kevésbé terheltek</a:t>
            </a:r>
          </a:p>
          <a:p>
            <a:pPr lvl="1">
              <a:lnSpc>
                <a:spcPct val="90000"/>
              </a:lnSpc>
            </a:pPr>
            <a:r>
              <a:rPr lang="hu-HU" sz="2400" dirty="0"/>
              <a:t>Hátrányok:</a:t>
            </a:r>
          </a:p>
          <a:p>
            <a:pPr lvl="2">
              <a:lnSpc>
                <a:spcPct val="90000"/>
              </a:lnSpc>
            </a:pPr>
            <a:r>
              <a:rPr lang="hu-HU" sz="2000" dirty="0"/>
              <a:t>Kormányzásnál bekövetkező kerékdőlés változás pörgettyűnyomatékot eredményez</a:t>
            </a:r>
          </a:p>
          <a:p>
            <a:pPr lvl="2">
              <a:lnSpc>
                <a:spcPct val="90000"/>
              </a:lnSpc>
            </a:pPr>
            <a:r>
              <a:rPr lang="hu-HU" sz="2000" dirty="0"/>
              <a:t>Túl nagy dőlés egyoldali kopást eredményez a gumiabroncson</a:t>
            </a:r>
          </a:p>
          <a:p>
            <a:pPr>
              <a:lnSpc>
                <a:spcPct val="90000"/>
              </a:lnSpc>
            </a:pPr>
            <a:endParaRPr lang="hu-H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Kerékdőlés </a:t>
            </a:r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u-HU" sz="2800"/>
              <a:t>Pozitív kerékdőlés:</a:t>
            </a:r>
          </a:p>
          <a:p>
            <a:pPr lvl="1">
              <a:lnSpc>
                <a:spcPct val="90000"/>
              </a:lnSpc>
            </a:pPr>
            <a:r>
              <a:rPr lang="hu-HU" sz="2400"/>
              <a:t>A kerék síkja felül kifelé dől</a:t>
            </a:r>
          </a:p>
          <a:p>
            <a:pPr lvl="1">
              <a:lnSpc>
                <a:spcPct val="90000"/>
              </a:lnSpc>
            </a:pPr>
            <a:r>
              <a:rPr lang="hu-HU" sz="2400"/>
              <a:t>A legtöbb gjmű. kormányzott mellső kerekeinek dőlése pozitív</a:t>
            </a:r>
          </a:p>
          <a:p>
            <a:pPr lvl="1">
              <a:lnSpc>
                <a:spcPct val="90000"/>
              </a:lnSpc>
            </a:pPr>
            <a:r>
              <a:rPr lang="hu-HU" sz="2400"/>
              <a:t>Értéke:</a:t>
            </a:r>
          </a:p>
          <a:p>
            <a:pPr lvl="2">
              <a:lnSpc>
                <a:spcPct val="90000"/>
              </a:lnSpc>
            </a:pPr>
            <a:r>
              <a:rPr lang="hu-HU" sz="2000"/>
              <a:t>+0°20’ és 1°30’ közötti</a:t>
            </a:r>
          </a:p>
          <a:p>
            <a:pPr lvl="1">
              <a:lnSpc>
                <a:spcPct val="90000"/>
              </a:lnSpc>
            </a:pPr>
            <a:r>
              <a:rPr lang="hu-HU" sz="2400"/>
              <a:t>Előnyei:</a:t>
            </a:r>
          </a:p>
          <a:p>
            <a:pPr lvl="2">
              <a:lnSpc>
                <a:spcPct val="90000"/>
              </a:lnSpc>
            </a:pPr>
            <a:r>
              <a:rPr lang="hu-HU" sz="2000"/>
              <a:t>Jó egyenes haladás</a:t>
            </a:r>
          </a:p>
          <a:p>
            <a:pPr lvl="2">
              <a:lnSpc>
                <a:spcPct val="90000"/>
              </a:lnSpc>
            </a:pPr>
            <a:r>
              <a:rPr lang="hu-HU" sz="2000"/>
              <a:t>Kis kormánygördülési sugár</a:t>
            </a:r>
          </a:p>
          <a:p>
            <a:pPr lvl="2">
              <a:lnSpc>
                <a:spcPct val="90000"/>
              </a:lnSpc>
            </a:pPr>
            <a:r>
              <a:rPr lang="hu-HU" sz="2000"/>
              <a:t>Minél nagyobba pozitív dőlés, annál kisebbek az oldalirányú erők kanyarban</a:t>
            </a:r>
          </a:p>
          <a:p>
            <a:pPr lvl="1">
              <a:lnSpc>
                <a:spcPct val="90000"/>
              </a:lnSpc>
            </a:pPr>
            <a:r>
              <a:rPr lang="hu-HU" sz="2400"/>
              <a:t>Hátránya:</a:t>
            </a:r>
          </a:p>
          <a:p>
            <a:pPr lvl="2">
              <a:lnSpc>
                <a:spcPct val="90000"/>
              </a:lnSpc>
            </a:pPr>
            <a:r>
              <a:rPr lang="hu-HU" sz="2000"/>
              <a:t>A kerék támaszkodik a tengelycsonkra</a:t>
            </a:r>
          </a:p>
          <a:p>
            <a:pPr lvl="1">
              <a:lnSpc>
                <a:spcPct val="90000"/>
              </a:lnSpc>
            </a:pPr>
            <a:endParaRPr lang="hu-H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Kerékdőlés</a:t>
            </a:r>
            <a:endParaRPr lang="hu-HU" dirty="0"/>
          </a:p>
        </p:txBody>
      </p:sp>
      <p:sp>
        <p:nvSpPr>
          <p:cNvPr id="29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800"/>
              <a:t>Negatív kerékdőlés:</a:t>
            </a:r>
          </a:p>
          <a:p>
            <a:pPr lvl="1">
              <a:lnSpc>
                <a:spcPct val="90000"/>
              </a:lnSpc>
            </a:pPr>
            <a:r>
              <a:rPr lang="hu-HU" sz="2400"/>
              <a:t>A kerék síkja felül befelé dől</a:t>
            </a:r>
          </a:p>
          <a:p>
            <a:pPr lvl="1">
              <a:lnSpc>
                <a:spcPct val="90000"/>
              </a:lnSpc>
            </a:pPr>
            <a:r>
              <a:rPr lang="hu-HU" sz="2400"/>
              <a:t>A legtöbb szgk. hátsó kerekeinek negatív a dőlése</a:t>
            </a:r>
          </a:p>
          <a:p>
            <a:pPr lvl="1">
              <a:lnSpc>
                <a:spcPct val="90000"/>
              </a:lnSpc>
            </a:pPr>
            <a:r>
              <a:rPr lang="hu-HU" sz="2400"/>
              <a:t>Gyors jmű.-vek első kerekeinél is alk.</a:t>
            </a:r>
          </a:p>
          <a:p>
            <a:pPr lvl="1">
              <a:lnSpc>
                <a:spcPct val="90000"/>
              </a:lnSpc>
            </a:pPr>
            <a:r>
              <a:rPr lang="hu-HU" sz="2400"/>
              <a:t>Értéke:</a:t>
            </a:r>
          </a:p>
          <a:p>
            <a:pPr lvl="2">
              <a:lnSpc>
                <a:spcPct val="90000"/>
              </a:lnSpc>
            </a:pPr>
            <a:r>
              <a:rPr lang="hu-HU" sz="2000"/>
              <a:t>-0°30’ és –2° közötti</a:t>
            </a:r>
          </a:p>
          <a:p>
            <a:pPr lvl="1">
              <a:lnSpc>
                <a:spcPct val="90000"/>
              </a:lnSpc>
            </a:pPr>
            <a:r>
              <a:rPr lang="hu-HU" sz="2400"/>
              <a:t>Előnye:</a:t>
            </a:r>
          </a:p>
          <a:p>
            <a:pPr lvl="2">
              <a:lnSpc>
                <a:spcPct val="90000"/>
              </a:lnSpc>
            </a:pPr>
            <a:r>
              <a:rPr lang="hu-HU" sz="2000"/>
              <a:t>A jármű súlypontja alacsonyabban van</a:t>
            </a:r>
          </a:p>
          <a:p>
            <a:pPr lvl="2">
              <a:lnSpc>
                <a:spcPct val="90000"/>
              </a:lnSpc>
            </a:pPr>
            <a:r>
              <a:rPr lang="hu-HU" sz="2000"/>
              <a:t>Kanyarban javítja az oldalirányú tapadást</a:t>
            </a:r>
          </a:p>
          <a:p>
            <a:pPr lvl="1">
              <a:lnSpc>
                <a:spcPct val="90000"/>
              </a:lnSpc>
            </a:pPr>
            <a:r>
              <a:rPr lang="hu-HU" sz="2400"/>
              <a:t>Hátránya:</a:t>
            </a:r>
          </a:p>
          <a:p>
            <a:pPr lvl="2">
              <a:lnSpc>
                <a:spcPct val="90000"/>
              </a:lnSpc>
            </a:pPr>
            <a:r>
              <a:rPr lang="hu-HU" sz="2000"/>
              <a:t>A futófelület belső részén nagyobb kopást okoz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0"/>
            <a:ext cx="8229600" cy="1143000"/>
          </a:xfrm>
        </p:spPr>
        <p:txBody>
          <a:bodyPr/>
          <a:lstStyle/>
          <a:p>
            <a:r>
              <a:rPr lang="hu-HU" dirty="0"/>
              <a:t>Csapterpesztés (</a:t>
            </a:r>
            <a:r>
              <a:rPr lang="hu-HU" dirty="0">
                <a:sym typeface="Symbol" pitchFamily="18" charset="2"/>
              </a:rPr>
              <a:t>)</a:t>
            </a:r>
            <a:endParaRPr lang="hu-HU" dirty="0"/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5105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u-HU" sz="2000" dirty="0"/>
              <a:t>A csapterpesztés megadja a függőcsapszeg dőlését a függőlegeshez képest</a:t>
            </a:r>
          </a:p>
          <a:p>
            <a:pPr>
              <a:lnSpc>
                <a:spcPct val="90000"/>
              </a:lnSpc>
            </a:pPr>
            <a:r>
              <a:rPr lang="hu-HU" sz="2000" dirty="0"/>
              <a:t>Nagyságát fokban és percben adják meg</a:t>
            </a:r>
          </a:p>
          <a:p>
            <a:pPr>
              <a:lnSpc>
                <a:spcPct val="90000"/>
              </a:lnSpc>
            </a:pPr>
            <a:r>
              <a:rPr lang="hu-HU" sz="2000" dirty="0"/>
              <a:t>Értéke:</a:t>
            </a:r>
          </a:p>
          <a:p>
            <a:pPr lvl="1">
              <a:lnSpc>
                <a:spcPct val="90000"/>
              </a:lnSpc>
            </a:pPr>
            <a:r>
              <a:rPr lang="hu-HU" sz="1800" dirty="0"/>
              <a:t>2…8° közötti</a:t>
            </a:r>
          </a:p>
          <a:p>
            <a:pPr>
              <a:lnSpc>
                <a:spcPct val="90000"/>
              </a:lnSpc>
            </a:pPr>
            <a:r>
              <a:rPr lang="hu-HU" sz="2000" dirty="0"/>
              <a:t>Csökkenti a kormány legördülési sugarat</a:t>
            </a:r>
          </a:p>
          <a:p>
            <a:pPr>
              <a:lnSpc>
                <a:spcPct val="90000"/>
              </a:lnSpc>
            </a:pPr>
            <a:r>
              <a:rPr lang="hu-HU" sz="2000" dirty="0"/>
              <a:t>Előnyei:</a:t>
            </a:r>
          </a:p>
          <a:p>
            <a:pPr lvl="1">
              <a:lnSpc>
                <a:spcPct val="90000"/>
              </a:lnSpc>
            </a:pPr>
            <a:r>
              <a:rPr lang="hu-HU" sz="1800" dirty="0"/>
              <a:t>Csekély kormány-forgató nyomaték, a kicsi kormány-legördülési sugár következtében</a:t>
            </a:r>
          </a:p>
          <a:p>
            <a:pPr lvl="1">
              <a:lnSpc>
                <a:spcPct val="90000"/>
              </a:lnSpc>
            </a:pPr>
            <a:r>
              <a:rPr lang="hu-HU" sz="1800" dirty="0"/>
              <a:t>Kormányzáskor a járműtest elől kissé megemelkedik, ami a kormány kormány-visszatérítést segíti</a:t>
            </a:r>
          </a:p>
          <a:p>
            <a:pPr lvl="1">
              <a:lnSpc>
                <a:spcPct val="90000"/>
              </a:lnSpc>
            </a:pPr>
            <a:r>
              <a:rPr lang="hu-HU" sz="1800" dirty="0"/>
              <a:t>A kerekek oldalirányú rezgéseit akadályozza meg</a:t>
            </a:r>
          </a:p>
        </p:txBody>
      </p:sp>
      <p:pic>
        <p:nvPicPr>
          <p:cNvPr id="30725" name="Picture 5" descr="csapte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43000"/>
            <a:ext cx="3269159" cy="55025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dirty="0" err="1"/>
              <a:t>Utánfutás</a:t>
            </a:r>
            <a:r>
              <a:rPr lang="hu-HU" dirty="0"/>
              <a:t> (</a:t>
            </a:r>
            <a:r>
              <a:rPr lang="hu-HU" dirty="0">
                <a:sym typeface="Symbol" pitchFamily="18" charset="2"/>
              </a:rPr>
              <a:t> </a:t>
            </a:r>
            <a:r>
              <a:rPr lang="hu-HU" sz="2800" dirty="0">
                <a:sym typeface="Symbol" pitchFamily="18" charset="2"/>
              </a:rPr>
              <a:t>vagy </a:t>
            </a:r>
            <a:r>
              <a:rPr lang="hu-HU" dirty="0">
                <a:sym typeface="Symbol" pitchFamily="18" charset="2"/>
              </a:rPr>
              <a:t>n</a:t>
            </a:r>
            <a:r>
              <a:rPr lang="hu-HU" baseline="-25000" dirty="0">
                <a:sym typeface="Symbol" pitchFamily="18" charset="2"/>
              </a:rPr>
              <a:t>a</a:t>
            </a:r>
            <a:r>
              <a:rPr lang="hu-HU" dirty="0">
                <a:sym typeface="Symbol" pitchFamily="18" charset="2"/>
              </a:rPr>
              <a:t>) </a:t>
            </a:r>
          </a:p>
        </p:txBody>
      </p:sp>
      <p:sp>
        <p:nvSpPr>
          <p:cNvPr id="327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1178781"/>
            <a:ext cx="5848350" cy="4114800"/>
          </a:xfrm>
        </p:spPr>
        <p:txBody>
          <a:bodyPr/>
          <a:lstStyle/>
          <a:p>
            <a:r>
              <a:rPr lang="hu-HU" sz="2000" dirty="0"/>
              <a:t>Az </a:t>
            </a:r>
            <a:r>
              <a:rPr lang="hu-HU" sz="2000" dirty="0" err="1"/>
              <a:t>utánfutás</a:t>
            </a:r>
            <a:r>
              <a:rPr lang="hu-HU" sz="2000" dirty="0"/>
              <a:t> a függőcsapszegnek a jármű hossztengelyének irányában mért dőlése a függőlegeshez képest</a:t>
            </a:r>
          </a:p>
          <a:p>
            <a:r>
              <a:rPr lang="hu-HU" sz="2000" dirty="0"/>
              <a:t>Megadása:</a:t>
            </a:r>
          </a:p>
          <a:p>
            <a:pPr lvl="1"/>
            <a:r>
              <a:rPr lang="hu-HU" sz="1800" dirty="0">
                <a:sym typeface="Symbol" pitchFamily="18" charset="2"/>
              </a:rPr>
              <a:t>: szögben és fokban</a:t>
            </a:r>
          </a:p>
          <a:p>
            <a:pPr lvl="1"/>
            <a:r>
              <a:rPr lang="hu-HU" sz="1800" dirty="0">
                <a:sym typeface="Symbol" pitchFamily="18" charset="2"/>
              </a:rPr>
              <a:t>n</a:t>
            </a:r>
            <a:r>
              <a:rPr lang="hu-HU" sz="1800" baseline="-25000" dirty="0">
                <a:sym typeface="Symbol" pitchFamily="18" charset="2"/>
              </a:rPr>
              <a:t>a</a:t>
            </a:r>
            <a:r>
              <a:rPr lang="hu-HU" sz="1800" dirty="0">
                <a:sym typeface="Symbol" pitchFamily="18" charset="2"/>
              </a:rPr>
              <a:t>: mm-ben (a kerék felfekvési pontja és a csapszeg tengelyének meghosszabbítása által a talajon kijelölt pont közötti távolság)</a:t>
            </a:r>
            <a:endParaRPr lang="hu-HU" sz="1800" dirty="0"/>
          </a:p>
          <a:p>
            <a:r>
              <a:rPr lang="hu-HU" sz="2000" dirty="0"/>
              <a:t>Lehet </a:t>
            </a:r>
            <a:r>
              <a:rPr lang="hu-HU" sz="2000" dirty="0" err="1"/>
              <a:t>potitív</a:t>
            </a:r>
            <a:r>
              <a:rPr lang="hu-HU" sz="2000" dirty="0"/>
              <a:t> (</a:t>
            </a:r>
            <a:r>
              <a:rPr lang="hu-HU" sz="2000" dirty="0" err="1"/>
              <a:t>utánfutás</a:t>
            </a:r>
            <a:r>
              <a:rPr lang="hu-HU" sz="2000" dirty="0"/>
              <a:t>) és negatív (előfutás)</a:t>
            </a:r>
          </a:p>
          <a:p>
            <a:r>
              <a:rPr lang="hu-HU" sz="2000" dirty="0"/>
              <a:t>Értéke:</a:t>
            </a:r>
          </a:p>
          <a:p>
            <a:pPr lvl="1"/>
            <a:r>
              <a:rPr lang="hu-HU" sz="1800" dirty="0"/>
              <a:t>0…6° közötti</a:t>
            </a:r>
          </a:p>
        </p:txBody>
      </p:sp>
      <p:pic>
        <p:nvPicPr>
          <p:cNvPr id="32773" name="Picture 5" descr="utanf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2114" y="1199024"/>
            <a:ext cx="3119709" cy="44622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Utánfutás</a:t>
            </a:r>
            <a:r>
              <a:rPr lang="hu-HU" dirty="0"/>
              <a:t> </a:t>
            </a:r>
          </a:p>
        </p:txBody>
      </p:sp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800" u="sng"/>
              <a:t>Pozitív</a:t>
            </a:r>
            <a:r>
              <a:rPr lang="hu-HU" sz="2800"/>
              <a:t> utánfutás</a:t>
            </a:r>
          </a:p>
          <a:p>
            <a:pPr lvl="1"/>
            <a:r>
              <a:rPr lang="hu-HU" sz="2400"/>
              <a:t>Előnyei:</a:t>
            </a:r>
          </a:p>
          <a:p>
            <a:pPr lvl="2"/>
            <a:r>
              <a:rPr lang="hu-HU" sz="2000"/>
              <a:t>A kerekekre húzóerő hat </a:t>
            </a:r>
            <a:r>
              <a:rPr lang="hu-HU" sz="2000">
                <a:sym typeface="Symbol" pitchFamily="18" charset="2"/>
              </a:rPr>
              <a:t></a:t>
            </a:r>
            <a:r>
              <a:rPr lang="hu-HU" sz="2000"/>
              <a:t>stabilizálja a kormányzást</a:t>
            </a:r>
          </a:p>
          <a:p>
            <a:pPr lvl="2"/>
            <a:r>
              <a:rPr lang="hu-HU" sz="2000"/>
              <a:t>Kanyarmenet után önműködő kerék visszaállítás</a:t>
            </a:r>
          </a:p>
          <a:p>
            <a:pPr lvl="2"/>
            <a:r>
              <a:rPr lang="hu-HU" sz="2000"/>
              <a:t>A kerekek szitálását csökkenti</a:t>
            </a:r>
          </a:p>
          <a:p>
            <a:pPr lvl="1"/>
            <a:r>
              <a:rPr lang="hu-HU" sz="2400"/>
              <a:t>Hátránya:</a:t>
            </a:r>
          </a:p>
          <a:p>
            <a:pPr lvl="2"/>
            <a:r>
              <a:rPr lang="hu-HU" sz="2000"/>
              <a:t>Nagyobb oldalszél-érzékenység</a:t>
            </a:r>
          </a:p>
          <a:p>
            <a:pPr lvl="2"/>
            <a:r>
              <a:rPr lang="hu-HU" sz="2000"/>
              <a:t>Kanyarban a jmű a belső oldalon megemelkedik a külsőn pedig lesüllyed a kormányelfordítás következtében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Utánfutás</a:t>
            </a:r>
            <a:r>
              <a:rPr lang="hu-HU" dirty="0"/>
              <a:t> 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u="sng"/>
              <a:t>Negatív</a:t>
            </a:r>
            <a:r>
              <a:rPr lang="hu-HU"/>
              <a:t> utánfutás vagy előfutás</a:t>
            </a:r>
          </a:p>
          <a:p>
            <a:pPr lvl="1"/>
            <a:r>
              <a:rPr lang="hu-HU"/>
              <a:t>Elsőkerék-hajtású járműveken alkalmaznak</a:t>
            </a:r>
          </a:p>
          <a:p>
            <a:pPr lvl="1"/>
            <a:r>
              <a:rPr lang="hu-HU"/>
              <a:t>Tulajdonságai:</a:t>
            </a:r>
          </a:p>
          <a:p>
            <a:pPr lvl="2"/>
            <a:r>
              <a:rPr lang="hu-HU"/>
              <a:t>A hajtott kerekek a vonóerő hatására állnak vissza egyenesbe</a:t>
            </a:r>
          </a:p>
          <a:p>
            <a:pPr lvl="2"/>
            <a:r>
              <a:rPr lang="hu-HU"/>
              <a:t>Oldalszél-érzékenység csökken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hu-HU" dirty="0"/>
              <a:t>Kerékösszetartás </a:t>
            </a:r>
          </a:p>
        </p:txBody>
      </p:sp>
      <p:sp>
        <p:nvSpPr>
          <p:cNvPr id="35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1178781"/>
            <a:ext cx="7772400" cy="3581400"/>
          </a:xfrm>
        </p:spPr>
        <p:txBody>
          <a:bodyPr/>
          <a:lstStyle/>
          <a:p>
            <a:r>
              <a:rPr lang="hu-HU" sz="1800" dirty="0"/>
              <a:t>A kerékösszetartás az az l</a:t>
            </a:r>
            <a:r>
              <a:rPr lang="hu-HU" sz="1800" baseline="-25000" dirty="0"/>
              <a:t>2</a:t>
            </a:r>
            <a:r>
              <a:rPr lang="hu-HU" sz="1800" dirty="0"/>
              <a:t>-l</a:t>
            </a:r>
            <a:r>
              <a:rPr lang="hu-HU" sz="1800" baseline="-25000" dirty="0"/>
              <a:t>1</a:t>
            </a:r>
            <a:r>
              <a:rPr lang="hu-HU" sz="1800" dirty="0"/>
              <a:t> távolságkülönbség, amely az egyenes irányban haladó kerekek eleje és hátulja között adódik, a kerékközéppont magasságában nézve.</a:t>
            </a:r>
          </a:p>
          <a:p>
            <a:r>
              <a:rPr lang="hu-HU" sz="1800" dirty="0"/>
              <a:t>Kerékpánt peremtől kerékpánt peremig kell mérni</a:t>
            </a:r>
          </a:p>
          <a:p>
            <a:r>
              <a:rPr lang="hu-HU" sz="1800" dirty="0"/>
              <a:t>Lehet pozitív, negatív (széttartás) és zérus</a:t>
            </a:r>
          </a:p>
          <a:p>
            <a:r>
              <a:rPr lang="hu-HU" sz="1800" dirty="0"/>
              <a:t>Megadása:</a:t>
            </a:r>
          </a:p>
          <a:p>
            <a:pPr lvl="1"/>
            <a:r>
              <a:rPr lang="hu-HU" sz="1600" dirty="0"/>
              <a:t>mm-ben távolságkülönbségként</a:t>
            </a:r>
          </a:p>
          <a:p>
            <a:pPr lvl="1"/>
            <a:r>
              <a:rPr lang="hu-HU" sz="1600" dirty="0"/>
              <a:t>fokban és percben</a:t>
            </a:r>
          </a:p>
          <a:p>
            <a:r>
              <a:rPr lang="hu-HU" sz="1800" dirty="0"/>
              <a:t>Nagysága:</a:t>
            </a:r>
          </a:p>
          <a:p>
            <a:pPr lvl="1"/>
            <a:r>
              <a:rPr lang="hu-HU" sz="1600" dirty="0"/>
              <a:t>0…8 mm közötti érték</a:t>
            </a:r>
          </a:p>
          <a:p>
            <a:r>
              <a:rPr lang="hu-HU" sz="1800" dirty="0" err="1"/>
              <a:t>Elsőkerék-hajtásnál</a:t>
            </a:r>
            <a:r>
              <a:rPr lang="hu-HU" sz="1800" dirty="0"/>
              <a:t> általában nulla, vagy negatív</a:t>
            </a:r>
          </a:p>
        </p:txBody>
      </p:sp>
      <p:pic>
        <p:nvPicPr>
          <p:cNvPr id="35845" name="Picture 5" descr="osszet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6818" y="1988840"/>
            <a:ext cx="3950025" cy="36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Kerékösszetartás </a:t>
            </a:r>
          </a:p>
        </p:txBody>
      </p:sp>
      <p:sp>
        <p:nvSpPr>
          <p:cNvPr id="368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Előnyei:</a:t>
            </a:r>
          </a:p>
          <a:p>
            <a:pPr lvl="1"/>
            <a:r>
              <a:rPr lang="hu-HU"/>
              <a:t>Korlátozza a kormány-holtjátékot</a:t>
            </a:r>
          </a:p>
          <a:p>
            <a:pPr lvl="1"/>
            <a:r>
              <a:rPr lang="hu-HU"/>
              <a:t>A kerekek szitálása csökken</a:t>
            </a:r>
          </a:p>
          <a:p>
            <a:pPr lvl="1"/>
            <a:r>
              <a:rPr lang="hu-HU"/>
              <a:t>A nyomtartás javul</a:t>
            </a:r>
          </a:p>
          <a:p>
            <a:r>
              <a:rPr lang="hu-HU"/>
              <a:t>Hátránya:</a:t>
            </a:r>
          </a:p>
          <a:p>
            <a:pPr lvl="1"/>
            <a:r>
              <a:rPr lang="hu-HU"/>
              <a:t>Túl nagy összetartáshoz nagyobb gumiabroncskopás tartozik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Kanyarodási szögeltérés (</a:t>
            </a:r>
            <a:r>
              <a:rPr lang="hu-HU">
                <a:sym typeface="Symbol" pitchFamily="18" charset="2"/>
              </a:rPr>
              <a:t>)</a:t>
            </a:r>
            <a:endParaRPr lang="hu-HU"/>
          </a:p>
        </p:txBody>
      </p:sp>
      <p:sp>
        <p:nvSpPr>
          <p:cNvPr id="378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hu-HU" sz="2400"/>
              <a:t>A kanyarodási szögeltérés az a szög, amellyel a kanyar belső oldalán levő kereket jobban elfordítják, mint a külső oldalon lévőt</a:t>
            </a:r>
          </a:p>
          <a:p>
            <a:r>
              <a:rPr lang="hu-HU" sz="2400"/>
              <a:t>A kanyar belső oldalán levő kerék 20°-os elfordítási szögénél határozzák meg</a:t>
            </a:r>
            <a:endParaRPr lang="hu-HU" sz="2800"/>
          </a:p>
        </p:txBody>
      </p:sp>
      <p:pic>
        <p:nvPicPr>
          <p:cNvPr id="37895" name="Picture 7" descr="kanya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2060575"/>
            <a:ext cx="3810000" cy="380206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Folyadéksúrlódásos lengéscsillapítók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sz="2400" dirty="0" err="1" smtClean="0"/>
              <a:t>Előállítása</a:t>
            </a:r>
            <a:r>
              <a:rPr lang="en-US" sz="2400" dirty="0" smtClean="0"/>
              <a:t> </a:t>
            </a:r>
            <a:r>
              <a:rPr lang="en-US" sz="2400" dirty="0" err="1" smtClean="0"/>
              <a:t>igen</a:t>
            </a:r>
            <a:r>
              <a:rPr lang="en-US" sz="2400" dirty="0" smtClean="0"/>
              <a:t> </a:t>
            </a:r>
            <a:r>
              <a:rPr lang="en-US" sz="2400" dirty="0" err="1" smtClean="0"/>
              <a:t>pontos</a:t>
            </a:r>
            <a:r>
              <a:rPr lang="en-US" sz="2400" dirty="0" smtClean="0"/>
              <a:t> </a:t>
            </a:r>
            <a:r>
              <a:rPr lang="en-US" sz="2400" dirty="0" err="1" smtClean="0"/>
              <a:t>tűréseket</a:t>
            </a:r>
            <a:r>
              <a:rPr lang="en-US" sz="2400" dirty="0" smtClean="0"/>
              <a:t> </a:t>
            </a:r>
            <a:r>
              <a:rPr lang="en-US" sz="2400" dirty="0" err="1" smtClean="0"/>
              <a:t>kíván</a:t>
            </a:r>
            <a:r>
              <a:rPr lang="en-US" sz="2400" dirty="0" smtClean="0"/>
              <a:t> </a:t>
            </a:r>
            <a:r>
              <a:rPr lang="en-US" sz="2400" dirty="0" err="1" smtClean="0"/>
              <a:t>és</a:t>
            </a:r>
            <a:r>
              <a:rPr lang="en-US" sz="2400" dirty="0" smtClean="0"/>
              <a:t> </a:t>
            </a:r>
            <a:r>
              <a:rPr lang="en-US" sz="2400" dirty="0" err="1" smtClean="0"/>
              <a:t>különleges</a:t>
            </a:r>
            <a:r>
              <a:rPr lang="en-US" sz="2400" dirty="0" smtClean="0"/>
              <a:t> </a:t>
            </a:r>
            <a:r>
              <a:rPr lang="en-US" sz="2400" dirty="0" err="1" smtClean="0"/>
              <a:t>hígfolyós</a:t>
            </a:r>
            <a:r>
              <a:rPr lang="en-US" sz="2400" dirty="0" smtClean="0"/>
              <a:t> </a:t>
            </a:r>
            <a:r>
              <a:rPr lang="en-US" sz="2400" dirty="0" err="1" smtClean="0"/>
              <a:t>olajjal</a:t>
            </a:r>
            <a:r>
              <a:rPr lang="en-US" sz="2400" dirty="0" smtClean="0"/>
              <a:t> </a:t>
            </a:r>
            <a:r>
              <a:rPr lang="en-US" sz="2400" dirty="0" err="1" smtClean="0"/>
              <a:t>kell</a:t>
            </a:r>
            <a:r>
              <a:rPr lang="en-US" sz="2400" dirty="0" smtClean="0"/>
              <a:t> </a:t>
            </a:r>
            <a:r>
              <a:rPr lang="en-US" sz="2400" dirty="0" err="1" smtClean="0"/>
              <a:t>tölteni</a:t>
            </a:r>
            <a:r>
              <a:rPr lang="en-US" sz="2400" dirty="0" smtClean="0"/>
              <a:t>, </a:t>
            </a:r>
            <a:r>
              <a:rPr lang="en-US" sz="2400" dirty="0" err="1" smtClean="0"/>
              <a:t>mely</a:t>
            </a:r>
            <a:r>
              <a:rPr lang="en-US" sz="2400" dirty="0" smtClean="0"/>
              <a:t> </a:t>
            </a:r>
            <a:r>
              <a:rPr lang="en-US" sz="2400" dirty="0" err="1" smtClean="0"/>
              <a:t>télen</a:t>
            </a:r>
            <a:r>
              <a:rPr lang="en-US" sz="2400" dirty="0" smtClean="0"/>
              <a:t> </a:t>
            </a:r>
            <a:r>
              <a:rPr lang="en-US" sz="2400" dirty="0" err="1" smtClean="0"/>
              <a:t>sem</a:t>
            </a:r>
            <a:r>
              <a:rPr lang="en-US" sz="2400" dirty="0" smtClean="0"/>
              <a:t> </a:t>
            </a:r>
            <a:r>
              <a:rPr lang="en-US" sz="2400" dirty="0" err="1" smtClean="0"/>
              <a:t>dermed</a:t>
            </a:r>
            <a:r>
              <a:rPr lang="en-US" sz="2400" dirty="0" smtClean="0"/>
              <a:t> meg. </a:t>
            </a:r>
            <a:r>
              <a:rPr lang="en-US" sz="2400" dirty="0" err="1" smtClean="0"/>
              <a:t>Kényes</a:t>
            </a:r>
            <a:r>
              <a:rPr lang="en-US" sz="2400" dirty="0" smtClean="0"/>
              <a:t> </a:t>
            </a:r>
            <a:r>
              <a:rPr lang="en-US" sz="2400" dirty="0" err="1" smtClean="0"/>
              <a:t>szerkezet</a:t>
            </a:r>
            <a:r>
              <a:rPr lang="en-US" sz="2400" dirty="0" smtClean="0"/>
              <a:t>, de </a:t>
            </a:r>
            <a:r>
              <a:rPr lang="en-US" sz="2400" dirty="0" err="1" smtClean="0"/>
              <a:t>igen</a:t>
            </a:r>
            <a:r>
              <a:rPr lang="en-US" sz="2400" dirty="0" smtClean="0"/>
              <a:t> </a:t>
            </a:r>
            <a:r>
              <a:rPr lang="en-US" sz="2400" dirty="0" err="1" smtClean="0"/>
              <a:t>jó</a:t>
            </a:r>
            <a:r>
              <a:rPr lang="en-US" sz="2400" dirty="0" smtClean="0"/>
              <a:t> </a:t>
            </a:r>
            <a:r>
              <a:rPr lang="en-US" sz="2400" dirty="0" err="1" smtClean="0"/>
              <a:t>csillapítást</a:t>
            </a:r>
            <a:r>
              <a:rPr lang="en-US" sz="2400" dirty="0" smtClean="0"/>
              <a:t> </a:t>
            </a:r>
            <a:r>
              <a:rPr lang="en-US" sz="2400" dirty="0" err="1" smtClean="0"/>
              <a:t>biztosit</a:t>
            </a:r>
            <a:r>
              <a:rPr lang="en-US" sz="2400" dirty="0" smtClean="0"/>
              <a:t> </a:t>
            </a:r>
            <a:r>
              <a:rPr lang="en-US" sz="2400" dirty="0" err="1" smtClean="0"/>
              <a:t>és</a:t>
            </a:r>
            <a:r>
              <a:rPr lang="en-US" sz="2400" dirty="0" smtClean="0"/>
              <a:t> </a:t>
            </a:r>
            <a:r>
              <a:rPr lang="en-US" sz="2400" dirty="0" err="1" smtClean="0"/>
              <a:t>karbantartást</a:t>
            </a:r>
            <a:r>
              <a:rPr lang="en-US" sz="2400" dirty="0" smtClean="0"/>
              <a:t> </a:t>
            </a:r>
            <a:r>
              <a:rPr lang="en-US" sz="2400" dirty="0" err="1" smtClean="0"/>
              <a:t>általában</a:t>
            </a:r>
            <a:r>
              <a:rPr lang="en-US" sz="2400" dirty="0" smtClean="0"/>
              <a:t> </a:t>
            </a:r>
            <a:r>
              <a:rPr lang="en-US" sz="2400" dirty="0" err="1" smtClean="0"/>
              <a:t>nem</a:t>
            </a:r>
            <a:r>
              <a:rPr lang="en-US" sz="2400" dirty="0" smtClean="0"/>
              <a:t> </a:t>
            </a:r>
            <a:r>
              <a:rPr lang="en-US" sz="2400" dirty="0" err="1" smtClean="0"/>
              <a:t>igényel</a:t>
            </a:r>
            <a:r>
              <a:rPr lang="en-US" sz="2400" dirty="0" smtClean="0"/>
              <a:t>.</a:t>
            </a:r>
          </a:p>
          <a:p>
            <a:endParaRPr lang="hu-HU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940152" y="1412776"/>
          <a:ext cx="2339059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Photo Editor Photo" r:id="rId3" imgW="1628571" imgH="3610479" progId="">
                  <p:embed/>
                </p:oleObj>
              </mc:Choice>
              <mc:Fallback>
                <p:oleObj name="Photo Editor Photo" r:id="rId3" imgW="1628571" imgH="361047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1412776"/>
                        <a:ext cx="2339059" cy="5184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hu-HU" dirty="0"/>
              <a:t>Kerékkiegyensúlyozás </a:t>
            </a: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800"/>
              <a:t>Kiegyensúlyozatlanság:</a:t>
            </a:r>
          </a:p>
          <a:p>
            <a:pPr lvl="1"/>
            <a:r>
              <a:rPr lang="hu-HU" sz="2400"/>
              <a:t>A forgó kerék tömege soha nem oszlik el egyenletesen a kerülete mentén, ezáltal kiegyensúlyozatlanság lép fel, ami:</a:t>
            </a:r>
          </a:p>
          <a:p>
            <a:pPr lvl="2"/>
            <a:r>
              <a:rPr lang="hu-HU" sz="2000"/>
              <a:t>zavarja a forgómozgást </a:t>
            </a:r>
          </a:p>
          <a:p>
            <a:pPr lvl="2"/>
            <a:r>
              <a:rPr lang="hu-HU" sz="2000"/>
              <a:t>növeli a gumikopást</a:t>
            </a:r>
          </a:p>
          <a:p>
            <a:pPr lvl="2"/>
            <a:r>
              <a:rPr lang="hu-HU" sz="2000"/>
              <a:t>a felfüggesztés és a kormánymű alkatrészek kopását növeli</a:t>
            </a:r>
          </a:p>
          <a:p>
            <a:pPr lvl="1"/>
            <a:r>
              <a:rPr lang="hu-HU" sz="2400"/>
              <a:t>Statikus és dinamikus kiegyensúlyozatlanságról beszélünk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Statikus kiegyensúlyozatlanság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000"/>
              <a:t>Oka:</a:t>
            </a:r>
          </a:p>
          <a:p>
            <a:pPr lvl="1">
              <a:lnSpc>
                <a:spcPct val="90000"/>
              </a:lnSpc>
            </a:pPr>
            <a:r>
              <a:rPr lang="hu-HU" sz="1800"/>
              <a:t>A forgástengelyhez képesti egyenlőtlen tömegeloszlás</a:t>
            </a:r>
          </a:p>
          <a:p>
            <a:pPr lvl="1">
              <a:lnSpc>
                <a:spcPct val="90000"/>
              </a:lnSpc>
            </a:pPr>
            <a:r>
              <a:rPr lang="hu-HU" sz="1800"/>
              <a:t>A kerék súlypontja a forgástengelyen kívül van</a:t>
            </a:r>
            <a:r>
              <a:rPr lang="hu-HU" sz="1800">
                <a:sym typeface="Symbol" pitchFamily="18" charset="2"/>
              </a:rPr>
              <a:t>forgáskor centrifugális erő lép fel!a forgástengelyt el akarja tolni</a:t>
            </a:r>
            <a:endParaRPr lang="hu-HU" sz="1800"/>
          </a:p>
          <a:p>
            <a:pPr>
              <a:lnSpc>
                <a:spcPct val="90000"/>
              </a:lnSpc>
            </a:pPr>
            <a:r>
              <a:rPr lang="hu-HU" sz="2000"/>
              <a:t>Megjelenése:</a:t>
            </a:r>
          </a:p>
          <a:p>
            <a:pPr lvl="1">
              <a:lnSpc>
                <a:spcPct val="90000"/>
              </a:lnSpc>
            </a:pPr>
            <a:r>
              <a:rPr lang="hu-HU" sz="1800"/>
              <a:t>A kerék ugrál</a:t>
            </a:r>
          </a:p>
          <a:p>
            <a:pPr>
              <a:lnSpc>
                <a:spcPct val="90000"/>
              </a:lnSpc>
            </a:pPr>
            <a:r>
              <a:rPr lang="hu-HU" sz="2000"/>
              <a:t>Megszüntetése:</a:t>
            </a:r>
          </a:p>
          <a:p>
            <a:pPr lvl="1">
              <a:lnSpc>
                <a:spcPct val="90000"/>
              </a:lnSpc>
            </a:pPr>
            <a:r>
              <a:rPr lang="hu-HU" sz="1800"/>
              <a:t>Ellentétes oldalon mindkét abroncs-peremre megfelelő nagyságú kiegyenlítő súlyok (m</a:t>
            </a:r>
            <a:r>
              <a:rPr lang="hu-HU" sz="1800" baseline="-25000"/>
              <a:t>2</a:t>
            </a:r>
            <a:r>
              <a:rPr lang="hu-HU" sz="1800"/>
              <a:t>) felrögzítésével</a:t>
            </a:r>
          </a:p>
        </p:txBody>
      </p:sp>
      <p:graphicFrame>
        <p:nvGraphicFramePr>
          <p:cNvPr id="39940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029200" y="2209800"/>
          <a:ext cx="3810000" cy="372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Bitkép alakzat" r:id="rId3" imgW="4382112" imgH="4285714" progId="PBrush">
                  <p:embed/>
                </p:oleObj>
              </mc:Choice>
              <mc:Fallback>
                <p:oleObj name="Bitkép alakzat" r:id="rId3" imgW="4382112" imgH="4285714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09800"/>
                        <a:ext cx="3810000" cy="372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Dinamikus kiegyensúlyozatlanság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000"/>
              <a:t>Oka:</a:t>
            </a:r>
          </a:p>
          <a:p>
            <a:pPr lvl="1">
              <a:lnSpc>
                <a:spcPct val="90000"/>
              </a:lnSpc>
            </a:pPr>
            <a:r>
              <a:rPr lang="hu-HU" sz="1600"/>
              <a:t>A forgástengelyre merőleges középsíkhoz viszonyított egyenlőtlen tömegeloszlás</a:t>
            </a:r>
          </a:p>
          <a:p>
            <a:pPr lvl="1">
              <a:lnSpc>
                <a:spcPct val="90000"/>
              </a:lnSpc>
            </a:pPr>
            <a:r>
              <a:rPr lang="hu-HU" sz="1600"/>
              <a:t>A kiegyensúlyozatlanság helye a középsíkon kívül van</a:t>
            </a:r>
            <a:r>
              <a:rPr lang="hu-HU" sz="1600">
                <a:sym typeface="Symbol" pitchFamily="18" charset="2"/>
              </a:rPr>
              <a:t>forgáskor centrifugális erő lép fel!a forgástengelyt ki akarja billenteni</a:t>
            </a:r>
            <a:endParaRPr lang="hu-HU" sz="1600"/>
          </a:p>
          <a:p>
            <a:pPr>
              <a:lnSpc>
                <a:spcPct val="90000"/>
              </a:lnSpc>
            </a:pPr>
            <a:r>
              <a:rPr lang="hu-HU" sz="2000"/>
              <a:t>Megjelenése:</a:t>
            </a:r>
          </a:p>
          <a:p>
            <a:pPr lvl="1">
              <a:lnSpc>
                <a:spcPct val="90000"/>
              </a:lnSpc>
            </a:pPr>
            <a:r>
              <a:rPr lang="hu-HU" sz="1800"/>
              <a:t>A kerék támolyog</a:t>
            </a:r>
          </a:p>
          <a:p>
            <a:pPr>
              <a:lnSpc>
                <a:spcPct val="90000"/>
              </a:lnSpc>
            </a:pPr>
            <a:r>
              <a:rPr lang="hu-HU" sz="2000"/>
              <a:t>Megszüntetése:</a:t>
            </a:r>
          </a:p>
          <a:p>
            <a:pPr lvl="1">
              <a:lnSpc>
                <a:spcPct val="90000"/>
              </a:lnSpc>
            </a:pPr>
            <a:r>
              <a:rPr lang="hu-HU" sz="1600"/>
              <a:t>A tömegeltolódásokkal szemben két azonos nagyságú m</a:t>
            </a:r>
            <a:r>
              <a:rPr lang="hu-HU" sz="1600" baseline="-25000"/>
              <a:t>2</a:t>
            </a:r>
            <a:r>
              <a:rPr lang="hu-HU" sz="1600"/>
              <a:t> kiegyenlítő tömeget rögzítünk az abroncs peremekre</a:t>
            </a:r>
          </a:p>
        </p:txBody>
      </p:sp>
      <p:graphicFrame>
        <p:nvGraphicFramePr>
          <p:cNvPr id="40964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029200" y="1676400"/>
          <a:ext cx="367665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3" name="Bitkép alakzat" r:id="rId3" imgW="4552381" imgH="5095238" progId="PBrush">
                  <p:embed/>
                </p:oleObj>
              </mc:Choice>
              <mc:Fallback>
                <p:oleObj name="Bitkép alakzat" r:id="rId3" imgW="4552381" imgH="50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676400"/>
                        <a:ext cx="367665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/>
              <a:t>Forrás: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472608"/>
          </a:xfrm>
        </p:spPr>
        <p:txBody>
          <a:bodyPr>
            <a:normAutofit lnSpcReduction="10000"/>
          </a:bodyPr>
          <a:lstStyle/>
          <a:p>
            <a:r>
              <a:rPr lang="hu-HU" dirty="0" err="1" smtClean="0"/>
              <a:t>Francz</a:t>
            </a:r>
            <a:r>
              <a:rPr lang="hu-HU" dirty="0" smtClean="0"/>
              <a:t> József: A lengéscsillapítás és kerékfelfüggesztés</a:t>
            </a:r>
          </a:p>
          <a:p>
            <a:r>
              <a:rPr lang="hu-HU" dirty="0" err="1" smtClean="0"/>
              <a:t>Kapuy</a:t>
            </a:r>
            <a:r>
              <a:rPr lang="hu-HU" dirty="0" smtClean="0"/>
              <a:t> Ádám: Lengéscsillapítás</a:t>
            </a:r>
          </a:p>
          <a:p>
            <a:r>
              <a:rPr lang="hu-HU" dirty="0" smtClean="0"/>
              <a:t>Joó Richárd: </a:t>
            </a:r>
            <a:r>
              <a:rPr lang="hu-HU" dirty="0" err="1" smtClean="0"/>
              <a:t>Futóművizsgálatok</a:t>
            </a:r>
            <a:r>
              <a:rPr lang="hu-HU" dirty="0" smtClean="0"/>
              <a:t>, kerékfelfüggesztés</a:t>
            </a:r>
          </a:p>
          <a:p>
            <a:r>
              <a:rPr lang="hu-HU" dirty="0" err="1" smtClean="0"/>
              <a:t>Zinner</a:t>
            </a:r>
            <a:r>
              <a:rPr lang="hu-HU" dirty="0" smtClean="0"/>
              <a:t> György: Gépjárművek felépítése</a:t>
            </a:r>
          </a:p>
          <a:p>
            <a:r>
              <a:rPr lang="hu-HU" dirty="0" err="1" smtClean="0">
                <a:hlinkClick r:id="rId2"/>
              </a:rPr>
              <a:t>www.autotechnika.hu</a:t>
            </a:r>
            <a:endParaRPr lang="hu-HU" dirty="0" smtClean="0"/>
          </a:p>
          <a:p>
            <a:r>
              <a:rPr lang="hu-HU" dirty="0" err="1" smtClean="0">
                <a:hlinkClick r:id="rId3"/>
              </a:rPr>
              <a:t>www.autoipari-klaszter.hu</a:t>
            </a:r>
            <a:endParaRPr lang="hu-HU" dirty="0" smtClean="0"/>
          </a:p>
          <a:p>
            <a:r>
              <a:rPr lang="hu-HU" dirty="0" err="1" smtClean="0"/>
              <a:t>Gyakrolati</a:t>
            </a:r>
            <a:r>
              <a:rPr lang="hu-HU" dirty="0" smtClean="0"/>
              <a:t> anyagok</a:t>
            </a:r>
            <a:br>
              <a:rPr lang="hu-HU" dirty="0" smtClean="0"/>
            </a:b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21014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Folyadéksúrlódásos lengéscsillapítók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65104"/>
          </a:xfrm>
        </p:spPr>
        <p:txBody>
          <a:bodyPr>
            <a:normAutofit fontScale="55000" lnSpcReduction="20000"/>
          </a:bodyPr>
          <a:lstStyle/>
          <a:p>
            <a:r>
              <a:rPr lang="hu-HU" sz="3600" dirty="0" smtClean="0"/>
              <a:t>A szerkezet három csőből áll: ezek közül a belső csőben (5) jár a dugattyú (10), a középső cső (6) az olajtartó és kiegyenlítő edény, a legkülső cső (3) pedig a szerkezetet védi a por ellen. A dugattyú a dugattyúrúdon van, ez a vezető és </a:t>
            </a:r>
            <a:r>
              <a:rPr lang="hu-HU" sz="3600" dirty="0" err="1" smtClean="0"/>
              <a:t>elzárógyűrűn</a:t>
            </a:r>
            <a:r>
              <a:rPr lang="hu-HU" sz="3600" dirty="0" smtClean="0"/>
              <a:t> </a:t>
            </a:r>
            <a:r>
              <a:rPr lang="hu-HU" sz="3600" dirty="0" err="1" smtClean="0"/>
              <a:t>és</a:t>
            </a:r>
            <a:r>
              <a:rPr lang="hu-HU" sz="3600" dirty="0" smtClean="0"/>
              <a:t> a  tömítésen keresztül az A gumicsapágyhoz vezet. Ezt köti az alvázhoz. A 2 sapkát és a 3 porvédő csövet is a dugattyúrúdra erősítik. A két cső alsó végét a 12 sapka zárja le, az ehhez erősített gumicsapágy segítségével erősítik a szerkezetet a tengelyhez. A szerkezet úgy működik, hogy a dugattyú a belső csőben a rugó mozgásakor fel-le jár, és közben az </a:t>
            </a:r>
            <a:r>
              <a:rPr lang="hu-HU" sz="3600" dirty="0" err="1" smtClean="0"/>
              <a:t>olajat</a:t>
            </a:r>
            <a:r>
              <a:rPr lang="hu-HU" sz="3600" dirty="0" smtClean="0"/>
              <a:t> egyik oldaláról a másikra nyomja a dugattyú furatain keresztül.</a:t>
            </a:r>
          </a:p>
          <a:p>
            <a:endParaRPr lang="hu-HU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6660232" y="260648"/>
          <a:ext cx="1842017" cy="6381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Photo Editor Photo" r:id="rId3" imgW="7780952" imgH="26942857" progId="">
                  <p:embed/>
                </p:oleObj>
              </mc:Choice>
              <mc:Fallback>
                <p:oleObj name="Photo Editor Photo" r:id="rId3" imgW="7780952" imgH="2694285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260648"/>
                        <a:ext cx="1842017" cy="6381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Folyadéksúrlódásos lengéscsillapítók</a:t>
            </a:r>
            <a:endParaRPr lang="hu-H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253360" cy="486885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2958</Words>
  <Application>Microsoft Office PowerPoint</Application>
  <PresentationFormat>On-screen Show (4:3)</PresentationFormat>
  <Paragraphs>410</Paragraphs>
  <Slides>73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73</vt:i4>
      </vt:variant>
    </vt:vector>
  </HeadingPairs>
  <TitlesOfParts>
    <vt:vector size="81" baseType="lpstr">
      <vt:lpstr>Arial</vt:lpstr>
      <vt:lpstr>Calibri</vt:lpstr>
      <vt:lpstr>Symbol</vt:lpstr>
      <vt:lpstr>Times New Roman</vt:lpstr>
      <vt:lpstr>Office-téma</vt:lpstr>
      <vt:lpstr>Photo Editor Photo</vt:lpstr>
      <vt:lpstr>Equation</vt:lpstr>
      <vt:lpstr>Bitkép alakzat</vt:lpstr>
      <vt:lpstr>Gépjárművek felépítése</vt:lpstr>
      <vt:lpstr>A lengéscsillapítás feladata</vt:lpstr>
      <vt:lpstr>Csoportosítása</vt:lpstr>
      <vt:lpstr>Száraz súrlódásos lengéscsillapítók</vt:lpstr>
      <vt:lpstr>Folyadéksúrlódásos lengéscsillapítók</vt:lpstr>
      <vt:lpstr>Folyadéksúrlódásos lengéscsillapítók</vt:lpstr>
      <vt:lpstr>Folyadéksúrlódásos lengéscsillapítók</vt:lpstr>
      <vt:lpstr>Folyadéksúrlódásos lengéscsillapítók</vt:lpstr>
      <vt:lpstr>Folyadéksúrlódásos lengéscsillapítók</vt:lpstr>
      <vt:lpstr>Folyadéksúrlódásos lengéscsillapítók</vt:lpstr>
      <vt:lpstr>Folyadéksúrlódásos lengéscsillapítók</vt:lpstr>
      <vt:lpstr>Folyadéksúrlódásos lengéscsillapítók</vt:lpstr>
      <vt:lpstr>Folyadéksúrlódásos lengéscsillapítók </vt:lpstr>
      <vt:lpstr>Gázzal töltött lengéscsillapítók</vt:lpstr>
      <vt:lpstr>Elektromos lengéscsillapító</vt:lpstr>
      <vt:lpstr>Aktív lengéscsillapítók</vt:lpstr>
      <vt:lpstr>Aktív lengéscsillapítók</vt:lpstr>
      <vt:lpstr>Aktív lengéscsillapítók</vt:lpstr>
      <vt:lpstr>Aktív lengéscsillapítók</vt:lpstr>
      <vt:lpstr>Aktív lengéscsillapítók</vt:lpstr>
      <vt:lpstr>Aktív lengéscsillapítók</vt:lpstr>
      <vt:lpstr>Aktív lengéscsillapítók</vt:lpstr>
      <vt:lpstr>Aktív lengéscsillapítók</vt:lpstr>
      <vt:lpstr>Aktív lengéscsillapítók</vt:lpstr>
      <vt:lpstr>Aktív lengéscsillapítók</vt:lpstr>
      <vt:lpstr>Aktív lengéscsillapítók</vt:lpstr>
      <vt:lpstr>Aktív lengéscsillapítók</vt:lpstr>
      <vt:lpstr>Aktív lengéscsillapítók </vt:lpstr>
      <vt:lpstr>Lengéscsillapítók alkalmazása az autósportokban</vt:lpstr>
      <vt:lpstr>Rally lengéscsillapítók</vt:lpstr>
      <vt:lpstr>PowerPoint Presentation</vt:lpstr>
      <vt:lpstr>Kerékfelfüggesztés</vt:lpstr>
      <vt:lpstr>Kerékfelfüggesztés</vt:lpstr>
      <vt:lpstr>Merev tengelyek</vt:lpstr>
      <vt:lpstr>Merev tengelyek</vt:lpstr>
      <vt:lpstr>Merev tengelyek </vt:lpstr>
      <vt:lpstr>Merev tengelyek </vt:lpstr>
      <vt:lpstr>Merev tengelyek </vt:lpstr>
      <vt:lpstr>Merev tengelyek </vt:lpstr>
      <vt:lpstr>Merev tengelyek </vt:lpstr>
      <vt:lpstr>Független kerékfelfüggesztések </vt:lpstr>
      <vt:lpstr>Független kerékfelfüggesztések</vt:lpstr>
      <vt:lpstr>Kettős keresztlengőkaros </vt:lpstr>
      <vt:lpstr>Kettős keresztlengőkaros</vt:lpstr>
      <vt:lpstr>Kettős keresztlengőkar</vt:lpstr>
      <vt:lpstr>Kettős keresztlengőkaros </vt:lpstr>
      <vt:lpstr>McPherson-felfüggesztés </vt:lpstr>
      <vt:lpstr>McPherson-felfüggesztés </vt:lpstr>
      <vt:lpstr>McPherson-felfüggesztés </vt:lpstr>
      <vt:lpstr>Hosszlengőkaros felfüggesztés</vt:lpstr>
      <vt:lpstr>Hosszlengőkaros felfüggesztés</vt:lpstr>
      <vt:lpstr>Hosszlengőkaros felfüggesztés</vt:lpstr>
      <vt:lpstr>Lengőtengelyes felfüggesztés</vt:lpstr>
      <vt:lpstr>Ferdelengőkaros felfügg.</vt:lpstr>
      <vt:lpstr>Ferdelengőkaros felfügg.</vt:lpstr>
      <vt:lpstr>Weissach hátsó tengely</vt:lpstr>
      <vt:lpstr>Weissach első és hátsó tengely</vt:lpstr>
      <vt:lpstr>Kerékgeometria</vt:lpstr>
      <vt:lpstr>Kerékdőlés () </vt:lpstr>
      <vt:lpstr>Kerékdőlés () </vt:lpstr>
      <vt:lpstr>Kerékdőlés </vt:lpstr>
      <vt:lpstr>Kerékdőlés</vt:lpstr>
      <vt:lpstr>Csapterpesztés ()</vt:lpstr>
      <vt:lpstr>Utánfutás ( vagy na) </vt:lpstr>
      <vt:lpstr>Utánfutás </vt:lpstr>
      <vt:lpstr>Utánfutás </vt:lpstr>
      <vt:lpstr>Kerékösszetartás </vt:lpstr>
      <vt:lpstr>Kerékösszetartás </vt:lpstr>
      <vt:lpstr>Kanyarodási szögeltérés ()</vt:lpstr>
      <vt:lpstr>Kerékkiegyensúlyozás </vt:lpstr>
      <vt:lpstr>Statikus kiegyensúlyozatlanság</vt:lpstr>
      <vt:lpstr>Dinamikus kiegyensúlyozatlanság</vt:lpstr>
      <vt:lpstr>Forrás: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Ricsi</dc:creator>
  <cp:lastModifiedBy>Tamas</cp:lastModifiedBy>
  <cp:revision>47</cp:revision>
  <dcterms:created xsi:type="dcterms:W3CDTF">2012-04-17T17:10:58Z</dcterms:created>
  <dcterms:modified xsi:type="dcterms:W3CDTF">2018-04-04T04:54:04Z</dcterms:modified>
</cp:coreProperties>
</file>