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33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3" r:id="rId17"/>
    <p:sldId id="272" r:id="rId18"/>
    <p:sldId id="274" r:id="rId19"/>
    <p:sldId id="275" r:id="rId20"/>
    <p:sldId id="333" r:id="rId21"/>
    <p:sldId id="334" r:id="rId22"/>
    <p:sldId id="335" r:id="rId23"/>
    <p:sldId id="336" r:id="rId24"/>
    <p:sldId id="337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94" r:id="rId38"/>
    <p:sldId id="341" r:id="rId39"/>
    <p:sldId id="295" r:id="rId40"/>
    <p:sldId id="296" r:id="rId41"/>
    <p:sldId id="297" r:id="rId42"/>
    <p:sldId id="288" r:id="rId43"/>
    <p:sldId id="289" r:id="rId44"/>
    <p:sldId id="290" r:id="rId45"/>
    <p:sldId id="291" r:id="rId46"/>
    <p:sldId id="292" r:id="rId47"/>
    <p:sldId id="298" r:id="rId48"/>
    <p:sldId id="299" r:id="rId49"/>
    <p:sldId id="342" r:id="rId50"/>
    <p:sldId id="300" r:id="rId51"/>
    <p:sldId id="301" r:id="rId52"/>
    <p:sldId id="302" r:id="rId53"/>
    <p:sldId id="338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39" r:id="rId64"/>
    <p:sldId id="312" r:id="rId65"/>
    <p:sldId id="313" r:id="rId66"/>
    <p:sldId id="340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9" autoAdjust="0"/>
    <p:restoredTop sz="94660"/>
  </p:normalViewPr>
  <p:slideViewPr>
    <p:cSldViewPr>
      <p:cViewPr varScale="1">
        <p:scale>
          <a:sx n="68" d="100"/>
          <a:sy n="68" d="100"/>
        </p:scale>
        <p:origin x="120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42A53D-8536-4884-B0D0-0225E4225DB4}" type="datetimeFigureOut">
              <a:rPr lang="hu-HU"/>
              <a:pPr>
                <a:defRPr/>
              </a:pPr>
              <a:t>2016.04.18.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AB0F67-B99D-47CB-BAEE-C62E6AD1332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96009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82948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296565-A1A9-40D7-A509-6C96CFA2149A}" type="slidenum">
              <a:rPr lang="hu-H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400567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7" name="Alcím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9AFF8-1902-47D3-889B-122E3BB4CC71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64D27-62C8-4D90-A449-D103564861CE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9667-CBD4-4ED1-85AB-E1E6996FD587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4273D-4624-4EB3-ACAA-C7C4A22489C3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099D7-CDF4-47FA-A62A-8018798F7E70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5EB99-34CF-4AA6-A5B5-0A34CF953054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56A9F-0002-43D6-B05B-C82EA13E9694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BA02A-91F8-42FB-9FA3-EDE7EC6E629F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5E01C-3407-40D9-842E-6C3759BFA14F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5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E0A2A-BDB5-47F1-934F-511F2540C17A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FFDFE-AB84-477C-882E-5F748D328B3F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6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7DF9B-A350-4AF2-8051-668CAA6A7A63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0AD2A-0D40-452C-B163-9CD8AC06250A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8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80737-6D16-4C64-8BE4-FD22CE471D24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8877B-2339-4BAF-850A-8ADA350A051D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4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DA256-EF19-4737-BEDC-A4A2EFDA5FE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C4F8E-271F-4EE9-A008-9A038598368E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3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12734-7C17-44F3-A45F-7E5E87716BC0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9A23D-C82E-43F6-91F3-EF09BE4E3921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6" name="Élőláb hely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AC0A-7700-4040-8000-64F40E944EE1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gy sarkán kerekítve levágott téglalap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Derékszögű háromszög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Szabadkézi sokszög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u-HU" noProof="0" dirty="0" smtClean="0"/>
              <a:t>Kép beszúrásához kattintson az ikonra</a:t>
            </a:r>
            <a:endParaRPr lang="en-US" noProof="0" dirty="0"/>
          </a:p>
        </p:txBody>
      </p:sp>
      <p:sp>
        <p:nvSpPr>
          <p:cNvPr id="9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977AF-5C4C-4F3F-8689-524F544B6A1D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10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47469-269A-427C-ADD2-51D8ED5C8B05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abadkézi sokszög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Szabadkézi sokszög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28" name="Cím helye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029" name="Szöveg helye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724DAE-38CF-4362-98AE-FA7C046BDD20}" type="datetimeFigureOut">
              <a:rPr lang="hu-HU"/>
              <a:pPr>
                <a:defRPr/>
              </a:pPr>
              <a:t>2016.04.18.</a:t>
            </a:fld>
            <a:endParaRPr lang="hu-HU" dirty="0"/>
          </a:p>
        </p:txBody>
      </p:sp>
      <p:sp>
        <p:nvSpPr>
          <p:cNvPr id="22" name="Élőláb hely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8" name="Dia számának hely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ADD0768-FCCB-47F6-90F8-D83CE08F837E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  <p:grpSp>
        <p:nvGrpSpPr>
          <p:cNvPr id="1033" name="Csoportba foglalás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Szabadkézi sokszög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3" name="Szabadkézi sokszög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7" r:id="rId9"/>
    <p:sldLayoutId id="2147483765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3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4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7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0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5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rgbClr val="FFC000"/>
                </a:solidFill>
              </a:rPr>
              <a:t/>
            </a:r>
            <a:br>
              <a:rPr lang="hu-HU" dirty="0" smtClean="0">
                <a:solidFill>
                  <a:srgbClr val="FFC000"/>
                </a:solidFill>
              </a:rPr>
            </a:br>
            <a:r>
              <a:rPr lang="hu-HU" dirty="0" smtClean="0">
                <a:solidFill>
                  <a:srgbClr val="FFC000"/>
                </a:solidFill>
              </a:rPr>
              <a:t/>
            </a:r>
            <a:br>
              <a:rPr lang="hu-HU" dirty="0" smtClean="0">
                <a:solidFill>
                  <a:srgbClr val="FFC000"/>
                </a:solidFill>
              </a:rPr>
            </a:br>
            <a:r>
              <a:rPr lang="hu-HU" dirty="0" smtClean="0">
                <a:solidFill>
                  <a:srgbClr val="FFC000"/>
                </a:solidFill>
              </a:rPr>
              <a:t/>
            </a:r>
            <a:br>
              <a:rPr lang="hu-HU" dirty="0" smtClean="0">
                <a:solidFill>
                  <a:srgbClr val="FFC000"/>
                </a:solidFill>
              </a:rPr>
            </a:br>
            <a:r>
              <a:rPr lang="hu-HU" dirty="0" smtClean="0">
                <a:solidFill>
                  <a:srgbClr val="FFC000"/>
                </a:solidFill>
              </a:rPr>
              <a:t>Kormányzás, kormányművek, kormányrásegítők</a:t>
            </a:r>
            <a:r>
              <a:rPr lang="hu-HU" dirty="0" smtClean="0">
                <a:solidFill>
                  <a:srgbClr val="FFC000"/>
                </a:solidFill>
              </a:rPr>
              <a:t/>
            </a:r>
            <a:br>
              <a:rPr lang="hu-HU" dirty="0" smtClean="0">
                <a:solidFill>
                  <a:srgbClr val="FFC000"/>
                </a:solidFill>
              </a:rPr>
            </a:b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algn="ctr" eaLnBrk="1" hangingPunct="1"/>
            <a:endParaRPr lang="hu-HU" dirty="0" smtClean="0">
              <a:solidFill>
                <a:srgbClr val="FFC000"/>
              </a:solidFill>
            </a:endParaRPr>
          </a:p>
          <a:p>
            <a:pPr marR="0" algn="ctr" eaLnBrk="1" hangingPunct="1"/>
            <a:r>
              <a:rPr lang="hu-HU" dirty="0" smtClean="0">
                <a:solidFill>
                  <a:srgbClr val="FFC000"/>
                </a:solidFill>
              </a:rPr>
              <a:t>Készítették: Hugyecz Tamás</a:t>
            </a:r>
          </a:p>
          <a:p>
            <a:pPr marR="0" algn="ctr" eaLnBrk="1" hangingPunct="1"/>
            <a:r>
              <a:rPr lang="hu-HU" dirty="0" smtClean="0">
                <a:solidFill>
                  <a:srgbClr val="FFC000"/>
                </a:solidFill>
              </a:rPr>
              <a:t>                          Keresztesi András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-95393" y="501650"/>
            <a:ext cx="4211960" cy="5854700"/>
          </a:xfrm>
        </p:spPr>
        <p:txBody>
          <a:bodyPr>
            <a:normAutofit/>
          </a:bodyPr>
          <a:lstStyle/>
          <a:p>
            <a:pPr marL="17780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A képen látható mechanizmus olyan kapcsolatot teremt a két tengelycsonk forgása között, hogy bármilyen alfa szögelfordításhoz megfelelő béta szögelfordulás tartozik, tehát elég, ha a kormánygéppel csak az egyik kerék tengelycsonkját fordítjuk el, a másiké automatikusan helyes értékre áll be.</a:t>
            </a:r>
            <a:endParaRPr lang="hu-HU" dirty="0"/>
          </a:p>
        </p:txBody>
      </p:sp>
      <p:pic>
        <p:nvPicPr>
          <p:cNvPr id="12291" name="Tartalom helye 4" descr="scn0018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51921" y="764704"/>
            <a:ext cx="5210566" cy="4360076"/>
          </a:xfrm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9133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rgbClr val="FFC000"/>
                </a:solidFill>
              </a:rPr>
              <a:t>Különleges kormányzási módszerek</a:t>
            </a:r>
            <a:endParaRPr lang="hu-H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artalom helye 2"/>
          <p:cNvSpPr>
            <a:spLocks noGrp="1"/>
          </p:cNvSpPr>
          <p:nvPr>
            <p:ph sz="half" idx="1"/>
          </p:nvPr>
        </p:nvSpPr>
        <p:spPr>
          <a:xfrm>
            <a:off x="0" y="0"/>
            <a:ext cx="4038600" cy="61404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marL="95250" indent="0" eaLnBrk="1" hangingPunct="1">
              <a:buFont typeface="Wingdings 2" pitchFamily="18" charset="2"/>
              <a:buNone/>
            </a:pPr>
            <a:r>
              <a:rPr lang="hu-HU" dirty="0" smtClean="0"/>
              <a:t>Forgalomtechnikai szempontból fontos adat a két szélső keréknyom távolsága, azaz annak a „folyosónak” a szélessége, amelyet kitölt a kanyarodó jármű. A hagyományos elrendezésű gépkocsin a folyosószélesség (S) a kanyarodási sugárral fordítva arányos.</a:t>
            </a:r>
          </a:p>
        </p:txBody>
      </p:sp>
      <p:pic>
        <p:nvPicPr>
          <p:cNvPr id="14339" name="Tartalom helye 5" descr="1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67175" y="657225"/>
            <a:ext cx="4791075" cy="5521325"/>
          </a:xfrm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artalom helye 2"/>
          <p:cNvSpPr>
            <a:spLocks noGrp="1"/>
          </p:cNvSpPr>
          <p:nvPr>
            <p:ph sz="half" idx="1"/>
          </p:nvPr>
        </p:nvSpPr>
        <p:spPr>
          <a:xfrm>
            <a:off x="250825" y="981075"/>
            <a:ext cx="4038600" cy="4433888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hu-HU" dirty="0" smtClean="0"/>
              <a:t>Különleges gépkocsikon mind a négy kerék kormányozható, ilyenkor a folyosószélesség nem változik. Elképzelhető a két hátsó kerék kormányzása is, ez azonban egyes esetektől eltekintve kedvezőtlen.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619672" y="6356349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Felhasznált Irodalom: Dr. Lévai Zoltán: Gépjárművek Szerkezettana</a:t>
            </a:r>
            <a:endParaRPr lang="hu-HU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530122"/>
              </p:ext>
            </p:extLst>
          </p:nvPr>
        </p:nvGraphicFramePr>
        <p:xfrm>
          <a:off x="4343400" y="304800"/>
          <a:ext cx="4470400" cy="6234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Image" r:id="rId3" imgW="4469760" imgH="6234840" progId="Photoshop.Image.13">
                  <p:embed/>
                </p:oleObj>
              </mc:Choice>
              <mc:Fallback>
                <p:oleObj name="Image" r:id="rId3" imgW="4469760" imgH="6234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3400" y="304800"/>
                        <a:ext cx="4470400" cy="6234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7504" y="766720"/>
            <a:ext cx="3534097" cy="5590059"/>
          </a:xfrm>
        </p:spPr>
        <p:txBody>
          <a:bodyPr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Négykerék-kormányzás esetén azzal érhető el a jobb manőverezhetőség, ha a hátsó kerekeket az első kerekekkel ellentétesen elfordítják. Ennek következtében az autó szűkebb íven képes befordulni, ami parkoláskor vagy lakókocsi, utánfutó vontatásakor különösen hasznos.</a:t>
            </a:r>
            <a:endParaRPr lang="hu-HU" dirty="0"/>
          </a:p>
        </p:txBody>
      </p:sp>
      <p:pic>
        <p:nvPicPr>
          <p:cNvPr id="16387" name="Tartalom helye 4" descr="2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33192" y="980728"/>
            <a:ext cx="5253646" cy="3960440"/>
          </a:xfrm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Szerkezettana; Autó motor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679983"/>
              </p:ext>
            </p:extLst>
          </p:nvPr>
        </p:nvGraphicFramePr>
        <p:xfrm>
          <a:off x="179512" y="161006"/>
          <a:ext cx="5472608" cy="656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Image" r:id="rId3" imgW="6260040" imgH="7504560" progId="Photoshop.Image.13">
                  <p:embed/>
                </p:oleObj>
              </mc:Choice>
              <mc:Fallback>
                <p:oleObj name="Image" r:id="rId3" imgW="6260040" imgH="75045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61006"/>
                        <a:ext cx="5472608" cy="656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0" name="Tartalom helye 2"/>
          <p:cNvSpPr>
            <a:spLocks noGrp="1"/>
          </p:cNvSpPr>
          <p:nvPr>
            <p:ph sz="half" idx="1"/>
          </p:nvPr>
        </p:nvSpPr>
        <p:spPr>
          <a:xfrm>
            <a:off x="6019800" y="476672"/>
            <a:ext cx="2764160" cy="3937000"/>
          </a:xfrm>
        </p:spPr>
        <p:txBody>
          <a:bodyPr/>
          <a:lstStyle/>
          <a:p>
            <a:pPr marL="95250" indent="0" eaLnBrk="1" hangingPunct="1">
              <a:buFont typeface="Wingdings 2" pitchFamily="18" charset="2"/>
              <a:buNone/>
            </a:pPr>
            <a:r>
              <a:rPr lang="hu-HU" dirty="0" smtClean="0"/>
              <a:t>Háromtengelyű gépjárműveken szintén a mellső kerekek kormányzása az általános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2483160" y="6237312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chemeClr val="bg1"/>
                </a:solidFill>
              </a:rPr>
              <a:t>Felhasznált Irodalom: Dr. Lévai Zoltán: Gépjárművek Szerkezettana</a:t>
            </a:r>
            <a:endParaRPr lang="hu-H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Tartalom helye 3" descr="SzF-10_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63" y="1000125"/>
            <a:ext cx="6215062" cy="50720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Tartalom helye 4" descr="2007_01_19_c6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313" y="3714750"/>
            <a:ext cx="6429375" cy="2928938"/>
          </a:xfrm>
        </p:spPr>
      </p:pic>
      <p:pic>
        <p:nvPicPr>
          <p:cNvPr id="19459" name="Picture 2" descr="C:\Documents and Settings\GreenHemp\Dokumentumok\kormánymű képek\covini-sports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285750"/>
            <a:ext cx="6350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artalom helye 2"/>
          <p:cNvSpPr>
            <a:spLocks noGrp="1"/>
          </p:cNvSpPr>
          <p:nvPr>
            <p:ph sz="half" idx="1"/>
          </p:nvPr>
        </p:nvSpPr>
        <p:spPr>
          <a:xfrm>
            <a:off x="107504" y="980728"/>
            <a:ext cx="4038600" cy="4433888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hu-HU" dirty="0" smtClean="0"/>
              <a:t>Négy tengely esetén már két tengelyre kormányozott kerekeket kell szereli, vagy a kér mellsőre, vagy a két mellsőre és a hátsóra</a:t>
            </a:r>
          </a:p>
        </p:txBody>
      </p:sp>
      <p:pic>
        <p:nvPicPr>
          <p:cNvPr id="20483" name="Tartalom helye 4" descr="scn0017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79912" y="548680"/>
            <a:ext cx="5184576" cy="5666192"/>
          </a:xfrm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5507171"/>
              </p:ext>
            </p:extLst>
          </p:nvPr>
        </p:nvGraphicFramePr>
        <p:xfrm>
          <a:off x="1898650" y="395288"/>
          <a:ext cx="5346700" cy="606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Image" r:id="rId3" imgW="5346000" imgH="6069600" progId="Photoshop.Image.13">
                  <p:embed/>
                </p:oleObj>
              </mc:Choice>
              <mc:Fallback>
                <p:oleObj name="Image" r:id="rId3" imgW="5346000" imgH="60696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98650" y="395288"/>
                        <a:ext cx="5346700" cy="606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/>
          <a:lstStyle/>
          <a:p>
            <a:pPr algn="ctr" eaLnBrk="1" hangingPunct="1"/>
            <a:r>
              <a:rPr lang="hu-HU" dirty="0" smtClean="0">
                <a:solidFill>
                  <a:srgbClr val="FFC000"/>
                </a:solidFill>
              </a:rPr>
              <a:t>Kormányzás</a:t>
            </a:r>
          </a:p>
        </p:txBody>
      </p:sp>
      <p:sp>
        <p:nvSpPr>
          <p:cNvPr id="4099" name="Tartalom helye 2"/>
          <p:cNvSpPr>
            <a:spLocks noGrp="1"/>
          </p:cNvSpPr>
          <p:nvPr>
            <p:ph idx="1"/>
          </p:nvPr>
        </p:nvSpPr>
        <p:spPr>
          <a:xfrm>
            <a:off x="467682" y="984354"/>
            <a:ext cx="8229600" cy="43894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A </a:t>
            </a:r>
            <a:r>
              <a:rPr lang="hu-HU" dirty="0" smtClean="0"/>
              <a:t>jármű kormányszerkezetének fő részei: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Kormánykerék</a:t>
            </a:r>
          </a:p>
          <a:p>
            <a:pPr eaLnBrk="1" hangingPunct="1">
              <a:buNone/>
            </a:pPr>
            <a:r>
              <a:rPr lang="hu-HU" dirty="0"/>
              <a:t>Kormányoszlop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Kormánymű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Nyomtávrúd</a:t>
            </a:r>
            <a:endParaRPr lang="hu-H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Nyomtávkar</a:t>
            </a:r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15616" y="6356350"/>
            <a:ext cx="3240360" cy="365125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Felhasznált irodalom:</a:t>
            </a:r>
            <a:r>
              <a:rPr lang="hu-HU" dirty="0" err="1" smtClean="0"/>
              <a:t>Bohner-Gscheidle-Leyer-Pichler-Saier-Schmidt-Siegmayer-Zwickel</a:t>
            </a:r>
            <a:r>
              <a:rPr lang="hu-HU" dirty="0" smtClean="0"/>
              <a:t>: Gépjárműszerkezetek</a:t>
            </a:r>
            <a:endParaRPr lang="hu-HU" dirty="0"/>
          </a:p>
        </p:txBody>
      </p:sp>
      <p:pic>
        <p:nvPicPr>
          <p:cNvPr id="5" name="Picture 3" descr="C:\Documents and Settings\GreenHemp\Dokumentumok\kormánymű képek\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1390468"/>
            <a:ext cx="4657328" cy="5239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mtClean="0"/>
              <a:t>Lánctalpas kormányzás:</a:t>
            </a:r>
          </a:p>
        </p:txBody>
      </p:sp>
      <p:pic>
        <p:nvPicPr>
          <p:cNvPr id="22531" name="Tartalom helye 3" descr="paintball-tan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58975" y="1935163"/>
            <a:ext cx="5226050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artalom helye 2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5467350"/>
          </a:xfrm>
        </p:spPr>
        <p:txBody>
          <a:bodyPr/>
          <a:lstStyle/>
          <a:p>
            <a:pPr algn="just"/>
            <a:r>
              <a:rPr lang="en-US" smtClean="0"/>
              <a:t>A </a:t>
            </a:r>
            <a:r>
              <a:rPr lang="hu-HU" smtClean="0"/>
              <a:t>lánctalpas járművek kanyarodása lényegesen bonyolultabb, </a:t>
            </a:r>
            <a:r>
              <a:rPr lang="en-US" smtClean="0"/>
              <a:t>mint a </a:t>
            </a:r>
            <a:r>
              <a:rPr lang="hu-HU" smtClean="0"/>
              <a:t>kerekes járműveké. A kormánytrapéz és a differenciálmű révén a kerekes traktor  valamennyi kereke csúszásmentesen gördülhet a kanyarban, a lánctalp viszont nem tud vízszintes síkban a körívnek megfelelően meggörbülni. Lánctalpas járművekkel úgy kanyarod­nak, hogy a lánctalpakat a kormánymű segítségével különböző sebességgel járatják. A nagyobb sebességgel mozgó (előresiető) lánctalp elfordítja a traktort a visszamaradó lánctalp felőli oldal felé.</a:t>
            </a:r>
          </a:p>
          <a:p>
            <a:endParaRPr lang="hu-H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artalom helye 2"/>
          <p:cNvSpPr>
            <a:spLocks noGrp="1"/>
          </p:cNvSpPr>
          <p:nvPr>
            <p:ph sz="half" idx="1"/>
          </p:nvPr>
        </p:nvSpPr>
        <p:spPr>
          <a:xfrm>
            <a:off x="457200" y="357188"/>
            <a:ext cx="8219256" cy="6286500"/>
          </a:xfrm>
        </p:spPr>
        <p:txBody>
          <a:bodyPr/>
          <a:lstStyle/>
          <a:p>
            <a:pPr algn="just"/>
            <a:r>
              <a:rPr lang="hu-HU" sz="2800" dirty="0" smtClean="0"/>
              <a:t>A lánctalpas traktor kanyarodását úgy lehet elképzelni, mint egy sokszög mentén végrehajtott mozgást. A sokszögbe írt kör sugara egyenlő a fordulás sugarával. Forduláskor a traktor mozgása bármely pillanatban helyettesíthető az érintő irányú mozgásokkal. A valóságban a traktor egyidejűleg két mozgást végez: haladó és forgó mozgást a O pont körül.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artalom helye 2"/>
          <p:cNvSpPr>
            <a:spLocks noGrp="1"/>
          </p:cNvSpPr>
          <p:nvPr>
            <p:ph idx="1"/>
          </p:nvPr>
        </p:nvSpPr>
        <p:spPr>
          <a:xfrm>
            <a:off x="179512" y="500063"/>
            <a:ext cx="8507288" cy="55212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hu-HU" sz="3200" dirty="0" smtClean="0"/>
          </a:p>
          <a:p>
            <a:pPr algn="just">
              <a:buFont typeface="Wingdings 2" pitchFamily="18" charset="2"/>
              <a:buNone/>
            </a:pPr>
            <a:r>
              <a:rPr lang="hu-HU" sz="3200" dirty="0" smtClean="0"/>
              <a:t>Ez csak úgy valósítható meg, hogy fordulás közben egy ol­dalirányú csúszás lép fel. A traktor fordulási középpontja az előresiető (</a:t>
            </a:r>
            <a:r>
              <a:rPr lang="hu-HU" sz="3200" dirty="0" err="1" smtClean="0"/>
              <a:t>v</a:t>
            </a:r>
            <a:r>
              <a:rPr lang="hu-HU" sz="3200" baseline="-25000" dirty="0" err="1" smtClean="0"/>
              <a:t>i</a:t>
            </a:r>
            <a:r>
              <a:rPr lang="hu-HU" sz="3200" dirty="0" smtClean="0"/>
              <a:t>) és visszamaradó (v</a:t>
            </a:r>
            <a:r>
              <a:rPr lang="hu-HU" sz="3200" baseline="-25000" dirty="0" smtClean="0"/>
              <a:t>2</a:t>
            </a:r>
            <a:r>
              <a:rPr lang="hu-HU" sz="3200" dirty="0" smtClean="0"/>
              <a:t>) lánctalp sebességéből és a felfekvő lánctalpak középpontjának hely­zetéből állapítható meg. </a:t>
            </a:r>
            <a:r>
              <a:rPr lang="en-US" sz="3200" dirty="0" smtClean="0"/>
              <a:t>A </a:t>
            </a:r>
            <a:r>
              <a:rPr lang="hu-HU" sz="3200" dirty="0" smtClean="0"/>
              <a:t>lánctalpak sebessége közötti viszony vektorokkal fejez­hető ki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artalom helye 2"/>
          <p:cNvSpPr>
            <a:spLocks noGrp="1"/>
          </p:cNvSpPr>
          <p:nvPr>
            <p:ph idx="1"/>
          </p:nvPr>
        </p:nvSpPr>
        <p:spPr>
          <a:xfrm>
            <a:off x="179512" y="428625"/>
            <a:ext cx="8496944" cy="62150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endParaRPr lang="hu-HU" sz="3200" dirty="0" smtClean="0"/>
          </a:p>
          <a:p>
            <a:pPr algn="just">
              <a:buFont typeface="Wingdings 2" pitchFamily="18" charset="2"/>
              <a:buNone/>
            </a:pPr>
            <a:r>
              <a:rPr lang="hu-HU" sz="3200" dirty="0" smtClean="0"/>
              <a:t>Vannak azonban olyan kormányművek is, amelyek nem teszik lehetővé a visszamaradó lánctalp teljes leállítását. Az ilyen traktorok legkisebb fordulási sugara nagyobb a nyomtávolságuk felénél. A minimálisnál nagyobb fordulási sugár a kormányműben lévő súrlódó elemek csúsztatásával mindegyik kormányművel megvalósítható, de a jármű fordulása ilyenkor nem folyamatos, ha­nem szakaszos.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3400" y="404664"/>
            <a:ext cx="7851648" cy="12950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rgbClr val="FFC000"/>
                </a:solidFill>
              </a:rPr>
              <a:t>Kerékgeometria</a:t>
            </a:r>
            <a:endParaRPr lang="hu-H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174744"/>
            <a:ext cx="8229600" cy="7239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rgbClr val="FFC000"/>
                </a:solidFill>
              </a:rPr>
              <a:t>Kerékdőlés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28675" name="Tartalom helye 2"/>
          <p:cNvSpPr>
            <a:spLocks noGrp="1"/>
          </p:cNvSpPr>
          <p:nvPr>
            <p:ph sz="half" idx="1"/>
          </p:nvPr>
        </p:nvSpPr>
        <p:spPr>
          <a:xfrm>
            <a:off x="107504" y="1415458"/>
            <a:ext cx="4038600" cy="44338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A kerékdőlés a kerék síkjának hajlásszöge a függőlegestől mérve.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A gamma dőlésszöget fokban és percben adják meg. Pozitív és negatív dőlésszöget különböztetünk meg</a:t>
            </a:r>
          </a:p>
        </p:txBody>
      </p:sp>
      <p:pic>
        <p:nvPicPr>
          <p:cNvPr id="28676" name="Tartalom helye 4" descr="5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982197"/>
            <a:ext cx="4114800" cy="5568902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51942"/>
          </a:xfrm>
        </p:spPr>
        <p:txBody>
          <a:bodyPr/>
          <a:lstStyle/>
          <a:p>
            <a:pPr eaLnBrk="1" hangingPunct="1"/>
            <a:r>
              <a:rPr lang="hu-HU" dirty="0" smtClean="0"/>
              <a:t>Pozitív dőlés:</a:t>
            </a:r>
          </a:p>
        </p:txBody>
      </p:sp>
      <p:sp>
        <p:nvSpPr>
          <p:cNvPr id="29699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hu-HU" dirty="0" smtClean="0"/>
              <a:t>A kerék síkja fölül kifelé dől. A legtöbb gépjármű kormányzott első kerekeinek dőlése pozitív, +0 fok 20’ és 1 fok 30’ közötti értékű. +-30’ nagyságú eltérések a megengedett tűrés tartományába esnek. A pozitív dőlés jó egyenes haladást és kis kormánygördülési sugarat jelent; minél nagyobb a pozitív dőlés, annál kisebbek a kanyarban az oldalirányú erők.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Negatív dőlés:</a:t>
            </a:r>
          </a:p>
        </p:txBody>
      </p:sp>
      <p:sp>
        <p:nvSpPr>
          <p:cNvPr id="3072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hu-HU" dirty="0" smtClean="0"/>
              <a:t>A kerék síkja fölül befelé dől. A legtöbb személygépkocsi hátsó kerekeinek dőlése negatív, -0 fok 30’ és -2 fok közötti értékű. Gyors járművek első kerekeinél is negatív dőlés szokásos.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hu-HU" dirty="0" smtClean="0"/>
              <a:t>A negatív dőlés kanyarban javítja az oldalirányú tapadást, azonban a futófelület belső részén nagyobb kopást okoz.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ím 1"/>
          <p:cNvSpPr>
            <a:spLocks noGrp="1"/>
          </p:cNvSpPr>
          <p:nvPr>
            <p:ph type="title"/>
          </p:nvPr>
        </p:nvSpPr>
        <p:spPr>
          <a:xfrm>
            <a:off x="457200" y="571500"/>
            <a:ext cx="8229600" cy="857250"/>
          </a:xfrm>
        </p:spPr>
        <p:txBody>
          <a:bodyPr/>
          <a:lstStyle/>
          <a:p>
            <a:pPr eaLnBrk="1" hangingPunct="1"/>
            <a:r>
              <a:rPr lang="hu-HU" smtClean="0">
                <a:solidFill>
                  <a:srgbClr val="FFC000"/>
                </a:solidFill>
              </a:rPr>
              <a:t>Csapterpesztés:</a:t>
            </a:r>
          </a:p>
        </p:txBody>
      </p:sp>
      <p:sp>
        <p:nvSpPr>
          <p:cNvPr id="31747" name="Tartalom helye 2"/>
          <p:cNvSpPr>
            <a:spLocks noGrp="1"/>
          </p:cNvSpPr>
          <p:nvPr>
            <p:ph sz="half" idx="1"/>
          </p:nvPr>
        </p:nvSpPr>
        <p:spPr>
          <a:xfrm>
            <a:off x="180975" y="1430337"/>
            <a:ext cx="4972050" cy="4783138"/>
          </a:xfrm>
        </p:spPr>
        <p:txBody>
          <a:bodyPr/>
          <a:lstStyle/>
          <a:p>
            <a:pPr marL="9525" indent="-9525" eaLnBrk="1" hangingPunct="1">
              <a:buFont typeface="Wingdings 2" pitchFamily="18" charset="2"/>
              <a:buNone/>
            </a:pPr>
            <a:r>
              <a:rPr lang="hu-HU" dirty="0" smtClean="0"/>
              <a:t>A csapterpesztés a kormányzott kerekek elfordítási tengelyének, ill. a függőcsapszegnek a jármű hossztengelyére merőleges irányú ferdesége függőlegestől mérve</a:t>
            </a:r>
          </a:p>
        </p:txBody>
      </p:sp>
      <p:pic>
        <p:nvPicPr>
          <p:cNvPr id="31748" name="Tartalom helye 4" descr="6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53026" y="260648"/>
            <a:ext cx="3926598" cy="6265095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/>
          </p:nvPr>
        </p:nvSpPr>
        <p:spPr>
          <a:xfrm>
            <a:off x="469363" y="0"/>
            <a:ext cx="8229600" cy="1143000"/>
          </a:xfrm>
        </p:spPr>
        <p:txBody>
          <a:bodyPr/>
          <a:lstStyle/>
          <a:p>
            <a:pPr eaLnBrk="1" hangingPunct="1"/>
            <a:r>
              <a:rPr lang="hu-HU" dirty="0" smtClean="0">
                <a:solidFill>
                  <a:srgbClr val="FFC000"/>
                </a:solidFill>
              </a:rPr>
              <a:t>A kormányszerkezet fő részei:</a:t>
            </a:r>
          </a:p>
        </p:txBody>
      </p:sp>
      <p:sp>
        <p:nvSpPr>
          <p:cNvPr id="5123" name="Tartalom helye 2"/>
          <p:cNvSpPr>
            <a:spLocks noGrp="1"/>
          </p:cNvSpPr>
          <p:nvPr>
            <p:ph sz="half" idx="1"/>
          </p:nvPr>
        </p:nvSpPr>
        <p:spPr>
          <a:xfrm>
            <a:off x="107504" y="1412776"/>
            <a:ext cx="4316288" cy="44338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Feladata: 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-A kormányzott kerekek elfordítása a kívánt irányba</a:t>
            </a:r>
          </a:p>
          <a:p>
            <a:pPr eaLnBrk="1" hangingPunct="1">
              <a:buNone/>
            </a:pPr>
            <a:r>
              <a:rPr lang="hu-HU" dirty="0" err="1" smtClean="0"/>
              <a:t>-Kanyarban</a:t>
            </a:r>
            <a:r>
              <a:rPr lang="hu-HU" dirty="0" smtClean="0"/>
              <a:t> </a:t>
            </a:r>
            <a:r>
              <a:rPr lang="hu-HU" dirty="0"/>
              <a:t>a kormányzott </a:t>
            </a:r>
            <a:r>
              <a:rPr lang="hu-HU" dirty="0" smtClean="0"/>
              <a:t>kerekek különböző elfordítási szögének lehetővé tétele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-A kerekek elfordításához a kézi erővel létrehozott nyomaték áttételezése</a:t>
            </a:r>
          </a:p>
          <a:p>
            <a:pPr eaLnBrk="1" hangingPunct="1"/>
            <a:endParaRPr lang="hu-HU" dirty="0" smtClean="0"/>
          </a:p>
        </p:txBody>
      </p:sp>
      <p:pic>
        <p:nvPicPr>
          <p:cNvPr id="5124" name="Picture 3" descr="C:\Documents and Settings\GreenHemp\Dokumentumok\kormánymű képek\3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23792" y="1268760"/>
            <a:ext cx="4441304" cy="4996467"/>
          </a:xfrm>
        </p:spPr>
      </p:pic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artalom helye 2"/>
          <p:cNvSpPr>
            <a:spLocks noGrp="1"/>
          </p:cNvSpPr>
          <p:nvPr>
            <p:ph idx="1"/>
          </p:nvPr>
        </p:nvSpPr>
        <p:spPr>
          <a:xfrm>
            <a:off x="251520" y="1285875"/>
            <a:ext cx="8435280" cy="5038725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hu-HU" dirty="0" smtClean="0"/>
              <a:t>A delta terpesztési szöget fokban és percben adják meg. A terpesztés és a dőlés együttes szögének nagysága a be- és kirugózás közben változatlan marad. A terpesztés és s dőlés együtt hat az R0 kormánygördülési sugárra. A terpesztés következtében a kerekek elfordításakor a jármű elöl megemelkedik, és a jármű súlyereje következtében visszaállító nyomaték hat. Ennek hatására a kerekek önmaguktól visszaállnak az egyenes haladáshoz tartozó helyzetbe. A terpesztés a kerekek oldalirányú rezgéseit akadályozzák meg.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" y="260350"/>
            <a:ext cx="6732239" cy="7239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rgbClr val="FFC000"/>
                </a:solidFill>
              </a:rPr>
              <a:t>Kormánygördülési sugár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7504" y="1125538"/>
            <a:ext cx="6120679" cy="5229225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sz="2400" dirty="0" smtClean="0"/>
              <a:t>Az R</a:t>
            </a:r>
            <a:r>
              <a:rPr lang="hu-HU" sz="2400" baseline="-25000" dirty="0" smtClean="0"/>
              <a:t>0</a:t>
            </a:r>
            <a:r>
              <a:rPr lang="hu-HU" sz="2400" dirty="0" smtClean="0"/>
              <a:t> </a:t>
            </a:r>
            <a:r>
              <a:rPr lang="hu-HU" sz="2400" dirty="0" smtClean="0"/>
              <a:t>kormánygördülési sugár az a távolság, amelynek nagyságát a kerék felfekvési felületének közepe és a hosszabbított függőcsapszeg tengelynek az út felületével alkotott döféspontja között mérik. Ez a távolság a kerék és az úttest között létrejövő súrlódási erők erőkarja.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sz="24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sz="2400" dirty="0" smtClean="0"/>
              <a:t>Pozitív, nulla és negatív kormánygördülési sugarat különböztetünk meg.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sz="2400" dirty="0" smtClean="0"/>
              <a:t>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sz="240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627441"/>
              </p:ext>
            </p:extLst>
          </p:nvPr>
        </p:nvGraphicFramePr>
        <p:xfrm>
          <a:off x="6444208" y="53370"/>
          <a:ext cx="2587749" cy="6703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Image" r:id="rId3" imgW="3161880" imgH="8190360" progId="Photoshop.Image.13">
                  <p:embed/>
                </p:oleObj>
              </mc:Choice>
              <mc:Fallback>
                <p:oleObj name="Image" r:id="rId3" imgW="3161880" imgH="8190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4208" y="53370"/>
                        <a:ext cx="2587749" cy="67032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6524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Pozitív gördülési sugár:</a:t>
            </a:r>
            <a:endParaRPr lang="hu-HU" dirty="0"/>
          </a:p>
        </p:txBody>
      </p:sp>
      <p:sp>
        <p:nvSpPr>
          <p:cNvPr id="34819" name="Tartalom helye 2"/>
          <p:cNvSpPr>
            <a:spLocks noGrp="1"/>
          </p:cNvSpPr>
          <p:nvPr>
            <p:ph idx="1"/>
          </p:nvPr>
        </p:nvSpPr>
        <p:spPr>
          <a:xfrm>
            <a:off x="179512" y="1571625"/>
            <a:ext cx="8507288" cy="4752975"/>
          </a:xfrm>
        </p:spPr>
        <p:txBody>
          <a:bodyPr/>
          <a:lstStyle/>
          <a:p>
            <a:pPr eaLnBrk="1" hangingPunct="1"/>
            <a:endParaRPr lang="hu-HU" dirty="0" smtClean="0"/>
          </a:p>
          <a:p>
            <a:pPr eaLnBrk="1" hangingPunct="1"/>
            <a:endParaRPr lang="hu-HU" dirty="0" smtClean="0"/>
          </a:p>
          <a:p>
            <a:pPr algn="just" eaLnBrk="1" hangingPunct="1"/>
            <a:r>
              <a:rPr lang="hu-HU" dirty="0" smtClean="0"/>
              <a:t>A függőcsapszeg meghosszabbított tengelye a kerék felfekvési felületének közepétől a gumiabroncs belső oldala felé metszi az úttestet. A cél kis kormánygördülési sugár, hogy a kormányerők kicsik legyenek és a kerek oldal irányú rezgési hajlama, csökkenjen. </a:t>
            </a:r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ím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66775"/>
          </a:xfrm>
        </p:spPr>
        <p:txBody>
          <a:bodyPr/>
          <a:lstStyle/>
          <a:p>
            <a:pPr eaLnBrk="1" hangingPunct="1"/>
            <a:r>
              <a:rPr lang="hu-HU" smtClean="0"/>
              <a:t>Negatív gördülési sugár:</a:t>
            </a:r>
          </a:p>
        </p:txBody>
      </p:sp>
      <p:sp>
        <p:nvSpPr>
          <p:cNvPr id="35843" name="Tartalom helye 2"/>
          <p:cNvSpPr>
            <a:spLocks noGrp="1"/>
          </p:cNvSpPr>
          <p:nvPr>
            <p:ph idx="1"/>
          </p:nvPr>
        </p:nvSpPr>
        <p:spPr>
          <a:xfrm>
            <a:off x="251520" y="1412777"/>
            <a:ext cx="8435280" cy="43924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algn="just" eaLnBrk="1" hangingPunct="1"/>
            <a:r>
              <a:rPr lang="hu-HU" dirty="0" smtClean="0"/>
              <a:t>A függőcsapszeg meghosszabbított szimmetriatengelye a kerék fekvési felületének közepétől a gumiabroncs külső oldala felé metszi az úttestet. A negatív kormánygördülési sugarat pl.: mély keréktárcsák és kisméretű, úszónyerges tárcsafékek alkalmazása tesz lehetővé. </a:t>
            </a:r>
          </a:p>
          <a:p>
            <a:pPr eaLnBrk="1" hangingPunct="1"/>
            <a:endParaRPr lang="hu-HU" dirty="0" smtClean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ím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447088" cy="1800498"/>
          </a:xfrm>
        </p:spPr>
        <p:txBody>
          <a:bodyPr/>
          <a:lstStyle/>
          <a:p>
            <a:pPr eaLnBrk="1" hangingPunct="1"/>
            <a:r>
              <a:rPr lang="hu-HU" dirty="0" smtClean="0"/>
              <a:t>Nulla </a:t>
            </a:r>
            <a:r>
              <a:rPr lang="hu-HU" dirty="0" smtClean="0"/>
              <a:t>gördülési</a:t>
            </a:r>
            <a:br>
              <a:rPr lang="hu-HU" dirty="0" smtClean="0"/>
            </a:br>
            <a:r>
              <a:rPr lang="hu-HU" dirty="0" smtClean="0"/>
              <a:t> </a:t>
            </a:r>
            <a:r>
              <a:rPr lang="hu-HU" dirty="0" smtClean="0"/>
              <a:t>sugár:</a:t>
            </a:r>
          </a:p>
        </p:txBody>
      </p:sp>
      <p:sp>
        <p:nvSpPr>
          <p:cNvPr id="36867" name="Tartalom helye 2"/>
          <p:cNvSpPr>
            <a:spLocks noGrp="1"/>
          </p:cNvSpPr>
          <p:nvPr>
            <p:ph sz="half" idx="1"/>
          </p:nvPr>
        </p:nvSpPr>
        <p:spPr>
          <a:xfrm>
            <a:off x="250825" y="1412875"/>
            <a:ext cx="4329113" cy="4433888"/>
          </a:xfrm>
        </p:spPr>
        <p:txBody>
          <a:bodyPr/>
          <a:lstStyle/>
          <a:p>
            <a:pPr eaLnBrk="1" hangingPunct="1"/>
            <a:endParaRPr lang="hu-HU" smtClean="0"/>
          </a:p>
          <a:p>
            <a:pPr eaLnBrk="1" hangingPunct="1"/>
            <a:endParaRPr lang="hu-HU" smtClean="0"/>
          </a:p>
          <a:p>
            <a:pPr eaLnBrk="1" hangingPunct="1"/>
            <a:r>
              <a:rPr lang="hu-HU" smtClean="0"/>
              <a:t>A csapszegek meghosszabbított szimmetriatengelye pontosan a kerék felfekvési felületén döfi az úttestet. </a:t>
            </a:r>
          </a:p>
          <a:p>
            <a:pPr eaLnBrk="1" hangingPunct="1"/>
            <a:endParaRPr lang="hu-HU" smtClean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Felhasznált irodalom:</a:t>
            </a:r>
            <a:r>
              <a:rPr lang="hu-HU" dirty="0" err="1" smtClean="0"/>
              <a:t>Bohner-Gscheidle-Leyer-Pichler-Saier-Schmidt-Siegmayer-Zwickel</a:t>
            </a:r>
            <a:r>
              <a:rPr lang="hu-HU" dirty="0" smtClean="0"/>
              <a:t>: Gépjárműszerkezetek</a:t>
            </a:r>
            <a:endParaRPr lang="hu-HU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670982"/>
              </p:ext>
            </p:extLst>
          </p:nvPr>
        </p:nvGraphicFramePr>
        <p:xfrm>
          <a:off x="5508104" y="260350"/>
          <a:ext cx="3467100" cy="634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Image" r:id="rId3" imgW="3466440" imgH="6348960" progId="Photoshop.Image.13">
                  <p:embed/>
                </p:oleObj>
              </mc:Choice>
              <mc:Fallback>
                <p:oleObj name="Image" r:id="rId3" imgW="3466440" imgH="6348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8104" y="260350"/>
                        <a:ext cx="3467100" cy="6348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ím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866775"/>
          </a:xfrm>
        </p:spPr>
        <p:txBody>
          <a:bodyPr/>
          <a:lstStyle/>
          <a:p>
            <a:pPr algn="ctr" eaLnBrk="1" hangingPunct="1"/>
            <a:r>
              <a:rPr lang="hu-HU" smtClean="0">
                <a:solidFill>
                  <a:srgbClr val="FFC000"/>
                </a:solidFill>
              </a:rPr>
              <a:t>Utánfutás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0"/>
            <a:ext cx="8712968" cy="5199063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7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700" dirty="0" smtClean="0"/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700" dirty="0" smtClean="0"/>
              <a:t>Az utánfutás a kormányzott kerekek elfordítási tengelyének, illetve a függőcsapszegnek a jármű hossztengelyének irányban mért dőlése függőlegestől mérve.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700" dirty="0" smtClean="0"/>
              <a:t>Az utánfutást általában </a:t>
            </a:r>
            <a:r>
              <a:rPr lang="el-GR" sz="2700" dirty="0" smtClean="0"/>
              <a:t>ε </a:t>
            </a:r>
            <a:r>
              <a:rPr lang="hu-HU" sz="2700" dirty="0" smtClean="0"/>
              <a:t>szögként, fokokban és percben adják meg. Utánfutásnak nevezhető az na távolság is, amellyel a kerék felfekvési pontja a függőcsapszeg meghosszabbított szimmetriatengelyének a talajon lévő döféspontja mögött van. Ebben az esetben milli-méterben adják meg. Ha a kerék felfekvési pontja az elfordítási tengely mögött van, akkor pozitív utánfutásról , ha a kerék felfekvési pontja van elől, akkor negatív utánfutásról beszélünk. utánfutásról,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Tartalom helye 5" descr="8.t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8191" y="531875"/>
            <a:ext cx="3677617" cy="5473662"/>
          </a:xfrm>
        </p:spPr>
      </p:pic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562425"/>
              </p:ext>
            </p:extLst>
          </p:nvPr>
        </p:nvGraphicFramePr>
        <p:xfrm>
          <a:off x="4788024" y="566420"/>
          <a:ext cx="4040732" cy="5459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Image" r:id="rId4" imgW="4698360" imgH="6348960" progId="Photoshop.Image.13">
                  <p:embed/>
                </p:oleObj>
              </mc:Choice>
              <mc:Fallback>
                <p:oleObj name="Image" r:id="rId4" imgW="4698360" imgH="6348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88024" y="566420"/>
                        <a:ext cx="4040732" cy="5459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ím 1"/>
          <p:cNvSpPr>
            <a:spLocks noGrp="1"/>
          </p:cNvSpPr>
          <p:nvPr>
            <p:ph type="title"/>
          </p:nvPr>
        </p:nvSpPr>
        <p:spPr>
          <a:xfrm>
            <a:off x="107504" y="154067"/>
            <a:ext cx="8229600" cy="745922"/>
          </a:xfrm>
        </p:spPr>
        <p:txBody>
          <a:bodyPr/>
          <a:lstStyle/>
          <a:p>
            <a:pPr eaLnBrk="1" hangingPunct="1"/>
            <a:r>
              <a:rPr lang="hu-HU" dirty="0" smtClean="0"/>
              <a:t>Nyomtáv:</a:t>
            </a:r>
          </a:p>
        </p:txBody>
      </p:sp>
      <p:sp>
        <p:nvSpPr>
          <p:cNvPr id="39939" name="Tartalom helye 2"/>
          <p:cNvSpPr>
            <a:spLocks noGrp="1"/>
          </p:cNvSpPr>
          <p:nvPr>
            <p:ph sz="half" idx="1"/>
          </p:nvPr>
        </p:nvSpPr>
        <p:spPr>
          <a:xfrm>
            <a:off x="0" y="934131"/>
            <a:ext cx="8911101" cy="1478800"/>
          </a:xfrm>
        </p:spPr>
        <p:txBody>
          <a:bodyPr/>
          <a:lstStyle/>
          <a:p>
            <a:pPr eaLnBrk="1" hangingPunct="1"/>
            <a:r>
              <a:rPr lang="hu-HU" dirty="0" smtClean="0"/>
              <a:t>A </a:t>
            </a:r>
            <a:r>
              <a:rPr lang="hu-HU" dirty="0" smtClean="0"/>
              <a:t>nyomtáv, az egy tengelyen lévő kerekek gumiabroncs középtől gumiabroncsközépig terjedő távolsága, vízszintes talajon, nyugalmi állapotban mérve. </a:t>
            </a:r>
          </a:p>
          <a:p>
            <a:pPr eaLnBrk="1" hangingPunct="1"/>
            <a:endParaRPr lang="hu-HU" dirty="0" smtClean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089655"/>
              </p:ext>
            </p:extLst>
          </p:nvPr>
        </p:nvGraphicFramePr>
        <p:xfrm>
          <a:off x="2123728" y="2229107"/>
          <a:ext cx="6787373" cy="44757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Image" r:id="rId3" imgW="7085520" imgH="4672800" progId="Photoshop.Image.13">
                  <p:embed/>
                </p:oleObj>
              </mc:Choice>
              <mc:Fallback>
                <p:oleObj name="Image" r:id="rId3" imgW="7085520" imgH="46728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3728" y="2229107"/>
                        <a:ext cx="6787373" cy="44757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-26495" y="1124744"/>
            <a:ext cx="3806407" cy="2952327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dirty="0" smtClean="0"/>
              <a:t>A kerékösszetartás az I I2-I1 távolságkülönbség, amely az egyenes irányban haladó kerekek eleje és hátulja között adódik.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82280" y="6234553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Felhasznált irodalom:</a:t>
            </a:r>
            <a:r>
              <a:rPr lang="hu-HU" dirty="0" err="1" smtClean="0"/>
              <a:t>Bohner-Gscheidle-Leyer-Pichler-Saier-Schmidt-Siegmayer-Zwickel</a:t>
            </a:r>
            <a:r>
              <a:rPr lang="hu-HU" dirty="0" smtClean="0"/>
              <a:t>: Gépjárműszerkezetek</a:t>
            </a:r>
            <a:endParaRPr lang="hu-HU" dirty="0"/>
          </a:p>
        </p:txBody>
      </p:sp>
      <p:sp>
        <p:nvSpPr>
          <p:cNvPr id="7" name="Cím 1"/>
          <p:cNvSpPr txBox="1">
            <a:spLocks/>
          </p:cNvSpPr>
          <p:nvPr/>
        </p:nvSpPr>
        <p:spPr bwMode="auto">
          <a:xfrm>
            <a:off x="228600" y="65881"/>
            <a:ext cx="8229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dirty="0" smtClean="0"/>
              <a:t>Kerékösszetartás: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750657"/>
              </p:ext>
            </p:extLst>
          </p:nvPr>
        </p:nvGraphicFramePr>
        <p:xfrm>
          <a:off x="3563888" y="1004094"/>
          <a:ext cx="5370637" cy="5595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Image" r:id="rId3" imgW="5155200" imgH="5371200" progId="Photoshop.Image.13">
                  <p:embed/>
                </p:oleObj>
              </mc:Choice>
              <mc:Fallback>
                <p:oleObj name="Image" r:id="rId3" imgW="5155200" imgH="5371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3888" y="1004094"/>
                        <a:ext cx="5370637" cy="5595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56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Cím 1"/>
          <p:cNvSpPr>
            <a:spLocks noGrp="1"/>
          </p:cNvSpPr>
          <p:nvPr>
            <p:ph type="title"/>
          </p:nvPr>
        </p:nvSpPr>
        <p:spPr>
          <a:xfrm>
            <a:off x="457200" y="241121"/>
            <a:ext cx="8229600" cy="938213"/>
          </a:xfrm>
        </p:spPr>
        <p:txBody>
          <a:bodyPr/>
          <a:lstStyle/>
          <a:p>
            <a:pPr eaLnBrk="1" hangingPunct="1"/>
            <a:r>
              <a:rPr lang="hu-HU" dirty="0" smtClean="0"/>
              <a:t>Kerékösszetartás: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216122"/>
            <a:ext cx="5076056" cy="4608934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sz="2400" dirty="0" smtClean="0"/>
              <a:t>Pozitív ( I2-I1)&gt;0, zérus I2-I1)=0 és negatív I2-I1&lt;0 kerékösszetartást különböztetünk meg. A hátsókerék hajtású járművek első kerekei pozitív kormánygördülési sugár esetén elől kifelé igyekeznek fordulni. Megfelelő kerékösszetartás beállásával elérhető, hogy a kerekek lebegés nélkül fussanak előre és a nyomtartás is jó legyen. Az első kerék-hajtású személygépkocsi első kerekei a hatás reakció erői következtében elől befelé igyekeznek fordulni.</a:t>
            </a:r>
            <a:endParaRPr lang="hu-HU" sz="2400" dirty="0"/>
          </a:p>
        </p:txBody>
      </p:sp>
      <p:pic>
        <p:nvPicPr>
          <p:cNvPr id="40964" name="Tartalom helye 4" descr="12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20072" y="1936198"/>
            <a:ext cx="3786188" cy="3357563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/>
          </p:nvPr>
        </p:nvSpPr>
        <p:spPr>
          <a:xfrm>
            <a:off x="474842" y="0"/>
            <a:ext cx="8229600" cy="786677"/>
          </a:xfrm>
        </p:spPr>
        <p:txBody>
          <a:bodyPr/>
          <a:lstStyle/>
          <a:p>
            <a:pPr algn="ctr" eaLnBrk="1" hangingPunct="1"/>
            <a:r>
              <a:rPr lang="hu-HU" dirty="0" smtClean="0">
                <a:solidFill>
                  <a:srgbClr val="FFC000"/>
                </a:solidFill>
              </a:rPr>
              <a:t>Szerkezeti változatok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135785"/>
            <a:ext cx="4283968" cy="44338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dirty="0" err="1" smtClean="0"/>
              <a:t>Tengelycsonkkormányzás</a:t>
            </a:r>
            <a:r>
              <a:rPr lang="hu-HU" dirty="0"/>
              <a:t>;</a:t>
            </a:r>
            <a:r>
              <a:rPr lang="hu-HU" dirty="0" smtClean="0"/>
              <a:t> </a:t>
            </a:r>
            <a:r>
              <a:rPr lang="hu-HU" dirty="0"/>
              <a:t>E</a:t>
            </a:r>
            <a:r>
              <a:rPr lang="hu-HU" dirty="0" smtClean="0"/>
              <a:t>zt alkalmazzák a legtöbb kétnyomú járművön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dirty="0" smtClean="0"/>
              <a:t>Forgózsámolyos kormányzás; többtengelyű pótkocsikon nagy kormányelfordulásokat és jó tolatási, besorolási lehetőségeket nyújt</a:t>
            </a:r>
            <a:endParaRPr lang="hu-HU" dirty="0"/>
          </a:p>
        </p:txBody>
      </p:sp>
      <p:pic>
        <p:nvPicPr>
          <p:cNvPr id="6148" name="Tartalom helye 4" descr="scn0015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3968" y="810074"/>
            <a:ext cx="4752528" cy="6002310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41277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Kanyarodási szögeltérés (</a:t>
            </a:r>
            <a:r>
              <a:rPr lang="hu-HU" dirty="0" err="1" smtClean="0"/>
              <a:t>Ackermann</a:t>
            </a:r>
            <a:r>
              <a:rPr lang="hu-HU" dirty="0" smtClean="0"/>
              <a:t>):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427984" cy="4861383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hu-HU" dirty="0" smtClean="0"/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dirty="0" smtClean="0"/>
              <a:t>A </a:t>
            </a:r>
            <a:r>
              <a:rPr lang="el-GR" dirty="0" smtClean="0"/>
              <a:t>δ </a:t>
            </a:r>
            <a:r>
              <a:rPr lang="hu-HU" dirty="0" smtClean="0"/>
              <a:t>kanyarodási szögeltérés az a szög, amellyel a kanyar belső oldalán lévő kereket jobban elfordítják, mint a kanyar külső oldalán lévő kereket. A kanyarodási szögeltérést a kanyar belső oldalán levő kerék 20 fokos elfordítási szögénél határozzák meg. A kanyarodási szögeltérés nagymértékben befolyásolja a menettulajdonságokat.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95536" y="6186200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Felhasznált irodalom:</a:t>
            </a:r>
            <a:r>
              <a:rPr lang="hu-HU" dirty="0" err="1" smtClean="0"/>
              <a:t>Bohner-Gscheidle-Leyer-Pichler-Saier-Schmidt-Siegmayer-Zwickel</a:t>
            </a:r>
            <a:r>
              <a:rPr lang="hu-HU" dirty="0" smtClean="0"/>
              <a:t>: Gépjárműszerkezetek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90217"/>
              </p:ext>
            </p:extLst>
          </p:nvPr>
        </p:nvGraphicFramePr>
        <p:xfrm>
          <a:off x="4427985" y="1318172"/>
          <a:ext cx="4479032" cy="522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Image" r:id="rId3" imgW="5434920" imgH="6336360" progId="Photoshop.Image.13">
                  <p:embed/>
                </p:oleObj>
              </mc:Choice>
              <mc:Fallback>
                <p:oleObj name="Image" r:id="rId3" imgW="5434920" imgH="6336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7985" y="1318172"/>
                        <a:ext cx="4479032" cy="5220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ím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66775"/>
          </a:xfrm>
        </p:spPr>
        <p:txBody>
          <a:bodyPr/>
          <a:lstStyle/>
          <a:p>
            <a:pPr eaLnBrk="1" hangingPunct="1"/>
            <a:r>
              <a:rPr lang="hu-HU" smtClean="0"/>
              <a:t>Kúszási szög: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908095"/>
              </p:ext>
            </p:extLst>
          </p:nvPr>
        </p:nvGraphicFramePr>
        <p:xfrm>
          <a:off x="5003800" y="866775"/>
          <a:ext cx="3992749" cy="5356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Image" r:id="rId3" imgW="4723560" imgH="6336360" progId="Photoshop.Image.13">
                  <p:embed/>
                </p:oleObj>
              </mc:Choice>
              <mc:Fallback>
                <p:oleObj name="Image" r:id="rId3" imgW="4723560" imgH="63363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03800" y="866775"/>
                        <a:ext cx="3992749" cy="5356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artalom helye 2"/>
          <p:cNvSpPr>
            <a:spLocks noGrp="1"/>
          </p:cNvSpPr>
          <p:nvPr>
            <p:ph sz="half" idx="1"/>
          </p:nvPr>
        </p:nvSpPr>
        <p:spPr>
          <a:xfrm>
            <a:off x="0" y="188640"/>
            <a:ext cx="5003799" cy="5688285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18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1800" dirty="0" smtClean="0"/>
          </a:p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u-HU" sz="1800" b="1" dirty="0" smtClean="0"/>
              <a:t>Ha a gördülő járműre oldalirányú erő </a:t>
            </a:r>
            <a:r>
              <a:rPr lang="hu-HU" sz="1800" b="1" dirty="0" smtClean="0"/>
              <a:t>(pl. </a:t>
            </a:r>
            <a:r>
              <a:rPr lang="hu-HU" sz="1800" b="1" dirty="0" smtClean="0"/>
              <a:t>zavaró szél) hat akkor mind a négy kerék felfekvési felületén Z oldalirányú vezető erők hatnak. Ha nem történik </a:t>
            </a:r>
            <a:r>
              <a:rPr lang="hu-HU" sz="1800" b="1" dirty="0" smtClean="0"/>
              <a:t>kormánykorrekció, </a:t>
            </a:r>
            <a:r>
              <a:rPr lang="hu-HU" sz="1800" b="1" dirty="0" smtClean="0"/>
              <a:t>akkor megváltozik a kerekek haladási </a:t>
            </a:r>
            <a:r>
              <a:rPr lang="hu-HU" sz="1800" b="1" dirty="0" smtClean="0"/>
              <a:t>irány, </a:t>
            </a:r>
            <a:r>
              <a:rPr lang="el-GR" sz="1800" b="1" dirty="0" smtClean="0"/>
              <a:t>α </a:t>
            </a:r>
            <a:r>
              <a:rPr lang="hu-HU" sz="1800" b="1" dirty="0" smtClean="0"/>
              <a:t>szögben ferdén futnak. Az eredeti haladási irányhoz viszonyítva. A kerekek kúszási szöge az a szög, amelyet a kerék síkja a haladási iránnyal zár be . Ha az első és a hátsó kerekek kúszási szöge kanyarban haladva azonos, akkor semleges menettulajdonságról beszélünk. Ha az első kerekek kúszási szöge nagyobb, akkor a jármű alulkormányzott jellegű . Ha a hátsó kerekek kúszási szöge nagyobb, akkor túlkormányzott jellegű. Az egész jármű haladási iránynak oldalirányú zavaró erő által okozott szögváltozása a jármű kúszási szöge. </a:t>
            </a:r>
            <a:endParaRPr lang="hu-H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hu-HU" smtClean="0">
                <a:solidFill>
                  <a:srgbClr val="FFC000"/>
                </a:solidFill>
              </a:rPr>
              <a:t>A kormánymechanizmus</a:t>
            </a:r>
          </a:p>
        </p:txBody>
      </p:sp>
      <p:sp>
        <p:nvSpPr>
          <p:cNvPr id="44035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smtClean="0"/>
              <a:t>A kormányzott kerekek elfordítására a következő szerkezeti elemekből álló mechanizmus szolgál: </a:t>
            </a:r>
            <a:r>
              <a:rPr lang="hu-HU" smtClean="0">
                <a:solidFill>
                  <a:srgbClr val="92D050"/>
                </a:solidFill>
              </a:rPr>
              <a:t>kormányrudazat és a kormánygép a kormánykerékkel</a:t>
            </a:r>
          </a:p>
          <a:p>
            <a:pPr eaLnBrk="1" hangingPunct="1"/>
            <a:r>
              <a:rPr lang="hu-HU" smtClean="0"/>
              <a:t>A kormányrudazat feladata kettős: egyrészt biztosítani a jobb és bal oldali tengelycsonk összehangolt elfordulását, másrészt közvetíteni azt az erőt, ami az elfordulást előidézi.</a:t>
            </a:r>
          </a:p>
          <a:p>
            <a:pPr eaLnBrk="1" hangingPunct="1"/>
            <a:r>
              <a:rPr lang="hu-HU" smtClean="0"/>
              <a:t>A kormányrudazat legjellegzetesebb része a trapéz alakú csuklós mechanizmus. A trapézt általában a kerekek mögött, néha előttük helyezzük el.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578451"/>
              </p:ext>
            </p:extLst>
          </p:nvPr>
        </p:nvGraphicFramePr>
        <p:xfrm>
          <a:off x="2279650" y="1227138"/>
          <a:ext cx="4583113" cy="440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Image" r:id="rId3" imgW="4583880" imgH="4406040" progId="Photoshop.Image.13">
                  <p:embed/>
                </p:oleObj>
              </mc:Choice>
              <mc:Fallback>
                <p:oleObj name="Image" r:id="rId3" imgW="4583880" imgH="44060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9650" y="1227138"/>
                        <a:ext cx="4583113" cy="4405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artalom helye 2"/>
          <p:cNvSpPr>
            <a:spLocks noGrp="1"/>
          </p:cNvSpPr>
          <p:nvPr>
            <p:ph sz="half" idx="1"/>
          </p:nvPr>
        </p:nvSpPr>
        <p:spPr>
          <a:xfrm>
            <a:off x="0" y="836613"/>
            <a:ext cx="3275856" cy="4433887"/>
          </a:xfrm>
        </p:spPr>
        <p:txBody>
          <a:bodyPr/>
          <a:lstStyle/>
          <a:p>
            <a:pPr marL="9525" indent="-9525" eaLnBrk="1" hangingPunct="1">
              <a:buFont typeface="Wingdings 2" pitchFamily="18" charset="2"/>
              <a:buNone/>
            </a:pPr>
            <a:r>
              <a:rPr lang="hu-HU" dirty="0" smtClean="0"/>
              <a:t>A csuklós mechanizmus legkényesebb része a tengelycsonk csapja.</a:t>
            </a:r>
          </a:p>
          <a:p>
            <a:pPr marL="9525" indent="-9525" eaLnBrk="1" hangingPunct="1">
              <a:buFont typeface="Wingdings 2" pitchFamily="18" charset="2"/>
              <a:buNone/>
            </a:pPr>
            <a:r>
              <a:rPr lang="hu-HU" dirty="0" smtClean="0"/>
              <a:t>Az ábrán néhány elterjedt megoldás látható.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467544" y="6237312"/>
            <a:ext cx="3352800" cy="365125"/>
          </a:xfrm>
        </p:spPr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364160"/>
              </p:ext>
            </p:extLst>
          </p:nvPr>
        </p:nvGraphicFramePr>
        <p:xfrm>
          <a:off x="3275856" y="128888"/>
          <a:ext cx="5765800" cy="656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Image" r:id="rId3" imgW="5765040" imgH="6564960" progId="Photoshop.Image.13">
                  <p:embed/>
                </p:oleObj>
              </mc:Choice>
              <mc:Fallback>
                <p:oleObj name="Image" r:id="rId3" imgW="5765040" imgH="65649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5856" y="128888"/>
                        <a:ext cx="5765800" cy="6564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549275"/>
            <a:ext cx="4211960" cy="5783263"/>
          </a:xfrm>
        </p:spPr>
        <p:txBody>
          <a:bodyPr>
            <a:normAutofit fontScale="92500" lnSpcReduction="20000"/>
          </a:bodyPr>
          <a:lstStyle/>
          <a:p>
            <a:pPr marL="9525" indent="-9525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A trapézalakot nem minden esetben lehet első pillantásra felismerni. Néha ugyanis konstrukciós okokból a rudakat meg kell törni, más alkatrészeket ki kell kerülni stb. </a:t>
            </a:r>
          </a:p>
          <a:p>
            <a:pPr marL="9525" indent="-9525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dirty="0" smtClean="0"/>
          </a:p>
          <a:p>
            <a:pPr marL="9525" indent="-9525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K betűvel és nyilakkal van jelölve a mozgató mechanizmus (kormánygép) csatlakozási pontja, amelynek segítségével a kormányzás történik. A mozgató mechanizmus valamelyik kart fordítja el, vagy valamelyik rudat mozgatja rúdirányban.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293221"/>
              </p:ext>
            </p:extLst>
          </p:nvPr>
        </p:nvGraphicFramePr>
        <p:xfrm>
          <a:off x="4211960" y="342900"/>
          <a:ext cx="4699000" cy="619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Image" r:id="rId3" imgW="4698360" imgH="6196680" progId="Photoshop.Image.13">
                  <p:embed/>
                </p:oleObj>
              </mc:Choice>
              <mc:Fallback>
                <p:oleObj name="Image" r:id="rId3" imgW="4698360" imgH="6196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11960" y="342900"/>
                        <a:ext cx="4699000" cy="6196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53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rgbClr val="FFC000"/>
                </a:solidFill>
              </a:rPr>
              <a:t>Kormánymű</a:t>
            </a:r>
            <a:endParaRPr lang="hu-HU" dirty="0">
              <a:solidFill>
                <a:srgbClr val="FFC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Feladata: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hu-HU" sz="1100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dirty="0" smtClean="0"/>
              <a:t>A kormánykerék forgó mozgásnak átalakítása a kormányzott kerekek elfordításhoz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dirty="0" smtClean="0"/>
              <a:t>A vezető erejével keltett nyomaték növelése. (áttételezése)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hu-HU" dirty="0" smtClean="0"/>
              <a:t>A kormánykerekek forgó mozgását a kormánytengely és a kormányorsó viszi át a kormányműre. A kormánymű a forgó mozgás áttételét csökkenti és lengő mozgássá alakítja, amelyet a kormányirányító kar, a nyomtáv rudak és a nyomtávkarok visznek át a kerekekre.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dirty="0" smtClean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artalom helye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9672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u-HU" sz="3600" dirty="0" smtClean="0">
                <a:solidFill>
                  <a:srgbClr val="FFC000"/>
                </a:solidFill>
              </a:rPr>
              <a:t>Szerkezeti változatok: </a:t>
            </a:r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hu-HU" sz="3600" dirty="0" smtClean="0"/>
              <a:t> Fogasléces kormánymű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sz="3600" dirty="0" smtClean="0"/>
              <a:t> Csigás kormánymű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sz="3600" dirty="0" smtClean="0"/>
              <a:t> Csavarorsós kormánymű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86159"/>
            <a:ext cx="8229600" cy="7239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Fogasléces kormánymű:</a:t>
            </a:r>
            <a:endParaRPr lang="hu-HU" dirty="0"/>
          </a:p>
        </p:txBody>
      </p:sp>
      <p:pic>
        <p:nvPicPr>
          <p:cNvPr id="50180" name="Tartalom helye 4" descr="15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282" y="1196752"/>
            <a:ext cx="8388424" cy="5329708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86159"/>
            <a:ext cx="8229600" cy="7239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Fogasléces kormánymű:</a:t>
            </a:r>
            <a:endParaRPr lang="hu-HU" dirty="0"/>
          </a:p>
        </p:txBody>
      </p:sp>
      <p:sp>
        <p:nvSpPr>
          <p:cNvPr id="50179" name="Tartalom helye 2"/>
          <p:cNvSpPr>
            <a:spLocks noGrp="1"/>
          </p:cNvSpPr>
          <p:nvPr>
            <p:ph sz="half" idx="1"/>
          </p:nvPr>
        </p:nvSpPr>
        <p:spPr>
          <a:xfrm>
            <a:off x="0" y="1196752"/>
            <a:ext cx="4139952" cy="492782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marL="0" indent="0" eaLnBrk="1" hangingPunct="1">
              <a:buNone/>
            </a:pPr>
            <a:r>
              <a:rPr lang="hu-HU" dirty="0" smtClean="0"/>
              <a:t>A kormányműben csapágyazott, a kormánytengelyen lévő hajtó fogaskerék ferde fogazásával kapcsolódik a fogaslécbe. A perselyekben vezetett fogaslécet a nyomóelem közvetítésével rugók nyomják majdnem hézagmentesen a hajtó fogaskerékhez. </a:t>
            </a:r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</p:txBody>
      </p:sp>
      <p:pic>
        <p:nvPicPr>
          <p:cNvPr id="50180" name="Tartalom helye 4" descr="15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3928" y="1714500"/>
            <a:ext cx="5220072" cy="4643438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264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artalom helye 2"/>
          <p:cNvSpPr>
            <a:spLocks noGrp="1"/>
          </p:cNvSpPr>
          <p:nvPr>
            <p:ph idx="1"/>
          </p:nvPr>
        </p:nvSpPr>
        <p:spPr>
          <a:xfrm>
            <a:off x="251520" y="714375"/>
            <a:ext cx="8435280" cy="5610225"/>
          </a:xfrm>
        </p:spPr>
        <p:txBody>
          <a:bodyPr/>
          <a:lstStyle/>
          <a:p>
            <a:pPr eaLnBrk="1" hangingPunct="1"/>
            <a:endParaRPr lang="hu-HU" dirty="0" smtClean="0"/>
          </a:p>
          <a:p>
            <a:pPr eaLnBrk="1" hangingPunct="1"/>
            <a:endParaRPr lang="hu-HU" dirty="0" smtClean="0"/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algn="just" eaLnBrk="1" hangingPunct="1"/>
            <a:r>
              <a:rPr lang="hu-HU" dirty="0" err="1" smtClean="0"/>
              <a:t>Tengelycsonkkormányzás</a:t>
            </a:r>
            <a:r>
              <a:rPr lang="hu-HU" dirty="0" smtClean="0"/>
              <a:t>: </a:t>
            </a:r>
            <a:br>
              <a:rPr lang="hu-HU" dirty="0" smtClean="0"/>
            </a:br>
            <a:r>
              <a:rPr lang="hu-HU" dirty="0" smtClean="0"/>
              <a:t>Minden kormányzott kerék tengelycsonkja, saját tengely körül elfordítható. A nyomtávolság (egy tengelyen lévő kerekek közötti táv.) a kerekek elfordításakor majdnem változatlan marad. </a:t>
            </a:r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ím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229600" cy="866775"/>
          </a:xfrm>
        </p:spPr>
        <p:txBody>
          <a:bodyPr/>
          <a:lstStyle/>
          <a:p>
            <a:pPr eaLnBrk="1" hangingPunct="1"/>
            <a:r>
              <a:rPr lang="hu-HU" smtClean="0"/>
              <a:t>Csigás kormánymű: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628775"/>
            <a:ext cx="4283968" cy="4640263"/>
          </a:xfrm>
        </p:spPr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u-HU" dirty="0" smtClean="0"/>
              <a:t>A házban a két, ferde hatásvonalú golyóscsapággyal vezetett kormánycsigát tengely kapcsolja a kormánykerék tengelyéhez.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u-HU" dirty="0" smtClean="0"/>
              <a:t>A csigás kormányművek könnyen járnak, nagy kerékelfordulást tesznek lehetővé és kis helyigényűek. Egyenes haladási helyzetben egyáltalán nincs hézaguk.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dirty="0"/>
          </a:p>
        </p:txBody>
      </p:sp>
      <p:pic>
        <p:nvPicPr>
          <p:cNvPr id="51204" name="Tartalom helye 4" descr="16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39952" y="1176338"/>
            <a:ext cx="4789736" cy="5253037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ím 1"/>
          <p:cNvSpPr>
            <a:spLocks noGrp="1"/>
          </p:cNvSpPr>
          <p:nvPr>
            <p:ph type="title"/>
          </p:nvPr>
        </p:nvSpPr>
        <p:spPr>
          <a:xfrm>
            <a:off x="611188" y="0"/>
            <a:ext cx="8229600" cy="866775"/>
          </a:xfrm>
        </p:spPr>
        <p:txBody>
          <a:bodyPr/>
          <a:lstStyle/>
          <a:p>
            <a:pPr eaLnBrk="1" hangingPunct="1"/>
            <a:r>
              <a:rPr lang="hu-HU" smtClean="0"/>
              <a:t>Golyósoros kormánymű: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700213"/>
            <a:ext cx="3635896" cy="4433887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u-HU" dirty="0" smtClean="0"/>
              <a:t>A golyósorsó és a golyós anya csavarmentszerű pályán legördülő acélgolyók (golyósor) közvetítésével állnak egymással kapcsolatban. A golyók pályájának keresztmetszetét a golyósorsó külső hornyai és a golyós anya belső hornyai együtt alkotják.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dirty="0"/>
          </a:p>
        </p:txBody>
      </p:sp>
      <p:pic>
        <p:nvPicPr>
          <p:cNvPr id="52228" name="Tartalom helye 4" descr="17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35896" y="857250"/>
            <a:ext cx="5518444" cy="5740102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ím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866775"/>
          </a:xfrm>
        </p:spPr>
        <p:txBody>
          <a:bodyPr/>
          <a:lstStyle/>
          <a:p>
            <a:pPr eaLnBrk="1" hangingPunct="1"/>
            <a:r>
              <a:rPr lang="hu-HU" smtClean="0"/>
              <a:t>Változó áttétel: 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4443" y="404813"/>
            <a:ext cx="4082908" cy="5949950"/>
          </a:xfrm>
        </p:spPr>
        <p:txBody>
          <a:bodyPr>
            <a:noAutofit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sz="2400" dirty="0" smtClean="0"/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u-HU" sz="2400" dirty="0" smtClean="0"/>
              <a:t>A mechanikus kormányművek áttétele a középhelyzet tartományában kisebb és a véghelyzet tartományában nagyobb lehet. Ez pl.: úgy valósítható meg, hogy a fogasléc fogosztása nem egyenletes, hanem a középső tartományban nagyobb, a külső tartományokban kisebb.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hu-HU" sz="2400" dirty="0"/>
          </a:p>
        </p:txBody>
      </p:sp>
      <p:pic>
        <p:nvPicPr>
          <p:cNvPr id="53252" name="Tartalom helye 4" descr="18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46336" y="1271588"/>
            <a:ext cx="5076057" cy="3426321"/>
          </a:xfrm>
        </p:spPr>
      </p:pic>
      <p:sp>
        <p:nvSpPr>
          <p:cNvPr id="2" name="Téglalap 1"/>
          <p:cNvSpPr/>
          <p:nvPr/>
        </p:nvSpPr>
        <p:spPr>
          <a:xfrm>
            <a:off x="78878" y="5419635"/>
            <a:ext cx="89231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hu-HU" sz="2400" dirty="0">
                <a:latin typeface="+mn-lt"/>
              </a:rPr>
              <a:t>E változat előnye, hogy egyenes helyzetben és kis elfordítási szögeknél közvetlenebb a kormányzás, nagyobb kerékfordítási szögeknél (parkolóhelyre beállás) kis erőkifejtés szükséges.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ím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866775"/>
          </a:xfrm>
        </p:spPr>
        <p:txBody>
          <a:bodyPr/>
          <a:lstStyle/>
          <a:p>
            <a:pPr eaLnBrk="1" hangingPunct="1"/>
            <a:r>
              <a:rPr lang="hu-HU" smtClean="0"/>
              <a:t>Változó áttétel: </a:t>
            </a:r>
          </a:p>
        </p:txBody>
      </p:sp>
      <p:pic>
        <p:nvPicPr>
          <p:cNvPr id="53252" name="Tartalom helye 4" descr="18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9994" y="1052736"/>
            <a:ext cx="8028430" cy="5419163"/>
          </a:xfrm>
        </p:spPr>
      </p:pic>
    </p:spTree>
    <p:extLst>
      <p:ext uri="{BB962C8B-B14F-4D97-AF65-F5344CB8AC3E}">
        <p14:creationId xmlns:p14="http://schemas.microsoft.com/office/powerpoint/2010/main" val="60860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rgbClr val="FFC000"/>
                </a:solidFill>
              </a:rPr>
              <a:t>Kormányrásegítők</a:t>
            </a:r>
            <a:br>
              <a:rPr lang="hu-HU" dirty="0" smtClean="0">
                <a:solidFill>
                  <a:srgbClr val="FFC000"/>
                </a:solidFill>
              </a:rPr>
            </a:br>
            <a:r>
              <a:rPr lang="hu-HU" sz="4800" dirty="0" smtClean="0">
                <a:solidFill>
                  <a:srgbClr val="FFC000"/>
                </a:solidFill>
              </a:rPr>
              <a:t>(szervók)</a:t>
            </a:r>
            <a:endParaRPr lang="hu-H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artalom helye 2"/>
          <p:cNvSpPr>
            <a:spLocks noGrp="1"/>
          </p:cNvSpPr>
          <p:nvPr>
            <p:ph idx="1"/>
          </p:nvPr>
        </p:nvSpPr>
        <p:spPr>
          <a:xfrm>
            <a:off x="107504" y="620688"/>
            <a:ext cx="8784976" cy="5904656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hu-HU" sz="2800" dirty="0" smtClean="0"/>
              <a:t>A kormányzott tengely nagy terhelése esetén a személy-, teher- és egyéb gépjárművek elfordításához nagy működtető erő szükséges. A kormánykeréken szükséges működtető erő nagy mechanikai </a:t>
            </a:r>
            <a:r>
              <a:rPr lang="hu-HU" sz="2800" dirty="0" err="1" smtClean="0"/>
              <a:t>kormányáttételezéssel</a:t>
            </a:r>
            <a:r>
              <a:rPr lang="hu-HU" sz="2800" dirty="0" smtClean="0"/>
              <a:t> kis értéken tartható ugyan, azonban a kerekek ütközéstől ütközésig való elfordítása a kormánykerék túl sok fordulatát követeli meg.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hu-HU" sz="2800" dirty="0" smtClean="0"/>
              <a:t>Annak érdekében, hogy a működtető erő normális </a:t>
            </a:r>
            <a:r>
              <a:rPr lang="hu-HU" sz="2800" dirty="0" err="1" smtClean="0"/>
              <a:t>kormányműáttétel</a:t>
            </a:r>
            <a:r>
              <a:rPr lang="hu-HU" sz="2800" dirty="0" smtClean="0"/>
              <a:t> esetén is kicsi maradjon, kormányzást könnyítő szerkezetet, kormányrásegítőt alkalmaznak.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artalom helye 2"/>
          <p:cNvSpPr>
            <a:spLocks noGrp="1"/>
          </p:cNvSpPr>
          <p:nvPr>
            <p:ph idx="1"/>
          </p:nvPr>
        </p:nvSpPr>
        <p:spPr>
          <a:xfrm>
            <a:off x="0" y="692696"/>
            <a:ext cx="8964488" cy="5663654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hu-HU" sz="2800" dirty="0" smtClean="0"/>
              <a:t>A kormányrásegítők a kormányszerkezetek szokásos alkatrészeiből állnak, azonban kettős hatású </a:t>
            </a:r>
            <a:r>
              <a:rPr lang="hu-HU" sz="2800" dirty="0" err="1" smtClean="0"/>
              <a:t>működtetődugattyúkat</a:t>
            </a:r>
            <a:r>
              <a:rPr lang="hu-HU" sz="2800" dirty="0" smtClean="0"/>
              <a:t> és hidraulikus vezérlőszerkezeteket is tartalmaznak.</a:t>
            </a:r>
          </a:p>
          <a:p>
            <a:pPr algn="just" eaLnBrk="1" hangingPunct="1">
              <a:buFont typeface="Wingdings 2" pitchFamily="18" charset="2"/>
              <a:buNone/>
            </a:pPr>
            <a:r>
              <a:rPr lang="hu-HU" sz="2800" dirty="0" smtClean="0"/>
              <a:t>A működtető segéderőt a motorral hajtott, olajtartállyal összekapcsolt, nagynyomású olajszivattyú állítja elő. A kormány működtetésekor és a kormányzott kerekeken fellépő ellenerő esetén a vezérlőszelep a kormányszerkezet áttételezi és segíti a kormánykerék forgatását.</a:t>
            </a:r>
          </a:p>
          <a:p>
            <a:pPr algn="just" eaLnBrk="1" hangingPunct="1">
              <a:buFont typeface="Wingdings 2" pitchFamily="18" charset="2"/>
              <a:buNone/>
            </a:pPr>
            <a:endParaRPr lang="hu-HU" sz="2800" dirty="0" smtClean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artalom helye 2"/>
          <p:cNvSpPr>
            <a:spLocks noGrp="1"/>
          </p:cNvSpPr>
          <p:nvPr>
            <p:ph idx="1"/>
          </p:nvPr>
        </p:nvSpPr>
        <p:spPr>
          <a:xfrm>
            <a:off x="395536" y="476672"/>
            <a:ext cx="8424936" cy="5110162"/>
          </a:xfrm>
        </p:spPr>
        <p:txBody>
          <a:bodyPr/>
          <a:lstStyle/>
          <a:p>
            <a:pPr algn="just" eaLnBrk="1" hangingPunct="1">
              <a:buFont typeface="Wingdings 2" pitchFamily="18" charset="2"/>
              <a:buNone/>
            </a:pPr>
            <a:r>
              <a:rPr lang="hu-HU" dirty="0" smtClean="0"/>
              <a:t>A mechanikus kormányszerkezettel a hidraulikus </a:t>
            </a:r>
            <a:r>
              <a:rPr lang="hu-HU" dirty="0" err="1" smtClean="0"/>
              <a:t>rásegítőszerkezet</a:t>
            </a:r>
            <a:r>
              <a:rPr lang="hu-HU" dirty="0" smtClean="0"/>
              <a:t> hibája esetén is kormányozhat a vezető. A kormányművektől elkülönülő kormányrásegítőket kormányszervóknak, a kormányművel egybeépítetteket szervokormányműnek nevezzük.</a:t>
            </a:r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A szervokormányművek két változata:</a:t>
            </a:r>
          </a:p>
          <a:p>
            <a:pPr eaLnBrk="1" hangingPunct="1">
              <a:buFont typeface="Wingdings" pitchFamily="2" charset="2"/>
              <a:buChar char="Ø"/>
            </a:pPr>
            <a:endParaRPr lang="hu-HU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Fogasléces szervokormány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Golyósoros szervokormány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artalom helye 2"/>
          <p:cNvSpPr>
            <a:spLocks noGrp="1"/>
          </p:cNvSpPr>
          <p:nvPr>
            <p:ph idx="1"/>
          </p:nvPr>
        </p:nvSpPr>
        <p:spPr>
          <a:xfrm>
            <a:off x="228600" y="548680"/>
            <a:ext cx="8663880" cy="580767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A kormányszervónak a következő követelményeket kell kielégítenie: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A </a:t>
            </a:r>
            <a:r>
              <a:rPr lang="hu-HU" dirty="0" err="1" smtClean="0"/>
              <a:t>szervórész</a:t>
            </a:r>
            <a:r>
              <a:rPr lang="hu-HU" dirty="0" smtClean="0"/>
              <a:t> meghibásodása esetén a kormánygép kézi erővel továbbra is működtethető legyen.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A szerkezetnek ne legyen észrevehető holtjátéka.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A szerkezet ne legyen önzáró, azaz elengedett kormánykerék esetén a kerekek álljanak vissza egyenesbe.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A </a:t>
            </a:r>
            <a:r>
              <a:rPr lang="hu-HU" dirty="0" err="1" smtClean="0"/>
              <a:t>szervóberendezés</a:t>
            </a:r>
            <a:r>
              <a:rPr lang="hu-HU" dirty="0" smtClean="0"/>
              <a:t> álló gépkocsin is működjön.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Egyenes menetbe való tartáshoz ne adjon rásegítést, hogy a vezető kezében „érezze” a kormányt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artalom helye 2"/>
          <p:cNvSpPr>
            <a:spLocks noGrp="1"/>
          </p:cNvSpPr>
          <p:nvPr>
            <p:ph idx="1"/>
          </p:nvPr>
        </p:nvSpPr>
        <p:spPr>
          <a:xfrm>
            <a:off x="228600" y="620688"/>
            <a:ext cx="8663880" cy="583264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Kormányzás közben a kormányzási ellenállás növekedésével arányosan nőjön a kormánykerékre kifejtendő erő nagysága is, szintén azért, hogy a vezető érezze a kormányzást.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A kerekekre ható ütéseket, rángatást stb. nagyon letompítva vagy sehogy se közvetítse a kormánykerékhez.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dirty="0" smtClean="0"/>
              <a:t>A berendezés ne késlekedjen, a gépkocsi engedelmeskedjen a gépkocsivezető akaratának.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irodalom:Bohner-Gscheidle-Leyer-Pichler-Saier-Schmidt-Siegmayer-Zwickel: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hu-HU" dirty="0" smtClean="0">
                <a:solidFill>
                  <a:srgbClr val="FFC000"/>
                </a:solidFill>
              </a:rPr>
              <a:t>A kormányzás szervei</a:t>
            </a:r>
          </a:p>
        </p:txBody>
      </p:sp>
      <p:sp>
        <p:nvSpPr>
          <p:cNvPr id="8195" name="Tartalom helye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51816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Egy jármű akkor halad ívmenetben a kerekek oldalcsúszása nélkül, azaz tiszta gördüléssel, ha a kerekek tengelye egy pont, a fordulás középpontja felé mutat.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Ahhoz, hogy ez a feltétel teljesüljön, nem szükséges az összes kereket elfordíthatóan, azaz kormányozhatóan felszerelni.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artalom helye 2"/>
          <p:cNvSpPr>
            <a:spLocks noGrp="1"/>
          </p:cNvSpPr>
          <p:nvPr>
            <p:ph idx="1"/>
          </p:nvPr>
        </p:nvSpPr>
        <p:spPr>
          <a:xfrm>
            <a:off x="228600" y="620688"/>
            <a:ext cx="8735888" cy="583264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A kormányszervók a kormányzáshoz szükséges erőt, illetve energiát a motortól kapják levegő vagy olaj, vagy </a:t>
            </a:r>
            <a:r>
              <a:rPr lang="hu-HU" dirty="0" err="1" smtClean="0"/>
              <a:t>villamosenergia</a:t>
            </a:r>
            <a:r>
              <a:rPr lang="hu-HU" dirty="0" smtClean="0"/>
              <a:t> közvetítésével.</a:t>
            </a:r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A légszervók előnye, hogy –ha a fékberendezés miatt amúgy is van- nem igényel külön kompresszort, légtartályt, stb. A </a:t>
            </a:r>
            <a:r>
              <a:rPr lang="hu-HU" dirty="0" err="1" smtClean="0"/>
              <a:t>légszervó</a:t>
            </a:r>
            <a:r>
              <a:rPr lang="hu-HU" dirty="0" smtClean="0"/>
              <a:t> alkatrészei hagyományos technológiával olcsón előállíthatók. </a:t>
            </a:r>
            <a:br>
              <a:rPr lang="hu-HU" dirty="0" smtClean="0"/>
            </a:br>
            <a:r>
              <a:rPr lang="hu-HU" dirty="0" smtClean="0"/>
              <a:t>Hátránya, hogy a levegő összenyomhatósága miatt esetleg túl nagy az időkésedelem, azonkívül az alkalmazható nyomás korlátai miatt a méretek nagyra adódnak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artalom helye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57531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Nincsenek meg ezek a hátrányai a nagynyomású olajjal működő szerkezetnek, igaz, hogy ezek viszont külön szivattyút igényelnek, és a gyártásuk is költségesebb technológiát kíván. </a:t>
            </a:r>
          </a:p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Ma az esetek többségében hidraulikus szervót használnak, miközben az elektromos szervók egyre nagyobb teret nyernek.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ím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eaLnBrk="1" hangingPunct="1"/>
            <a:r>
              <a:rPr lang="hu-HU" sz="3600" dirty="0" smtClean="0"/>
              <a:t>A hidraulikus szervók kétféle modell szerint működnek: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118013"/>
              </p:ext>
            </p:extLst>
          </p:nvPr>
        </p:nvGraphicFramePr>
        <p:xfrm>
          <a:off x="467544" y="1733149"/>
          <a:ext cx="7974012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Image" r:id="rId3" imgW="7974360" imgH="4368240" progId="Photoshop.Image.13">
                  <p:embed/>
                </p:oleObj>
              </mc:Choice>
              <mc:Fallback>
                <p:oleObj name="Image" r:id="rId3" imgW="7974360" imgH="4368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733149"/>
                        <a:ext cx="7974012" cy="436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ím 1"/>
          <p:cNvSpPr>
            <a:spLocks noGrp="1"/>
          </p:cNvSpPr>
          <p:nvPr>
            <p:ph type="title"/>
          </p:nvPr>
        </p:nvSpPr>
        <p:spPr>
          <a:xfrm>
            <a:off x="467544" y="263376"/>
            <a:ext cx="8229600" cy="1143000"/>
          </a:xfrm>
        </p:spPr>
        <p:txBody>
          <a:bodyPr/>
          <a:lstStyle/>
          <a:p>
            <a:pPr eaLnBrk="1" hangingPunct="1"/>
            <a:r>
              <a:rPr lang="hu-HU" sz="3600" dirty="0" smtClean="0"/>
              <a:t>A hidraulikus szervók kétféle modell szerint működnek:</a:t>
            </a:r>
          </a:p>
        </p:txBody>
      </p:sp>
      <p:pic>
        <p:nvPicPr>
          <p:cNvPr id="62468" name="Tartalom helye 5" descr="scn0041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89956" y="1466809"/>
            <a:ext cx="6984776" cy="5090494"/>
          </a:xfrm>
        </p:spPr>
      </p:pic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4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857250"/>
            <a:ext cx="8712968" cy="5467350"/>
          </a:xfrm>
        </p:spPr>
        <p:txBody>
          <a:bodyPr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u-HU" dirty="0" smtClean="0"/>
              <a:t>Mindkettőben két darab kettős működésű fojtószelepet találunk közös vezérlőrúdra szerelve. A szelepeken keresztül az olaj mindaddig szabadon átfolyik A-B irányban, amíg a szerkezet alapállásban van. A fogaskerék szivattyú lényegében ellenállás nélkül, azaz egészen kis nyomással szállítja az olajat. Az olaj természetesen a C csatornán keresztül az összes munkahengert feltölti. Kormányzáskor két keresztmetszet a négy közül többé-kevésbé záródik (fojt), ezért a fogaskerék-szivattyútól a fojtószelepig terjedő térben a nyomás nőni kezd, a fojtószelepek utáni térben pedig változatlanul kicsi marad. Ilyenkor a munkadugattyúnak az egyik oldalán a megnövelt nyomás jelentkezik, és ez szolgáltatja a kormányzáshoz szükséges erőt. 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53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Golyósoros szervokormánymű: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7504" y="1059234"/>
            <a:ext cx="4608512" cy="5297115"/>
          </a:xfrm>
        </p:spPr>
        <p:txBody>
          <a:bodyPr>
            <a:normAutofit fontScale="8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hu-HU" dirty="0" smtClean="0"/>
              <a:t>Egy torziós rúd egyik vége a vezérlőszelep házához és a golyós orsóhoz, a másik vége a kormánytengelyhez és a vezérdugattyúhoz szilárdan csatlakozik. A kerekek elfordításakor a torziós rúd az ellenerőnek megfelelően elcsavarodik. Az elcsavarodás következtében a vezérlőszelep  háza és a szelep dugattyúja egymáshoz viszonyítva elfordul. Ennek hatására a szelepházban rések (hornyok) záródnak el, ill. nyílnak meg, így az olaj a megfelelő munkatérbe nyomható, és a munkadugattyú (golyós anya) eltolódik.</a:t>
            </a:r>
            <a:endParaRPr lang="hu-HU" dirty="0"/>
          </a:p>
        </p:txBody>
      </p:sp>
      <p:pic>
        <p:nvPicPr>
          <p:cNvPr id="64516" name="Tartalom helye 4" descr="23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31637" y="883436"/>
            <a:ext cx="4512363" cy="4849819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53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dirty="0" smtClean="0"/>
              <a:t>Golyósoros szervokormánymű:</a:t>
            </a:r>
            <a:endParaRPr lang="hu-HU" dirty="0"/>
          </a:p>
        </p:txBody>
      </p:sp>
      <p:pic>
        <p:nvPicPr>
          <p:cNvPr id="64516" name="Tartalom helye 4" descr="23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837270"/>
            <a:ext cx="7229738" cy="5701642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66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2875"/>
            <a:ext cx="4786313" cy="6429375"/>
          </a:xfrm>
        </p:spPr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Jobbra elfordítva. A balmenetes munkadugattyú (golyós anya) balra tolódik. A kormányorsó elfordítása és a torziós rúd elcsavarodása következtében a két szelepdugattyú elmozdul a középhelyzetből; az I. szelepdugattyú jobbra, a II. szelepdugattyú balra tolódik. Az olaj az I. szelepdugattyú beáramlóhornyán és a bal oldali sugárirányú hornyon keresztül a II. szelepdugattyú zárt beáramlóhornyához, onnan pedig az I. szelepdugattyú visszaáramló hornyához áramlik. Mivel ez nyitva van, a visszaáramló olaj a szelepdugattyú közepéhez, és onnan az olajtartályba kerül. A kormánykerék elengedésekor a torziós rúd visszarugózása semleges helyzetükbe viszi vissza a szelepdugattyúkat.</a:t>
            </a:r>
            <a:endParaRPr lang="hu-HU" dirty="0"/>
          </a:p>
        </p:txBody>
      </p:sp>
      <p:pic>
        <p:nvPicPr>
          <p:cNvPr id="65539" name="Tartalom helye 4" descr="23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75213" y="1643063"/>
            <a:ext cx="4054475" cy="4500562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ím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866775"/>
          </a:xfrm>
        </p:spPr>
        <p:txBody>
          <a:bodyPr/>
          <a:lstStyle/>
          <a:p>
            <a:pPr eaLnBrk="1" hangingPunct="1"/>
            <a:r>
              <a:rPr lang="hu-HU" smtClean="0"/>
              <a:t>Fogasléces szervokormánymű: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981075"/>
            <a:ext cx="4038600" cy="5081588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Ez a szerkezet lényegében a mechanikus, fogasléces kormányműből, az integrált, hidraulikus munkahengerből, a vezérlőszelepből és a lapátos szivattyúból áll. A fogaslécet a hajtó fogaskerék mozgatja,a fogasléc egyik vagy mindkét végén valamint  középen csatlakozhat a nyomtávrudakhoz. </a:t>
            </a:r>
            <a:endParaRPr lang="hu-HU" dirty="0"/>
          </a:p>
        </p:txBody>
      </p:sp>
      <p:pic>
        <p:nvPicPr>
          <p:cNvPr id="66564" name="Tartalom helye 4" descr="24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51275" y="2214563"/>
            <a:ext cx="5149850" cy="3571875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artalom helye 2"/>
          <p:cNvSpPr>
            <a:spLocks noGrp="1"/>
          </p:cNvSpPr>
          <p:nvPr>
            <p:ph idx="1"/>
          </p:nvPr>
        </p:nvSpPr>
        <p:spPr>
          <a:xfrm>
            <a:off x="457200" y="857250"/>
            <a:ext cx="8229600" cy="54673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u-HU" smtClean="0"/>
              <a:t>A fogasléc háza egyúttal a munkahenger is, amelyet a dugattyú oszt két munkatérfogatra.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smtClean="0"/>
              <a:t>Egy torziós rúd egyik végén a vezérlőpersellyel és a hajtó fogaskerékkel, másik végén a kormánytengellyel és a forgótolattyúval van szilárdan összekapcsolva.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smtClean="0"/>
              <a:t>A forgótolattyú és a vezérlőpersely alkotja a forgótolattyús szelepet. A tolattyú és a persely palástfelületén vezérlőhornyok vannak. A vezérlőpersely hornyai a házban kialakított, a két munkatérhez, a lapátos szivattyúhoz és az olajtartályhoz vezető csatornákhoz csatlakoznak.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artalom helye 2"/>
          <p:cNvSpPr>
            <a:spLocks noGrp="1"/>
          </p:cNvSpPr>
          <p:nvPr>
            <p:ph sz="half" idx="1"/>
          </p:nvPr>
        </p:nvSpPr>
        <p:spPr>
          <a:xfrm>
            <a:off x="107504" y="714375"/>
            <a:ext cx="4824537" cy="5640388"/>
          </a:xfrm>
        </p:spPr>
        <p:txBody>
          <a:bodyPr/>
          <a:lstStyle/>
          <a:p>
            <a:pPr marL="9525" indent="-9525" eaLnBrk="1" hangingPunct="1">
              <a:buFont typeface="Wingdings 2" pitchFamily="18" charset="2"/>
              <a:buNone/>
            </a:pPr>
            <a:r>
              <a:rPr lang="hu-HU" dirty="0" smtClean="0"/>
              <a:t>A járművek kormányzását év- századokon keresztül úgy oldották meg, hogy az egész mellső hidat, vagyis a mellső kerekek közös tengelyét egy csap körül elfordíthatóan erősítették a </a:t>
            </a:r>
            <a:r>
              <a:rPr lang="hu-HU" dirty="0" err="1" smtClean="0"/>
              <a:t>kocsitesthez</a:t>
            </a:r>
            <a:r>
              <a:rPr lang="hu-HU" dirty="0" smtClean="0"/>
              <a:t>.</a:t>
            </a:r>
          </a:p>
          <a:p>
            <a:pPr marL="9525" indent="-9525" eaLnBrk="1" hangingPunct="1">
              <a:buFont typeface="Wingdings 2" pitchFamily="18" charset="2"/>
              <a:buNone/>
            </a:pPr>
            <a:r>
              <a:rPr lang="hu-HU" dirty="0" smtClean="0"/>
              <a:t>Mivel ilyen megoldással a kerekek mélyen a </a:t>
            </a:r>
            <a:r>
              <a:rPr lang="hu-HU" dirty="0" err="1" smtClean="0"/>
              <a:t>kocsitest</a:t>
            </a:r>
            <a:r>
              <a:rPr lang="hu-HU" dirty="0" smtClean="0"/>
              <a:t> alá bújnak, azonkívül a jármű könnyen labilissá válhat, ezért ezt ma már csak pótkocsikon alkalmazzák. 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753219"/>
              </p:ext>
            </p:extLst>
          </p:nvPr>
        </p:nvGraphicFramePr>
        <p:xfrm>
          <a:off x="4932041" y="1084263"/>
          <a:ext cx="4152900" cy="490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Image" r:id="rId3" imgW="4152240" imgH="4901400" progId="Photoshop.Image.13">
                  <p:embed/>
                </p:oleObj>
              </mc:Choice>
              <mc:Fallback>
                <p:oleObj name="Image" r:id="rId3" imgW="4152240" imgH="4901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32041" y="1084263"/>
                        <a:ext cx="4152900" cy="4900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14313" y="285750"/>
            <a:ext cx="4281487" cy="6286500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Ha a kormánykereket jobbra forgatják, akkor a kézi kormányerőt a torziós rúd a hajtó fogaskerékhez továbbítja. Ennek során a torziós rúdra az ellenerőnek megfelelően csavaró igénybevétel hat, és a rúd kismértékben elcsavarodik. Ennek következtében a vezérlőtolattyú is elfordul az őt körülforgó vezérlőperselyhez képest. Így megváltozik a vezérlőhornyok egymáshoz viszonyított helyzete. A beáramlórések megnyílnak, és a nyomás alatt állóolaj beáramolhat.</a:t>
            </a:r>
            <a:endParaRPr lang="hu-HU" dirty="0"/>
          </a:p>
        </p:txBody>
      </p:sp>
      <p:pic>
        <p:nvPicPr>
          <p:cNvPr id="68611" name="Tartalom helye 4" descr="24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571750"/>
            <a:ext cx="4352925" cy="3143250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85750" y="285750"/>
            <a:ext cx="4357688" cy="6357938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A lapátos szivattyútól nyomás alatt érkező olaj a beáramlóréseken keresztül a vezérlőpersely alsó, sugárirányú hornyába áramlik és onnan a megfelelő munkatérbe kerül. A kormánykerék jobbra vagy balra forgatásának megfelelően a munkahengerben levő dugattyú bal vagy jobb oldalára hat a folyadéknyomás, és ott létrehozza a hidraulikus segéderőt, amely a kis fogaskerékről a fogaslécre mechanikusan átvitt kormányerőt támogatja.</a:t>
            </a:r>
          </a:p>
        </p:txBody>
      </p:sp>
      <p:pic>
        <p:nvPicPr>
          <p:cNvPr id="69635" name="Tartalom helye 4" descr="24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1785938"/>
            <a:ext cx="4352925" cy="3502025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artalom helye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199856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Ha már nem forgatják tovább a kormánykereket, akkor a torziós rúd és a forgótolattyú semleges helyzetébe tér vissza. A munkahengerekhez vezető vezérlőrések záródnak. A szivattyúból érkező olaj a vezérlőszelepen keresztül visszaáramlik a tartályba.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4145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u-HU" dirty="0" smtClean="0">
                <a:solidFill>
                  <a:srgbClr val="FFC000"/>
                </a:solidFill>
              </a:rPr>
              <a:t>Servotronic</a:t>
            </a:r>
            <a:endParaRPr lang="hu-H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artalom helye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8244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u-HU" dirty="0" smtClean="0"/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A </a:t>
            </a:r>
            <a:r>
              <a:rPr lang="hu-HU" dirty="0" err="1" smtClean="0"/>
              <a:t>Servotronic</a:t>
            </a:r>
            <a:r>
              <a:rPr lang="hu-HU" dirty="0" smtClean="0"/>
              <a:t> elektronikusan vezérelt, hidraulikus szervokormányrendszer, amelyben a hidraulikus segéderők kizárólag a haladási sebességtől függenek.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Kis haladási sebességen a szervokormánymű teljes </a:t>
            </a:r>
            <a:r>
              <a:rPr lang="hu-HU" dirty="0" err="1" smtClean="0"/>
              <a:t>segéderője</a:t>
            </a:r>
            <a:r>
              <a:rPr lang="hu-HU" dirty="0" smtClean="0"/>
              <a:t> hatásos. A haladási sebesség növelésével a rásegítés csökken, a kormányzás közvetlenebbé válik, és a vezető jobban érzi az úttesttel való kapcsolatot.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artalom helye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401050" cy="52117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hu-HU" smtClean="0"/>
              <a:t>Alkatrészek: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smtClean="0"/>
              <a:t>Elektronikus sebességmérő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smtClean="0"/>
              <a:t>Vezérlőegység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smtClean="0"/>
              <a:t>Mágnesszelep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smtClean="0"/>
              <a:t>Szervokormánymű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smtClean="0"/>
              <a:t>Olajszivattyú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hu-HU" smtClean="0"/>
              <a:t>Olajtartáj</a:t>
            </a: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artalom helye 2"/>
          <p:cNvSpPr>
            <a:spLocks noGrp="1"/>
          </p:cNvSpPr>
          <p:nvPr>
            <p:ph sz="half" idx="1"/>
          </p:nvPr>
        </p:nvSpPr>
        <p:spPr>
          <a:xfrm>
            <a:off x="0" y="357188"/>
            <a:ext cx="5286375" cy="621506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endParaRPr lang="hu-HU" smtClean="0"/>
          </a:p>
          <a:p>
            <a:pPr eaLnBrk="1" hangingPunct="1">
              <a:buFont typeface="Wingdings 2" pitchFamily="18" charset="2"/>
              <a:buNone/>
            </a:pPr>
            <a:endParaRPr lang="hu-HU" smtClean="0"/>
          </a:p>
          <a:p>
            <a:pPr eaLnBrk="1" hangingPunct="1">
              <a:buFont typeface="Wingdings 2" pitchFamily="18" charset="2"/>
              <a:buNone/>
            </a:pPr>
            <a:endParaRPr lang="hu-HU" smtClean="0"/>
          </a:p>
          <a:p>
            <a:pPr eaLnBrk="1" hangingPunct="1">
              <a:buFont typeface="Wingdings 2" pitchFamily="18" charset="2"/>
              <a:buNone/>
            </a:pPr>
            <a:endParaRPr lang="hu-HU" smtClean="0"/>
          </a:p>
          <a:p>
            <a:pPr eaLnBrk="1" hangingPunct="1">
              <a:buFont typeface="Wingdings 2" pitchFamily="18" charset="2"/>
              <a:buNone/>
            </a:pPr>
            <a:endParaRPr lang="hu-HU" smtClean="0"/>
          </a:p>
          <a:p>
            <a:pPr eaLnBrk="1" hangingPunct="1">
              <a:buFont typeface="Wingdings 2" pitchFamily="18" charset="2"/>
              <a:buNone/>
            </a:pPr>
            <a:r>
              <a:rPr lang="hu-HU" smtClean="0"/>
              <a:t>20 km/h-nál kisebb sebesség esetén a vezérlőegység által működtetett mágnesszelep zárva marad. </a:t>
            </a:r>
          </a:p>
        </p:txBody>
      </p:sp>
      <p:pic>
        <p:nvPicPr>
          <p:cNvPr id="74755" name="Tartalom helye 4" descr="25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02250" y="1285875"/>
            <a:ext cx="3627438" cy="4786313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428625"/>
            <a:ext cx="5357813" cy="6143625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Ha pl. jobbra kanyarodáshoz a kormányorsót az óramutató járásával megegyezően elfordítjuk, akkor a jobb oldali 6-os szelepdugattyú lefelé nyomódik.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A nyomás alatt álló olaj a 12-es jobb oldali munkatérbe, továbbá a 8-as visszacsapó szelepen keresztül a 4-es jobb oldali visszahatástérbe, a 10-es, 11-es folytáson keresztül az 5-ös bal oldali visszahatástérbe áramlik. Eközben a 9-es visszacsapószelep zárva van.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A két visszahatástérben azonos a nyomás. Ezért a torziós rúdra nem hat visszaható nyomaték, a teljes rásegítőerő hatásos. A kormánykerék könnyen elfordítható.</a:t>
            </a:r>
            <a:endParaRPr lang="hu-HU" dirty="0"/>
          </a:p>
        </p:txBody>
      </p:sp>
      <p:pic>
        <p:nvPicPr>
          <p:cNvPr id="75779" name="Tartalom helye 4" descr="26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29250" y="1285875"/>
            <a:ext cx="3500438" cy="4929188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14313" y="714375"/>
            <a:ext cx="5000625" cy="5857875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A 10-es fojtás miatt a 4-es jobb oldali visszahatástérben nagyobb a nyomás, mint a bal oldali, majdnem nyomás nélküli 5-ös visszahatástérben.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Ennek következtében a kormányorsóra balra forgató nyomaték hat, amely a 6-os, 7-es szelepdugattyúkat semleges helyzetbe fordítja vissza. A szervokormányműben már nem alakulhat ki rásegítőnyomás, a vezetőnek nagyobb erőt kell a kormányzáshoz kifejteni, így a kormányzás közvetlenebb.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hu-HU" dirty="0"/>
          </a:p>
        </p:txBody>
      </p:sp>
      <p:pic>
        <p:nvPicPr>
          <p:cNvPr id="76803" name="Tartalom helye 4" descr="26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02250" y="1143000"/>
            <a:ext cx="3627438" cy="4929188"/>
          </a:xfrm>
        </p:spPr>
      </p:pic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irodalom:Bohner-Gscheidle-Leyer-Pichler-Saier-Schmidt-Siegmaíer-Zwickel: Gépjárműszerkezetek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7504" y="285750"/>
            <a:ext cx="4248472" cy="6069013"/>
          </a:xfrm>
        </p:spPr>
        <p:txBody>
          <a:bodyPr>
            <a:normAutofit fontScale="92500" lnSpcReduction="10000"/>
          </a:bodyPr>
          <a:lstStyle/>
          <a:p>
            <a:pPr marL="9525" indent="-9525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A korszerű kormányzáskor csak azt a tengelycsonkot fordítjuk el, amelyre a kerék van ültetve.</a:t>
            </a:r>
          </a:p>
          <a:p>
            <a:pPr marL="9525" indent="-9525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hu-HU" dirty="0" smtClean="0"/>
              <a:t>Mivel ebben az esetben a két hátsó kerék közös tengelye nem fordul el, a kanyarodási középpont mindig a hátsó tengely irányába esik. A mellső kerekeket úgy kell befordítani, hogy tengelyük szintén a kanyarodási középpont felé mutasson. Az ábrából látható, hogy ennek a feltételnek  a kielégítéséhez a két mellső kereket nem egyforma mértékben kell elfordítani.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2800713"/>
              </p:ext>
            </p:extLst>
          </p:nvPr>
        </p:nvGraphicFramePr>
        <p:xfrm>
          <a:off x="4355976" y="116632"/>
          <a:ext cx="4694931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4" imgW="4317120" imgH="5561640" progId="Photoshop.Image.13">
                  <p:embed/>
                </p:oleObj>
              </mc:Choice>
              <mc:Fallback>
                <p:oleObj name="Image" r:id="rId4" imgW="4317120" imgH="55616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55976" y="116632"/>
                        <a:ext cx="4694931" cy="6048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artalom helye 2"/>
          <p:cNvSpPr>
            <a:spLocks noGrp="1"/>
          </p:cNvSpPr>
          <p:nvPr>
            <p:ph sz="half" idx="1"/>
          </p:nvPr>
        </p:nvSpPr>
        <p:spPr>
          <a:xfrm>
            <a:off x="214312" y="252412"/>
            <a:ext cx="8258175" cy="62865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endParaRPr lang="hu-HU" dirty="0" smtClean="0"/>
          </a:p>
          <a:p>
            <a:pPr algn="ctr" eaLnBrk="1" hangingPunct="1">
              <a:buFont typeface="Wingdings 2" pitchFamily="18" charset="2"/>
              <a:buNone/>
            </a:pPr>
            <a:endParaRPr lang="hu-HU" dirty="0" smtClean="0"/>
          </a:p>
          <a:p>
            <a:pPr algn="ctr" eaLnBrk="1" hangingPunct="1">
              <a:buFont typeface="Wingdings 2" pitchFamily="18" charset="2"/>
              <a:buNone/>
            </a:pPr>
            <a:endParaRPr lang="hu-HU" dirty="0" smtClean="0"/>
          </a:p>
          <a:p>
            <a:pPr algn="ctr" eaLnBrk="1" hangingPunct="1">
              <a:buFont typeface="Wingdings 2" pitchFamily="18" charset="2"/>
              <a:buNone/>
            </a:pPr>
            <a:endParaRPr lang="hu-HU" dirty="0" smtClean="0"/>
          </a:p>
          <a:p>
            <a:pPr algn="just" eaLnBrk="1" hangingPunct="1">
              <a:buFont typeface="Wingdings 2" pitchFamily="18" charset="2"/>
              <a:buNone/>
            </a:pPr>
            <a:r>
              <a:rPr lang="hu-HU" dirty="0" smtClean="0"/>
              <a:t>Egyszerű szerkezettel nehezen oldható meg, hogy a két kerék elfordítása közötti helyes arány mindig meglegyen, a gyakorlat követelményeinek azonban a különböző csuklós mechanizmusok jól megfelelnek.  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Felhasznált Irodalom: Dr. Lévai Zoltán: Gépjárművek Szerkezettana</a:t>
            </a: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1314</TotalTime>
  <Words>3491</Words>
  <Application>Microsoft Office PowerPoint</Application>
  <PresentationFormat>On-screen Show (4:3)</PresentationFormat>
  <Paragraphs>261</Paragraphs>
  <Slides>78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Calibri</vt:lpstr>
      <vt:lpstr>Constantia</vt:lpstr>
      <vt:lpstr>Wingdings</vt:lpstr>
      <vt:lpstr>Wingdings 2</vt:lpstr>
      <vt:lpstr>Áramlás</vt:lpstr>
      <vt:lpstr>Image</vt:lpstr>
      <vt:lpstr>Adobe Photoshop Image</vt:lpstr>
      <vt:lpstr>   Kormányzás, kormányművek, kormányrásegítők </vt:lpstr>
      <vt:lpstr>Kormányzás</vt:lpstr>
      <vt:lpstr>A kormányszerkezet fő részei:</vt:lpstr>
      <vt:lpstr>Szerkezeti változatok</vt:lpstr>
      <vt:lpstr>PowerPoint Presentation</vt:lpstr>
      <vt:lpstr>A kormányzás szervei</vt:lpstr>
      <vt:lpstr>PowerPoint Presentation</vt:lpstr>
      <vt:lpstr>PowerPoint Presentation</vt:lpstr>
      <vt:lpstr>PowerPoint Presentation</vt:lpstr>
      <vt:lpstr>PowerPoint Presentation</vt:lpstr>
      <vt:lpstr>Különleges kormányzási módszerek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Lánctalpas kormányzás:</vt:lpstr>
      <vt:lpstr>PowerPoint Presentation</vt:lpstr>
      <vt:lpstr>PowerPoint Presentation</vt:lpstr>
      <vt:lpstr>PowerPoint Presentation</vt:lpstr>
      <vt:lpstr>PowerPoint Presentation</vt:lpstr>
      <vt:lpstr>Kerékgeometria</vt:lpstr>
      <vt:lpstr>Kerékdőlés</vt:lpstr>
      <vt:lpstr>Pozitív dőlés:</vt:lpstr>
      <vt:lpstr>Negatív dőlés:</vt:lpstr>
      <vt:lpstr>Csapterpesztés:</vt:lpstr>
      <vt:lpstr>PowerPoint Presentation</vt:lpstr>
      <vt:lpstr>Kormánygördülési sugár</vt:lpstr>
      <vt:lpstr>Pozitív gördülési sugár:</vt:lpstr>
      <vt:lpstr>Negatív gördülési sugár:</vt:lpstr>
      <vt:lpstr>Nulla gördülési  sugár:</vt:lpstr>
      <vt:lpstr>Utánfutás</vt:lpstr>
      <vt:lpstr>PowerPoint Presentation</vt:lpstr>
      <vt:lpstr>Nyomtáv:</vt:lpstr>
      <vt:lpstr>PowerPoint Presentation</vt:lpstr>
      <vt:lpstr>Kerékösszetartás:</vt:lpstr>
      <vt:lpstr>Kanyarodási szögeltérés (Ackermann):</vt:lpstr>
      <vt:lpstr>Kúszási szög:</vt:lpstr>
      <vt:lpstr>A kormánymechanizmus</vt:lpstr>
      <vt:lpstr>PowerPoint Presentation</vt:lpstr>
      <vt:lpstr>PowerPoint Presentation</vt:lpstr>
      <vt:lpstr>PowerPoint Presentation</vt:lpstr>
      <vt:lpstr>Kormánymű</vt:lpstr>
      <vt:lpstr>PowerPoint Presentation</vt:lpstr>
      <vt:lpstr>Fogasléces kormánymű:</vt:lpstr>
      <vt:lpstr>Fogasléces kormánymű:</vt:lpstr>
      <vt:lpstr>Csigás kormánymű:</vt:lpstr>
      <vt:lpstr>Golyósoros kormánymű:</vt:lpstr>
      <vt:lpstr>Változó áttétel: </vt:lpstr>
      <vt:lpstr>Változó áttétel: </vt:lpstr>
      <vt:lpstr>Kormányrásegítők (szervók)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hidraulikus szervók kétféle modell szerint működnek:</vt:lpstr>
      <vt:lpstr>A hidraulikus szervók kétféle modell szerint működnek:</vt:lpstr>
      <vt:lpstr>PowerPoint Presentation</vt:lpstr>
      <vt:lpstr>Golyósoros szervokormánymű:</vt:lpstr>
      <vt:lpstr>Golyósoros szervokormánymű:</vt:lpstr>
      <vt:lpstr>PowerPoint Presentation</vt:lpstr>
      <vt:lpstr>Fogasléces szervokormánymű:</vt:lpstr>
      <vt:lpstr>PowerPoint Presentation</vt:lpstr>
      <vt:lpstr>PowerPoint Presentation</vt:lpstr>
      <vt:lpstr>PowerPoint Presentation</vt:lpstr>
      <vt:lpstr>PowerPoint Presentation</vt:lpstr>
      <vt:lpstr>Servotronic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Kormányzás, kormányművek, kormányrásegítők</dc:title>
  <dc:creator>Hugyecz Tamás</dc:creator>
  <cp:lastModifiedBy>Tamas</cp:lastModifiedBy>
  <cp:revision>98</cp:revision>
  <dcterms:created xsi:type="dcterms:W3CDTF">2009-02-27T08:22:57Z</dcterms:created>
  <dcterms:modified xsi:type="dcterms:W3CDTF">2016-04-18T12:26:49Z</dcterms:modified>
</cp:coreProperties>
</file>