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EB85-0416-4576-B3B6-41A65D12FDB6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4B64-3441-41AC-A151-AD03F746D0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Szaller</a:t>
            </a:r>
            <a:r>
              <a:rPr lang="hu-HU" dirty="0" smtClean="0"/>
              <a:t>.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Gépj</a:t>
            </a:r>
            <a:r>
              <a:rPr lang="hu-HU" baseline="0" dirty="0" smtClean="0"/>
              <a:t>. Din. És szerk. tana 9…18 o.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4B64-3441-41AC-A151-AD03F746D0CF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2010.02.15.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gépjárműre ható erők, súlypont mérés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Fenyvesi Dániel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492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Nehézségi erő (súlyerő):</a:t>
            </a:r>
            <a:endParaRPr lang="hu-HU" sz="2400" dirty="0"/>
          </a:p>
        </p:txBody>
      </p:sp>
      <p:pic>
        <p:nvPicPr>
          <p:cNvPr id="24578" name="Picture 2" descr="D:\Dani\Oktatás\Gépjármű szerkezettan\2. gyak\Képek\gjh erok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611148" cy="214314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357818" y="2000240"/>
          <a:ext cx="1415571" cy="571504"/>
        </p:xfrm>
        <a:graphic>
          <a:graphicData uri="http://schemas.openxmlformats.org/presentationml/2006/ole">
            <p:oleObj spid="_x0000_s24579" name="Equation" r:id="rId4" imgW="507780" imgH="203112" progId="Equation.DSMT4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572000" y="278605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Normál erő komponens:</a:t>
            </a:r>
            <a:endParaRPr lang="hu-HU" sz="200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143504" y="3429000"/>
          <a:ext cx="1784958" cy="500066"/>
        </p:xfrm>
        <a:graphic>
          <a:graphicData uri="http://schemas.openxmlformats.org/presentationml/2006/ole">
            <p:oleObj spid="_x0000_s24581" name="Equation" r:id="rId5" imgW="812447" imgH="228501" progId="Equation.DSMT4">
              <p:embed/>
            </p:oleObj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572000" y="414338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Tangenciális erő komponens:</a:t>
            </a:r>
            <a:endParaRPr lang="hu-HU" sz="2000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214942" y="4714884"/>
          <a:ext cx="1701613" cy="500066"/>
        </p:xfrm>
        <a:graphic>
          <a:graphicData uri="http://schemas.openxmlformats.org/presentationml/2006/ole">
            <p:oleObj spid="_x0000_s24583" name="Equation" r:id="rId6" imgW="774364" imgH="228501" progId="Equation.DSMT4">
              <p:embed/>
            </p:oleObj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0" y="5143512"/>
            <a:ext cx="10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Ha:</a:t>
            </a:r>
            <a:endParaRPr lang="hu-HU" sz="2000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571472" y="5143512"/>
          <a:ext cx="642942" cy="316600"/>
        </p:xfrm>
        <a:graphic>
          <a:graphicData uri="http://schemas.openxmlformats.org/presentationml/2006/ole">
            <p:oleObj spid="_x0000_s24585" name="Equation" r:id="rId7" imgW="418918" imgH="203112" progId="Equation.DSMT4">
              <p:embed/>
            </p:oleObj>
          </a:graphicData>
        </a:graphic>
      </p:graphicFrame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1000100" y="5786454"/>
          <a:ext cx="1500198" cy="500066"/>
        </p:xfrm>
        <a:graphic>
          <a:graphicData uri="http://schemas.openxmlformats.org/presentationml/2006/ole">
            <p:oleObj spid="_x0000_s24587" name="Equation" r:id="rId8" imgW="685800" imgH="228600" progId="Equation.DSMT4">
              <p:embed/>
            </p:oleObj>
          </a:graphicData>
        </a:graphic>
      </p:graphicFrame>
      <p:pic>
        <p:nvPicPr>
          <p:cNvPr id="18" name="Picture 3" descr="C:\Users\KomputElek\AppData\Local\Microsoft\Windows\Temporary Internet Files\Content.IE5\387NE4QC\MCj0383550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714884"/>
            <a:ext cx="857256" cy="188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3572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Statikus tengelyterhelések vízszintes úton:</a:t>
            </a:r>
            <a:endParaRPr lang="hu-HU" sz="2000" dirty="0"/>
          </a:p>
        </p:txBody>
      </p:sp>
      <p:pic>
        <p:nvPicPr>
          <p:cNvPr id="25602" name="Picture 2" descr="D:\Dani\Oktatás\Gépjármű szerkezettan\2. gyak\Képek\gjh erok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4640131" cy="244317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571868" y="1928802"/>
            <a:ext cx="55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Álló vagy egyenletes sebességgel haladó gépkocsi esetén.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250030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1. tengely terhelés:</a:t>
            </a:r>
            <a:endParaRPr lang="hu-HU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143504" y="3196430"/>
          <a:ext cx="2755507" cy="465139"/>
        </p:xfrm>
        <a:graphic>
          <a:graphicData uri="http://schemas.openxmlformats.org/presentationml/2006/ole">
            <p:oleObj spid="_x0000_s25603" name="Equation" r:id="rId4" imgW="1485255" imgH="253890" progId="Equation.DSMT4">
              <p:embed/>
            </p:oleObj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143504" y="3857628"/>
          <a:ext cx="1376616" cy="714380"/>
        </p:xfrm>
        <a:graphic>
          <a:graphicData uri="http://schemas.openxmlformats.org/presentationml/2006/ole">
            <p:oleObj spid="_x0000_s25605" name="Equation" r:id="rId5" imgW="837836" imgH="431613" progId="Equation.DSMT4">
              <p:embed/>
            </p:oleObj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643174" y="49291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hátsó tengely terhelés:</a:t>
            </a:r>
            <a:endParaRPr lang="hu-HU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214942" y="4857760"/>
          <a:ext cx="2962416" cy="500066"/>
        </p:xfrm>
        <a:graphic>
          <a:graphicData uri="http://schemas.openxmlformats.org/presentationml/2006/ole">
            <p:oleObj spid="_x0000_s25607" name="Equation" r:id="rId6" imgW="1485255" imgH="253890" progId="Equation.DSMT4">
              <p:embed/>
            </p:oleObj>
          </a:graphicData>
        </a:graphic>
      </p:graphicFrame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7072330" y="5572140"/>
          <a:ext cx="1238954" cy="642942"/>
        </p:xfrm>
        <a:graphic>
          <a:graphicData uri="http://schemas.openxmlformats.org/presentationml/2006/ole">
            <p:oleObj spid="_x0000_s25609" name="Equation" r:id="rId7" imgW="837836" imgH="431613" progId="Equation.DSMT4">
              <p:embed/>
            </p:oleObj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0" y="5572140"/>
            <a:ext cx="6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Mivel a tengely terhelést méréssel határozzák meg:</a:t>
            </a:r>
            <a:endParaRPr lang="hu-HU" dirty="0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642910" y="6143644"/>
          <a:ext cx="3618922" cy="428628"/>
        </p:xfrm>
        <a:graphic>
          <a:graphicData uri="http://schemas.openxmlformats.org/presentationml/2006/ole">
            <p:oleObj spid="_x0000_s25611" name="Equation" r:id="rId8" imgW="2120900" imgH="254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671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Dinamikus tengelyterhelések </a:t>
            </a:r>
            <a:r>
              <a:rPr lang="hu-HU" sz="2000" dirty="0" smtClean="0"/>
              <a:t>(fékezés)</a:t>
            </a:r>
            <a:r>
              <a:rPr lang="hu-HU" sz="2000" b="1" dirty="0" smtClean="0"/>
              <a:t>:</a:t>
            </a:r>
            <a:endParaRPr lang="hu-HU" sz="2000" b="1" dirty="0"/>
          </a:p>
        </p:txBody>
      </p:sp>
      <p:pic>
        <p:nvPicPr>
          <p:cNvPr id="26626" name="Picture 2" descr="D:\Dani\Oktatás\Gépjármű szerkezettan\2. gyak\Képek\gjh erok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4187"/>
            <a:ext cx="3714744" cy="204060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572000" y="171448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ébredő tömegerő:</a:t>
            </a:r>
            <a:endParaRPr lang="hu-HU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857752" y="2143116"/>
          <a:ext cx="1928826" cy="385765"/>
        </p:xfrm>
        <a:graphic>
          <a:graphicData uri="http://schemas.openxmlformats.org/presentationml/2006/ole">
            <p:oleObj spid="_x0000_s26627" name="Equation" r:id="rId4" imgW="1143000" imgH="228600" progId="Equation.DSMT4">
              <p:embed/>
            </p:oleObj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572000" y="278605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1. tengely dinamikus terhelése:</a:t>
            </a:r>
            <a:endParaRPr lang="hu-HU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857752" y="3303587"/>
          <a:ext cx="3096749" cy="411165"/>
        </p:xfrm>
        <a:graphic>
          <a:graphicData uri="http://schemas.openxmlformats.org/presentationml/2006/ole">
            <p:oleObj spid="_x0000_s26629" name="Equation" r:id="rId5" imgW="1892300" imgH="254000" progId="Equation.DSMT4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929190" y="3929066"/>
          <a:ext cx="2377790" cy="714380"/>
        </p:xfrm>
        <a:graphic>
          <a:graphicData uri="http://schemas.openxmlformats.org/presentationml/2006/ole">
            <p:oleObj spid="_x0000_s26631" name="Equation" r:id="rId6" imgW="1447800" imgH="431800" progId="Equation.DSMT4">
              <p:embed/>
            </p:oleObj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0" y="47148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hátsó tengely dinamikai terhelése:</a:t>
            </a:r>
            <a:endParaRPr lang="hu-HU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14282" y="5286388"/>
          <a:ext cx="3766320" cy="500066"/>
        </p:xfrm>
        <a:graphic>
          <a:graphicData uri="http://schemas.openxmlformats.org/presentationml/2006/ole">
            <p:oleObj spid="_x0000_s26633" name="Equation" r:id="rId7" imgW="1892300" imgH="254000" progId="Equation.DSMT4">
              <p:embed/>
            </p:oleObj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14281" y="5929330"/>
          <a:ext cx="2615569" cy="785818"/>
        </p:xfrm>
        <a:graphic>
          <a:graphicData uri="http://schemas.openxmlformats.org/presentationml/2006/ole">
            <p:oleObj spid="_x0000_s26635" name="Equation" r:id="rId8" imgW="1447800" imgH="431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14422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Mintapélda: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785926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Adatok:</a:t>
            </a:r>
          </a:p>
          <a:p>
            <a:endParaRPr lang="hu-HU" dirty="0" smtClean="0"/>
          </a:p>
          <a:p>
            <a:r>
              <a:rPr lang="hu-HU" dirty="0" smtClean="0"/>
              <a:t>A gépjármű súlyereje G = 10000 N; a gépjármű tengelytávja L = 2.5 m; a súlypont távolsága a hátsó tengelytől L</a:t>
            </a:r>
            <a:r>
              <a:rPr lang="hu-HU" baseline="-25000" dirty="0" smtClean="0"/>
              <a:t>B</a:t>
            </a:r>
            <a:r>
              <a:rPr lang="hu-HU" dirty="0" smtClean="0"/>
              <a:t> = 1.3 m; a súlypont magassága h = 0.8 m; a lassulás b = 1.5 m/s.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Feladat:</a:t>
            </a:r>
          </a:p>
          <a:p>
            <a:endParaRPr lang="hu-HU" dirty="0" smtClean="0"/>
          </a:p>
          <a:p>
            <a:r>
              <a:rPr lang="hu-HU" dirty="0" smtClean="0"/>
              <a:t>Mekkora lesz az 1. és a hátsó tengely terhelése?</a:t>
            </a:r>
            <a:endParaRPr lang="hu-HU" dirty="0"/>
          </a:p>
        </p:txBody>
      </p:sp>
      <p:pic>
        <p:nvPicPr>
          <p:cNvPr id="27650" name="Picture 2" descr="D:\Dani\Oktatás\Gépjármű szerkezettan\2. gyak\Képek\gjh erok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689" y="4286256"/>
            <a:ext cx="4875311" cy="257174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5214950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Tengelyterhelések változása a lefékezettség függvényében: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3071802" y="5357826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0" y="435769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Légellenállás </a:t>
            </a:r>
            <a:r>
              <a:rPr lang="hu-HU" sz="2400" dirty="0" smtClean="0"/>
              <a:t>(F</a:t>
            </a:r>
            <a:r>
              <a:rPr lang="hu-HU" sz="2400" baseline="-25000" dirty="0" smtClean="0"/>
              <a:t>L</a:t>
            </a:r>
            <a:r>
              <a:rPr lang="hu-HU" sz="2400" dirty="0" smtClean="0"/>
              <a:t>)</a:t>
            </a:r>
            <a:r>
              <a:rPr lang="hu-HU" sz="2400" b="1" dirty="0" smtClean="0"/>
              <a:t> hatása a tengelyterhelés változásra.</a:t>
            </a:r>
            <a:endParaRPr lang="hu-HU" sz="2400" b="1" dirty="0"/>
          </a:p>
        </p:txBody>
      </p:sp>
      <p:pic>
        <p:nvPicPr>
          <p:cNvPr id="28674" name="Picture 2" descr="D:\Dani\Oktatás\Gépjármű szerkezettan\2. gyak\Képek\gjh erok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1824038"/>
            <a:ext cx="5753637" cy="2247904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0" y="4143380"/>
            <a:ext cx="857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nyomatéki egyensúly:</a:t>
            </a:r>
            <a:endParaRPr lang="hu-HU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71472" y="4572008"/>
          <a:ext cx="1833575" cy="500066"/>
        </p:xfrm>
        <a:graphic>
          <a:graphicData uri="http://schemas.openxmlformats.org/presentationml/2006/ole">
            <p:oleObj spid="_x0000_s28675" name="Equation" r:id="rId4" imgW="838200" imgH="228600" progId="Equation.DSMT4">
              <p:embed/>
            </p:oleObj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52863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terhelés változás:</a:t>
            </a:r>
            <a:endParaRPr lang="hu-HU" sz="2000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14282" y="5875154"/>
          <a:ext cx="1500198" cy="697118"/>
        </p:xfrm>
        <a:graphic>
          <a:graphicData uri="http://schemas.openxmlformats.org/presentationml/2006/ole">
            <p:oleObj spid="_x0000_s28677" name="Equation" r:id="rId5" imgW="850531" imgH="393529" progId="Equation.DSMT4">
              <p:embed/>
            </p:oleObj>
          </a:graphicData>
        </a:graphic>
      </p:graphicFrame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000232" y="6000768"/>
          <a:ext cx="1987275" cy="482714"/>
        </p:xfrm>
        <a:graphic>
          <a:graphicData uri="http://schemas.openxmlformats.org/presentationml/2006/ole">
            <p:oleObj spid="_x0000_s28679" name="Equation" r:id="rId6" imgW="1002865" imgH="241195" progId="Equation.DSMT4">
              <p:embed/>
            </p:oleObj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4857752" y="6000768"/>
          <a:ext cx="1948309" cy="500066"/>
        </p:xfrm>
        <a:graphic>
          <a:graphicData uri="http://schemas.openxmlformats.org/presentationml/2006/ole">
            <p:oleObj spid="_x0000_s28681" name="Equation" r:id="rId7" imgW="952087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ani\Oktatás\Gépjármű szerkezettan\2. gyak\Képek\aut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56" y="2143116"/>
            <a:ext cx="9170556" cy="4362464"/>
          </a:xfrm>
          <a:prstGeom prst="rect">
            <a:avLst/>
          </a:prstGeom>
          <a:noFill/>
        </p:spPr>
      </p:pic>
      <p:pic>
        <p:nvPicPr>
          <p:cNvPr id="29699" name="Picture 3" descr="D:\Dani\Oktatás\Gépjármű szerkezettan\2. gyak\Képek\autó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88279"/>
            <a:ext cx="4143372" cy="204958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85752" y="1071546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www.ara.bme.hu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Vontatás </a:t>
            </a:r>
            <a:r>
              <a:rPr lang="hu-HU" sz="2400" dirty="0" smtClean="0"/>
              <a:t>(</a:t>
            </a:r>
            <a:r>
              <a:rPr lang="hu-HU" sz="2400" dirty="0" err="1" smtClean="0"/>
              <a:t>F</a:t>
            </a:r>
            <a:r>
              <a:rPr lang="hu-HU" sz="2400" baseline="-25000" dirty="0" err="1" smtClean="0"/>
              <a:t>k</a:t>
            </a:r>
            <a:r>
              <a:rPr lang="hu-HU" sz="2400" dirty="0" smtClean="0"/>
              <a:t>)</a:t>
            </a:r>
            <a:r>
              <a:rPr lang="hu-HU" sz="2400" b="1" dirty="0" smtClean="0"/>
              <a:t> hatása a tengelyterhelés változásra.</a:t>
            </a:r>
            <a:endParaRPr lang="hu-HU" sz="2400" b="1" dirty="0"/>
          </a:p>
        </p:txBody>
      </p:sp>
      <p:pic>
        <p:nvPicPr>
          <p:cNvPr id="30722" name="Picture 2" descr="D:\Dani\Oktatás\Gépjármű szerkezettan\2. gyak\Képek\gjh erok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383" y="1928802"/>
            <a:ext cx="5315233" cy="335758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0" y="5000636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Tengelyterhelések:</a:t>
            </a:r>
            <a:endParaRPr lang="hu-H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28596" y="5643578"/>
          <a:ext cx="1714512" cy="744146"/>
        </p:xfrm>
        <a:graphic>
          <a:graphicData uri="http://schemas.openxmlformats.org/presentationml/2006/ole">
            <p:oleObj spid="_x0000_s30723" name="Equation" r:id="rId4" imgW="914400" imgH="393700" progId="Equation.DSMT4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786050" y="5786454"/>
          <a:ext cx="2071702" cy="500066"/>
        </p:xfrm>
        <a:graphic>
          <a:graphicData uri="http://schemas.openxmlformats.org/presentationml/2006/ole">
            <p:oleObj spid="_x0000_s30725" name="Equation" r:id="rId5" imgW="1016000" imgH="241300" progId="Equation.DSMT4">
              <p:embed/>
            </p:oleObj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429256" y="5786454"/>
          <a:ext cx="1993770" cy="500066"/>
        </p:xfrm>
        <a:graphic>
          <a:graphicData uri="http://schemas.openxmlformats.org/presentationml/2006/ole">
            <p:oleObj spid="_x0000_s30727" name="Equation" r:id="rId6" imgW="977900" imgH="241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Induláskor vagy gyorsításkor...</a:t>
            </a:r>
            <a:endParaRPr lang="hu-HU" sz="2400" b="1" dirty="0"/>
          </a:p>
        </p:txBody>
      </p:sp>
      <p:pic>
        <p:nvPicPr>
          <p:cNvPr id="31746" name="Picture 2" descr="D:\Dani\Oktatás\Gépjármű szerkezettan\2. gyak\Képek\gjh erok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85926"/>
            <a:ext cx="4518185" cy="2357454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572000" y="1714488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nyomatéki egyensúly:</a:t>
            </a:r>
            <a:endParaRPr lang="hu-HU" sz="20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857752" y="2428868"/>
          <a:ext cx="2535057" cy="500066"/>
        </p:xfrm>
        <a:graphic>
          <a:graphicData uri="http://schemas.openxmlformats.org/presentationml/2006/ole">
            <p:oleObj spid="_x0000_s31747" name="Equation" r:id="rId4" imgW="1155700" imgH="228600" progId="Equation.DSMT4">
              <p:embed/>
            </p:oleObj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929190" y="3214686"/>
          <a:ext cx="2171707" cy="754065"/>
        </p:xfrm>
        <a:graphic>
          <a:graphicData uri="http://schemas.openxmlformats.org/presentationml/2006/ole">
            <p:oleObj spid="_x0000_s31749" name="Equation" r:id="rId5" imgW="1143000" imgH="393700" progId="Equation.DSMT4">
              <p:embed/>
            </p:oleObj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0" y="45005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terhelés változás:</a:t>
            </a:r>
            <a:endParaRPr lang="hu-HU" sz="2000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14282" y="5286388"/>
          <a:ext cx="2428892" cy="599438"/>
        </p:xfrm>
        <a:graphic>
          <a:graphicData uri="http://schemas.openxmlformats.org/presentationml/2006/ole">
            <p:oleObj spid="_x0000_s31751" name="Equation" r:id="rId6" imgW="990170" imgH="241195" progId="Equation.DSMT4">
              <p:embed/>
            </p:oleObj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458680" y="5357826"/>
          <a:ext cx="2226639" cy="571504"/>
        </p:xfrm>
        <a:graphic>
          <a:graphicData uri="http://schemas.openxmlformats.org/presentationml/2006/ole">
            <p:oleObj spid="_x0000_s31753" name="Equation" r:id="rId7" imgW="952087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14422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Mintapélda: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78592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Adatok:</a:t>
            </a:r>
          </a:p>
          <a:p>
            <a:endParaRPr lang="hu-HU" dirty="0" smtClean="0"/>
          </a:p>
          <a:p>
            <a:r>
              <a:rPr lang="hu-HU" dirty="0" smtClean="0"/>
              <a:t>A pótkocsi vonóerő szükséglete: </a:t>
            </a:r>
            <a:r>
              <a:rPr lang="hu-HU" dirty="0" err="1" smtClean="0"/>
              <a:t>Fk</a:t>
            </a:r>
            <a:r>
              <a:rPr lang="hu-HU" dirty="0" smtClean="0"/>
              <a:t> = 38000 N; a vonóhorog magassága: </a:t>
            </a:r>
            <a:r>
              <a:rPr lang="hu-HU" dirty="0" err="1" smtClean="0"/>
              <a:t>hk</a:t>
            </a:r>
            <a:r>
              <a:rPr lang="hu-HU" dirty="0" smtClean="0"/>
              <a:t> = 0.7 m; a vontatott jármű összsúlya: G = 80000 N; a vontatott jármű tengelytávja: L = 3 m; a vontató jármű súlypontjának távolsága az A 1. tengelytől: LA = 1.4 m.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Feladat:</a:t>
            </a:r>
          </a:p>
          <a:p>
            <a:endParaRPr lang="hu-HU" dirty="0" smtClean="0"/>
          </a:p>
          <a:p>
            <a:r>
              <a:rPr lang="hu-HU" dirty="0" smtClean="0"/>
              <a:t>Határozzuk meg a B hátsó tengely és az A első tengely terhelését vontatmánnyal?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súlypont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mérés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Súlypont hosszirányú helyzetének mérése hídmérleggel:</a:t>
            </a:r>
            <a:endParaRPr lang="hu-HU" sz="2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669" y="1714488"/>
            <a:ext cx="5364662" cy="307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0" y="464344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nyomatéki tétel alapján:</a:t>
            </a:r>
            <a:endParaRPr lang="hu-H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71472" y="5143512"/>
          <a:ext cx="1715504" cy="500066"/>
        </p:xfrm>
        <a:graphic>
          <a:graphicData uri="http://schemas.openxmlformats.org/presentationml/2006/ole">
            <p:oleObj spid="_x0000_s32771" name="Equation" r:id="rId4" imgW="787400" imgH="228600" progId="Equation.DSMT4">
              <p:embed/>
            </p:oleObj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0" y="585789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súlypont távolsága a hátsó tengelytől:</a:t>
            </a:r>
            <a:endParaRPr lang="hu-HU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059646" y="5643578"/>
          <a:ext cx="1024707" cy="785818"/>
        </p:xfrm>
        <a:graphic>
          <a:graphicData uri="http://schemas.openxmlformats.org/presentationml/2006/ole">
            <p:oleObj spid="_x0000_s32773" name="Equation" r:id="rId5" imgW="520474" imgH="393529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Gépjárműre ható erők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2858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közúti gépjárművekre ható erők alakulását meghatározza azok szerkezeti felépítése…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92880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Feladataik szerint lehetnek:</a:t>
            </a:r>
          </a:p>
          <a:p>
            <a:endParaRPr lang="hu-HU" dirty="0" smtClean="0"/>
          </a:p>
          <a:p>
            <a:pPr marL="290513" indent="-290513">
              <a:buFont typeface="Wingdings" pitchFamily="2" charset="2"/>
              <a:buChar char="q"/>
            </a:pPr>
            <a:r>
              <a:rPr lang="hu-HU" dirty="0" smtClean="0"/>
              <a:t>Személyszállító gépjárművek: </a:t>
            </a:r>
            <a:r>
              <a:rPr lang="hu-HU" i="1" dirty="0" smtClean="0"/>
              <a:t>személygépkocsik</a:t>
            </a:r>
            <a:r>
              <a:rPr lang="hu-HU" dirty="0" smtClean="0"/>
              <a:t> (2…5 p.), </a:t>
            </a:r>
            <a:r>
              <a:rPr lang="hu-HU" i="1" dirty="0" smtClean="0"/>
              <a:t>mikrobuszok</a:t>
            </a:r>
            <a:r>
              <a:rPr lang="hu-HU" dirty="0" smtClean="0"/>
              <a:t> (&lt;= 8 p.), </a:t>
            </a:r>
            <a:r>
              <a:rPr lang="hu-HU" i="1" dirty="0" smtClean="0"/>
              <a:t>autóbuszok</a:t>
            </a:r>
            <a:r>
              <a:rPr lang="hu-HU" dirty="0" smtClean="0"/>
              <a:t>, </a:t>
            </a:r>
            <a:r>
              <a:rPr lang="hu-HU" i="1" dirty="0" smtClean="0"/>
              <a:t>motorkerékpárok</a:t>
            </a:r>
            <a:r>
              <a:rPr lang="hu-HU" dirty="0" smtClean="0"/>
              <a:t>  (1, 2 p.), </a:t>
            </a:r>
            <a:r>
              <a:rPr lang="hu-HU" i="1" dirty="0" smtClean="0"/>
              <a:t>oldalkocsis motorkerékpárok </a:t>
            </a:r>
            <a:r>
              <a:rPr lang="hu-HU" dirty="0" smtClean="0"/>
              <a:t>(1…3 p.), </a:t>
            </a:r>
            <a:r>
              <a:rPr lang="hu-HU" i="1" dirty="0" smtClean="0"/>
              <a:t>robogók</a:t>
            </a:r>
            <a:r>
              <a:rPr lang="hu-HU" dirty="0" smtClean="0"/>
              <a:t>.</a:t>
            </a:r>
          </a:p>
          <a:p>
            <a:pPr marL="290513" indent="-290513">
              <a:buFont typeface="Wingdings" pitchFamily="2" charset="2"/>
              <a:buChar char="q"/>
            </a:pPr>
            <a:r>
              <a:rPr lang="hu-HU" dirty="0" smtClean="0"/>
              <a:t>Teherszállító gépjárművek: nyitott és zárt </a:t>
            </a:r>
            <a:r>
              <a:rPr lang="hu-HU" i="1" dirty="0" smtClean="0"/>
              <a:t>kis tehergépkocsik </a:t>
            </a:r>
            <a:r>
              <a:rPr lang="hu-HU" dirty="0" smtClean="0"/>
              <a:t>(&lt;= 1.5 t.), nyitott és zárt tehergépkocsi (1.5 t. &lt;=), </a:t>
            </a:r>
            <a:r>
              <a:rPr lang="hu-HU" i="1" dirty="0" smtClean="0"/>
              <a:t>önürítős </a:t>
            </a:r>
            <a:r>
              <a:rPr lang="hu-HU" dirty="0" smtClean="0"/>
              <a:t>(billenő) felépítményű jármű, </a:t>
            </a:r>
            <a:r>
              <a:rPr lang="hu-HU" i="1" dirty="0" smtClean="0"/>
              <a:t>nyerges vontatók</a:t>
            </a:r>
            <a:r>
              <a:rPr lang="hu-HU" dirty="0" smtClean="0"/>
              <a:t>, </a:t>
            </a:r>
            <a:r>
              <a:rPr lang="hu-HU" i="1" dirty="0" smtClean="0"/>
              <a:t>különleges gépjárművek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motor elhelyezkedése szerint: </a:t>
            </a:r>
            <a:r>
              <a:rPr lang="hu-HU" i="1" dirty="0" smtClean="0"/>
              <a:t>orrmotoros, farmotoros, padló alatti motoros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Meghajtás szerint: </a:t>
            </a:r>
            <a:r>
              <a:rPr lang="hu-HU" i="1" dirty="0" err="1" smtClean="0"/>
              <a:t>elsőkerék-hajtású</a:t>
            </a:r>
            <a:r>
              <a:rPr lang="hu-HU" i="1" dirty="0" smtClean="0"/>
              <a:t>, hátsókerék hajtású, összkerékhajtású</a:t>
            </a:r>
            <a:r>
              <a:rPr lang="hu-HU" dirty="0" smtClean="0"/>
              <a:t> gépkocsik.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gépjárművek osztályozhatóak futóművük, kormányművük, és fékberendezésük szerint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28596" y="642939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Osvald</a:t>
            </a:r>
            <a:r>
              <a:rPr lang="hu-HU" sz="2400" b="1" dirty="0" smtClean="0">
                <a:solidFill>
                  <a:schemeClr val="bg1"/>
                </a:solidFill>
              </a:rPr>
              <a:t> F.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468" y="928670"/>
            <a:ext cx="49195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8956"/>
            <a:ext cx="5464202" cy="24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71744"/>
            <a:ext cx="21514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súlypont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mérés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Súlypont magassági helyzetének</a:t>
            </a:r>
          </a:p>
          <a:p>
            <a:r>
              <a:rPr lang="hu-HU" sz="2000" b="1" dirty="0" smtClean="0"/>
              <a:t>meghatározása: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2214554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nyomatéki tétel alapján:</a:t>
            </a:r>
            <a:endParaRPr lang="hu-HU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572140"/>
            <a:ext cx="4005264" cy="4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6064940"/>
            <a:ext cx="3643306" cy="7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928662" y="535782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Osvald</a:t>
            </a:r>
            <a:r>
              <a:rPr lang="hu-HU" sz="2400" b="1" dirty="0" smtClean="0">
                <a:solidFill>
                  <a:schemeClr val="bg1"/>
                </a:solidFill>
              </a:rPr>
              <a:t> F.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78" y="1142984"/>
            <a:ext cx="763644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357166"/>
            <a:ext cx="80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Keresztirányú súlypont mérés…</a:t>
            </a:r>
            <a:endParaRPr lang="hu-HU" dirty="0"/>
          </a:p>
        </p:txBody>
      </p:sp>
      <p:pic>
        <p:nvPicPr>
          <p:cNvPr id="4" name="Picture 3" descr="C:\Users\KomputElek\AppData\Local\Microsoft\Windows\Temporary Internet Files\Content.IE5\387NE4QC\MCj03835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61778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súlypont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mérés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828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Vizsgált járműtípusok súlypont jellemzői:</a:t>
            </a:r>
            <a:endParaRPr lang="hu-HU" sz="20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95450"/>
            <a:ext cx="54768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48746"/>
            <a:ext cx="7615236" cy="34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929454" y="600076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Osvald</a:t>
            </a:r>
            <a:r>
              <a:rPr lang="hu-HU" dirty="0" smtClean="0"/>
              <a:t> F.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ni\Oktatás\Gépjármű szerkezettan\2. gyak\Képek\különle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70"/>
            <a:ext cx="9151411" cy="607223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0" y="285728"/>
            <a:ext cx="621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Különleges gépjármű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57161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 2 csoportja: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b="1" dirty="0" smtClean="0"/>
              <a:t>Külső erők</a:t>
            </a:r>
            <a:r>
              <a:rPr lang="hu-HU" sz="2400" dirty="0" smtClean="0"/>
              <a:t>: amelyekkel a környezet hat a gépjárműre (</a:t>
            </a:r>
            <a:r>
              <a:rPr lang="hu-HU" sz="2400" i="1" dirty="0" smtClean="0"/>
              <a:t>nehézségi erő, gördülési ellenállás, légellenállás, emelkedési ellenállás, kapcsolódó járműről származó erők…</a:t>
            </a:r>
            <a:r>
              <a:rPr lang="hu-HU" sz="2400" dirty="0" smtClean="0"/>
              <a:t>).</a:t>
            </a:r>
          </a:p>
          <a:p>
            <a:endParaRPr lang="hu-HU" sz="2400" dirty="0" smtClean="0"/>
          </a:p>
          <a:p>
            <a:r>
              <a:rPr lang="hu-HU" sz="2400" b="1" dirty="0" smtClean="0"/>
              <a:t>A vonóerők reakció erői</a:t>
            </a:r>
            <a:r>
              <a:rPr lang="hu-HU" sz="2400" dirty="0" smtClean="0"/>
              <a:t>: azon erők reakcióerői, amelyekkel a gépjármű hat  a környezetre. Irányukat és nagyságukat a gépjármű és a környezet relatív helyzete, sebessége, valamint egyes jellemzői meghatározzák.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214422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útfelület és a gumiabroncs között keletkező </a:t>
            </a:r>
            <a:r>
              <a:rPr lang="hu-HU" b="1" dirty="0" smtClean="0"/>
              <a:t>súrlódási (tapadási) erő </a:t>
            </a:r>
            <a:r>
              <a:rPr lang="hu-HU" dirty="0" smtClean="0"/>
              <a:t>lehetővé teszi, a gépjármű…:</a:t>
            </a:r>
          </a:p>
          <a:p>
            <a:endParaRPr lang="hu-HU" dirty="0" smtClean="0"/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Egyenletes haladó mozgását.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Gyorsítást.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Fékezést.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Kanyarodó jármű irányban tartását.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/>
              <a:t>Az álló jármű helyben maradását.</a:t>
            </a:r>
            <a:endParaRPr lang="hu-H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285852" y="4286256"/>
          <a:ext cx="1214446" cy="428628"/>
        </p:xfrm>
        <a:graphic>
          <a:graphicData uri="http://schemas.openxmlformats.org/presentationml/2006/ole">
            <p:oleObj spid="_x0000_s4097" name="Equation" r:id="rId3" imgW="647700" imgH="228600" progId="Equation.DSMT4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0" y="4857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Útfelület síkjában hat haladásirányban, fékezésnél ellentétes…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53578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Kicsúszás</a:t>
            </a:r>
            <a:r>
              <a:rPr lang="hu-HU" dirty="0" smtClean="0"/>
              <a:t>: gumiabroncs és az útfelület között nincs meg a járműsebességhez megfelelő tapadási erő.</a:t>
            </a:r>
          </a:p>
          <a:p>
            <a:r>
              <a:rPr lang="hu-HU" u="sng" dirty="0" smtClean="0"/>
              <a:t>Felborulás</a:t>
            </a:r>
            <a:r>
              <a:rPr lang="hu-HU" dirty="0" smtClean="0"/>
              <a:t>: ha a tapadási erő nagy , és a súlypont magasan helyezkedik el, centrifugális erő hatására lehetséges a borulás.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vonóerők reakció erői</a:t>
            </a:r>
            <a:r>
              <a:rPr lang="hu-HU" sz="2400" dirty="0" smtClean="0"/>
              <a:t>: a kerék és az útfelület között ható erők.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857364"/>
            <a:ext cx="800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Egyenletes haladás vagy gyorsulás esetén a kerékre ható erők:</a:t>
            </a:r>
            <a:endParaRPr lang="hu-HU" sz="2400" dirty="0"/>
          </a:p>
        </p:txBody>
      </p:sp>
      <p:pic>
        <p:nvPicPr>
          <p:cNvPr id="20482" name="Picture 2" descr="D:\Dani\Oktatás\Gépjármű szerkezettan\2. gyak\Képek\gjh erok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4219493" cy="3643338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954588" y="2857500"/>
          <a:ext cx="3089275" cy="571500"/>
        </p:xfrm>
        <a:graphic>
          <a:graphicData uri="http://schemas.openxmlformats.org/presentationml/2006/ole">
            <p:oleObj spid="_x0000_s20483" name="Equation" r:id="rId4" imgW="1358640" imgH="253800" progId="Equation.DSMT4">
              <p:embed/>
            </p:oleObj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429256" y="5000636"/>
          <a:ext cx="2280872" cy="928694"/>
        </p:xfrm>
        <a:graphic>
          <a:graphicData uri="http://schemas.openxmlformats.org/presentationml/2006/ole">
            <p:oleObj spid="_x0000_s20485" name="Equation" r:id="rId5" imgW="977476" imgH="393529" progId="Equation.DSMT4">
              <p:embed/>
            </p:oleObj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4214810" y="4000504"/>
            <a:ext cx="492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Kerületi erő reakcióereje a vonóerő:</a:t>
            </a:r>
            <a:endParaRPr lang="hu-H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428736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fékezés esetén:</a:t>
            </a:r>
            <a:endParaRPr lang="hu-HU" sz="2400" dirty="0"/>
          </a:p>
        </p:txBody>
      </p:sp>
      <p:pic>
        <p:nvPicPr>
          <p:cNvPr id="21506" name="Picture 2" descr="D:\Dani\Oktatás\Gépjármű szerkezettan\2. gyak\Képek\gjh erok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471726" cy="3571900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000628" y="2571744"/>
          <a:ext cx="3089015" cy="571504"/>
        </p:xfrm>
        <a:graphic>
          <a:graphicData uri="http://schemas.openxmlformats.org/presentationml/2006/ole">
            <p:oleObj spid="_x0000_s21507" name="Equation" r:id="rId4" imgW="1358310" imgH="253890" progId="Equation.DSMT4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572000" y="364331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Ebből a fékezőerő:</a:t>
            </a:r>
            <a:endParaRPr lang="hu-HU" sz="24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072066" y="4572007"/>
          <a:ext cx="2286016" cy="910107"/>
        </p:xfrm>
        <a:graphic>
          <a:graphicData uri="http://schemas.openxmlformats.org/presentationml/2006/ole">
            <p:oleObj spid="_x0000_s21509" name="Equation" r:id="rId5" imgW="1015559" imgH="406224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ani\Oktatás\Gépjármű szerkezettan\2. gyak\Képek\gjh erok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148135" cy="3268682"/>
          </a:xfrm>
          <a:prstGeom prst="rect">
            <a:avLst/>
          </a:prstGeom>
          <a:noFill/>
        </p:spPr>
      </p:pic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428736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Oldalvezető erő:</a:t>
            </a:r>
            <a:endParaRPr lang="hu-HU" sz="2400" b="1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429256" y="2428868"/>
          <a:ext cx="2151078" cy="571504"/>
        </p:xfrm>
        <a:graphic>
          <a:graphicData uri="http://schemas.openxmlformats.org/presentationml/2006/ole">
            <p:oleObj spid="_x0000_s22531" name="Equation" r:id="rId4" imgW="863225" imgH="228501" progId="Equation.DSMT4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357554" y="3714752"/>
            <a:ext cx="57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Lehetővé teszi a gépjármű iránytartását, mind egyenesben mind kanyarban haladva.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/>
          </p:cNvSpPr>
          <p:nvPr/>
        </p:nvSpPr>
        <p:spPr>
          <a:xfrm>
            <a:off x="457200" y="214290"/>
            <a:ext cx="822960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Gépjárműre ható erők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3572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Gyorsító erő: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20002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Aktív erők</a:t>
            </a:r>
            <a:r>
              <a:rPr lang="hu-HU" dirty="0" smtClean="0"/>
              <a:t> (</a:t>
            </a:r>
            <a:r>
              <a:rPr lang="hu-HU" dirty="0" err="1" smtClean="0"/>
              <a:t>F</a:t>
            </a:r>
            <a:r>
              <a:rPr lang="hu-HU" baseline="-25000" dirty="0" err="1" smtClean="0"/>
              <a:t>h</a:t>
            </a:r>
            <a:r>
              <a:rPr lang="hu-HU" dirty="0" smtClean="0"/>
              <a:t>): a vonóerők reakcióerői amelyek változtatásával a mozgásjellemzők változtatható.</a:t>
            </a:r>
          </a:p>
          <a:p>
            <a:endParaRPr lang="hu-HU" sz="1200" dirty="0" smtClean="0"/>
          </a:p>
          <a:p>
            <a:r>
              <a:rPr lang="hu-HU" u="sng" dirty="0" smtClean="0"/>
              <a:t>Passzív erők (menetellenállások)</a:t>
            </a:r>
            <a:r>
              <a:rPr lang="hu-HU" dirty="0" smtClean="0"/>
              <a:t> (</a:t>
            </a:r>
            <a:r>
              <a:rPr lang="hu-HU" dirty="0" err="1" smtClean="0"/>
              <a:t>F</a:t>
            </a:r>
            <a:r>
              <a:rPr lang="hu-HU" baseline="-25000" dirty="0" err="1" smtClean="0"/>
              <a:t>v</a:t>
            </a:r>
            <a:r>
              <a:rPr lang="hu-HU" dirty="0" smtClean="0"/>
              <a:t>): külső erők amelyek függetlenek a vezető akaratától és a vonóerővel szemben hatnak.</a:t>
            </a:r>
            <a:endParaRPr lang="hu-HU" dirty="0"/>
          </a:p>
        </p:txBody>
      </p:sp>
      <p:pic>
        <p:nvPicPr>
          <p:cNvPr id="23554" name="Picture 2" descr="D:\Dani\Oktatás\Gépjármű szerkezettan\2. gyak\Képek\gjh erok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700126" cy="264320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4572000" y="392906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gyorsító erő:</a:t>
            </a:r>
            <a:endParaRPr lang="hu-HU" sz="24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214942" y="4786322"/>
          <a:ext cx="1960576" cy="571504"/>
        </p:xfrm>
        <a:graphic>
          <a:graphicData uri="http://schemas.openxmlformats.org/presentationml/2006/ole">
            <p:oleObj spid="_x0000_s23555" name="Equation" r:id="rId4" imgW="7874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733</Words>
  <Application>Microsoft Office PowerPoint</Application>
  <PresentationFormat>Diavetítés a képernyőre (4:3 oldalarány)</PresentationFormat>
  <Paragraphs>115</Paragraphs>
  <Slides>24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6" baseType="lpstr">
      <vt:lpstr>Office-téma</vt:lpstr>
      <vt:lpstr>Equation</vt:lpstr>
      <vt:lpstr>A gépjárműre ható erők, súlypont mérés</vt:lpstr>
      <vt:lpstr>Gépjárműre ható erők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gépjárműre ható erők, súlypont mérés</dc:title>
  <cp:lastModifiedBy>KomputElek</cp:lastModifiedBy>
  <cp:revision>55</cp:revision>
  <dcterms:modified xsi:type="dcterms:W3CDTF">2010-02-15T08:56:46Z</dcterms:modified>
</cp:coreProperties>
</file>