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6" r:id="rId43"/>
    <p:sldId id="298" r:id="rId4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5" autoAdjust="0"/>
    <p:restoredTop sz="79285" autoAdjust="0"/>
  </p:normalViewPr>
  <p:slideViewPr>
    <p:cSldViewPr>
      <p:cViewPr varScale="1">
        <p:scale>
          <a:sx n="77" d="100"/>
          <a:sy n="77" d="100"/>
        </p:scale>
        <p:origin x="-10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AF70D-8335-4A0E-A3DD-B6773B539C9C}" type="datetimeFigureOut">
              <a:rPr lang="hu-HU" smtClean="0"/>
              <a:t>2013.04.24.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3D0D4-8F69-4EDC-A7C2-4D9B88FE7F7C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3D0D4-8F69-4EDC-A7C2-4D9B88FE7F7C}" type="slidenum">
              <a:rPr lang="hu-HU" smtClean="0"/>
              <a:t>7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4E60-5F88-47D2-8B0F-7156F067A026}" type="datetimeFigureOut">
              <a:rPr lang="hu-HU" smtClean="0"/>
              <a:t>2013.04.24.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10D5-326A-4A1B-920A-FDE0F8CF693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4E60-5F88-47D2-8B0F-7156F067A026}" type="datetimeFigureOut">
              <a:rPr lang="hu-HU" smtClean="0"/>
              <a:t>2013.04.24.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10D5-326A-4A1B-920A-FDE0F8CF693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4E60-5F88-47D2-8B0F-7156F067A026}" type="datetimeFigureOut">
              <a:rPr lang="hu-HU" smtClean="0"/>
              <a:t>2013.04.24.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10D5-326A-4A1B-920A-FDE0F8CF693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4E60-5F88-47D2-8B0F-7156F067A026}" type="datetimeFigureOut">
              <a:rPr lang="hu-HU" smtClean="0"/>
              <a:t>2013.04.24.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10D5-326A-4A1B-920A-FDE0F8CF693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4E60-5F88-47D2-8B0F-7156F067A026}" type="datetimeFigureOut">
              <a:rPr lang="hu-HU" smtClean="0"/>
              <a:t>2013.04.24.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10D5-326A-4A1B-920A-FDE0F8CF693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4E60-5F88-47D2-8B0F-7156F067A026}" type="datetimeFigureOut">
              <a:rPr lang="hu-HU" smtClean="0"/>
              <a:t>2013.04.24.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10D5-326A-4A1B-920A-FDE0F8CF693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4E60-5F88-47D2-8B0F-7156F067A026}" type="datetimeFigureOut">
              <a:rPr lang="hu-HU" smtClean="0"/>
              <a:t>2013.04.24.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10D5-326A-4A1B-920A-FDE0F8CF693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4E60-5F88-47D2-8B0F-7156F067A026}" type="datetimeFigureOut">
              <a:rPr lang="hu-HU" smtClean="0"/>
              <a:t>2013.04.24.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10D5-326A-4A1B-920A-FDE0F8CF693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4E60-5F88-47D2-8B0F-7156F067A026}" type="datetimeFigureOut">
              <a:rPr lang="hu-HU" smtClean="0"/>
              <a:t>2013.04.24.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10D5-326A-4A1B-920A-FDE0F8CF693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4E60-5F88-47D2-8B0F-7156F067A026}" type="datetimeFigureOut">
              <a:rPr lang="hu-HU" smtClean="0"/>
              <a:t>2013.04.24.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10D5-326A-4A1B-920A-FDE0F8CF693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4E60-5F88-47D2-8B0F-7156F067A026}" type="datetimeFigureOut">
              <a:rPr lang="hu-HU" smtClean="0"/>
              <a:t>2013.04.24.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10D5-326A-4A1B-920A-FDE0F8CF693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24E60-5F88-47D2-8B0F-7156F067A026}" type="datetimeFigureOut">
              <a:rPr lang="hu-HU" smtClean="0"/>
              <a:t>2013.04.24.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F10D5-326A-4A1B-920A-FDE0F8CF6935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3024336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hu-HU" sz="3200" dirty="0" smtClean="0"/>
              <a:t>Egytárcsás száraz tengelykapcsolók szerkezete, működése, konstrukciós változatai.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dirty="0"/>
              <a:t>A forgó m tömegre ható </a:t>
            </a:r>
            <a:r>
              <a:rPr lang="hu-HU" dirty="0" err="1"/>
              <a:t>Fcf</a:t>
            </a:r>
            <a:r>
              <a:rPr lang="hu-HU" dirty="0"/>
              <a:t> centrifugális </a:t>
            </a:r>
            <a:r>
              <a:rPr lang="hu-HU" dirty="0" smtClean="0"/>
              <a:t>erő hatására </a:t>
            </a:r>
            <a:r>
              <a:rPr lang="hu-HU" dirty="0"/>
              <a:t>fellépő összeszorító erő növekmény az egykarú emelőre ható nyomatéki egyensúlyi összefüggésből számítható:</a:t>
            </a:r>
          </a:p>
          <a:p>
            <a:pPr>
              <a:buNone/>
            </a:pPr>
            <a:r>
              <a:rPr lang="hu-HU" i="1" dirty="0"/>
              <a:t>Fa  </a:t>
            </a:r>
            <a:r>
              <a:rPr lang="hu-HU" dirty="0"/>
              <a:t>⋅ </a:t>
            </a:r>
            <a:r>
              <a:rPr lang="hu-HU" i="1" dirty="0"/>
              <a:t>b </a:t>
            </a:r>
            <a:r>
              <a:rPr lang="hu-HU" dirty="0"/>
              <a:t>= </a:t>
            </a:r>
            <a:r>
              <a:rPr lang="hu-HU" i="1" dirty="0" err="1"/>
              <a:t>Fcf</a:t>
            </a:r>
            <a:r>
              <a:rPr lang="hu-HU" i="1" dirty="0"/>
              <a:t>   </a:t>
            </a:r>
            <a:r>
              <a:rPr lang="hu-HU" dirty="0"/>
              <a:t>⋅ </a:t>
            </a:r>
            <a:r>
              <a:rPr lang="hu-HU" i="1" dirty="0"/>
              <a:t>a</a:t>
            </a:r>
            <a:endParaRPr lang="hu-HU" dirty="0"/>
          </a:p>
          <a:p>
            <a:pPr>
              <a:buNone/>
            </a:pPr>
            <a:r>
              <a:rPr lang="hu-HU" dirty="0" smtClean="0"/>
              <a:t>Ebből </a:t>
            </a:r>
            <a:r>
              <a:rPr lang="hu-HU" dirty="0"/>
              <a:t>az összeszorító erő többlet </a:t>
            </a:r>
            <a:r>
              <a:rPr lang="hu-HU" i="1" dirty="0" smtClean="0"/>
              <a:t>Fa</a:t>
            </a:r>
            <a:r>
              <a:rPr lang="hu-HU" dirty="0" smtClean="0"/>
              <a:t> = </a:t>
            </a:r>
            <a:r>
              <a:rPr lang="hu-HU" i="1" dirty="0" smtClean="0"/>
              <a:t>a/b </a:t>
            </a:r>
            <a:r>
              <a:rPr lang="hu-HU" dirty="0"/>
              <a:t>⋅ </a:t>
            </a:r>
            <a:r>
              <a:rPr lang="hu-HU" i="1" dirty="0" err="1" smtClean="0"/>
              <a:t>Fcf</a:t>
            </a:r>
            <a:r>
              <a:rPr lang="hu-HU" dirty="0" smtClean="0"/>
              <a:t> [N</a:t>
            </a:r>
            <a:r>
              <a:rPr lang="hu-HU" dirty="0"/>
              <a:t>] </a:t>
            </a:r>
            <a:r>
              <a:rPr lang="hu-HU" dirty="0" smtClean="0"/>
              <a:t>számítható</a:t>
            </a:r>
          </a:p>
          <a:p>
            <a:pPr>
              <a:buNone/>
            </a:pPr>
            <a:r>
              <a:rPr lang="hu-HU" dirty="0" smtClean="0"/>
              <a:t>A </a:t>
            </a:r>
            <a:r>
              <a:rPr lang="hu-HU" dirty="0"/>
              <a:t>centrifugális erő </a:t>
            </a:r>
            <a:r>
              <a:rPr lang="hu-HU" i="1" dirty="0" err="1" smtClean="0"/>
              <a:t>Fcf</a:t>
            </a:r>
            <a:r>
              <a:rPr lang="hu-HU" dirty="0" smtClean="0"/>
              <a:t> = </a:t>
            </a:r>
            <a:r>
              <a:rPr lang="hu-HU" i="1" dirty="0"/>
              <a:t>m </a:t>
            </a:r>
            <a:r>
              <a:rPr lang="hu-HU" dirty="0"/>
              <a:t>⋅ </a:t>
            </a:r>
            <a:r>
              <a:rPr lang="hu-HU" i="1" dirty="0"/>
              <a:t>r </a:t>
            </a:r>
            <a:r>
              <a:rPr lang="hu-HU" dirty="0"/>
              <a:t>⋅</a:t>
            </a:r>
            <a:r>
              <a:rPr lang="hu-HU" dirty="0" smtClean="0"/>
              <a:t>ω² [N</a:t>
            </a:r>
            <a:r>
              <a:rPr lang="hu-HU" dirty="0"/>
              <a:t>] </a:t>
            </a:r>
            <a:r>
              <a:rPr lang="hu-HU" dirty="0" smtClean="0"/>
              <a:t>ismeretében</a:t>
            </a:r>
          </a:p>
          <a:p>
            <a:pPr>
              <a:buNone/>
            </a:pPr>
            <a:r>
              <a:rPr lang="hu-HU" i="1" dirty="0" smtClean="0"/>
              <a:t>Fa  </a:t>
            </a:r>
            <a:r>
              <a:rPr lang="hu-HU" dirty="0" smtClean="0"/>
              <a:t>= a/b</a:t>
            </a:r>
            <a:r>
              <a:rPr lang="hu-HU" dirty="0" smtClean="0"/>
              <a:t> ⋅m ⋅r ⋅ω² </a:t>
            </a:r>
            <a:r>
              <a:rPr lang="hu-HU" dirty="0" smtClean="0"/>
              <a:t>[N]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276872"/>
            <a:ext cx="5472608" cy="427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323528" y="1988840"/>
            <a:ext cx="32403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(</a:t>
            </a:r>
            <a:r>
              <a:rPr lang="it-IT" sz="2800" dirty="0" smtClean="0"/>
              <a:t>Fa  = a/b ⋅m ⋅r ⋅ω²</a:t>
            </a:r>
            <a:r>
              <a:rPr lang="hu-HU" sz="2800" dirty="0" smtClean="0"/>
              <a:t>; </a:t>
            </a:r>
            <a:r>
              <a:rPr lang="it-IT" sz="2800" dirty="0" smtClean="0"/>
              <a:t>ω</a:t>
            </a:r>
            <a:r>
              <a:rPr lang="hu-HU" sz="2800" dirty="0" smtClean="0"/>
              <a:t>=2</a:t>
            </a:r>
            <a:r>
              <a:rPr lang="el-GR" sz="2800" dirty="0" smtClean="0"/>
              <a:t>π</a:t>
            </a:r>
            <a:r>
              <a:rPr lang="hu-HU" sz="2800" dirty="0" smtClean="0"/>
              <a:t>n)</a:t>
            </a: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51520" y="332656"/>
            <a:ext cx="85689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</a:t>
            </a:r>
            <a:r>
              <a:rPr lang="hu-HU" sz="3200" dirty="0" err="1" smtClean="0"/>
              <a:t>félcentrifugális</a:t>
            </a:r>
            <a:r>
              <a:rPr lang="hu-HU" sz="3200" dirty="0" smtClean="0"/>
              <a:t> tengelykapcsolóknál tehát az összeszorító erő a motor fordulatszámának négyzetével arányosan változik.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9512" y="3933056"/>
            <a:ext cx="8676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Nem kedvező viszont, hogy induláskor, mikor a legnagyobb a gyorsításhoz szükséges nyomaték, nem növeli az összeszorító erőt, s nem kedvező az sem, hogy nagyon nagy fordulatok esetén bekövetkező extrém terhelés hatására, megakadályozhatja a tengelykapcsoló megcsúszását. Ezen hátrányok miatt </a:t>
            </a:r>
            <a:r>
              <a:rPr lang="hu-HU" sz="2400" dirty="0" smtClean="0"/>
              <a:t>alkalmazási </a:t>
            </a:r>
            <a:r>
              <a:rPr lang="hu-HU" sz="2400" dirty="0"/>
              <a:t>területe korlátozott</a:t>
            </a:r>
            <a:r>
              <a:rPr lang="hu-HU" sz="2400" dirty="0" smtClean="0"/>
              <a:t>.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79512" y="980728"/>
            <a:ext cx="8676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Látható</a:t>
            </a:r>
            <a:r>
              <a:rPr lang="hu-HU" sz="2400" dirty="0"/>
              <a:t>, hogy az összeszorító rugók 5000 N állandó nyomóerejét kiegészíti, ahhoz hozzáadódik, 4500 fordulat/perc esetén az összeszorító erő csaknem megduplázódik, nagy biztonsággal megakadályozva a tengelykapcsoló tárcsa megcsúszását különösen nagy fordulatok esetén.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Rugók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5536" y="1412776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Az összeszorító erőt biztosítják. A csavarrugóknak </a:t>
            </a:r>
            <a:r>
              <a:rPr lang="hu-HU" sz="2400" dirty="0"/>
              <a:t>akkor is szolgáltatniuk kell a megfelelő </a:t>
            </a:r>
            <a:r>
              <a:rPr lang="hu-HU" sz="2400" dirty="0" smtClean="0"/>
              <a:t>összeszorító erőt </a:t>
            </a:r>
            <a:r>
              <a:rPr lang="hu-HU" sz="2400" dirty="0"/>
              <a:t>a szükséges nyomaték átvitelére, ha súrlódó betétek és a súrlódó további felületek erősen megkoptak, illetve a súrlódó betétek felülete a hőtől </a:t>
            </a:r>
            <a:r>
              <a:rPr lang="hu-HU" sz="2400" dirty="0" smtClean="0"/>
              <a:t>megkeményedett</a:t>
            </a:r>
            <a:r>
              <a:rPr lang="hu-HU" sz="2400" dirty="0"/>
              <a:t>, kifényesedett, a súrlódási tényezője lecsökkent. Ezért az erre </a:t>
            </a:r>
            <a:r>
              <a:rPr lang="hu-HU" sz="2400" dirty="0" smtClean="0"/>
              <a:t>alkalmazott </a:t>
            </a:r>
            <a:r>
              <a:rPr lang="hu-HU" sz="2400" dirty="0"/>
              <a:t>csavarrugók hosszát, átmérőjét és menetszámát e követelmények figyelem- bevételével kell megállapítani. Többnyire többmenetű lágyabb rugók </a:t>
            </a:r>
            <a:r>
              <a:rPr lang="hu-HU" sz="2400" dirty="0" smtClean="0"/>
              <a:t>beépítése indokolt.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8064896" cy="577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Tányérrugó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9512" y="764704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közvetett rugóterhelésű tengelykapcsolóban egy darab központi csavarrugó van. Ez a csavarrugó, hat az enyhén kúpos, és a nyomótárcsa és a </a:t>
            </a:r>
            <a:r>
              <a:rPr lang="hu-HU" sz="2400" dirty="0" smtClean="0"/>
              <a:t>tengelykapcsolóház </a:t>
            </a:r>
            <a:r>
              <a:rPr lang="hu-HU" sz="2400" dirty="0"/>
              <a:t>fedél között elhelyezkedő tányérrugóra</a:t>
            </a:r>
            <a:r>
              <a:rPr lang="hu-HU" sz="2400" dirty="0" smtClean="0"/>
              <a:t>.</a:t>
            </a:r>
          </a:p>
          <a:p>
            <a:endParaRPr lang="hu-HU" sz="2400" dirty="0"/>
          </a:p>
          <a:p>
            <a:r>
              <a:rPr lang="hu-HU" sz="2400" dirty="0" smtClean="0"/>
              <a:t>A kiemelő szerkezet</a:t>
            </a:r>
            <a:r>
              <a:rPr lang="hu-HU" sz="2400" dirty="0"/>
              <a:t>, a központi összeszorító erőt biztosító csavarrugó ellenében, a kinyomó csapágyon </a:t>
            </a:r>
            <a:r>
              <a:rPr lang="hu-HU" sz="2400" dirty="0" smtClean="0"/>
              <a:t>keresztül, </a:t>
            </a:r>
            <a:r>
              <a:rPr lang="hu-HU" sz="2400" dirty="0"/>
              <a:t>tengely irányban elmozdítja a </a:t>
            </a:r>
            <a:r>
              <a:rPr lang="hu-HU" sz="2400" dirty="0" smtClean="0"/>
              <a:t>kiemelő </a:t>
            </a:r>
            <a:r>
              <a:rPr lang="hu-HU" sz="2400" dirty="0"/>
              <a:t>hüvelyt.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848872" cy="571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Tányér rugó karakterisztika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tengelykapcsoló (kuplung) </a:t>
            </a:r>
            <a:r>
              <a:rPr lang="hu-HU" b="1" dirty="0" smtClean="0"/>
              <a:t>tárcsák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3528" y="1412776"/>
            <a:ext cx="8568952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dirty="0"/>
              <a:t>A tengelykapcsoló tárcsákat 1,5÷2 mm-es acéllemezből készítik. </a:t>
            </a:r>
            <a:endParaRPr lang="hu-HU" dirty="0" smtClean="0"/>
          </a:p>
          <a:p>
            <a:pPr>
              <a:spcAft>
                <a:spcPts val="600"/>
              </a:spcAft>
            </a:pPr>
            <a:r>
              <a:rPr lang="hu-HU" dirty="0"/>
              <a:t>Az acéllemez tárcsa egy bordás agyhoz van szegecselve</a:t>
            </a:r>
            <a:r>
              <a:rPr lang="hu-HU" dirty="0" smtClean="0"/>
              <a:t>. (kapcsolat a sebességváltó tengelyével)</a:t>
            </a:r>
          </a:p>
          <a:p>
            <a:pPr>
              <a:spcAft>
                <a:spcPts val="600"/>
              </a:spcAft>
            </a:pPr>
            <a:r>
              <a:rPr lang="hu-HU" dirty="0"/>
              <a:t>A kapcsoló tárcsa acél lemezének </a:t>
            </a:r>
            <a:r>
              <a:rPr lang="hu-HU" dirty="0" smtClean="0"/>
              <a:t>kerületét </a:t>
            </a:r>
            <a:r>
              <a:rPr lang="hu-HU" dirty="0"/>
              <a:t>sugár irányban bemetszésekkel, több szegmensre osztják</a:t>
            </a:r>
            <a:r>
              <a:rPr lang="hu-HU" dirty="0" smtClean="0"/>
              <a:t>. Ez megakadályozza a nagy hő következményében létrejövő deformálódást.</a:t>
            </a:r>
          </a:p>
          <a:p>
            <a:pPr>
              <a:spcAft>
                <a:spcPts val="600"/>
              </a:spcAft>
            </a:pPr>
            <a:r>
              <a:rPr lang="hu-HU" dirty="0" smtClean="0"/>
              <a:t>Szegmenseket gyakran enyhén kicsavarják a tárcsa síkjából (</a:t>
            </a:r>
            <a:r>
              <a:rPr lang="hu-HU" dirty="0" err="1" smtClean="0"/>
              <a:t>rángatásmentes</a:t>
            </a:r>
            <a:r>
              <a:rPr lang="hu-HU" dirty="0" smtClean="0"/>
              <a:t> indítás biztosítása)</a:t>
            </a:r>
          </a:p>
          <a:p>
            <a:pPr>
              <a:spcAft>
                <a:spcPts val="600"/>
              </a:spcAft>
            </a:pPr>
            <a:r>
              <a:rPr lang="hu-HU" dirty="0" smtClean="0"/>
              <a:t>Az így </a:t>
            </a:r>
            <a:r>
              <a:rPr lang="hu-HU" dirty="0"/>
              <a:t>előkészített súrlódó tárcsa mind a két felére, szegecseléssel, újabban viszont szinte kizárólag ragasztással körgyűrű alakú </a:t>
            </a:r>
            <a:r>
              <a:rPr lang="hu-HU" dirty="0" smtClean="0"/>
              <a:t>súrlódó </a:t>
            </a:r>
            <a:r>
              <a:rPr lang="hu-HU" dirty="0"/>
              <a:t>betéteket erősítenek.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hu-HU" sz="4000" dirty="0"/>
              <a:t>Tengelykapcsoló tárcsa (kuplung tárcsa)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132856"/>
            <a:ext cx="9144001" cy="371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63367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dirty="0"/>
              <a:t>A súrlódó betétekkel szemben támasztott műszaki követelmények a következők:</a:t>
            </a:r>
          </a:p>
          <a:p>
            <a:r>
              <a:rPr lang="hu-HU" dirty="0" smtClean="0"/>
              <a:t>nagy </a:t>
            </a:r>
            <a:r>
              <a:rPr lang="hu-HU" dirty="0"/>
              <a:t>kopásállóság</a:t>
            </a:r>
          </a:p>
          <a:p>
            <a:r>
              <a:rPr lang="hu-HU" dirty="0" smtClean="0"/>
              <a:t>Hőállóság</a:t>
            </a:r>
            <a:endParaRPr lang="hu-HU" dirty="0"/>
          </a:p>
          <a:p>
            <a:r>
              <a:rPr lang="hu-HU" dirty="0"/>
              <a:t>N</a:t>
            </a:r>
            <a:r>
              <a:rPr lang="hu-HU" dirty="0" smtClean="0"/>
              <a:t>agy </a:t>
            </a:r>
            <a:r>
              <a:rPr lang="hu-HU" dirty="0"/>
              <a:t>felületi terhelhetőség</a:t>
            </a:r>
          </a:p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keletkező por környezetre ártalmatlan legyen</a:t>
            </a:r>
            <a:r>
              <a:rPr lang="hu-HU" dirty="0" smtClean="0"/>
              <a:t>.</a:t>
            </a:r>
          </a:p>
          <a:p>
            <a:pPr>
              <a:buNone/>
            </a:pPr>
            <a:r>
              <a:rPr lang="hu-HU" dirty="0"/>
              <a:t>A ma </a:t>
            </a:r>
            <a:r>
              <a:rPr lang="hu-HU" dirty="0" smtClean="0"/>
              <a:t>alkalmazott környezet </a:t>
            </a:r>
            <a:r>
              <a:rPr lang="hu-HU" dirty="0"/>
              <a:t>kímélő súrlódó betétek anyaga azbesztmentes hő és kopásálló </a:t>
            </a:r>
            <a:r>
              <a:rPr lang="hu-HU" dirty="0" smtClean="0"/>
              <a:t>műanyagok</a:t>
            </a:r>
          </a:p>
          <a:p>
            <a:pPr>
              <a:buNone/>
            </a:pPr>
            <a:r>
              <a:rPr lang="hu-HU" dirty="0"/>
              <a:t>A súrlódó betétek vastagsága beépítéskor, a tárcsa átmérőjétől függően 4÷8 mm</a:t>
            </a:r>
            <a:r>
              <a:rPr lang="hu-HU" dirty="0" smtClean="0"/>
              <a:t>.</a:t>
            </a:r>
          </a:p>
          <a:p>
            <a:pPr>
              <a:buNone/>
            </a:pPr>
            <a:r>
              <a:rPr lang="hu-HU" dirty="0"/>
              <a:t>Az alkalmazott betétanyagok és a többnyire öntöttvas anyagpárosításnál a </a:t>
            </a:r>
            <a:r>
              <a:rPr lang="hu-HU" dirty="0" smtClean="0"/>
              <a:t>súrlódási tényező </a:t>
            </a:r>
          </a:p>
          <a:p>
            <a:pPr>
              <a:buNone/>
            </a:pPr>
            <a:r>
              <a:rPr lang="hu-HU" dirty="0" smtClean="0"/>
              <a:t>	µ </a:t>
            </a:r>
            <a:r>
              <a:rPr lang="hu-HU" dirty="0"/>
              <a:t>= 0,25 ÷ 0,3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3707904" cy="1498178"/>
          </a:xfrm>
        </p:spPr>
        <p:txBody>
          <a:bodyPr>
            <a:normAutofit/>
          </a:bodyPr>
          <a:lstStyle/>
          <a:p>
            <a:r>
              <a:rPr lang="hu-HU" sz="3200" dirty="0" smtClean="0"/>
              <a:t>Száraz egytárcsás tengelykapcsoló</a:t>
            </a:r>
            <a:endParaRPr lang="hu-HU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11921" y="0"/>
            <a:ext cx="54320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artalom helye 6"/>
          <p:cNvSpPr>
            <a:spLocks noGrp="1"/>
          </p:cNvSpPr>
          <p:nvPr>
            <p:ph sz="quarter" idx="4"/>
          </p:nvPr>
        </p:nvSpPr>
        <p:spPr>
          <a:xfrm>
            <a:off x="0" y="1340768"/>
            <a:ext cx="4499992" cy="5517232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Nyomó tárcsa</a:t>
            </a:r>
          </a:p>
          <a:p>
            <a:r>
              <a:rPr lang="hu-HU" dirty="0" smtClean="0"/>
              <a:t>Tengelykapcsoló tárcsa (kuplung tárcsa)</a:t>
            </a:r>
          </a:p>
          <a:p>
            <a:r>
              <a:rPr lang="hu-HU" dirty="0" smtClean="0"/>
              <a:t>Motor főtengely</a:t>
            </a:r>
          </a:p>
          <a:p>
            <a:r>
              <a:rPr lang="hu-HU" dirty="0" err="1" smtClean="0"/>
              <a:t>Nyelestengely</a:t>
            </a:r>
            <a:r>
              <a:rPr lang="hu-HU" dirty="0" smtClean="0"/>
              <a:t> csapágyazva</a:t>
            </a:r>
          </a:p>
          <a:p>
            <a:r>
              <a:rPr lang="hu-HU" dirty="0" smtClean="0"/>
              <a:t>Motor főtengelyéhez rögzített lendkerék a tengelykapcsoló súrlódó felülettel</a:t>
            </a:r>
          </a:p>
          <a:p>
            <a:r>
              <a:rPr lang="hu-HU" dirty="0" smtClean="0"/>
              <a:t>Tengelykapcsoló ház fedél</a:t>
            </a:r>
          </a:p>
          <a:p>
            <a:r>
              <a:rPr lang="hu-HU" dirty="0" smtClean="0"/>
              <a:t>Kiemelő kar támasz</a:t>
            </a:r>
          </a:p>
          <a:p>
            <a:r>
              <a:rPr lang="hu-HU" dirty="0" smtClean="0"/>
              <a:t>Kiemelő kar (3 db)</a:t>
            </a:r>
          </a:p>
          <a:p>
            <a:r>
              <a:rPr lang="hu-HU" dirty="0" smtClean="0"/>
              <a:t>Nyeles bordás tengely</a:t>
            </a:r>
          </a:p>
          <a:p>
            <a:r>
              <a:rPr lang="hu-HU" dirty="0" smtClean="0"/>
              <a:t>Kiemelő szerkezet</a:t>
            </a:r>
          </a:p>
          <a:p>
            <a:r>
              <a:rPr lang="hu-HU" dirty="0" smtClean="0"/>
              <a:t>Kinyomó csapágy</a:t>
            </a:r>
          </a:p>
          <a:p>
            <a:r>
              <a:rPr lang="hu-HU" dirty="0" smtClean="0"/>
              <a:t>Összeszorító csavarrugó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5"/>
            <a:ext cx="8280920" cy="370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tárcsa </a:t>
            </a:r>
            <a:r>
              <a:rPr lang="hu-HU" dirty="0"/>
              <a:t>síkjából kihajlított szegmensekre rugalmasan szegecselt </a:t>
            </a:r>
            <a:r>
              <a:rPr lang="hu-HU" dirty="0" smtClean="0"/>
              <a:t>súrlódó </a:t>
            </a:r>
            <a:r>
              <a:rPr lang="hu-HU" dirty="0"/>
              <a:t>betétek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51520" y="5085184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kapcsolódást simábbá, fokozatosabbá teszi, mint az a korábbiakban is említésre került, ha a tengelykapcsoló tárcsa szegmensei váltakozva kihajlítgatásra kerülnek a kapcsoló tárcsa síkjából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Hullámos acéllemezre szegecselt rugalmas súrlódó betétek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896809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Rugós </a:t>
            </a:r>
            <a:r>
              <a:rPr lang="hu-HU" dirty="0"/>
              <a:t>súrlódó </a:t>
            </a:r>
            <a:r>
              <a:rPr lang="hu-HU" dirty="0" smtClean="0"/>
              <a:t>tárcsa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9512" y="1340769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Nem viszi át vagy csillapítja a belsőégésű </a:t>
            </a:r>
            <a:r>
              <a:rPr lang="hu-HU" sz="2400" dirty="0"/>
              <a:t>motorok üzeméből fakadó dinamikus, torziós lengéseket.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7704856" cy="403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336704" cy="482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54162"/>
          </a:xfrm>
        </p:spPr>
        <p:txBody>
          <a:bodyPr>
            <a:noAutofit/>
          </a:bodyPr>
          <a:lstStyle/>
          <a:p>
            <a:r>
              <a:rPr lang="hu-HU" sz="3600" dirty="0"/>
              <a:t>Gumirugós súrlódó tárcsás torziós lengéscsillapítóval ellátott </a:t>
            </a:r>
            <a:r>
              <a:rPr lang="hu-HU" sz="3600" dirty="0" smtClean="0"/>
              <a:t>tengelykapcsoló </a:t>
            </a:r>
            <a:r>
              <a:rPr lang="hu-HU" sz="3600" dirty="0"/>
              <a:t>tárcsa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Kiemelő </a:t>
            </a:r>
            <a:r>
              <a:rPr lang="hu-HU" dirty="0"/>
              <a:t>kar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064896" cy="544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Kinyomó </a:t>
            </a:r>
            <a:r>
              <a:rPr lang="hu-HU" dirty="0"/>
              <a:t>csapágy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605669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6084168" y="2060848"/>
            <a:ext cx="2880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Feladata </a:t>
            </a:r>
            <a:r>
              <a:rPr lang="hu-HU" sz="2400" dirty="0"/>
              <a:t>a tengely irányú (axiális) erő átvitele az álló tengelykapcsolót működtető szerkezettől a motor főtengelyével együtt forgó kiemelő karokra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132856"/>
            <a:ext cx="8784976" cy="279432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hu-HU" sz="3600" dirty="0"/>
              <a:t>A kéttárcsás száraz </a:t>
            </a:r>
            <a:r>
              <a:rPr lang="hu-HU" sz="3600" dirty="0" smtClean="0"/>
              <a:t>tengelykapcsolók.</a:t>
            </a:r>
            <a:endParaRPr lang="hu-HU" sz="3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141277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tengelykapcsolókkal átvihető nyomatékok nagysága erősen befolyásolja a tengelykapcsolók fő méreteit. Növekvő nyomatékokkal jelentősen növelni kell a tengelykapcsolók átmérőjét, illetve a kapcsoló tárcsát összeszorító erők </a:t>
            </a:r>
            <a:r>
              <a:rPr lang="hu-HU" sz="2400" dirty="0" smtClean="0"/>
              <a:t>nagyságát</a:t>
            </a:r>
            <a:r>
              <a:rPr lang="hu-HU" sz="2400" dirty="0"/>
              <a:t>. A paraméterek növelésének határt szab a tengelykapcsoló beépítésére </a:t>
            </a:r>
            <a:r>
              <a:rPr lang="hu-HU" sz="2400" dirty="0" smtClean="0"/>
              <a:t>rendelkezésre </a:t>
            </a:r>
            <a:r>
              <a:rPr lang="hu-HU" sz="2400" dirty="0"/>
              <a:t>álló méretek, illetve a súrlódó betét számára megengedett felületi nyomás. Mivel az átvihető nyomatékot lényegesen befolyásolja még a </a:t>
            </a:r>
            <a:r>
              <a:rPr lang="hu-HU" sz="2400" dirty="0" smtClean="0"/>
              <a:t>nyomatékot </a:t>
            </a:r>
            <a:r>
              <a:rPr lang="hu-HU" sz="2400" dirty="0"/>
              <a:t>átvivő súrlódó felületek száma is, nagy teljesítményű motorok </a:t>
            </a:r>
            <a:r>
              <a:rPr lang="hu-HU" sz="2400" dirty="0" smtClean="0"/>
              <a:t>forgatónyomatékénak </a:t>
            </a:r>
            <a:r>
              <a:rPr lang="hu-HU" sz="2400" dirty="0"/>
              <a:t>átvitelére, és a tengelykapcsolók átmérőjének csökkentésére, gyakran alkalmaznak kettő, vagy többtárcsás tengelykapcsolókat.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Kéttárcsás száraz tengelykapcsoló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264696" cy="490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A többtárcsás (lamellás) </a:t>
            </a:r>
            <a:r>
              <a:rPr lang="hu-HU" b="1" dirty="0" smtClean="0"/>
              <a:t>tengelykapcsolók</a:t>
            </a: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179512" y="260648"/>
            <a:ext cx="8229600" cy="612068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u-HU" dirty="0" smtClean="0"/>
              <a:t>A száraz egytárcsás tengelykapcsoló működése során a motorral mindig együtt forgó részek a következők: </a:t>
            </a:r>
            <a:endParaRPr lang="hu-HU" dirty="0"/>
          </a:p>
          <a:p>
            <a:r>
              <a:rPr lang="hu-HU" dirty="0" smtClean="0"/>
              <a:t>a motor főtengelyéhez rögzített lendkerék az egyik súrlódó felülettel</a:t>
            </a:r>
            <a:endParaRPr lang="hu-HU" dirty="0"/>
          </a:p>
          <a:p>
            <a:r>
              <a:rPr lang="hu-HU" dirty="0" smtClean="0"/>
              <a:t>a tengelykapcsoló ház fedele, a rögzítő csavarokkal</a:t>
            </a:r>
            <a:endParaRPr lang="hu-HU" dirty="0"/>
          </a:p>
          <a:p>
            <a:r>
              <a:rPr lang="hu-HU" dirty="0" smtClean="0"/>
              <a:t>a nyomó tárcsa</a:t>
            </a:r>
            <a:endParaRPr lang="hu-HU" dirty="0"/>
          </a:p>
          <a:p>
            <a:r>
              <a:rPr lang="hu-HU" dirty="0" smtClean="0"/>
              <a:t>az összeszorító csavarrugók</a:t>
            </a:r>
            <a:endParaRPr lang="hu-HU" dirty="0"/>
          </a:p>
          <a:p>
            <a:r>
              <a:rPr lang="hu-HU" dirty="0" smtClean="0"/>
              <a:t>a kiemelő karok a csuklókkal</a:t>
            </a:r>
          </a:p>
          <a:p>
            <a:endParaRPr lang="hu-HU" dirty="0"/>
          </a:p>
          <a:p>
            <a:pPr>
              <a:buNone/>
            </a:pPr>
            <a:r>
              <a:rPr lang="hu-HU" dirty="0" smtClean="0"/>
              <a:t>A tengelykapcsoló </a:t>
            </a:r>
            <a:r>
              <a:rPr lang="hu-HU" dirty="0"/>
              <a:t>alaphelyzetében, tehát zárt </a:t>
            </a:r>
            <a:r>
              <a:rPr lang="hu-HU" dirty="0" smtClean="0"/>
              <a:t>állapotban a </a:t>
            </a:r>
            <a:r>
              <a:rPr lang="hu-HU" dirty="0"/>
              <a:t>motorral együtt forog még</a:t>
            </a:r>
            <a:r>
              <a:rPr lang="hu-HU" dirty="0" smtClean="0"/>
              <a:t>:</a:t>
            </a:r>
          </a:p>
          <a:p>
            <a:r>
              <a:rPr lang="hu-HU" dirty="0" smtClean="0"/>
              <a:t>A </a:t>
            </a:r>
            <a:r>
              <a:rPr lang="hu-HU" dirty="0"/>
              <a:t>tengelykapcsoló tárcsa (kuplung tárcsa</a:t>
            </a:r>
            <a:r>
              <a:rPr lang="hu-HU" dirty="0" smtClean="0"/>
              <a:t>)</a:t>
            </a:r>
            <a:endParaRPr lang="hu-HU" dirty="0"/>
          </a:p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tengelykapcsoló kimenő, a sebességváltó bemenő nyeles tengelye.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Többlemezes parafa betétes olajban futó tengelykapcsoló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571" y="1628799"/>
            <a:ext cx="7262829" cy="5076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Többlemezes (lamellás) olajban futó tengelykapcsoló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344816" cy="488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9512" y="260648"/>
            <a:ext cx="87849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A tengelyirányú méret csökkentése érdekében a lemezek (lamellák) közötti hézag, oldott állapotban, lemezenként 0,3÷0,5 mm-es</a:t>
            </a:r>
            <a:r>
              <a:rPr lang="hu-HU" sz="2800" dirty="0" smtClean="0"/>
              <a:t>.</a:t>
            </a:r>
          </a:p>
          <a:p>
            <a:endParaRPr lang="hu-HU" sz="2800" dirty="0"/>
          </a:p>
          <a:p>
            <a:pPr>
              <a:spcAft>
                <a:spcPts val="1200"/>
              </a:spcAft>
            </a:pPr>
            <a:r>
              <a:rPr lang="hu-HU" sz="2800" dirty="0"/>
              <a:t>A többlemezes száraz tengelykapcsolók alkalmazási területei a következők: 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/>
              <a:t>Bolygókerekes </a:t>
            </a:r>
            <a:r>
              <a:rPr lang="hu-HU" sz="2800" dirty="0"/>
              <a:t>sebességváltók különféle elemeinek összekapcsolására </a:t>
            </a:r>
            <a:endParaRPr lang="hu-HU" sz="2800" dirty="0" smtClean="0"/>
          </a:p>
          <a:p>
            <a:pPr>
              <a:buFont typeface="Arial" pitchFamily="34" charset="0"/>
              <a:buChar char="•"/>
            </a:pPr>
            <a:r>
              <a:rPr lang="hu-HU" sz="2800" dirty="0" smtClean="0"/>
              <a:t>Lánctalpas </a:t>
            </a:r>
            <a:r>
              <a:rPr lang="hu-HU" sz="2800" dirty="0"/>
              <a:t>járművek kormányszerkezeteinek kapcsolására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/>
              <a:t>Sebességváltók </a:t>
            </a:r>
            <a:r>
              <a:rPr lang="hu-HU" sz="2800" dirty="0"/>
              <a:t>fogaskerekeinek a tengelyükkel való összekapcsolására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/>
              <a:t>Esetenként </a:t>
            </a:r>
            <a:r>
              <a:rPr lang="hu-HU" sz="2800" dirty="0"/>
              <a:t>indítómotorok hajtó tengelyein a szükség szerinti megcsúszás biztosítására.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151112"/>
          </a:xfrm>
        </p:spPr>
        <p:txBody>
          <a:bodyPr>
            <a:normAutofit fontScale="90000"/>
          </a:bodyPr>
          <a:lstStyle/>
          <a:p>
            <a:r>
              <a:rPr lang="hu-HU" dirty="0"/>
              <a:t>A mechanikus tengelykapcsolók működtető (kiemelő) szerkezeteinek konstrukciós változatai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67544" y="2492897"/>
            <a:ext cx="8229600" cy="41764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u-HU" dirty="0"/>
              <a:t>A pedálok, így a tengelykapcsoló pedál működtetéséhez szükséges erők és pedál utak nagyságára vonatkozó műszaki irányelvek a </a:t>
            </a:r>
            <a:r>
              <a:rPr lang="hu-HU" dirty="0" smtClean="0"/>
              <a:t>következők:</a:t>
            </a:r>
          </a:p>
          <a:p>
            <a:r>
              <a:rPr lang="hu-HU" dirty="0" smtClean="0"/>
              <a:t>A </a:t>
            </a:r>
            <a:r>
              <a:rPr lang="hu-HU" dirty="0"/>
              <a:t>pedálok működtetéséhez szükséges láberő mértéke ne </a:t>
            </a:r>
            <a:r>
              <a:rPr lang="hu-HU" dirty="0" smtClean="0"/>
              <a:t>haladja meg a 150÷200 </a:t>
            </a:r>
            <a:r>
              <a:rPr lang="hu-HU" dirty="0"/>
              <a:t>N értéket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 smtClean="0"/>
              <a:t>A </a:t>
            </a:r>
            <a:r>
              <a:rPr lang="hu-HU" dirty="0"/>
              <a:t>pedál kinyomásának útja 120÷150 </a:t>
            </a:r>
            <a:r>
              <a:rPr lang="hu-HU" dirty="0" smtClean="0"/>
              <a:t>mm</a:t>
            </a:r>
            <a:r>
              <a:rPr lang="hu-HU" dirty="0"/>
              <a:t> </a:t>
            </a:r>
          </a:p>
          <a:p>
            <a:r>
              <a:rPr lang="hu-HU" dirty="0" smtClean="0"/>
              <a:t>Ebből </a:t>
            </a:r>
            <a:r>
              <a:rPr lang="hu-HU" dirty="0"/>
              <a:t>a pedál holtjáték, mikor még a tengelykapcsoló kiemelése nem </a:t>
            </a:r>
            <a:r>
              <a:rPr lang="hu-HU" dirty="0" smtClean="0"/>
              <a:t>kezdődik </a:t>
            </a:r>
            <a:r>
              <a:rPr lang="hu-HU" dirty="0"/>
              <a:t>meg, 20÷30 mm.</a:t>
            </a:r>
          </a:p>
          <a:p>
            <a:r>
              <a:rPr lang="hu-HU" dirty="0"/>
              <a:t> </a:t>
            </a:r>
            <a:r>
              <a:rPr lang="hu-HU" dirty="0" smtClean="0"/>
              <a:t>Ehhez </a:t>
            </a:r>
            <a:r>
              <a:rPr lang="hu-HU" dirty="0"/>
              <a:t>a pedál holtjátékhoz a kinyomó csapágy és a kiemelő karok között 1,5÷3 mm holtjáték tartozik.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59209"/>
            <a:ext cx="8532440" cy="599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88640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Mechanikus </a:t>
            </a:r>
            <a:r>
              <a:rPr lang="hu-HU" dirty="0"/>
              <a:t>tengelykapcsoló működtető szerkezet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1" y="260648"/>
            <a:ext cx="9120259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61129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Tengelykapcsoló hidraulikus működtető szerkezete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Rugós szervo </a:t>
            </a:r>
            <a:r>
              <a:rPr lang="hu-HU" dirty="0" smtClean="0"/>
              <a:t>berendezés</a:t>
            </a:r>
            <a:endParaRPr lang="hu-H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128792" cy="48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A centrifugális (önműködő) tengelykapcsolók</a:t>
            </a:r>
            <a:endParaRPr lang="hu-H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Centrifugális tengelykapcsoló dob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38923"/>
            <a:ext cx="7488832" cy="521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Lendkerék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A motor főtengelyéhez </a:t>
            </a:r>
            <a:r>
              <a:rPr lang="hu-HU" dirty="0" smtClean="0"/>
              <a:t>van rögzítve</a:t>
            </a:r>
          </a:p>
          <a:p>
            <a:r>
              <a:rPr lang="hu-HU" dirty="0"/>
              <a:t>Anyaga általában vasöntvény, </a:t>
            </a:r>
            <a:r>
              <a:rPr lang="hu-HU" dirty="0" smtClean="0"/>
              <a:t>a csúszáskor keletkezet magas hőmérséklet elviselése végett.</a:t>
            </a:r>
          </a:p>
          <a:p>
            <a:r>
              <a:rPr lang="hu-HU" dirty="0" smtClean="0"/>
              <a:t>Palástfelületén kialakított </a:t>
            </a:r>
            <a:r>
              <a:rPr lang="hu-HU" dirty="0" err="1" smtClean="0"/>
              <a:t>fogaskoszorún</a:t>
            </a:r>
            <a:r>
              <a:rPr lang="hu-HU" dirty="0" smtClean="0"/>
              <a:t> a „</a:t>
            </a:r>
            <a:r>
              <a:rPr lang="hu-HU" dirty="0" err="1" smtClean="0"/>
              <a:t>bendix</a:t>
            </a:r>
            <a:r>
              <a:rPr lang="hu-HU" dirty="0" smtClean="0"/>
              <a:t>” villamos önindító motor fogaskereke csatlakozhat</a:t>
            </a:r>
          </a:p>
          <a:p>
            <a:r>
              <a:rPr lang="hu-HU" dirty="0"/>
              <a:t>A tengelykapcsoló felöli homlokfelületén kialakított súrlódó </a:t>
            </a:r>
            <a:r>
              <a:rPr lang="hu-HU" dirty="0" smtClean="0"/>
              <a:t>felület nyomatékátvitelt biztosít a tengelykapcsoló tárcsára</a:t>
            </a:r>
          </a:p>
          <a:p>
            <a:r>
              <a:rPr lang="hu-HU" dirty="0" smtClean="0"/>
              <a:t>Belső térében</a:t>
            </a:r>
            <a:r>
              <a:rPr lang="hu-HU" dirty="0"/>
              <a:t>, a </a:t>
            </a:r>
            <a:r>
              <a:rPr lang="hu-HU" i="1" dirty="0"/>
              <a:t>tengelykapcsoló házban</a:t>
            </a:r>
            <a:r>
              <a:rPr lang="hu-HU" dirty="0"/>
              <a:t>, helyezkednek el, működésük során, a száraz egytárcsás tengely- kapcsoló további </a:t>
            </a:r>
            <a:r>
              <a:rPr lang="hu-HU" dirty="0" smtClean="0"/>
              <a:t>elemei</a:t>
            </a:r>
          </a:p>
          <a:p>
            <a:r>
              <a:rPr lang="hu-HU" dirty="0" smtClean="0"/>
              <a:t>A lendkerék </a:t>
            </a:r>
            <a:r>
              <a:rPr lang="hu-HU" dirty="0"/>
              <a:t>agyában kerül kimunkálásra, a lendkerék kimenő, a sebességváltó bemenő, úgynevezett nyeles tengelyének megvezetésére szolgáló csapágy fészke is</a:t>
            </a:r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9512" y="548680"/>
            <a:ext cx="871296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lendkerék </a:t>
            </a:r>
            <a:r>
              <a:rPr lang="hu-HU" sz="2400" dirty="0" smtClean="0"/>
              <a:t>homlokfelületének </a:t>
            </a:r>
            <a:r>
              <a:rPr lang="hu-HU" sz="2400" dirty="0"/>
              <a:t>két menetes furatához vannak rögzítve a visszahúzó rugók </a:t>
            </a:r>
            <a:r>
              <a:rPr lang="hu-HU" sz="2400" dirty="0" smtClean="0"/>
              <a:t>kapcsolódását </a:t>
            </a:r>
            <a:r>
              <a:rPr lang="hu-HU" sz="2400" dirty="0"/>
              <a:t>is biztosító kapcsoló pofavezető csapok. Ezek a csapok biztosítják a </a:t>
            </a:r>
            <a:r>
              <a:rPr lang="hu-HU" sz="2400" dirty="0" smtClean="0"/>
              <a:t>kapcsoló </a:t>
            </a:r>
            <a:r>
              <a:rPr lang="hu-HU" sz="2400" dirty="0"/>
              <a:t>pofáknak a centrifugális erő hatására, a visszahúzó rugóerők ellenében </a:t>
            </a:r>
            <a:r>
              <a:rPr lang="hu-HU" sz="2400" dirty="0" smtClean="0"/>
              <a:t>történő </a:t>
            </a:r>
            <a:r>
              <a:rPr lang="hu-HU" sz="2400" dirty="0"/>
              <a:t>sugár irányú (radiális) </a:t>
            </a:r>
            <a:r>
              <a:rPr lang="hu-HU" sz="2400" dirty="0" smtClean="0"/>
              <a:t>elmozdulását.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A kapcsoló pofán </a:t>
            </a:r>
            <a:r>
              <a:rPr lang="hu-HU" sz="2400" dirty="0" smtClean="0"/>
              <a:t>rögzített </a:t>
            </a:r>
            <a:r>
              <a:rPr lang="hu-HU" sz="2400" dirty="0"/>
              <a:t>súrlódó betéteket a kapcsoló pofákra ható </a:t>
            </a:r>
            <a:r>
              <a:rPr lang="hu-HU" sz="2400" dirty="0" smtClean="0"/>
              <a:t>centrifugális </a:t>
            </a:r>
            <a:r>
              <a:rPr lang="hu-HU" sz="2400" dirty="0"/>
              <a:t>erő a kapcsoló dobhoz szorítja. A kapcsoló dob és a súrlódó betétek közötti súrlódó erő viszi át a hajtó nyomatékot a tengelykapcsoló dobra</a:t>
            </a:r>
            <a:r>
              <a:rPr lang="hu-HU" sz="2400" dirty="0" smtClean="0"/>
              <a:t>.</a:t>
            </a:r>
            <a:endParaRPr lang="hu-HU" sz="2400" dirty="0"/>
          </a:p>
          <a:p>
            <a:pPr>
              <a:spcAft>
                <a:spcPts val="600"/>
              </a:spcAft>
            </a:pPr>
            <a:r>
              <a:rPr lang="hu-HU" sz="2400" dirty="0" smtClean="0"/>
              <a:t>A visszahúzó rugót </a:t>
            </a:r>
            <a:r>
              <a:rPr lang="hu-HU" sz="2400" dirty="0"/>
              <a:t>úgy méretezik, hogy az a motor alapjárati fordulatán ne engedje, a centrifugális erő hatására, a </a:t>
            </a:r>
            <a:r>
              <a:rPr lang="hu-HU" sz="2400" dirty="0" smtClean="0"/>
              <a:t>kapcsoló </a:t>
            </a:r>
            <a:r>
              <a:rPr lang="hu-HU" sz="2400" dirty="0"/>
              <a:t>pofákat a kapcsoló dobhoz szorulni, vagyis alapjáraton a tengelykapcsoló oldott állapotban van</a:t>
            </a:r>
            <a:r>
              <a:rPr lang="hu-HU" sz="2400" dirty="0" smtClean="0"/>
              <a:t>.</a:t>
            </a:r>
            <a:endParaRPr lang="hu-HU" sz="2400" dirty="0"/>
          </a:p>
          <a:p>
            <a:endParaRPr lang="hu-HU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260648"/>
            <a:ext cx="84249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Hátrányok: </a:t>
            </a:r>
          </a:p>
          <a:p>
            <a:endParaRPr lang="hu-HU" sz="2400" dirty="0"/>
          </a:p>
          <a:p>
            <a:r>
              <a:rPr lang="hu-HU" sz="2400" dirty="0" smtClean="0"/>
              <a:t>Nagy fordulatszámok esetén bekövetkező extrém terhelésnél, a tengelykapcsoló nem csúszik meg, s ezzel az erőátviteli rendszer további meghibásodását okozhatja.</a:t>
            </a:r>
          </a:p>
          <a:p>
            <a:endParaRPr lang="hu-HU" sz="2400" dirty="0"/>
          </a:p>
          <a:p>
            <a:r>
              <a:rPr lang="hu-HU" sz="2400" dirty="0" smtClean="0"/>
              <a:t>Nem teszi </a:t>
            </a:r>
            <a:r>
              <a:rPr lang="hu-HU" sz="2400" dirty="0"/>
              <a:t>lehetővé a sebességváltáshoz szükséges gyors szét, illetve összekapcsolást, miután a tengelykapcsoló csak a fordulatszám alap- járatra történő lecsökkenése után old. Ezért az ilyen tengelykapcsolók csak </a:t>
            </a:r>
            <a:r>
              <a:rPr lang="hu-HU" sz="2400" dirty="0" smtClean="0"/>
              <a:t>fokozatnélküli </a:t>
            </a:r>
            <a:r>
              <a:rPr lang="hu-HU" sz="2400" dirty="0"/>
              <a:t>sebességváltók esetén alkalmazhatók</a:t>
            </a:r>
            <a:r>
              <a:rPr lang="hu-HU" sz="2400" dirty="0" smtClean="0"/>
              <a:t>.</a:t>
            </a:r>
          </a:p>
          <a:p>
            <a:endParaRPr lang="hu-HU" sz="2400" dirty="0"/>
          </a:p>
          <a:p>
            <a:r>
              <a:rPr lang="hu-HU" sz="2400" dirty="0"/>
              <a:t>A sebességváltáshoz szükséges gyors szét-, illetve összekapcsolást biztosítására, a centrifugális tengelykapcsolókat, azzal sorba kapcsolt száraz egytárcsás </a:t>
            </a:r>
            <a:r>
              <a:rPr lang="hu-HU" sz="2400" dirty="0" smtClean="0"/>
              <a:t>tengelykapcsolóval </a:t>
            </a:r>
            <a:r>
              <a:rPr lang="hu-HU" sz="2400" dirty="0"/>
              <a:t>szokták kiegészíteni.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80728"/>
            <a:ext cx="9144000" cy="577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Kiegészítő </a:t>
            </a:r>
            <a:r>
              <a:rPr lang="hu-HU" dirty="0"/>
              <a:t>kapcsolóval ellátott centrifugális tengelykapcsoló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Maximált összeszorító erejű centrifugális </a:t>
            </a:r>
            <a:r>
              <a:rPr lang="hu-HU" dirty="0" smtClean="0"/>
              <a:t>tengelykapcsoló</a:t>
            </a:r>
            <a:endParaRPr lang="hu-H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8551" y="1340768"/>
            <a:ext cx="683544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251520" y="4365104"/>
            <a:ext cx="4644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nagy fordulat és extrém nagy terhelések esetén a centrifugális </a:t>
            </a:r>
            <a:r>
              <a:rPr lang="hu-HU" sz="2400" dirty="0" smtClean="0"/>
              <a:t>tengelykapcsolók </a:t>
            </a:r>
            <a:r>
              <a:rPr lang="hu-HU" sz="2400" dirty="0"/>
              <a:t>megcsúszását biztosító konstrukciós megoldás látható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Nyomó </a:t>
            </a:r>
            <a:r>
              <a:rPr lang="hu-HU" dirty="0"/>
              <a:t>tárcsa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65104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Együtt forog a lendkerékkel így a motorral is.</a:t>
            </a:r>
          </a:p>
          <a:p>
            <a:r>
              <a:rPr lang="hu-HU" dirty="0" smtClean="0"/>
              <a:t>Magas hőmérsékletek miatt anyaga vasöntvény.</a:t>
            </a:r>
          </a:p>
          <a:p>
            <a:r>
              <a:rPr lang="hu-HU" dirty="0" smtClean="0"/>
              <a:t>Fő feladata </a:t>
            </a:r>
            <a:r>
              <a:rPr lang="hu-HU" dirty="0"/>
              <a:t>a motor nyomaték egyik felének átvitele súrlódó erő segítségével a tengelykapcsoló </a:t>
            </a:r>
            <a:r>
              <a:rPr lang="hu-HU" dirty="0" smtClean="0"/>
              <a:t>tárcsára.</a:t>
            </a:r>
          </a:p>
          <a:p>
            <a:r>
              <a:rPr lang="hu-HU" dirty="0" smtClean="0"/>
              <a:t>Ennek </a:t>
            </a:r>
            <a:r>
              <a:rPr lang="hu-HU" dirty="0"/>
              <a:t>megfelelően a motornyomaték egy része, a lendkerékről a </a:t>
            </a:r>
            <a:r>
              <a:rPr lang="hu-HU" dirty="0" smtClean="0"/>
              <a:t>nyomótárcsa </a:t>
            </a:r>
            <a:r>
              <a:rPr lang="hu-HU" dirty="0"/>
              <a:t>peremén, lévő furatokon, átmenő csavarok </a:t>
            </a:r>
            <a:r>
              <a:rPr lang="hu-HU" dirty="0" smtClean="0"/>
              <a:t>közvetítésével </a:t>
            </a:r>
            <a:r>
              <a:rPr lang="hu-HU" dirty="0"/>
              <a:t>a nyomó tárcsán kialakított hornyokhoz </a:t>
            </a:r>
            <a:r>
              <a:rPr lang="hu-HU" dirty="0" smtClean="0"/>
              <a:t>csatlakozó </a:t>
            </a:r>
            <a:r>
              <a:rPr lang="hu-HU" dirty="0"/>
              <a:t>radiális, vagy axiális, csapok, szegecsek, vagy csavarok </a:t>
            </a:r>
            <a:r>
              <a:rPr lang="hu-HU" dirty="0" smtClean="0"/>
              <a:t>közvetítésével kerül.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1252736"/>
          </a:xfrm>
        </p:spPr>
        <p:txBody>
          <a:bodyPr/>
          <a:lstStyle/>
          <a:p>
            <a:pPr algn="ctr">
              <a:buNone/>
            </a:pPr>
            <a:r>
              <a:rPr lang="hu-HU" dirty="0"/>
              <a:t>Nyomótárcsa hajtás konstrukciós változatai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882491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Nyomaték átvitelére is képes kiemelő kar konstrukciók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803546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</a:t>
            </a:r>
            <a:r>
              <a:rPr lang="hu-HU" dirty="0" smtClean="0"/>
              <a:t>iemelő karok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A kiemelő karok acélból, néha sajtolt acéllemezből készülnek</a:t>
            </a:r>
            <a:r>
              <a:rPr lang="hu-HU" dirty="0" smtClean="0"/>
              <a:t>.</a:t>
            </a:r>
          </a:p>
          <a:p>
            <a:r>
              <a:rPr lang="hu-HU" dirty="0"/>
              <a:t>A pontos oldás biztosítására 120 fokos osztással, három kiemelő kart alkalmaznak</a:t>
            </a:r>
            <a:r>
              <a:rPr lang="hu-HU" dirty="0" smtClean="0"/>
              <a:t>.</a:t>
            </a:r>
          </a:p>
          <a:p>
            <a:r>
              <a:rPr lang="hu-HU" dirty="0"/>
              <a:t>A kiemelő karokkal szemben támasztott legfontosabb alapkövetelmények</a:t>
            </a:r>
            <a:r>
              <a:rPr lang="hu-HU" dirty="0" smtClean="0"/>
              <a:t>:</a:t>
            </a:r>
            <a:r>
              <a:rPr lang="hu-HU" dirty="0"/>
              <a:t> </a:t>
            </a:r>
            <a:endParaRPr lang="hu-HU" dirty="0" smtClean="0"/>
          </a:p>
          <a:p>
            <a:pPr lvl="1"/>
            <a:r>
              <a:rPr lang="hu-HU" dirty="0"/>
              <a:t>Ü</a:t>
            </a:r>
            <a:r>
              <a:rPr lang="hu-HU" dirty="0" smtClean="0"/>
              <a:t>zembiztos</a:t>
            </a:r>
            <a:r>
              <a:rPr lang="hu-HU" dirty="0"/>
              <a:t>, beakadás, befeszüléstől mentes </a:t>
            </a:r>
            <a:r>
              <a:rPr lang="hu-HU" dirty="0" smtClean="0"/>
              <a:t>beépítés</a:t>
            </a:r>
            <a:r>
              <a:rPr lang="hu-HU" dirty="0"/>
              <a:t> </a:t>
            </a:r>
            <a:endParaRPr lang="hu-HU" dirty="0" smtClean="0"/>
          </a:p>
          <a:p>
            <a:pPr lvl="1"/>
            <a:r>
              <a:rPr lang="hu-HU" dirty="0"/>
              <a:t>E</a:t>
            </a:r>
            <a:r>
              <a:rPr lang="hu-HU" dirty="0" smtClean="0"/>
              <a:t>gyszerű</a:t>
            </a:r>
            <a:r>
              <a:rPr lang="hu-HU" dirty="0"/>
              <a:t>, olcsó </a:t>
            </a:r>
            <a:r>
              <a:rPr lang="hu-HU" dirty="0" smtClean="0"/>
              <a:t>kialakítás</a:t>
            </a:r>
            <a:r>
              <a:rPr lang="hu-HU" dirty="0"/>
              <a:t> </a:t>
            </a:r>
            <a:endParaRPr lang="hu-HU" dirty="0" smtClean="0"/>
          </a:p>
          <a:p>
            <a:pPr lvl="1"/>
            <a:r>
              <a:rPr lang="hu-HU" dirty="0" smtClean="0"/>
              <a:t>A </a:t>
            </a:r>
            <a:r>
              <a:rPr lang="hu-HU" dirty="0"/>
              <a:t>hajtó nyomaték egy részének, valamint a szorító rugók oldásához </a:t>
            </a:r>
            <a:r>
              <a:rPr lang="hu-HU" dirty="0" smtClean="0"/>
              <a:t>szükséges </a:t>
            </a:r>
            <a:r>
              <a:rPr lang="hu-HU" dirty="0"/>
              <a:t>erő okozta igénybevételeknek megfelelő szilárdság.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6861464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Félcentrifugális</a:t>
            </a:r>
            <a:r>
              <a:rPr lang="hu-HU" dirty="0"/>
              <a:t> tengelykapcsoló kiemelő kar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1291</Words>
  <Application>Microsoft Office PowerPoint</Application>
  <PresentationFormat>Diavetítés a képernyőre (4:3 oldalarány)</PresentationFormat>
  <Paragraphs>127</Paragraphs>
  <Slides>43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43</vt:i4>
      </vt:variant>
    </vt:vector>
  </HeadingPairs>
  <TitlesOfParts>
    <vt:vector size="44" baseType="lpstr">
      <vt:lpstr>Office-téma</vt:lpstr>
      <vt:lpstr>Egytárcsás száraz tengelykapcsolók szerkezete, működése, konstrukciós változatai.</vt:lpstr>
      <vt:lpstr>Száraz egytárcsás tengelykapcsoló</vt:lpstr>
      <vt:lpstr>3. dia</vt:lpstr>
      <vt:lpstr>Lendkerék</vt:lpstr>
      <vt:lpstr>Nyomó tárcsa</vt:lpstr>
      <vt:lpstr>6. dia</vt:lpstr>
      <vt:lpstr>Nyomaték átvitelére is képes kiemelő kar konstrukciók</vt:lpstr>
      <vt:lpstr>Kiemelő karok</vt:lpstr>
      <vt:lpstr>Félcentrifugális tengelykapcsoló kiemelő kar</vt:lpstr>
      <vt:lpstr>10. dia</vt:lpstr>
      <vt:lpstr>11. dia</vt:lpstr>
      <vt:lpstr>12. dia</vt:lpstr>
      <vt:lpstr>Rugók</vt:lpstr>
      <vt:lpstr>Tányérrugó</vt:lpstr>
      <vt:lpstr>15. dia</vt:lpstr>
      <vt:lpstr>Tányér rugó karakterisztika</vt:lpstr>
      <vt:lpstr>A tengelykapcsoló (kuplung) tárcsák</vt:lpstr>
      <vt:lpstr>Tengelykapcsoló tárcsa (kuplung tárcsa)</vt:lpstr>
      <vt:lpstr>19. dia</vt:lpstr>
      <vt:lpstr>A tárcsa síkjából kihajlított szegmensekre rugalmasan szegecselt súrlódó betétek</vt:lpstr>
      <vt:lpstr>Hullámos acéllemezre szegecselt rugalmas súrlódó betétek</vt:lpstr>
      <vt:lpstr>Rugós súrlódó tárcsa</vt:lpstr>
      <vt:lpstr>Gumirugós súrlódó tárcsás torziós lengéscsillapítóval ellátott tengelykapcsoló tárcsa</vt:lpstr>
      <vt:lpstr>Kiemelő kar</vt:lpstr>
      <vt:lpstr>Kinyomó csapágy</vt:lpstr>
      <vt:lpstr>A kéttárcsás száraz tengelykapcsolók.</vt:lpstr>
      <vt:lpstr>27. dia</vt:lpstr>
      <vt:lpstr>Kéttárcsás száraz tengelykapcsoló</vt:lpstr>
      <vt:lpstr>A többtárcsás (lamellás) tengelykapcsolók</vt:lpstr>
      <vt:lpstr>Többlemezes parafa betétes olajban futó tengelykapcsoló </vt:lpstr>
      <vt:lpstr>Többlemezes (lamellás) olajban futó tengelykapcsoló</vt:lpstr>
      <vt:lpstr>32. dia</vt:lpstr>
      <vt:lpstr>A mechanikus tengelykapcsolók működtető (kiemelő) szerkezeteinek konstrukciós változatai</vt:lpstr>
      <vt:lpstr>Mechanikus tengelykapcsoló működtető szerkezet</vt:lpstr>
      <vt:lpstr>35. dia</vt:lpstr>
      <vt:lpstr>Tengelykapcsoló hidraulikus működtető szerkezete</vt:lpstr>
      <vt:lpstr>Rugós szervo berendezés</vt:lpstr>
      <vt:lpstr>A centrifugális (önműködő) tengelykapcsolók</vt:lpstr>
      <vt:lpstr>Centrifugális tengelykapcsoló dob</vt:lpstr>
      <vt:lpstr>40. dia</vt:lpstr>
      <vt:lpstr>41. dia</vt:lpstr>
      <vt:lpstr>Kiegészítő kapcsolóval ellátott centrifugális tengelykapcsoló</vt:lpstr>
      <vt:lpstr>Maximált összeszorító erejű centrifugális tengelykapcsoló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Egytárcsás száraz tengelykapcsolók szerkezete, működése, konstrukciós változatai.</dc:title>
  <dc:creator>user</dc:creator>
  <cp:lastModifiedBy>user</cp:lastModifiedBy>
  <cp:revision>31</cp:revision>
  <dcterms:created xsi:type="dcterms:W3CDTF">2013-04-24T13:06:37Z</dcterms:created>
  <dcterms:modified xsi:type="dcterms:W3CDTF">2013-04-24T17:23:15Z</dcterms:modified>
</cp:coreProperties>
</file>