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9" r:id="rId4"/>
    <p:sldId id="272" r:id="rId5"/>
    <p:sldId id="270" r:id="rId6"/>
    <p:sldId id="271" r:id="rId7"/>
    <p:sldId id="273" r:id="rId8"/>
    <p:sldId id="274" r:id="rId9"/>
    <p:sldId id="279" r:id="rId10"/>
    <p:sldId id="275" r:id="rId11"/>
    <p:sldId id="294" r:id="rId12"/>
    <p:sldId id="293" r:id="rId13"/>
    <p:sldId id="277" r:id="rId14"/>
    <p:sldId id="291" r:id="rId15"/>
    <p:sldId id="292" r:id="rId16"/>
    <p:sldId id="295" r:id="rId17"/>
    <p:sldId id="280" r:id="rId18"/>
    <p:sldId id="268" r:id="rId19"/>
    <p:sldId id="281" r:id="rId20"/>
    <p:sldId id="282" r:id="rId21"/>
    <p:sldId id="283" r:id="rId22"/>
    <p:sldId id="305" r:id="rId23"/>
    <p:sldId id="260" r:id="rId24"/>
    <p:sldId id="284" r:id="rId25"/>
    <p:sldId id="285" r:id="rId26"/>
    <p:sldId id="290" r:id="rId27"/>
    <p:sldId id="296" r:id="rId28"/>
    <p:sldId id="286" r:id="rId29"/>
    <p:sldId id="306" r:id="rId30"/>
    <p:sldId id="307" r:id="rId31"/>
    <p:sldId id="261" r:id="rId32"/>
    <p:sldId id="297" r:id="rId33"/>
    <p:sldId id="298" r:id="rId34"/>
    <p:sldId id="287" r:id="rId35"/>
    <p:sldId id="288" r:id="rId36"/>
    <p:sldId id="289" r:id="rId37"/>
    <p:sldId id="299" r:id="rId38"/>
    <p:sldId id="300" r:id="rId39"/>
    <p:sldId id="301" r:id="rId40"/>
    <p:sldId id="302" r:id="rId41"/>
    <p:sldId id="303" r:id="rId42"/>
    <p:sldId id="304" r:id="rId43"/>
    <p:sldId id="309" r:id="rId44"/>
    <p:sldId id="310" r:id="rId45"/>
    <p:sldId id="311" r:id="rId46"/>
    <p:sldId id="312" r:id="rId47"/>
    <p:sldId id="262" r:id="rId48"/>
    <p:sldId id="308" r:id="rId49"/>
    <p:sldId id="263" r:id="rId50"/>
    <p:sldId id="264" r:id="rId51"/>
    <p:sldId id="265" r:id="rId52"/>
    <p:sldId id="266" r:id="rId53"/>
    <p:sldId id="313" r:id="rId5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746" autoAdjust="0"/>
  </p:normalViewPr>
  <p:slideViewPr>
    <p:cSldViewPr snapToGrid="0">
      <p:cViewPr varScale="1">
        <p:scale>
          <a:sx n="87" d="100"/>
          <a:sy n="87" d="100"/>
        </p:scale>
        <p:origin x="109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74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600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35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035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303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33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57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115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043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440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295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DB75A-6DFE-4CD3-AB4A-CF18E46007C8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80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3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0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0.png"/><Relationship Id="rId10" Type="http://schemas.openxmlformats.org/officeDocument/2006/relationships/image" Target="../media/image34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7.png"/><Relationship Id="rId3" Type="http://schemas.openxmlformats.org/officeDocument/2006/relationships/image" Target="../media/image220.png"/><Relationship Id="rId7" Type="http://schemas.openxmlformats.org/officeDocument/2006/relationships/image" Target="../media/image40.png"/><Relationship Id="rId12" Type="http://schemas.openxmlformats.org/officeDocument/2006/relationships/image" Target="../media/image36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0" Type="http://schemas.openxmlformats.org/officeDocument/2006/relationships/image" Target="../media/image281.png"/><Relationship Id="rId4" Type="http://schemas.openxmlformats.org/officeDocument/2006/relationships/image" Target="../media/image280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46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2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5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87" y="57813"/>
            <a:ext cx="1095993" cy="600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125" y="1671708"/>
            <a:ext cx="88161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A </a:t>
            </a:r>
            <a:r>
              <a:rPr lang="en-US" sz="5400" b="1" dirty="0" err="1" smtClean="0"/>
              <a:t>kozmikus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sebességek</a:t>
            </a:r>
            <a:endParaRPr lang="hu-HU" sz="5400" b="1" dirty="0"/>
          </a:p>
          <a:p>
            <a:pPr algn="ctr"/>
            <a:r>
              <a:rPr lang="hu-HU" sz="3200" b="1" dirty="0" smtClean="0"/>
              <a:t>(</a:t>
            </a:r>
            <a:r>
              <a:rPr lang="en-US" sz="3200" b="1" dirty="0" err="1" smtClean="0"/>
              <a:t>sebesebben</a:t>
            </a:r>
            <a:r>
              <a:rPr lang="en-US" sz="3200" b="1" dirty="0" smtClean="0"/>
              <a:t> a </a:t>
            </a:r>
            <a:r>
              <a:rPr lang="en-US" sz="3200" b="1" dirty="0" err="1" smtClean="0"/>
              <a:t>nyílnál</a:t>
            </a:r>
            <a:r>
              <a:rPr lang="hu-HU" sz="3200" b="1" dirty="0" smtClean="0"/>
              <a:t>)</a:t>
            </a:r>
            <a:endParaRPr lang="hu-HU" sz="3200" b="1" dirty="0"/>
          </a:p>
          <a:p>
            <a:pPr algn="ctr"/>
            <a:endParaRPr lang="en-US" sz="3200" dirty="0"/>
          </a:p>
          <a:p>
            <a:pPr algn="ctr">
              <a:spcAft>
                <a:spcPts val="0"/>
              </a:spcAft>
            </a:pPr>
            <a:r>
              <a:rPr lang="en-GB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u-H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Dr. </a:t>
            </a:r>
            <a:r>
              <a:rPr lang="en-GB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Szakács</a:t>
            </a:r>
            <a:r>
              <a:rPr lang="hu-H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Tamás </a:t>
            </a:r>
          </a:p>
          <a:p>
            <a:pPr algn="ctr">
              <a:spcAft>
                <a:spcPts val="0"/>
              </a:spcAft>
            </a:pPr>
            <a:endParaRPr lang="hu-H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u-H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Óbuda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Egyetem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BGK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MEI</a:t>
            </a:r>
            <a:endParaRPr lang="hu-H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u-H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szakacs.tamas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hu-H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bgk.uni-obuda.hu</a:t>
            </a:r>
            <a:endParaRPr lang="hu-H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4" y="2040099"/>
            <a:ext cx="4130038" cy="4130040"/>
          </a:xfrm>
        </p:spPr>
      </p:pic>
      <p:sp>
        <p:nvSpPr>
          <p:cNvPr id="4" name="Oval 3"/>
          <p:cNvSpPr/>
          <p:nvPr/>
        </p:nvSpPr>
        <p:spPr>
          <a:xfrm>
            <a:off x="347776" y="1325563"/>
            <a:ext cx="5559114" cy="5559114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mozgások 3</a:t>
            </a:r>
            <a:br>
              <a:rPr lang="hu-HU" dirty="0"/>
            </a:br>
            <a:r>
              <a:rPr lang="hu-HU" sz="3600" dirty="0"/>
              <a:t>Egyenletes körmozgás</a:t>
            </a:r>
            <a:endParaRPr lang="en-US" sz="3600" dirty="0"/>
          </a:p>
        </p:txBody>
      </p:sp>
      <p:sp>
        <p:nvSpPr>
          <p:cNvPr id="105" name="Arc 104"/>
          <p:cNvSpPr/>
          <p:nvPr/>
        </p:nvSpPr>
        <p:spPr>
          <a:xfrm>
            <a:off x="541224" y="1415562"/>
            <a:ext cx="5365666" cy="5275667"/>
          </a:xfrm>
          <a:prstGeom prst="arc">
            <a:avLst>
              <a:gd name="adj1" fmla="val 20147501"/>
              <a:gd name="adj2" fmla="val 21567592"/>
            </a:avLst>
          </a:prstGeom>
          <a:ln w="63500">
            <a:solidFill>
              <a:srgbClr val="C0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662589" y="3842902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ontent Placeholder 5">
            <a:extLst>
              <a:ext uri="{FF2B5EF4-FFF2-40B4-BE49-F238E27FC236}">
                <a16:creationId xmlns="" xmlns:a16="http://schemas.microsoft.com/office/drawing/2014/main" id="{71D836DF-165C-479C-B315-3D4079404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4" y="2040099"/>
            <a:ext cx="4130038" cy="4130040"/>
          </a:xfrm>
        </p:spPr>
      </p:pic>
      <p:sp>
        <p:nvSpPr>
          <p:cNvPr id="4" name="Oval 3"/>
          <p:cNvSpPr/>
          <p:nvPr/>
        </p:nvSpPr>
        <p:spPr>
          <a:xfrm>
            <a:off x="347776" y="1325563"/>
            <a:ext cx="5559114" cy="5559114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mozgások 3</a:t>
            </a:r>
            <a:br>
              <a:rPr lang="hu-HU" dirty="0"/>
            </a:br>
            <a:r>
              <a:rPr lang="hu-HU" sz="3600" dirty="0"/>
              <a:t>Egyenletes körmozgás</a:t>
            </a:r>
            <a:endParaRPr lang="en-US" sz="3600" dirty="0"/>
          </a:p>
        </p:txBody>
      </p:sp>
      <p:sp>
        <p:nvSpPr>
          <p:cNvPr id="105" name="Arc 104"/>
          <p:cNvSpPr/>
          <p:nvPr/>
        </p:nvSpPr>
        <p:spPr>
          <a:xfrm>
            <a:off x="541224" y="1415562"/>
            <a:ext cx="5365666" cy="5275667"/>
          </a:xfrm>
          <a:prstGeom prst="arc">
            <a:avLst>
              <a:gd name="adj1" fmla="val 20147501"/>
              <a:gd name="adj2" fmla="val 21567592"/>
            </a:avLst>
          </a:prstGeom>
          <a:ln w="63500">
            <a:solidFill>
              <a:srgbClr val="C0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662589" y="3842902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H="1" flipV="1">
            <a:off x="3127333" y="1165976"/>
            <a:ext cx="17917" cy="587828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1706" y="4105120"/>
            <a:ext cx="6155551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6"/>
          <p:cNvCxnSpPr>
            <a:stCxn id="60" idx="1"/>
            <a:endCxn id="60" idx="5"/>
          </p:cNvCxnSpPr>
          <p:nvPr/>
        </p:nvCxnSpPr>
        <p:spPr>
          <a:xfrm>
            <a:off x="3056946" y="4026322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7"/>
          <p:cNvCxnSpPr>
            <a:stCxn id="60" idx="3"/>
            <a:endCxn id="60" idx="7"/>
          </p:cNvCxnSpPr>
          <p:nvPr/>
        </p:nvCxnSpPr>
        <p:spPr>
          <a:xfrm flipV="1">
            <a:off x="3056946" y="4026322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18"/>
          <p:cNvSpPr/>
          <p:nvPr/>
        </p:nvSpPr>
        <p:spPr>
          <a:xfrm>
            <a:off x="3024401" y="3993777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6CF7237-A1F4-4D8A-A06F-84FD4F57F3EC}"/>
              </a:ext>
            </a:extLst>
          </p:cNvPr>
          <p:cNvGrpSpPr/>
          <p:nvPr/>
        </p:nvGrpSpPr>
        <p:grpSpPr>
          <a:xfrm>
            <a:off x="-95632" y="-3004812"/>
            <a:ext cx="6549278" cy="14167321"/>
            <a:chOff x="-95632" y="-3004812"/>
            <a:chExt cx="6549278" cy="14167321"/>
          </a:xfrm>
        </p:grpSpPr>
        <p:sp>
          <p:nvSpPr>
            <p:cNvPr id="53" name="Oval 7"/>
            <p:cNvSpPr/>
            <p:nvPr/>
          </p:nvSpPr>
          <p:spPr>
            <a:xfrm>
              <a:off x="2504353" y="2365673"/>
              <a:ext cx="1262744" cy="349794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8"/>
            <p:cNvSpPr/>
            <p:nvPr/>
          </p:nvSpPr>
          <p:spPr>
            <a:xfrm>
              <a:off x="1894753" y="2365673"/>
              <a:ext cx="2481944" cy="349794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9"/>
            <p:cNvSpPr/>
            <p:nvPr/>
          </p:nvSpPr>
          <p:spPr>
            <a:xfrm>
              <a:off x="1386753" y="2365673"/>
              <a:ext cx="3497943" cy="349794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10"/>
            <p:cNvCxnSpPr>
              <a:cxnSpLocks/>
              <a:endCxn id="55" idx="4"/>
            </p:cNvCxnSpPr>
            <p:nvPr/>
          </p:nvCxnSpPr>
          <p:spPr>
            <a:xfrm>
              <a:off x="3135725" y="2365673"/>
              <a:ext cx="0" cy="349794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13"/>
            <p:cNvCxnSpPr/>
            <p:nvPr/>
          </p:nvCxnSpPr>
          <p:spPr>
            <a:xfrm rot="16200000">
              <a:off x="3135725" y="2355922"/>
              <a:ext cx="0" cy="349794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Arc 1"/>
            <p:cNvSpPr/>
            <p:nvPr/>
          </p:nvSpPr>
          <p:spPr>
            <a:xfrm rot="8179749">
              <a:off x="1257704" y="-1127202"/>
              <a:ext cx="3915080" cy="3915080"/>
            </a:xfrm>
            <a:prstGeom prst="arc">
              <a:avLst>
                <a:gd name="adj1" fmla="val 17324034"/>
                <a:gd name="adj2" fmla="val 2042421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46"/>
            <p:cNvSpPr/>
            <p:nvPr/>
          </p:nvSpPr>
          <p:spPr>
            <a:xfrm rot="8179749">
              <a:off x="-95632" y="-3004812"/>
              <a:ext cx="6535781" cy="6535781"/>
            </a:xfrm>
            <a:prstGeom prst="arc">
              <a:avLst>
                <a:gd name="adj1" fmla="val 17223682"/>
                <a:gd name="adj2" fmla="val 2047669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47"/>
            <p:cNvSpPr/>
            <p:nvPr/>
          </p:nvSpPr>
          <p:spPr>
            <a:xfrm rot="13420251" flipV="1">
              <a:off x="1220475" y="5449869"/>
              <a:ext cx="3915080" cy="3915080"/>
            </a:xfrm>
            <a:prstGeom prst="arc">
              <a:avLst>
                <a:gd name="adj1" fmla="val 17324034"/>
                <a:gd name="adj2" fmla="val 2042421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48"/>
            <p:cNvSpPr/>
            <p:nvPr/>
          </p:nvSpPr>
          <p:spPr>
            <a:xfrm rot="13420251" flipV="1">
              <a:off x="-82135" y="4626728"/>
              <a:ext cx="6535781" cy="6535781"/>
            </a:xfrm>
            <a:prstGeom prst="arc">
              <a:avLst>
                <a:gd name="adj1" fmla="val 17223682"/>
                <a:gd name="adj2" fmla="val 2047669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654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7776" y="1325563"/>
            <a:ext cx="5559114" cy="5559114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mozgások 3</a:t>
            </a:r>
            <a:br>
              <a:rPr lang="hu-HU" dirty="0"/>
            </a:br>
            <a:r>
              <a:rPr lang="hu-HU" sz="3600" dirty="0"/>
              <a:t>Egyenletes körmozgás</a:t>
            </a:r>
            <a:endParaRPr lang="en-US" sz="3600" dirty="0"/>
          </a:p>
        </p:txBody>
      </p:sp>
      <p:sp>
        <p:nvSpPr>
          <p:cNvPr id="3" name="Arc 2"/>
          <p:cNvSpPr/>
          <p:nvPr/>
        </p:nvSpPr>
        <p:spPr>
          <a:xfrm>
            <a:off x="347776" y="1325563"/>
            <a:ext cx="5559114" cy="5559114"/>
          </a:xfrm>
          <a:prstGeom prst="arc">
            <a:avLst>
              <a:gd name="adj1" fmla="val 342802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01706" y="4105120"/>
            <a:ext cx="6155551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127333" y="1132115"/>
            <a:ext cx="17917" cy="587828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662589" y="3842902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98" idx="1"/>
            <a:endCxn id="98" idx="5"/>
          </p:cNvCxnSpPr>
          <p:nvPr/>
        </p:nvCxnSpPr>
        <p:spPr>
          <a:xfrm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98" idx="3"/>
            <a:endCxn id="98" idx="7"/>
          </p:cNvCxnSpPr>
          <p:nvPr/>
        </p:nvCxnSpPr>
        <p:spPr>
          <a:xfrm flipV="1"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3025175" y="3994003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5905452" y="2576282"/>
            <a:ext cx="8010" cy="1288574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904235" y="2880247"/>
            <a:ext cx="68961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Arc 104"/>
          <p:cNvSpPr/>
          <p:nvPr/>
        </p:nvSpPr>
        <p:spPr>
          <a:xfrm>
            <a:off x="541224" y="1519011"/>
            <a:ext cx="5172218" cy="5172218"/>
          </a:xfrm>
          <a:prstGeom prst="arc">
            <a:avLst>
              <a:gd name="adj1" fmla="val 13597283"/>
              <a:gd name="adj2" fmla="val 18741326"/>
            </a:avLst>
          </a:prstGeom>
          <a:ln w="28575">
            <a:solidFill>
              <a:srgbClr val="C0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7776" y="1325563"/>
            <a:ext cx="5559114" cy="5559114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mozgások 3</a:t>
            </a:r>
            <a:br>
              <a:rPr lang="hu-HU" dirty="0"/>
            </a:br>
            <a:r>
              <a:rPr lang="hu-HU" sz="3600" dirty="0"/>
              <a:t>Egyenletes körmozgás</a:t>
            </a:r>
            <a:endParaRPr lang="en-US" sz="36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905452" y="2576282"/>
            <a:ext cx="8010" cy="1288574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839074" y="3521597"/>
            <a:ext cx="569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cp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187024" y="4105119"/>
            <a:ext cx="1052004" cy="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04235" y="2880247"/>
            <a:ext cx="68961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1706" y="4105120"/>
            <a:ext cx="6155551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127333" y="1132115"/>
            <a:ext cx="17917" cy="587828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610585" y="4105119"/>
            <a:ext cx="1052004" cy="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662589" y="3842902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84732" y="3521597"/>
            <a:ext cx="51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cf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>
            <a:stCxn id="98" idx="1"/>
            <a:endCxn id="98" idx="5"/>
          </p:cNvCxnSpPr>
          <p:nvPr/>
        </p:nvCxnSpPr>
        <p:spPr>
          <a:xfrm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98" idx="3"/>
            <a:endCxn id="98" idx="7"/>
          </p:cNvCxnSpPr>
          <p:nvPr/>
        </p:nvCxnSpPr>
        <p:spPr>
          <a:xfrm flipV="1"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3025175" y="3994003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4487635" y="1254319"/>
            <a:ext cx="887796" cy="1250453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36051" y="1142525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(t+</a:t>
            </a:r>
            <a:r>
              <a:rPr lang="el-GR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7079573" y="1940753"/>
            <a:ext cx="887796" cy="1250453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974216" y="1662369"/>
            <a:ext cx="0" cy="1528837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102625" y="1669757"/>
            <a:ext cx="868167" cy="279775"/>
          </a:xfrm>
          <a:prstGeom prst="line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956189" y="1986509"/>
            <a:ext cx="68961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3884902">
            <a:off x="6676961" y="2414629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(t+</a:t>
            </a:r>
            <a:r>
              <a:rPr lang="el-GR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37721" y="4007182"/>
                <a:ext cx="1607264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b="1" i="1" baseline="-25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b="1" i="1" baseline="-25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721" y="4007182"/>
                <a:ext cx="1607264" cy="5203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4888442" y="3265146"/>
            <a:ext cx="868167" cy="279775"/>
          </a:xfrm>
          <a:prstGeom prst="line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912454" y="3251585"/>
            <a:ext cx="2887674" cy="93058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5509391" y="2995138"/>
            <a:ext cx="524435" cy="524435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20492825">
                <a:off x="4935574" y="3134846"/>
                <a:ext cx="436093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92825">
                <a:off x="4935574" y="3134846"/>
                <a:ext cx="436093" cy="298415"/>
              </a:xfrm>
              <a:prstGeom prst="rect">
                <a:avLst/>
              </a:prstGeom>
              <a:blipFill rotWithShape="0">
                <a:blip r:embed="rId3"/>
                <a:stretch>
                  <a:fillRect r="-3529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5113213" y="2257775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367726" y="4132251"/>
                <a:ext cx="1607264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726" y="4132251"/>
                <a:ext cx="1607264" cy="298415"/>
              </a:xfrm>
              <a:prstGeom prst="rect">
                <a:avLst/>
              </a:prstGeom>
              <a:blipFill>
                <a:blip r:embed="rId4"/>
                <a:stretch>
                  <a:fillRect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541224" y="1519011"/>
            <a:ext cx="5172218" cy="5172218"/>
          </a:xfrm>
          <a:prstGeom prst="arc">
            <a:avLst>
              <a:gd name="adj1" fmla="val 13597283"/>
              <a:gd name="adj2" fmla="val 18741326"/>
            </a:avLst>
          </a:prstGeom>
          <a:ln w="28575">
            <a:solidFill>
              <a:srgbClr val="C0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églalap 2"/>
              <p:cNvSpPr/>
              <p:nvPr/>
            </p:nvSpPr>
            <p:spPr>
              <a:xfrm rot="20501985">
                <a:off x="7189242" y="1471369"/>
                <a:ext cx="554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b="1" i="1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01985">
                <a:off x="7189242" y="1471369"/>
                <a:ext cx="55495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25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3" grpId="0"/>
      <p:bldP spid="44" grpId="0"/>
      <p:bldP spid="28" grpId="0"/>
      <p:bldP spid="50" grpId="0" animBg="1"/>
      <p:bldP spid="55" grpId="0"/>
      <p:bldP spid="20" grpId="0" animBg="1"/>
      <p:bldP spid="5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7776" y="1325563"/>
            <a:ext cx="5559114" cy="5559114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mozgások 3</a:t>
            </a:r>
            <a:br>
              <a:rPr lang="hu-HU" dirty="0"/>
            </a:br>
            <a:r>
              <a:rPr lang="hu-HU" sz="3600" dirty="0"/>
              <a:t>Egyenletes körmozgás</a:t>
            </a:r>
            <a:endParaRPr lang="en-US" sz="36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905452" y="2576282"/>
            <a:ext cx="8010" cy="1288574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839074" y="3521597"/>
            <a:ext cx="569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cp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187024" y="4105119"/>
            <a:ext cx="1052004" cy="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04235" y="2880247"/>
            <a:ext cx="68961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1706" y="4105120"/>
            <a:ext cx="6155551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127333" y="1132115"/>
            <a:ext cx="17917" cy="587828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610585" y="4105119"/>
            <a:ext cx="1052004" cy="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662589" y="3842902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84732" y="3521597"/>
            <a:ext cx="51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cf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>
            <a:stCxn id="98" idx="1"/>
            <a:endCxn id="98" idx="5"/>
          </p:cNvCxnSpPr>
          <p:nvPr/>
        </p:nvCxnSpPr>
        <p:spPr>
          <a:xfrm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98" idx="3"/>
            <a:endCxn id="98" idx="7"/>
          </p:cNvCxnSpPr>
          <p:nvPr/>
        </p:nvCxnSpPr>
        <p:spPr>
          <a:xfrm flipV="1"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3025175" y="3994003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4805391" y="1451567"/>
            <a:ext cx="747437" cy="1290198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54327" y="1445321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(t+</a:t>
            </a:r>
            <a:r>
              <a:rPr lang="el-GR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7196919" y="1856096"/>
            <a:ext cx="770452" cy="1335111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974216" y="1662369"/>
            <a:ext cx="0" cy="1528837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196919" y="1669757"/>
            <a:ext cx="773875" cy="186339"/>
          </a:xfrm>
          <a:prstGeom prst="line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956189" y="1986509"/>
            <a:ext cx="68961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3884902">
            <a:off x="6676961" y="2414629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(t+</a:t>
            </a:r>
            <a:r>
              <a:rPr lang="el-GR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4952485" y="3447237"/>
            <a:ext cx="878716" cy="225627"/>
          </a:xfrm>
          <a:prstGeom prst="line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912454" y="3441493"/>
            <a:ext cx="2931591" cy="740672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5572203" y="3182857"/>
            <a:ext cx="524435" cy="524435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20671063">
                <a:off x="5052084" y="3275667"/>
                <a:ext cx="436093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71063">
                <a:off x="5052084" y="3275667"/>
                <a:ext cx="436093" cy="298415"/>
              </a:xfrm>
              <a:prstGeom prst="rect">
                <a:avLst/>
              </a:prstGeom>
              <a:blipFill rotWithShape="0">
                <a:blip r:embed="rId3"/>
                <a:stretch>
                  <a:fillRect r="-3614" b="-59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541224" y="1519011"/>
            <a:ext cx="5172218" cy="5172218"/>
          </a:xfrm>
          <a:prstGeom prst="arc">
            <a:avLst>
              <a:gd name="adj1" fmla="val 13597283"/>
              <a:gd name="adj2" fmla="val 18741326"/>
            </a:avLst>
          </a:prstGeom>
          <a:ln w="28575">
            <a:solidFill>
              <a:srgbClr val="C0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86656" y="2481935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églalap 32"/>
              <p:cNvSpPr/>
              <p:nvPr/>
            </p:nvSpPr>
            <p:spPr>
              <a:xfrm rot="20745033">
                <a:off x="7289551" y="1424573"/>
                <a:ext cx="554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b="1" i="1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églalap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45033">
                <a:off x="7289551" y="1424573"/>
                <a:ext cx="55495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7"/>
              <p:cNvSpPr txBox="1"/>
              <p:nvPr/>
            </p:nvSpPr>
            <p:spPr>
              <a:xfrm>
                <a:off x="7145291" y="4007182"/>
                <a:ext cx="1607264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b="1" i="1" baseline="-25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b="1" i="1" baseline="-25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hu-HU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291" y="4007182"/>
                <a:ext cx="1607264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8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7776" y="1325563"/>
            <a:ext cx="5559114" cy="5559114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mozgások 3</a:t>
            </a:r>
            <a:br>
              <a:rPr lang="hu-HU" dirty="0"/>
            </a:br>
            <a:r>
              <a:rPr lang="hu-HU" sz="3600" dirty="0"/>
              <a:t>Egyenletes körmozgás</a:t>
            </a:r>
            <a:endParaRPr lang="en-US" sz="36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905452" y="2576282"/>
            <a:ext cx="8010" cy="1288574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839074" y="3521597"/>
            <a:ext cx="569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cp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187024" y="4105119"/>
            <a:ext cx="1052004" cy="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04235" y="2880247"/>
            <a:ext cx="68961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1706" y="4105120"/>
            <a:ext cx="6155551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127333" y="1132115"/>
            <a:ext cx="17917" cy="587828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610585" y="4105119"/>
            <a:ext cx="1052004" cy="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662589" y="3842902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84732" y="3521597"/>
            <a:ext cx="51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cf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>
            <a:stCxn id="98" idx="1"/>
            <a:endCxn id="98" idx="5"/>
          </p:cNvCxnSpPr>
          <p:nvPr/>
        </p:nvCxnSpPr>
        <p:spPr>
          <a:xfrm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98" idx="3"/>
            <a:endCxn id="98" idx="7"/>
          </p:cNvCxnSpPr>
          <p:nvPr/>
        </p:nvCxnSpPr>
        <p:spPr>
          <a:xfrm flipV="1"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3025175" y="3994003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5123895" y="1806806"/>
            <a:ext cx="612533" cy="1306077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29281" y="1955856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(t+</a:t>
            </a:r>
            <a:r>
              <a:rPr lang="el-GR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7297003" y="1774209"/>
            <a:ext cx="670367" cy="1416998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974216" y="1662369"/>
            <a:ext cx="0" cy="1528837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297003" y="1669757"/>
            <a:ext cx="673791" cy="104452"/>
          </a:xfrm>
          <a:prstGeom prst="line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956189" y="1986509"/>
            <a:ext cx="68961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3884902">
            <a:off x="6676961" y="2414629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(t+</a:t>
            </a:r>
            <a:r>
              <a:rPr lang="el-GR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4988990" y="3598030"/>
            <a:ext cx="881637" cy="169775"/>
          </a:xfrm>
          <a:prstGeom prst="line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908300" y="3598030"/>
            <a:ext cx="2962327" cy="54725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5603587" y="3335503"/>
            <a:ext cx="524435" cy="524435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20671063">
                <a:off x="5094840" y="3372390"/>
                <a:ext cx="436093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71063">
                <a:off x="5094840" y="3372390"/>
                <a:ext cx="436093" cy="298415"/>
              </a:xfrm>
              <a:prstGeom prst="rect">
                <a:avLst/>
              </a:prstGeom>
              <a:blipFill rotWithShape="0">
                <a:blip r:embed="rId2"/>
                <a:stretch>
                  <a:fillRect r="-3614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541224" y="1519011"/>
            <a:ext cx="5172218" cy="5172218"/>
          </a:xfrm>
          <a:prstGeom prst="arc">
            <a:avLst>
              <a:gd name="adj1" fmla="val 13597283"/>
              <a:gd name="adj2" fmla="val 18741326"/>
            </a:avLst>
          </a:prstGeom>
          <a:ln w="28575">
            <a:solidFill>
              <a:srgbClr val="C0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77310" y="2829411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églalap 35"/>
              <p:cNvSpPr/>
              <p:nvPr/>
            </p:nvSpPr>
            <p:spPr>
              <a:xfrm rot="21121640">
                <a:off x="7378299" y="1400772"/>
                <a:ext cx="554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en-US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b="1" i="1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églalap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21640">
                <a:off x="7378299" y="1400772"/>
                <a:ext cx="55495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7">
                <a:extLst>
                  <a:ext uri="{FF2B5EF4-FFF2-40B4-BE49-F238E27FC236}">
                    <a16:creationId xmlns="" xmlns:a16="http://schemas.microsoft.com/office/drawing/2014/main" id="{109CAA51-677F-446A-B1CB-32C95A08FEBD}"/>
                  </a:ext>
                </a:extLst>
              </p:cNvPr>
              <p:cNvSpPr txBox="1"/>
              <p:nvPr/>
            </p:nvSpPr>
            <p:spPr>
              <a:xfrm>
                <a:off x="7145291" y="4007182"/>
                <a:ext cx="1607264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b="1" i="1" baseline="-25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b="1" i="1" baseline="-25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hu-HU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27">
                <a:extLst>
                  <a:ext uri="{FF2B5EF4-FFF2-40B4-BE49-F238E27FC236}">
                    <a16:creationId xmlns:a16="http://schemas.microsoft.com/office/drawing/2014/main" id="{109CAA51-677F-446A-B1CB-32C95A08F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291" y="4007182"/>
                <a:ext cx="1607264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0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7776" y="1325563"/>
            <a:ext cx="5559114" cy="5559114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mozgások 3</a:t>
            </a:r>
            <a:br>
              <a:rPr lang="hu-HU" dirty="0"/>
            </a:br>
            <a:r>
              <a:rPr lang="hu-HU" sz="3600" dirty="0"/>
              <a:t>Egyenletes körmozgás</a:t>
            </a:r>
            <a:endParaRPr lang="en-US" sz="36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905452" y="2576282"/>
            <a:ext cx="8010" cy="1288574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839074" y="3521597"/>
            <a:ext cx="569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cp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187024" y="4105119"/>
            <a:ext cx="1052004" cy="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89843" y="3101194"/>
            <a:ext cx="68961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1706" y="4105120"/>
            <a:ext cx="6155551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127333" y="1132115"/>
            <a:ext cx="17917" cy="587828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610585" y="4105119"/>
            <a:ext cx="1052004" cy="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662589" y="3842902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84732" y="3521597"/>
            <a:ext cx="51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cf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>
            <a:stCxn id="98" idx="1"/>
            <a:endCxn id="98" idx="5"/>
          </p:cNvCxnSpPr>
          <p:nvPr/>
        </p:nvCxnSpPr>
        <p:spPr>
          <a:xfrm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98" idx="3"/>
            <a:endCxn id="98" idx="7"/>
          </p:cNvCxnSpPr>
          <p:nvPr/>
        </p:nvCxnSpPr>
        <p:spPr>
          <a:xfrm flipV="1"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3025175" y="3994003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5435963" y="2053713"/>
            <a:ext cx="385820" cy="1340254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43185" y="1881910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(t+</a:t>
            </a:r>
            <a:r>
              <a:rPr lang="en-US" sz="28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8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7637322" y="1721983"/>
            <a:ext cx="330049" cy="1469224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974216" y="1662369"/>
            <a:ext cx="0" cy="1528837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637322" y="1669757"/>
            <a:ext cx="333474" cy="52226"/>
          </a:xfrm>
          <a:prstGeom prst="line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956189" y="1986509"/>
            <a:ext cx="68961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3884902">
            <a:off x="6676961" y="2414629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(t+</a:t>
            </a:r>
            <a:r>
              <a:rPr lang="el-GR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48792" y="3834288"/>
            <a:ext cx="866407" cy="102516"/>
          </a:xfrm>
          <a:prstGeom prst="line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0" idx="4"/>
          </p:cNvCxnSpPr>
          <p:nvPr/>
        </p:nvCxnSpPr>
        <p:spPr>
          <a:xfrm flipH="1">
            <a:off x="2905760" y="3855395"/>
            <a:ext cx="2957598" cy="269565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5630044" y="3528358"/>
            <a:ext cx="524435" cy="524435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21166336">
                <a:off x="5202483" y="3598706"/>
                <a:ext cx="436093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66336">
                <a:off x="5202483" y="3598706"/>
                <a:ext cx="436093" cy="298415"/>
              </a:xfrm>
              <a:prstGeom prst="rect">
                <a:avLst/>
              </a:prstGeom>
              <a:blipFill rotWithShape="0">
                <a:blip r:embed="rId2"/>
                <a:stretch>
                  <a:fillRect r="-1282" b="-1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541224" y="1519011"/>
            <a:ext cx="5172218" cy="5172218"/>
          </a:xfrm>
          <a:prstGeom prst="arc">
            <a:avLst>
              <a:gd name="adj1" fmla="val 13597283"/>
              <a:gd name="adj2" fmla="val 18741326"/>
            </a:avLst>
          </a:prstGeom>
          <a:ln w="28575">
            <a:solidFill>
              <a:srgbClr val="C0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01140" y="3330960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églalap 39"/>
              <p:cNvSpPr/>
              <p:nvPr/>
            </p:nvSpPr>
            <p:spPr>
              <a:xfrm rot="20965760">
                <a:off x="7524866" y="1373332"/>
                <a:ext cx="554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en-US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b="1" i="1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églalap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65760">
                <a:off x="7524866" y="1373332"/>
                <a:ext cx="55495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7">
                <a:extLst>
                  <a:ext uri="{FF2B5EF4-FFF2-40B4-BE49-F238E27FC236}">
                    <a16:creationId xmlns="" xmlns:a16="http://schemas.microsoft.com/office/drawing/2014/main" id="{5D07B131-3E1E-49BC-9FCF-48679EB05F82}"/>
                  </a:ext>
                </a:extLst>
              </p:cNvPr>
              <p:cNvSpPr txBox="1"/>
              <p:nvPr/>
            </p:nvSpPr>
            <p:spPr>
              <a:xfrm>
                <a:off x="7145291" y="4007182"/>
                <a:ext cx="1607264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b="1" i="1" baseline="-25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b="1" i="1" baseline="-25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hu-HU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D07B131-3E1E-49BC-9FCF-48679EB05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291" y="4007182"/>
                <a:ext cx="1607264" cy="5259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7776" y="1325563"/>
            <a:ext cx="5559114" cy="5559114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mozgások 3</a:t>
            </a:r>
            <a:br>
              <a:rPr lang="hu-HU" dirty="0"/>
            </a:br>
            <a:r>
              <a:rPr lang="hu-HU" sz="3600" dirty="0"/>
              <a:t>Egyenletes körmozgás</a:t>
            </a:r>
            <a:endParaRPr lang="en-US" sz="36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905452" y="2576282"/>
            <a:ext cx="8010" cy="1288574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839074" y="3521597"/>
            <a:ext cx="569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cp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187024" y="4105119"/>
            <a:ext cx="1052004" cy="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04235" y="2880247"/>
            <a:ext cx="46358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hu-HU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1706" y="4105120"/>
            <a:ext cx="6155551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127333" y="1132115"/>
            <a:ext cx="17917" cy="587828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610585" y="4105119"/>
            <a:ext cx="1052004" cy="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662589" y="3842902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84732" y="3521597"/>
            <a:ext cx="51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cf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>
            <a:stCxn id="98" idx="1"/>
            <a:endCxn id="98" idx="5"/>
          </p:cNvCxnSpPr>
          <p:nvPr/>
        </p:nvCxnSpPr>
        <p:spPr>
          <a:xfrm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98" idx="3"/>
            <a:endCxn id="98" idx="7"/>
          </p:cNvCxnSpPr>
          <p:nvPr/>
        </p:nvCxnSpPr>
        <p:spPr>
          <a:xfrm flipV="1"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3025175" y="3994003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777875" y="2616200"/>
            <a:ext cx="2367376" cy="1488920"/>
          </a:xfrm>
          <a:prstGeom prst="line">
            <a:avLst/>
          </a:prstGeom>
          <a:ln w="285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34715" y="3154681"/>
                <a:ext cx="3214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15" y="3154681"/>
                <a:ext cx="32149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5249012" y="1963846"/>
            <a:ext cx="122661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=R</a:t>
            </a:r>
            <a:r>
              <a:rPr lang="hu-HU" sz="2800" b="1" i="1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hu-H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52457" y="1431592"/>
            <a:ext cx="1428596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endParaRPr lang="hu-H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46722" y="2310340"/>
            <a:ext cx="124938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hu-HU" sz="2800" b="1" i="1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hu-H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79234" y="2302950"/>
                <a:ext cx="14911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hu-HU" sz="2800" b="1" i="1" baseline="30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r>
                      <a:rPr lang="hu-HU" sz="28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hu-HU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800" b="1" i="1" baseline="30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l-GR" sz="28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ω</a:t>
                </a:r>
                <a:r>
                  <a:rPr lang="hu-HU" sz="2800" b="1" baseline="300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2</a:t>
                </a:r>
                <a:endParaRPr lang="en-US" sz="2800" b="1" i="1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234" y="2302950"/>
                <a:ext cx="1491114" cy="523220"/>
              </a:xfrm>
              <a:prstGeom prst="rect">
                <a:avLst/>
              </a:prstGeom>
              <a:blipFill>
                <a:blip r:embed="rId3"/>
                <a:stretch>
                  <a:fillRect l="-8607" t="-13953" r="-286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051679" y="3020829"/>
                <a:ext cx="912045" cy="799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hu-HU" sz="2800" b="1" i="1" baseline="30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en-US" sz="2800" b="1" i="1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679" y="3020829"/>
                <a:ext cx="912045" cy="799065"/>
              </a:xfrm>
              <a:prstGeom prst="rect">
                <a:avLst/>
              </a:prstGeom>
              <a:blipFill>
                <a:blip r:embed="rId4"/>
                <a:stretch>
                  <a:fillRect l="-14094"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949626" y="4003686"/>
                <a:ext cx="2166993" cy="799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8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hu-HU" sz="2800" b="1" i="1" baseline="30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u-HU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800" b="1" i="1" baseline="-25000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hu-HU" sz="28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hu-HU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hu-HU" sz="28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800" b="1" i="1" baseline="30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en-US" sz="2800" b="1" i="1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626" y="4003686"/>
                <a:ext cx="2166993" cy="799065"/>
              </a:xfrm>
              <a:prstGeom prst="rect">
                <a:avLst/>
              </a:prstGeom>
              <a:blipFill>
                <a:blip r:embed="rId5"/>
                <a:stretch>
                  <a:fillRect l="-5618"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653901" y="5128508"/>
                <a:ext cx="2462718" cy="799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800" b="1" i="1" baseline="-25000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hu-HU" sz="2800" b="1" i="1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8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den>
                    </m:f>
                    <m:r>
                      <a:rPr lang="hu-HU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m:rPr>
                        <m:sty m:val="p"/>
                      </m:rPr>
                      <a:rPr lang="el-GR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hu-HU" sz="2800" b="1" i="1" baseline="30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2800" b="1" i="1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901" y="5128508"/>
                <a:ext cx="2462718" cy="799065"/>
              </a:xfrm>
              <a:prstGeom prst="rect">
                <a:avLst/>
              </a:prstGeom>
              <a:blipFill>
                <a:blip r:embed="rId6"/>
                <a:stretch>
                  <a:fillRect l="-5198"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 rot="6917168">
            <a:off x="7044111" y="2056787"/>
            <a:ext cx="375836" cy="228600"/>
          </a:xfrm>
          <a:prstGeom prst="rightArrow">
            <a:avLst>
              <a:gd name="adj1" fmla="val 24510"/>
              <a:gd name="adj2" fmla="val 72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3733437">
            <a:off x="8027135" y="2107398"/>
            <a:ext cx="375836" cy="228600"/>
          </a:xfrm>
          <a:prstGeom prst="rightArrow">
            <a:avLst>
              <a:gd name="adj1" fmla="val 24510"/>
              <a:gd name="adj2" fmla="val 72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5400000">
            <a:off x="8295349" y="2828237"/>
            <a:ext cx="375836" cy="228600"/>
          </a:xfrm>
          <a:prstGeom prst="rightArrow">
            <a:avLst>
              <a:gd name="adj1" fmla="val 24510"/>
              <a:gd name="adj2" fmla="val 72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5400000">
            <a:off x="7768433" y="3930557"/>
            <a:ext cx="375836" cy="228600"/>
          </a:xfrm>
          <a:prstGeom prst="rightArrow">
            <a:avLst>
              <a:gd name="adj1" fmla="val 24510"/>
              <a:gd name="adj2" fmla="val 72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5400000">
            <a:off x="7840383" y="4984955"/>
            <a:ext cx="375836" cy="228600"/>
          </a:xfrm>
          <a:prstGeom prst="rightArrow">
            <a:avLst>
              <a:gd name="adj1" fmla="val 24510"/>
              <a:gd name="adj2" fmla="val 72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2380323" y="3358110"/>
            <a:ext cx="1494020" cy="1494020"/>
          </a:xfrm>
          <a:prstGeom prst="arc">
            <a:avLst>
              <a:gd name="adj1" fmla="val 7967233"/>
              <a:gd name="adj2" fmla="val 20310106"/>
            </a:avLst>
          </a:prstGeom>
          <a:ln w="28575">
            <a:solidFill>
              <a:srgbClr val="C0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55143" y="2958278"/>
                <a:ext cx="3509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143" y="2958278"/>
                <a:ext cx="350930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99C8BFF4-8D08-4A16-B158-39CABE0B39E5}"/>
                  </a:ext>
                </a:extLst>
              </p:cNvPr>
              <p:cNvSpPr txBox="1"/>
              <p:nvPr/>
            </p:nvSpPr>
            <p:spPr>
              <a:xfrm>
                <a:off x="5994296" y="5927573"/>
                <a:ext cx="3212384" cy="799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800" b="1" i="1" baseline="-25000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hu-HU" sz="2800" b="1" i="1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8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den>
                    </m:f>
                    <m:r>
                      <a:rPr lang="hu-HU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hu-HU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m:rPr>
                        <m:sty m:val="p"/>
                      </m:rPr>
                      <a:rPr lang="el-GR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hu-HU" sz="2800" b="1" i="1" baseline="30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2800" b="1" i="1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C8BFF4-8D08-4A16-B158-39CABE0B3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296" y="5927573"/>
                <a:ext cx="3212384" cy="799065"/>
              </a:xfrm>
              <a:prstGeom prst="rect">
                <a:avLst/>
              </a:prstGeom>
              <a:blipFill>
                <a:blip r:embed="rId8"/>
                <a:stretch>
                  <a:fillRect l="-3795"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52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2" grpId="0"/>
      <p:bldP spid="54" grpId="0"/>
      <p:bldP spid="57" grpId="0"/>
      <p:bldP spid="59" grpId="0"/>
      <p:bldP spid="60" grpId="0"/>
      <p:bldP spid="5" grpId="0" animBg="1"/>
      <p:bldP spid="28" grpId="0" animBg="1"/>
      <p:bldP spid="30" grpId="0" animBg="1"/>
      <p:bldP spid="34" grpId="0" animBg="1"/>
      <p:bldP spid="35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20" y="1767840"/>
            <a:ext cx="4130038" cy="41300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953219"/>
          </a:xfrm>
        </p:spPr>
        <p:txBody>
          <a:bodyPr/>
          <a:lstStyle/>
          <a:p>
            <a:pPr algn="ctr"/>
            <a:r>
              <a:rPr lang="hu-HU" dirty="0"/>
              <a:t>Az első kozmikus sebesség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78514" y="2090057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68914" y="2090057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60914" y="2090057"/>
            <a:ext cx="3497943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7" idx="4"/>
          </p:cNvCxnSpPr>
          <p:nvPr/>
        </p:nvCxnSpPr>
        <p:spPr>
          <a:xfrm>
            <a:off x="4709886" y="2090057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16200000">
            <a:off x="4078514" y="2080306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6200000">
            <a:off x="3468914" y="2080306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16200000">
            <a:off x="4709886" y="2080306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405313" y="1897839"/>
            <a:ext cx="588168" cy="221473"/>
          </a:xfrm>
          <a:custGeom>
            <a:avLst/>
            <a:gdLst>
              <a:gd name="connsiteX0" fmla="*/ 0 w 483394"/>
              <a:gd name="connsiteY0" fmla="*/ 212005 h 212005"/>
              <a:gd name="connsiteX1" fmla="*/ 190500 w 483394"/>
              <a:gd name="connsiteY1" fmla="*/ 150093 h 212005"/>
              <a:gd name="connsiteX2" fmla="*/ 292894 w 483394"/>
              <a:gd name="connsiteY2" fmla="*/ 74 h 212005"/>
              <a:gd name="connsiteX3" fmla="*/ 352425 w 483394"/>
              <a:gd name="connsiteY3" fmla="*/ 131043 h 212005"/>
              <a:gd name="connsiteX4" fmla="*/ 483394 w 483394"/>
              <a:gd name="connsiteY4" fmla="*/ 207243 h 212005"/>
              <a:gd name="connsiteX0" fmla="*/ 0 w 573881"/>
              <a:gd name="connsiteY0" fmla="*/ 212006 h 216769"/>
              <a:gd name="connsiteX1" fmla="*/ 190500 w 573881"/>
              <a:gd name="connsiteY1" fmla="*/ 150094 h 216769"/>
              <a:gd name="connsiteX2" fmla="*/ 292894 w 573881"/>
              <a:gd name="connsiteY2" fmla="*/ 75 h 216769"/>
              <a:gd name="connsiteX3" fmla="*/ 352425 w 573881"/>
              <a:gd name="connsiteY3" fmla="*/ 131044 h 216769"/>
              <a:gd name="connsiteX4" fmla="*/ 573881 w 573881"/>
              <a:gd name="connsiteY4" fmla="*/ 216769 h 216769"/>
              <a:gd name="connsiteX0" fmla="*/ 0 w 573881"/>
              <a:gd name="connsiteY0" fmla="*/ 212006 h 216769"/>
              <a:gd name="connsiteX1" fmla="*/ 190500 w 573881"/>
              <a:gd name="connsiteY1" fmla="*/ 150094 h 216769"/>
              <a:gd name="connsiteX2" fmla="*/ 292894 w 573881"/>
              <a:gd name="connsiteY2" fmla="*/ 75 h 216769"/>
              <a:gd name="connsiteX3" fmla="*/ 352425 w 573881"/>
              <a:gd name="connsiteY3" fmla="*/ 131044 h 216769"/>
              <a:gd name="connsiteX4" fmla="*/ 573881 w 573881"/>
              <a:gd name="connsiteY4" fmla="*/ 216769 h 216769"/>
              <a:gd name="connsiteX0" fmla="*/ 0 w 573881"/>
              <a:gd name="connsiteY0" fmla="*/ 211933 h 216696"/>
              <a:gd name="connsiteX1" fmla="*/ 190500 w 573881"/>
              <a:gd name="connsiteY1" fmla="*/ 150021 h 216696"/>
              <a:gd name="connsiteX2" fmla="*/ 292894 w 573881"/>
              <a:gd name="connsiteY2" fmla="*/ 2 h 216696"/>
              <a:gd name="connsiteX3" fmla="*/ 366712 w 573881"/>
              <a:gd name="connsiteY3" fmla="*/ 147640 h 216696"/>
              <a:gd name="connsiteX4" fmla="*/ 573881 w 573881"/>
              <a:gd name="connsiteY4" fmla="*/ 216696 h 216696"/>
              <a:gd name="connsiteX0" fmla="*/ 0 w 573881"/>
              <a:gd name="connsiteY0" fmla="*/ 211948 h 216711"/>
              <a:gd name="connsiteX1" fmla="*/ 190500 w 573881"/>
              <a:gd name="connsiteY1" fmla="*/ 150036 h 216711"/>
              <a:gd name="connsiteX2" fmla="*/ 292894 w 573881"/>
              <a:gd name="connsiteY2" fmla="*/ 17 h 216711"/>
              <a:gd name="connsiteX3" fmla="*/ 373855 w 573881"/>
              <a:gd name="connsiteY3" fmla="*/ 140511 h 216711"/>
              <a:gd name="connsiteX4" fmla="*/ 573881 w 573881"/>
              <a:gd name="connsiteY4" fmla="*/ 216711 h 216711"/>
              <a:gd name="connsiteX0" fmla="*/ 0 w 588168"/>
              <a:gd name="connsiteY0" fmla="*/ 221473 h 221473"/>
              <a:gd name="connsiteX1" fmla="*/ 204787 w 588168"/>
              <a:gd name="connsiteY1" fmla="*/ 150036 h 221473"/>
              <a:gd name="connsiteX2" fmla="*/ 307181 w 588168"/>
              <a:gd name="connsiteY2" fmla="*/ 17 h 221473"/>
              <a:gd name="connsiteX3" fmla="*/ 388142 w 588168"/>
              <a:gd name="connsiteY3" fmla="*/ 140511 h 221473"/>
              <a:gd name="connsiteX4" fmla="*/ 588168 w 588168"/>
              <a:gd name="connsiteY4" fmla="*/ 216711 h 22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168" h="221473">
                <a:moveTo>
                  <a:pt x="0" y="221473"/>
                </a:moveTo>
                <a:cubicBezTo>
                  <a:pt x="70842" y="208178"/>
                  <a:pt x="153590" y="186945"/>
                  <a:pt x="204787" y="150036"/>
                </a:cubicBezTo>
                <a:cubicBezTo>
                  <a:pt x="255984" y="113127"/>
                  <a:pt x="276622" y="1604"/>
                  <a:pt x="307181" y="17"/>
                </a:cubicBezTo>
                <a:cubicBezTo>
                  <a:pt x="337740" y="-1570"/>
                  <a:pt x="341311" y="104395"/>
                  <a:pt x="388142" y="140511"/>
                </a:cubicBezTo>
                <a:cubicBezTo>
                  <a:pt x="434973" y="176627"/>
                  <a:pt x="521890" y="200637"/>
                  <a:pt x="588168" y="2167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05338" y="1902601"/>
            <a:ext cx="202404" cy="197661"/>
          </a:xfrm>
          <a:custGeom>
            <a:avLst/>
            <a:gdLst>
              <a:gd name="connsiteX0" fmla="*/ 0 w 483394"/>
              <a:gd name="connsiteY0" fmla="*/ 212005 h 212005"/>
              <a:gd name="connsiteX1" fmla="*/ 190500 w 483394"/>
              <a:gd name="connsiteY1" fmla="*/ 150093 h 212005"/>
              <a:gd name="connsiteX2" fmla="*/ 292894 w 483394"/>
              <a:gd name="connsiteY2" fmla="*/ 74 h 212005"/>
              <a:gd name="connsiteX3" fmla="*/ 352425 w 483394"/>
              <a:gd name="connsiteY3" fmla="*/ 131043 h 212005"/>
              <a:gd name="connsiteX4" fmla="*/ 483394 w 483394"/>
              <a:gd name="connsiteY4" fmla="*/ 207243 h 212005"/>
              <a:gd name="connsiteX0" fmla="*/ 0 w 573881"/>
              <a:gd name="connsiteY0" fmla="*/ 212006 h 216769"/>
              <a:gd name="connsiteX1" fmla="*/ 190500 w 573881"/>
              <a:gd name="connsiteY1" fmla="*/ 150094 h 216769"/>
              <a:gd name="connsiteX2" fmla="*/ 292894 w 573881"/>
              <a:gd name="connsiteY2" fmla="*/ 75 h 216769"/>
              <a:gd name="connsiteX3" fmla="*/ 352425 w 573881"/>
              <a:gd name="connsiteY3" fmla="*/ 131044 h 216769"/>
              <a:gd name="connsiteX4" fmla="*/ 573881 w 573881"/>
              <a:gd name="connsiteY4" fmla="*/ 216769 h 216769"/>
              <a:gd name="connsiteX0" fmla="*/ 0 w 573881"/>
              <a:gd name="connsiteY0" fmla="*/ 212006 h 216769"/>
              <a:gd name="connsiteX1" fmla="*/ 190500 w 573881"/>
              <a:gd name="connsiteY1" fmla="*/ 150094 h 216769"/>
              <a:gd name="connsiteX2" fmla="*/ 292894 w 573881"/>
              <a:gd name="connsiteY2" fmla="*/ 75 h 216769"/>
              <a:gd name="connsiteX3" fmla="*/ 352425 w 573881"/>
              <a:gd name="connsiteY3" fmla="*/ 131044 h 216769"/>
              <a:gd name="connsiteX4" fmla="*/ 573881 w 573881"/>
              <a:gd name="connsiteY4" fmla="*/ 216769 h 216769"/>
              <a:gd name="connsiteX0" fmla="*/ 0 w 573881"/>
              <a:gd name="connsiteY0" fmla="*/ 211933 h 216696"/>
              <a:gd name="connsiteX1" fmla="*/ 190500 w 573881"/>
              <a:gd name="connsiteY1" fmla="*/ 150021 h 216696"/>
              <a:gd name="connsiteX2" fmla="*/ 292894 w 573881"/>
              <a:gd name="connsiteY2" fmla="*/ 2 h 216696"/>
              <a:gd name="connsiteX3" fmla="*/ 366712 w 573881"/>
              <a:gd name="connsiteY3" fmla="*/ 147640 h 216696"/>
              <a:gd name="connsiteX4" fmla="*/ 573881 w 573881"/>
              <a:gd name="connsiteY4" fmla="*/ 216696 h 216696"/>
              <a:gd name="connsiteX0" fmla="*/ 0 w 573881"/>
              <a:gd name="connsiteY0" fmla="*/ 211948 h 216711"/>
              <a:gd name="connsiteX1" fmla="*/ 190500 w 573881"/>
              <a:gd name="connsiteY1" fmla="*/ 150036 h 216711"/>
              <a:gd name="connsiteX2" fmla="*/ 292894 w 573881"/>
              <a:gd name="connsiteY2" fmla="*/ 17 h 216711"/>
              <a:gd name="connsiteX3" fmla="*/ 373855 w 573881"/>
              <a:gd name="connsiteY3" fmla="*/ 140511 h 216711"/>
              <a:gd name="connsiteX4" fmla="*/ 573881 w 573881"/>
              <a:gd name="connsiteY4" fmla="*/ 216711 h 216711"/>
              <a:gd name="connsiteX0" fmla="*/ 0 w 588168"/>
              <a:gd name="connsiteY0" fmla="*/ 221473 h 221473"/>
              <a:gd name="connsiteX1" fmla="*/ 204787 w 588168"/>
              <a:gd name="connsiteY1" fmla="*/ 150036 h 221473"/>
              <a:gd name="connsiteX2" fmla="*/ 307181 w 588168"/>
              <a:gd name="connsiteY2" fmla="*/ 17 h 221473"/>
              <a:gd name="connsiteX3" fmla="*/ 388142 w 588168"/>
              <a:gd name="connsiteY3" fmla="*/ 140511 h 221473"/>
              <a:gd name="connsiteX4" fmla="*/ 588168 w 588168"/>
              <a:gd name="connsiteY4" fmla="*/ 216711 h 22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168" h="221473">
                <a:moveTo>
                  <a:pt x="0" y="221473"/>
                </a:moveTo>
                <a:cubicBezTo>
                  <a:pt x="70842" y="208178"/>
                  <a:pt x="153590" y="186945"/>
                  <a:pt x="204787" y="150036"/>
                </a:cubicBezTo>
                <a:cubicBezTo>
                  <a:pt x="255984" y="113127"/>
                  <a:pt x="276622" y="1604"/>
                  <a:pt x="307181" y="17"/>
                </a:cubicBezTo>
                <a:cubicBezTo>
                  <a:pt x="337740" y="-1570"/>
                  <a:pt x="341311" y="104395"/>
                  <a:pt x="388142" y="140511"/>
                </a:cubicBezTo>
                <a:cubicBezTo>
                  <a:pt x="434973" y="176627"/>
                  <a:pt x="521890" y="200637"/>
                  <a:pt x="588168" y="2167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20" idx="1"/>
            <a:endCxn id="20" idx="5"/>
          </p:cNvCxnSpPr>
          <p:nvPr/>
        </p:nvCxnSpPr>
        <p:spPr>
          <a:xfrm>
            <a:off x="46311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0" idx="3"/>
            <a:endCxn id="20" idx="7"/>
          </p:cNvCxnSpPr>
          <p:nvPr/>
        </p:nvCxnSpPr>
        <p:spPr>
          <a:xfrm flipV="1">
            <a:off x="46311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598562" y="3718161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5" idx="2"/>
            <a:endCxn id="7" idx="0"/>
          </p:cNvCxnSpPr>
          <p:nvPr/>
        </p:nvCxnSpPr>
        <p:spPr>
          <a:xfrm flipH="1">
            <a:off x="4709886" y="1902616"/>
            <a:ext cx="1161" cy="187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 flipV="1">
            <a:off x="4706540" y="1894380"/>
            <a:ext cx="346473" cy="224931"/>
          </a:xfrm>
          <a:custGeom>
            <a:avLst/>
            <a:gdLst>
              <a:gd name="connsiteX0" fmla="*/ 0 w 1800566"/>
              <a:gd name="connsiteY0" fmla="*/ 2058761 h 2059895"/>
              <a:gd name="connsiteX1" fmla="*/ 648586 w 1800566"/>
              <a:gd name="connsiteY1" fmla="*/ 1931170 h 2059895"/>
              <a:gd name="connsiteX2" fmla="*/ 1360967 w 1800566"/>
              <a:gd name="connsiteY2" fmla="*/ 1250686 h 2059895"/>
              <a:gd name="connsiteX3" fmla="*/ 1765004 w 1800566"/>
              <a:gd name="connsiteY3" fmla="*/ 113002 h 2059895"/>
              <a:gd name="connsiteX4" fmla="*/ 1754372 w 1800566"/>
              <a:gd name="connsiteY4" fmla="*/ 102370 h 2059895"/>
              <a:gd name="connsiteX0" fmla="*/ 0 w 1800566"/>
              <a:gd name="connsiteY0" fmla="*/ 2058761 h 2058872"/>
              <a:gd name="connsiteX1" fmla="*/ 776177 w 1800566"/>
              <a:gd name="connsiteY1" fmla="*/ 1846109 h 2058872"/>
              <a:gd name="connsiteX2" fmla="*/ 1360967 w 1800566"/>
              <a:gd name="connsiteY2" fmla="*/ 1250686 h 2058872"/>
              <a:gd name="connsiteX3" fmla="*/ 1765004 w 1800566"/>
              <a:gd name="connsiteY3" fmla="*/ 113002 h 2058872"/>
              <a:gd name="connsiteX4" fmla="*/ 1754372 w 1800566"/>
              <a:gd name="connsiteY4" fmla="*/ 102370 h 2058872"/>
              <a:gd name="connsiteX0" fmla="*/ 0 w 1793689"/>
              <a:gd name="connsiteY0" fmla="*/ 2052144 h 2052280"/>
              <a:gd name="connsiteX1" fmla="*/ 776177 w 1793689"/>
              <a:gd name="connsiteY1" fmla="*/ 1839492 h 2052280"/>
              <a:gd name="connsiteX2" fmla="*/ 1456660 w 1793689"/>
              <a:gd name="connsiteY2" fmla="*/ 1148376 h 2052280"/>
              <a:gd name="connsiteX3" fmla="*/ 1765004 w 1793689"/>
              <a:gd name="connsiteY3" fmla="*/ 106385 h 2052280"/>
              <a:gd name="connsiteX4" fmla="*/ 1754372 w 1793689"/>
              <a:gd name="connsiteY4" fmla="*/ 95753 h 2052280"/>
              <a:gd name="connsiteX0" fmla="*/ 0 w 2087861"/>
              <a:gd name="connsiteY0" fmla="*/ 2008701 h 2008837"/>
              <a:gd name="connsiteX1" fmla="*/ 776177 w 2087861"/>
              <a:gd name="connsiteY1" fmla="*/ 1796049 h 2008837"/>
              <a:gd name="connsiteX2" fmla="*/ 1456660 w 2087861"/>
              <a:gd name="connsiteY2" fmla="*/ 1104933 h 2008837"/>
              <a:gd name="connsiteX3" fmla="*/ 1765004 w 2087861"/>
              <a:gd name="connsiteY3" fmla="*/ 62942 h 2008837"/>
              <a:gd name="connsiteX4" fmla="*/ 2083982 w 2087861"/>
              <a:gd name="connsiteY4" fmla="*/ 169269 h 2008837"/>
              <a:gd name="connsiteX0" fmla="*/ 0 w 1765004"/>
              <a:gd name="connsiteY0" fmla="*/ 1945759 h 1945895"/>
              <a:gd name="connsiteX1" fmla="*/ 776177 w 1765004"/>
              <a:gd name="connsiteY1" fmla="*/ 1733107 h 1945895"/>
              <a:gd name="connsiteX2" fmla="*/ 1456660 w 1765004"/>
              <a:gd name="connsiteY2" fmla="*/ 1041991 h 1945895"/>
              <a:gd name="connsiteX3" fmla="*/ 1765004 w 1765004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456660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20"/>
              <a:gd name="connsiteX1" fmla="*/ 893135 w 1988288"/>
              <a:gd name="connsiteY1" fmla="*/ 1648047 h 1945820"/>
              <a:gd name="connsiteX2" fmla="*/ 1520456 w 1988288"/>
              <a:gd name="connsiteY2" fmla="*/ 1041991 h 1945820"/>
              <a:gd name="connsiteX3" fmla="*/ 1988288 w 1988288"/>
              <a:gd name="connsiteY3" fmla="*/ 0 h 1945820"/>
              <a:gd name="connsiteX0" fmla="*/ 0 w 1988288"/>
              <a:gd name="connsiteY0" fmla="*/ 1945759 h 1945825"/>
              <a:gd name="connsiteX1" fmla="*/ 893135 w 1988288"/>
              <a:gd name="connsiteY1" fmla="*/ 1648047 h 1945825"/>
              <a:gd name="connsiteX2" fmla="*/ 1637415 w 1988288"/>
              <a:gd name="connsiteY2" fmla="*/ 967563 h 1945825"/>
              <a:gd name="connsiteX3" fmla="*/ 1988288 w 1988288"/>
              <a:gd name="connsiteY3" fmla="*/ 0 h 1945825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7"/>
              <a:gd name="connsiteX1" fmla="*/ 893135 w 2041451"/>
              <a:gd name="connsiteY1" fmla="*/ 1658680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392"/>
              <a:gd name="connsiteX1" fmla="*/ 893135 w 2041451"/>
              <a:gd name="connsiteY1" fmla="*/ 1658679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451" h="1956392">
                <a:moveTo>
                  <a:pt x="0" y="1956392"/>
                </a:moveTo>
                <a:cubicBezTo>
                  <a:pt x="336305" y="1889717"/>
                  <a:pt x="731722" y="1791284"/>
                  <a:pt x="987204" y="1616548"/>
                </a:cubicBezTo>
                <a:cubicBezTo>
                  <a:pt x="1242686" y="1441812"/>
                  <a:pt x="1419898" y="1261666"/>
                  <a:pt x="1595606" y="992241"/>
                </a:cubicBezTo>
                <a:cubicBezTo>
                  <a:pt x="1771314" y="722816"/>
                  <a:pt x="1938160" y="338517"/>
                  <a:pt x="2041451" y="0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flipV="1">
            <a:off x="4706540" y="1894378"/>
            <a:ext cx="572691" cy="291609"/>
          </a:xfrm>
          <a:custGeom>
            <a:avLst/>
            <a:gdLst>
              <a:gd name="connsiteX0" fmla="*/ 0 w 1800566"/>
              <a:gd name="connsiteY0" fmla="*/ 2058761 h 2059895"/>
              <a:gd name="connsiteX1" fmla="*/ 648586 w 1800566"/>
              <a:gd name="connsiteY1" fmla="*/ 1931170 h 2059895"/>
              <a:gd name="connsiteX2" fmla="*/ 1360967 w 1800566"/>
              <a:gd name="connsiteY2" fmla="*/ 1250686 h 2059895"/>
              <a:gd name="connsiteX3" fmla="*/ 1765004 w 1800566"/>
              <a:gd name="connsiteY3" fmla="*/ 113002 h 2059895"/>
              <a:gd name="connsiteX4" fmla="*/ 1754372 w 1800566"/>
              <a:gd name="connsiteY4" fmla="*/ 102370 h 2059895"/>
              <a:gd name="connsiteX0" fmla="*/ 0 w 1800566"/>
              <a:gd name="connsiteY0" fmla="*/ 2058761 h 2058872"/>
              <a:gd name="connsiteX1" fmla="*/ 776177 w 1800566"/>
              <a:gd name="connsiteY1" fmla="*/ 1846109 h 2058872"/>
              <a:gd name="connsiteX2" fmla="*/ 1360967 w 1800566"/>
              <a:gd name="connsiteY2" fmla="*/ 1250686 h 2058872"/>
              <a:gd name="connsiteX3" fmla="*/ 1765004 w 1800566"/>
              <a:gd name="connsiteY3" fmla="*/ 113002 h 2058872"/>
              <a:gd name="connsiteX4" fmla="*/ 1754372 w 1800566"/>
              <a:gd name="connsiteY4" fmla="*/ 102370 h 2058872"/>
              <a:gd name="connsiteX0" fmla="*/ 0 w 1793689"/>
              <a:gd name="connsiteY0" fmla="*/ 2052144 h 2052280"/>
              <a:gd name="connsiteX1" fmla="*/ 776177 w 1793689"/>
              <a:gd name="connsiteY1" fmla="*/ 1839492 h 2052280"/>
              <a:gd name="connsiteX2" fmla="*/ 1456660 w 1793689"/>
              <a:gd name="connsiteY2" fmla="*/ 1148376 h 2052280"/>
              <a:gd name="connsiteX3" fmla="*/ 1765004 w 1793689"/>
              <a:gd name="connsiteY3" fmla="*/ 106385 h 2052280"/>
              <a:gd name="connsiteX4" fmla="*/ 1754372 w 1793689"/>
              <a:gd name="connsiteY4" fmla="*/ 95753 h 2052280"/>
              <a:gd name="connsiteX0" fmla="*/ 0 w 2087861"/>
              <a:gd name="connsiteY0" fmla="*/ 2008701 h 2008837"/>
              <a:gd name="connsiteX1" fmla="*/ 776177 w 2087861"/>
              <a:gd name="connsiteY1" fmla="*/ 1796049 h 2008837"/>
              <a:gd name="connsiteX2" fmla="*/ 1456660 w 2087861"/>
              <a:gd name="connsiteY2" fmla="*/ 1104933 h 2008837"/>
              <a:gd name="connsiteX3" fmla="*/ 1765004 w 2087861"/>
              <a:gd name="connsiteY3" fmla="*/ 62942 h 2008837"/>
              <a:gd name="connsiteX4" fmla="*/ 2083982 w 2087861"/>
              <a:gd name="connsiteY4" fmla="*/ 169269 h 2008837"/>
              <a:gd name="connsiteX0" fmla="*/ 0 w 1765004"/>
              <a:gd name="connsiteY0" fmla="*/ 1945759 h 1945895"/>
              <a:gd name="connsiteX1" fmla="*/ 776177 w 1765004"/>
              <a:gd name="connsiteY1" fmla="*/ 1733107 h 1945895"/>
              <a:gd name="connsiteX2" fmla="*/ 1456660 w 1765004"/>
              <a:gd name="connsiteY2" fmla="*/ 1041991 h 1945895"/>
              <a:gd name="connsiteX3" fmla="*/ 1765004 w 1765004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456660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20"/>
              <a:gd name="connsiteX1" fmla="*/ 893135 w 1988288"/>
              <a:gd name="connsiteY1" fmla="*/ 1648047 h 1945820"/>
              <a:gd name="connsiteX2" fmla="*/ 1520456 w 1988288"/>
              <a:gd name="connsiteY2" fmla="*/ 1041991 h 1945820"/>
              <a:gd name="connsiteX3" fmla="*/ 1988288 w 1988288"/>
              <a:gd name="connsiteY3" fmla="*/ 0 h 1945820"/>
              <a:gd name="connsiteX0" fmla="*/ 0 w 1988288"/>
              <a:gd name="connsiteY0" fmla="*/ 1945759 h 1945825"/>
              <a:gd name="connsiteX1" fmla="*/ 893135 w 1988288"/>
              <a:gd name="connsiteY1" fmla="*/ 1648047 h 1945825"/>
              <a:gd name="connsiteX2" fmla="*/ 1637415 w 1988288"/>
              <a:gd name="connsiteY2" fmla="*/ 967563 h 1945825"/>
              <a:gd name="connsiteX3" fmla="*/ 1988288 w 1988288"/>
              <a:gd name="connsiteY3" fmla="*/ 0 h 1945825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7"/>
              <a:gd name="connsiteX1" fmla="*/ 893135 w 2041451"/>
              <a:gd name="connsiteY1" fmla="*/ 1658680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392"/>
              <a:gd name="connsiteX1" fmla="*/ 893135 w 2041451"/>
              <a:gd name="connsiteY1" fmla="*/ 1658679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451" h="1956392">
                <a:moveTo>
                  <a:pt x="0" y="1956392"/>
                </a:moveTo>
                <a:cubicBezTo>
                  <a:pt x="336305" y="1889717"/>
                  <a:pt x="731722" y="1791284"/>
                  <a:pt x="987204" y="1616548"/>
                </a:cubicBezTo>
                <a:cubicBezTo>
                  <a:pt x="1242686" y="1441812"/>
                  <a:pt x="1419898" y="1261666"/>
                  <a:pt x="1595606" y="992241"/>
                </a:cubicBezTo>
                <a:cubicBezTo>
                  <a:pt x="1771314" y="722816"/>
                  <a:pt x="1938160" y="338517"/>
                  <a:pt x="2041451" y="0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V="1">
            <a:off x="4706540" y="1894376"/>
            <a:ext cx="959112" cy="470204"/>
          </a:xfrm>
          <a:custGeom>
            <a:avLst/>
            <a:gdLst>
              <a:gd name="connsiteX0" fmla="*/ 0 w 1800566"/>
              <a:gd name="connsiteY0" fmla="*/ 2058761 h 2059895"/>
              <a:gd name="connsiteX1" fmla="*/ 648586 w 1800566"/>
              <a:gd name="connsiteY1" fmla="*/ 1931170 h 2059895"/>
              <a:gd name="connsiteX2" fmla="*/ 1360967 w 1800566"/>
              <a:gd name="connsiteY2" fmla="*/ 1250686 h 2059895"/>
              <a:gd name="connsiteX3" fmla="*/ 1765004 w 1800566"/>
              <a:gd name="connsiteY3" fmla="*/ 113002 h 2059895"/>
              <a:gd name="connsiteX4" fmla="*/ 1754372 w 1800566"/>
              <a:gd name="connsiteY4" fmla="*/ 102370 h 2059895"/>
              <a:gd name="connsiteX0" fmla="*/ 0 w 1800566"/>
              <a:gd name="connsiteY0" fmla="*/ 2058761 h 2058872"/>
              <a:gd name="connsiteX1" fmla="*/ 776177 w 1800566"/>
              <a:gd name="connsiteY1" fmla="*/ 1846109 h 2058872"/>
              <a:gd name="connsiteX2" fmla="*/ 1360967 w 1800566"/>
              <a:gd name="connsiteY2" fmla="*/ 1250686 h 2058872"/>
              <a:gd name="connsiteX3" fmla="*/ 1765004 w 1800566"/>
              <a:gd name="connsiteY3" fmla="*/ 113002 h 2058872"/>
              <a:gd name="connsiteX4" fmla="*/ 1754372 w 1800566"/>
              <a:gd name="connsiteY4" fmla="*/ 102370 h 2058872"/>
              <a:gd name="connsiteX0" fmla="*/ 0 w 1793689"/>
              <a:gd name="connsiteY0" fmla="*/ 2052144 h 2052280"/>
              <a:gd name="connsiteX1" fmla="*/ 776177 w 1793689"/>
              <a:gd name="connsiteY1" fmla="*/ 1839492 h 2052280"/>
              <a:gd name="connsiteX2" fmla="*/ 1456660 w 1793689"/>
              <a:gd name="connsiteY2" fmla="*/ 1148376 h 2052280"/>
              <a:gd name="connsiteX3" fmla="*/ 1765004 w 1793689"/>
              <a:gd name="connsiteY3" fmla="*/ 106385 h 2052280"/>
              <a:gd name="connsiteX4" fmla="*/ 1754372 w 1793689"/>
              <a:gd name="connsiteY4" fmla="*/ 95753 h 2052280"/>
              <a:gd name="connsiteX0" fmla="*/ 0 w 2087861"/>
              <a:gd name="connsiteY0" fmla="*/ 2008701 h 2008837"/>
              <a:gd name="connsiteX1" fmla="*/ 776177 w 2087861"/>
              <a:gd name="connsiteY1" fmla="*/ 1796049 h 2008837"/>
              <a:gd name="connsiteX2" fmla="*/ 1456660 w 2087861"/>
              <a:gd name="connsiteY2" fmla="*/ 1104933 h 2008837"/>
              <a:gd name="connsiteX3" fmla="*/ 1765004 w 2087861"/>
              <a:gd name="connsiteY3" fmla="*/ 62942 h 2008837"/>
              <a:gd name="connsiteX4" fmla="*/ 2083982 w 2087861"/>
              <a:gd name="connsiteY4" fmla="*/ 169269 h 2008837"/>
              <a:gd name="connsiteX0" fmla="*/ 0 w 1765004"/>
              <a:gd name="connsiteY0" fmla="*/ 1945759 h 1945895"/>
              <a:gd name="connsiteX1" fmla="*/ 776177 w 1765004"/>
              <a:gd name="connsiteY1" fmla="*/ 1733107 h 1945895"/>
              <a:gd name="connsiteX2" fmla="*/ 1456660 w 1765004"/>
              <a:gd name="connsiteY2" fmla="*/ 1041991 h 1945895"/>
              <a:gd name="connsiteX3" fmla="*/ 1765004 w 1765004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456660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20"/>
              <a:gd name="connsiteX1" fmla="*/ 893135 w 1988288"/>
              <a:gd name="connsiteY1" fmla="*/ 1648047 h 1945820"/>
              <a:gd name="connsiteX2" fmla="*/ 1520456 w 1988288"/>
              <a:gd name="connsiteY2" fmla="*/ 1041991 h 1945820"/>
              <a:gd name="connsiteX3" fmla="*/ 1988288 w 1988288"/>
              <a:gd name="connsiteY3" fmla="*/ 0 h 1945820"/>
              <a:gd name="connsiteX0" fmla="*/ 0 w 1988288"/>
              <a:gd name="connsiteY0" fmla="*/ 1945759 h 1945825"/>
              <a:gd name="connsiteX1" fmla="*/ 893135 w 1988288"/>
              <a:gd name="connsiteY1" fmla="*/ 1648047 h 1945825"/>
              <a:gd name="connsiteX2" fmla="*/ 1637415 w 1988288"/>
              <a:gd name="connsiteY2" fmla="*/ 967563 h 1945825"/>
              <a:gd name="connsiteX3" fmla="*/ 1988288 w 1988288"/>
              <a:gd name="connsiteY3" fmla="*/ 0 h 1945825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7"/>
              <a:gd name="connsiteX1" fmla="*/ 893135 w 2041451"/>
              <a:gd name="connsiteY1" fmla="*/ 1658680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392"/>
              <a:gd name="connsiteX1" fmla="*/ 893135 w 2041451"/>
              <a:gd name="connsiteY1" fmla="*/ 1658679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451" h="1956392">
                <a:moveTo>
                  <a:pt x="0" y="1956392"/>
                </a:moveTo>
                <a:cubicBezTo>
                  <a:pt x="331234" y="1949165"/>
                  <a:pt x="731722" y="1791284"/>
                  <a:pt x="987204" y="1616548"/>
                </a:cubicBezTo>
                <a:cubicBezTo>
                  <a:pt x="1242686" y="1441812"/>
                  <a:pt x="1419898" y="1261666"/>
                  <a:pt x="1595606" y="992241"/>
                </a:cubicBezTo>
                <a:cubicBezTo>
                  <a:pt x="1771314" y="722816"/>
                  <a:pt x="1938160" y="338517"/>
                  <a:pt x="2041451" y="0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92350" y="1415089"/>
            <a:ext cx="4828376" cy="4828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V="1">
            <a:off x="4706539" y="1894375"/>
            <a:ext cx="1482329" cy="993649"/>
          </a:xfrm>
          <a:custGeom>
            <a:avLst/>
            <a:gdLst>
              <a:gd name="connsiteX0" fmla="*/ 0 w 1800566"/>
              <a:gd name="connsiteY0" fmla="*/ 2058761 h 2059895"/>
              <a:gd name="connsiteX1" fmla="*/ 648586 w 1800566"/>
              <a:gd name="connsiteY1" fmla="*/ 1931170 h 2059895"/>
              <a:gd name="connsiteX2" fmla="*/ 1360967 w 1800566"/>
              <a:gd name="connsiteY2" fmla="*/ 1250686 h 2059895"/>
              <a:gd name="connsiteX3" fmla="*/ 1765004 w 1800566"/>
              <a:gd name="connsiteY3" fmla="*/ 113002 h 2059895"/>
              <a:gd name="connsiteX4" fmla="*/ 1754372 w 1800566"/>
              <a:gd name="connsiteY4" fmla="*/ 102370 h 2059895"/>
              <a:gd name="connsiteX0" fmla="*/ 0 w 1800566"/>
              <a:gd name="connsiteY0" fmla="*/ 2058761 h 2058872"/>
              <a:gd name="connsiteX1" fmla="*/ 776177 w 1800566"/>
              <a:gd name="connsiteY1" fmla="*/ 1846109 h 2058872"/>
              <a:gd name="connsiteX2" fmla="*/ 1360967 w 1800566"/>
              <a:gd name="connsiteY2" fmla="*/ 1250686 h 2058872"/>
              <a:gd name="connsiteX3" fmla="*/ 1765004 w 1800566"/>
              <a:gd name="connsiteY3" fmla="*/ 113002 h 2058872"/>
              <a:gd name="connsiteX4" fmla="*/ 1754372 w 1800566"/>
              <a:gd name="connsiteY4" fmla="*/ 102370 h 2058872"/>
              <a:gd name="connsiteX0" fmla="*/ 0 w 1793689"/>
              <a:gd name="connsiteY0" fmla="*/ 2052144 h 2052280"/>
              <a:gd name="connsiteX1" fmla="*/ 776177 w 1793689"/>
              <a:gd name="connsiteY1" fmla="*/ 1839492 h 2052280"/>
              <a:gd name="connsiteX2" fmla="*/ 1456660 w 1793689"/>
              <a:gd name="connsiteY2" fmla="*/ 1148376 h 2052280"/>
              <a:gd name="connsiteX3" fmla="*/ 1765004 w 1793689"/>
              <a:gd name="connsiteY3" fmla="*/ 106385 h 2052280"/>
              <a:gd name="connsiteX4" fmla="*/ 1754372 w 1793689"/>
              <a:gd name="connsiteY4" fmla="*/ 95753 h 2052280"/>
              <a:gd name="connsiteX0" fmla="*/ 0 w 2087861"/>
              <a:gd name="connsiteY0" fmla="*/ 2008701 h 2008837"/>
              <a:gd name="connsiteX1" fmla="*/ 776177 w 2087861"/>
              <a:gd name="connsiteY1" fmla="*/ 1796049 h 2008837"/>
              <a:gd name="connsiteX2" fmla="*/ 1456660 w 2087861"/>
              <a:gd name="connsiteY2" fmla="*/ 1104933 h 2008837"/>
              <a:gd name="connsiteX3" fmla="*/ 1765004 w 2087861"/>
              <a:gd name="connsiteY3" fmla="*/ 62942 h 2008837"/>
              <a:gd name="connsiteX4" fmla="*/ 2083982 w 2087861"/>
              <a:gd name="connsiteY4" fmla="*/ 169269 h 2008837"/>
              <a:gd name="connsiteX0" fmla="*/ 0 w 1765004"/>
              <a:gd name="connsiteY0" fmla="*/ 1945759 h 1945895"/>
              <a:gd name="connsiteX1" fmla="*/ 776177 w 1765004"/>
              <a:gd name="connsiteY1" fmla="*/ 1733107 h 1945895"/>
              <a:gd name="connsiteX2" fmla="*/ 1456660 w 1765004"/>
              <a:gd name="connsiteY2" fmla="*/ 1041991 h 1945895"/>
              <a:gd name="connsiteX3" fmla="*/ 1765004 w 1765004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456660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20"/>
              <a:gd name="connsiteX1" fmla="*/ 893135 w 1988288"/>
              <a:gd name="connsiteY1" fmla="*/ 1648047 h 1945820"/>
              <a:gd name="connsiteX2" fmla="*/ 1520456 w 1988288"/>
              <a:gd name="connsiteY2" fmla="*/ 1041991 h 1945820"/>
              <a:gd name="connsiteX3" fmla="*/ 1988288 w 1988288"/>
              <a:gd name="connsiteY3" fmla="*/ 0 h 1945820"/>
              <a:gd name="connsiteX0" fmla="*/ 0 w 1988288"/>
              <a:gd name="connsiteY0" fmla="*/ 1945759 h 1945825"/>
              <a:gd name="connsiteX1" fmla="*/ 893135 w 1988288"/>
              <a:gd name="connsiteY1" fmla="*/ 1648047 h 1945825"/>
              <a:gd name="connsiteX2" fmla="*/ 1637415 w 1988288"/>
              <a:gd name="connsiteY2" fmla="*/ 967563 h 1945825"/>
              <a:gd name="connsiteX3" fmla="*/ 1988288 w 1988288"/>
              <a:gd name="connsiteY3" fmla="*/ 0 h 1945825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7"/>
              <a:gd name="connsiteX1" fmla="*/ 893135 w 2041451"/>
              <a:gd name="connsiteY1" fmla="*/ 1658680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392"/>
              <a:gd name="connsiteX1" fmla="*/ 893135 w 2041451"/>
              <a:gd name="connsiteY1" fmla="*/ 1658679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1010160 w 2041451"/>
              <a:gd name="connsiteY1" fmla="*/ 1625925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1010160 w 2041451"/>
              <a:gd name="connsiteY1" fmla="*/ 1625925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451" h="1956392">
                <a:moveTo>
                  <a:pt x="0" y="1956392"/>
                </a:moveTo>
                <a:cubicBezTo>
                  <a:pt x="359260" y="1950666"/>
                  <a:pt x="747504" y="1795995"/>
                  <a:pt x="1010160" y="1625925"/>
                </a:cubicBezTo>
                <a:cubicBezTo>
                  <a:pt x="1272816" y="1455855"/>
                  <a:pt x="1423724" y="1263228"/>
                  <a:pt x="1595606" y="992241"/>
                </a:cubicBezTo>
                <a:cubicBezTo>
                  <a:pt x="1767488" y="721254"/>
                  <a:pt x="1938160" y="338517"/>
                  <a:pt x="2041451" y="0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771635" y="1894373"/>
            <a:ext cx="3796805" cy="3637747"/>
          </a:xfrm>
          <a:prstGeom prst="arc">
            <a:avLst>
              <a:gd name="adj1" fmla="val 16200000"/>
              <a:gd name="adj2" fmla="val 2244207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960913" y="1894373"/>
            <a:ext cx="3680528" cy="3782527"/>
          </a:xfrm>
          <a:prstGeom prst="arc">
            <a:avLst>
              <a:gd name="adj1" fmla="val 16200000"/>
              <a:gd name="adj2" fmla="val 800592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71635" y="1894374"/>
            <a:ext cx="3869806" cy="3869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88457" y="1415089"/>
            <a:ext cx="5436162" cy="5405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1767840"/>
            <a:ext cx="4130038" cy="413004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953219"/>
          </a:xfrm>
        </p:spPr>
        <p:txBody>
          <a:bodyPr/>
          <a:lstStyle/>
          <a:p>
            <a:pPr algn="ctr"/>
            <a:r>
              <a:rPr lang="hu-HU" dirty="0"/>
              <a:t>Az első kozmikus sebesség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16414" y="2090057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6814" y="2090057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98814" y="2090057"/>
            <a:ext cx="3497943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0" idx="4"/>
          </p:cNvCxnSpPr>
          <p:nvPr/>
        </p:nvCxnSpPr>
        <p:spPr>
          <a:xfrm>
            <a:off x="3147786" y="2090057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6200000">
            <a:off x="2516414" y="2080306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6200000">
            <a:off x="1906814" y="2080306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>
            <a:off x="3147786" y="2080306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9" idx="1"/>
            <a:endCxn id="19" idx="5"/>
          </p:cNvCxnSpPr>
          <p:nvPr/>
        </p:nvCxnSpPr>
        <p:spPr>
          <a:xfrm>
            <a:off x="30690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9" idx="3"/>
            <a:endCxn id="19" idx="7"/>
          </p:cNvCxnSpPr>
          <p:nvPr/>
        </p:nvCxnSpPr>
        <p:spPr>
          <a:xfrm flipV="1">
            <a:off x="30690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036462" y="3718161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30250" y="1415089"/>
            <a:ext cx="4828376" cy="4828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753930" y="1415089"/>
            <a:ext cx="771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  <a:endCxn id="6" idx="0"/>
          </p:cNvCxnSpPr>
          <p:nvPr/>
        </p:nvCxnSpPr>
        <p:spPr>
          <a:xfrm flipH="1">
            <a:off x="3139439" y="1085846"/>
            <a:ext cx="10323" cy="681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978283" y="1245586"/>
            <a:ext cx="339006" cy="339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942294" cy="1325562"/>
          </a:xfrm>
        </p:spPr>
        <p:txBody>
          <a:bodyPr/>
          <a:lstStyle/>
          <a:p>
            <a:r>
              <a:rPr lang="hu-HU" b="1" dirty="0"/>
              <a:t>A kozmikus sebességek fizikai háttere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2"/>
            <a:ext cx="7886700" cy="5279953"/>
          </a:xfrm>
        </p:spPr>
        <p:txBody>
          <a:bodyPr>
            <a:normAutofit/>
          </a:bodyPr>
          <a:lstStyle/>
          <a:p>
            <a:r>
              <a:rPr lang="hu-HU" dirty="0"/>
              <a:t>A sebességről általában</a:t>
            </a:r>
          </a:p>
          <a:p>
            <a:r>
              <a:rPr lang="hu-HU" dirty="0"/>
              <a:t>Egyenes vonalú egyenletes mozgás</a:t>
            </a:r>
          </a:p>
          <a:p>
            <a:r>
              <a:rPr lang="hu-HU" dirty="0"/>
              <a:t>A változó mozgás</a:t>
            </a:r>
          </a:p>
          <a:p>
            <a:pPr lvl="1"/>
            <a:r>
              <a:rPr lang="hu-HU" dirty="0"/>
              <a:t>A szabadesés.</a:t>
            </a:r>
          </a:p>
          <a:p>
            <a:pPr lvl="1"/>
            <a:r>
              <a:rPr lang="hu-HU" dirty="0"/>
              <a:t>Az egyenletes körmozgás</a:t>
            </a:r>
          </a:p>
          <a:p>
            <a:r>
              <a:rPr lang="hu-HU" dirty="0"/>
              <a:t>Az első, második, és harmadik kozmikus sebességek</a:t>
            </a:r>
            <a:endParaRPr lang="en-US" dirty="0"/>
          </a:p>
          <a:p>
            <a:r>
              <a:rPr lang="en-US" dirty="0" err="1"/>
              <a:t>Gravitációs</a:t>
            </a:r>
            <a:r>
              <a:rPr lang="en-US" dirty="0"/>
              <a:t> </a:t>
            </a:r>
            <a:r>
              <a:rPr lang="en-US" dirty="0" err="1"/>
              <a:t>szférák</a:t>
            </a:r>
            <a:endParaRPr lang="en-US" dirty="0"/>
          </a:p>
          <a:p>
            <a:r>
              <a:rPr lang="hu-HU" dirty="0"/>
              <a:t>A jellemző sebességek</a:t>
            </a:r>
          </a:p>
          <a:p>
            <a:r>
              <a:rPr lang="hu-HU" dirty="0"/>
              <a:t>Pályamódosítások</a:t>
            </a:r>
            <a:endParaRPr lang="en-US" dirty="0"/>
          </a:p>
          <a:p>
            <a:r>
              <a:rPr lang="hu-HU" dirty="0"/>
              <a:t>A </a:t>
            </a:r>
            <a:r>
              <a:rPr lang="en-US" dirty="0" err="1"/>
              <a:t>távolodási</a:t>
            </a:r>
            <a:r>
              <a:rPr lang="en-US" dirty="0"/>
              <a:t> </a:t>
            </a:r>
            <a:r>
              <a:rPr lang="en-US" dirty="0" err="1"/>
              <a:t>sebesség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85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953219"/>
          </a:xfrm>
        </p:spPr>
        <p:txBody>
          <a:bodyPr/>
          <a:lstStyle/>
          <a:p>
            <a:pPr algn="ctr"/>
            <a:r>
              <a:rPr lang="hu-HU" dirty="0"/>
              <a:t>Az első kozmikus sebesség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03714" y="2090057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94114" y="2090057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86114" y="2090057"/>
            <a:ext cx="3497943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0" idx="4"/>
          </p:cNvCxnSpPr>
          <p:nvPr/>
        </p:nvCxnSpPr>
        <p:spPr>
          <a:xfrm>
            <a:off x="3135086" y="2090057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>
            <a:off x="3135086" y="2080306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9" idx="1"/>
            <a:endCxn id="19" idx="5"/>
          </p:cNvCxnSpPr>
          <p:nvPr/>
        </p:nvCxnSpPr>
        <p:spPr>
          <a:xfrm>
            <a:off x="30563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9" idx="3"/>
            <a:endCxn id="19" idx="7"/>
          </p:cNvCxnSpPr>
          <p:nvPr/>
        </p:nvCxnSpPr>
        <p:spPr>
          <a:xfrm flipV="1">
            <a:off x="30563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023762" y="3718161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7550" y="1415089"/>
            <a:ext cx="4828376" cy="4828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67465" y="141012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F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135086" y="3306057"/>
            <a:ext cx="0" cy="52322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41230" y="1415089"/>
            <a:ext cx="771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126739" y="1085846"/>
            <a:ext cx="10323" cy="681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965583" y="1245586"/>
            <a:ext cx="339006" cy="339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135086" y="1415088"/>
            <a:ext cx="0" cy="52322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67465" y="325824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F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00871" y="745225"/>
                <a:ext cx="2371093" cy="803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871" y="745225"/>
                <a:ext cx="2371093" cy="8038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 flipH="1" flipV="1">
            <a:off x="1089141" y="2542440"/>
            <a:ext cx="2062052" cy="1296892"/>
          </a:xfrm>
          <a:prstGeom prst="line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57867" y="2674489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67" y="2674489"/>
                <a:ext cx="32149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 flipH="1" flipV="1">
            <a:off x="2058770" y="2458564"/>
            <a:ext cx="1092423" cy="1380768"/>
          </a:xfrm>
          <a:prstGeom prst="line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652704" y="1945316"/>
            <a:ext cx="400196" cy="505829"/>
          </a:xfrm>
          <a:prstGeom prst="line">
            <a:avLst/>
          </a:prstGeom>
          <a:ln w="22225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70654" y="2079060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54" y="2079060"/>
                <a:ext cx="32149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157170" y="2767017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170" y="2767017"/>
                <a:ext cx="32149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86402" y="1544021"/>
                <a:ext cx="2371093" cy="882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402" y="1544021"/>
                <a:ext cx="2371093" cy="8826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>
            <a:off x="3133111" y="1420960"/>
            <a:ext cx="1297642" cy="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10128" y="877983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135086" y="897740"/>
            <a:ext cx="0" cy="52322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30965" y="849924"/>
            <a:ext cx="51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cf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053926" y="2356859"/>
                <a:ext cx="2450918" cy="8686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𝑐𝑓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926" y="2356859"/>
                <a:ext cx="2450918" cy="8686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5842899" y="3280280"/>
                <a:ext cx="245091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𝑐𝑓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  =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899" y="3280280"/>
                <a:ext cx="2450918" cy="430887"/>
              </a:xfrm>
              <a:prstGeom prst="rect">
                <a:avLst/>
              </a:prstGeom>
              <a:blipFill rotWithShape="0">
                <a:blip r:embed="rId8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35904" y="3829277"/>
                <a:ext cx="2371093" cy="8686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904" y="3829277"/>
                <a:ext cx="2371093" cy="8686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>
            <a:off x="6224424" y="4133623"/>
            <a:ext cx="240096" cy="444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015841" y="3828818"/>
            <a:ext cx="240096" cy="444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 rot="2238982">
            <a:off x="7415553" y="3700113"/>
            <a:ext cx="429464" cy="11046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884072" y="343267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K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155746" y="5413925"/>
                <a:ext cx="2371093" cy="1273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u-HU" sz="2800" b="0" i="1" baseline="-2500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746" y="5413925"/>
                <a:ext cx="2371093" cy="12730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245994" y="3585973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M</a:t>
            </a:r>
            <a:endParaRPr lang="en-US" sz="2800" dirty="0"/>
          </a:p>
        </p:txBody>
      </p:sp>
      <p:sp>
        <p:nvSpPr>
          <p:cNvPr id="2" name="Arc 1"/>
          <p:cNvSpPr/>
          <p:nvPr/>
        </p:nvSpPr>
        <p:spPr>
          <a:xfrm rot="8179749">
            <a:off x="1257065" y="-1402818"/>
            <a:ext cx="3915080" cy="3915080"/>
          </a:xfrm>
          <a:prstGeom prst="arc">
            <a:avLst>
              <a:gd name="adj1" fmla="val 17324034"/>
              <a:gd name="adj2" fmla="val 204242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rot="8179749">
            <a:off x="-96271" y="-3280428"/>
            <a:ext cx="6535781" cy="6535781"/>
          </a:xfrm>
          <a:prstGeom prst="arc">
            <a:avLst>
              <a:gd name="adj1" fmla="val 17223682"/>
              <a:gd name="adj2" fmla="val 204766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13420251" flipV="1">
            <a:off x="1219836" y="5174253"/>
            <a:ext cx="3915080" cy="3915080"/>
          </a:xfrm>
          <a:prstGeom prst="arc">
            <a:avLst>
              <a:gd name="adj1" fmla="val 17324034"/>
              <a:gd name="adj2" fmla="val 204242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13420251" flipV="1">
            <a:off x="-82774" y="4351112"/>
            <a:ext cx="6535781" cy="6535781"/>
          </a:xfrm>
          <a:prstGeom prst="arc">
            <a:avLst>
              <a:gd name="adj1" fmla="val 17223682"/>
              <a:gd name="adj2" fmla="val 204766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722D8F06-B4FB-4681-B634-9DE79E748F42}"/>
              </a:ext>
            </a:extLst>
          </p:cNvPr>
          <p:cNvCxnSpPr>
            <a:cxnSpLocks/>
          </p:cNvCxnSpPr>
          <p:nvPr/>
        </p:nvCxnSpPr>
        <p:spPr>
          <a:xfrm>
            <a:off x="6634923" y="4385372"/>
            <a:ext cx="192785" cy="3593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DE047897-A58A-4019-A7B4-0E543C7F6CD6}"/>
              </a:ext>
            </a:extLst>
          </p:cNvPr>
          <p:cNvCxnSpPr>
            <a:cxnSpLocks/>
          </p:cNvCxnSpPr>
          <p:nvPr/>
        </p:nvCxnSpPr>
        <p:spPr>
          <a:xfrm>
            <a:off x="7934487" y="4305366"/>
            <a:ext cx="186984" cy="4038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552FF419-EDBB-485D-9240-AE74D9383C23}"/>
                  </a:ext>
                </a:extLst>
              </p:cNvPr>
              <p:cNvSpPr txBox="1"/>
              <p:nvPr/>
            </p:nvSpPr>
            <p:spPr>
              <a:xfrm>
                <a:off x="5969945" y="4736385"/>
                <a:ext cx="2371093" cy="803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52FF419-EDBB-485D-9240-AE74D9383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945" y="4736385"/>
                <a:ext cx="2371093" cy="8038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B3A3A8AC-BF21-4FDC-B26D-EBE01477519E}"/>
                  </a:ext>
                </a:extLst>
              </p:cNvPr>
              <p:cNvSpPr txBox="1"/>
              <p:nvPr/>
            </p:nvSpPr>
            <p:spPr>
              <a:xfrm>
                <a:off x="262039" y="990560"/>
                <a:ext cx="13901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u-HU" sz="2400" dirty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M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A3A8AC-BF21-4FDC-B26D-EBE014775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39" y="990560"/>
                <a:ext cx="1390170" cy="461665"/>
              </a:xfrm>
              <a:prstGeom prst="rect">
                <a:avLst/>
              </a:prstGeom>
              <a:blipFill>
                <a:blip r:embed="rId12"/>
                <a:stretch>
                  <a:fillRect l="-701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28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30" grpId="0"/>
      <p:bldP spid="37" grpId="0"/>
      <p:bldP spid="38" grpId="0"/>
      <p:bldP spid="39" grpId="0"/>
      <p:bldP spid="41" grpId="0"/>
      <p:bldP spid="43" grpId="0"/>
      <p:bldP spid="44" grpId="0"/>
      <p:bldP spid="45" grpId="0"/>
      <p:bldP spid="46" grpId="0"/>
      <p:bldP spid="53" grpId="0" animBg="1"/>
      <p:bldP spid="55" grpId="0"/>
      <p:bldP spid="56" grpId="0"/>
      <p:bldP spid="57" grpId="0"/>
      <p:bldP spid="58" grpId="0"/>
      <p:bldP spid="59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1767840"/>
            <a:ext cx="4130038" cy="413004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916344"/>
          </a:xfrm>
        </p:spPr>
        <p:txBody>
          <a:bodyPr/>
          <a:lstStyle/>
          <a:p>
            <a:pPr algn="ctr"/>
            <a:r>
              <a:rPr lang="hu-HU" dirty="0"/>
              <a:t>Az első kozmikus sebesség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16414" y="2090057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6814" y="2090057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98814" y="2090057"/>
            <a:ext cx="3497943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0" idx="4"/>
          </p:cNvCxnSpPr>
          <p:nvPr/>
        </p:nvCxnSpPr>
        <p:spPr>
          <a:xfrm>
            <a:off x="3147786" y="2090057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6200000">
            <a:off x="2516414" y="2080306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6200000">
            <a:off x="1906814" y="2080306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>
            <a:off x="3147786" y="2080306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9" idx="1"/>
            <a:endCxn id="19" idx="5"/>
          </p:cNvCxnSpPr>
          <p:nvPr/>
        </p:nvCxnSpPr>
        <p:spPr>
          <a:xfrm>
            <a:off x="30690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9" idx="3"/>
            <a:endCxn id="19" idx="7"/>
          </p:cNvCxnSpPr>
          <p:nvPr/>
        </p:nvCxnSpPr>
        <p:spPr>
          <a:xfrm flipV="1">
            <a:off x="30690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036462" y="3718161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30250" y="1415089"/>
            <a:ext cx="4828376" cy="4828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753930" y="1415089"/>
            <a:ext cx="771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6" idx="0"/>
          </p:cNvCxnSpPr>
          <p:nvPr/>
        </p:nvCxnSpPr>
        <p:spPr>
          <a:xfrm flipH="1">
            <a:off x="3139439" y="1085846"/>
            <a:ext cx="10323" cy="681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33111" y="1420960"/>
            <a:ext cx="1297642" cy="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10128" y="877983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1089141" y="2542440"/>
            <a:ext cx="2062052" cy="1296892"/>
          </a:xfrm>
          <a:prstGeom prst="line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57867" y="2674489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67" y="2674489"/>
                <a:ext cx="32149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H="1" flipV="1">
            <a:off x="1652704" y="1945316"/>
            <a:ext cx="400196" cy="505829"/>
          </a:xfrm>
          <a:prstGeom prst="line">
            <a:avLst/>
          </a:prstGeom>
          <a:ln w="22225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70654" y="2079060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54" y="2079060"/>
                <a:ext cx="32149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2978283" y="1245586"/>
            <a:ext cx="339006" cy="339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2058770" y="2458564"/>
            <a:ext cx="1092423" cy="1380768"/>
          </a:xfrm>
          <a:prstGeom prst="line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57170" y="2767017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170" y="2767017"/>
                <a:ext cx="32149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368" y="639458"/>
                <a:ext cx="1397998" cy="1273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u-HU" sz="2800" b="0" i="1" baseline="-2500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8" y="639458"/>
                <a:ext cx="1397998" cy="12730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0" y="1929348"/>
                <a:ext cx="127544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29348"/>
                <a:ext cx="127544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04458" y="803115"/>
                <a:ext cx="3641982" cy="1017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hu-HU" sz="2000" dirty="0"/>
                  <a:t> (gamma), gravitációs állandó, </a:t>
                </a:r>
                <a:endParaRPr lang="hu-HU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i="1" dirty="0" smtClean="0">
                          <a:latin typeface="Cambria Math" panose="02040503050406030204" pitchFamily="18" charset="0"/>
                        </a:rPr>
                        <m:t>6,67</m:t>
                      </m:r>
                      <m:r>
                        <a:rPr lang="hu-HU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−11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sup>
                      </m:sSup>
                      <m:f>
                        <m:fPr>
                          <m:ctrlPr>
                            <a:rPr lang="hu-HU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hu-H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hu-H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458" y="803115"/>
                <a:ext cx="3641982" cy="1017843"/>
              </a:xfrm>
              <a:prstGeom prst="rect">
                <a:avLst/>
              </a:prstGeom>
              <a:blipFill rotWithShape="0">
                <a:blip r:embed="rId8"/>
                <a:stretch>
                  <a:fillRect t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44038" y="1678950"/>
                <a:ext cx="42409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ld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mege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hu-HU" sz="2000" b="0" i="0" dirty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hu-HU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hu-HU" sz="20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976</m:t>
                      </m:r>
                      <m:r>
                        <a:rPr lang="hu-HU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sup>
                      </m:sSup>
                      <m:r>
                        <a:rPr lang="hu-HU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038" y="1678950"/>
                <a:ext cx="4240985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81719" y="2219206"/>
                <a:ext cx="3515162" cy="10956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sz="2000" i="1" dirty="0">
                        <a:latin typeface="Cambria Math" panose="02040503050406030204" pitchFamily="18" charset="0"/>
                      </a:rPr>
                      <m:t>6,67</m:t>
                    </m:r>
                    <m:r>
                      <a:rPr lang="hu-HU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−11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5,976</m:t>
                    </m:r>
                    <m:r>
                      <a:rPr lang="hu-HU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sup>
                    </m:sSup>
                  </m:oMath>
                </a14:m>
                <a:r>
                  <a:rPr lang="hu-HU" sz="2000" dirty="0"/>
                  <a:t> =</a:t>
                </a:r>
              </a:p>
              <a:p>
                <a:r>
                  <a:rPr lang="hu-HU" sz="2000" dirty="0"/>
                  <a:t> 398620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𝑘𝑔𝑘</m:t>
                            </m:r>
                            <m:r>
                              <a:rPr lang="hu-HU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hu-HU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hu-HU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719" y="2219206"/>
                <a:ext cx="3515162" cy="1095621"/>
              </a:xfrm>
              <a:prstGeom prst="rect">
                <a:avLst/>
              </a:prstGeom>
              <a:blipFill rotWithShape="0">
                <a:blip r:embed="rId10"/>
                <a:stretch>
                  <a:fillRect l="-2951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32327" y="3345963"/>
                <a:ext cx="3314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ld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sugara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hu-HU" sz="2000" b="0" i="0" dirty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hu-HU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6371 </m:t>
                      </m:r>
                      <m:r>
                        <a:rPr lang="hu-HU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327" y="3345963"/>
                <a:ext cx="3314113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32327" y="3740338"/>
                <a:ext cx="3314113" cy="165716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Az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els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ő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kozmikus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sebess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0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ö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ld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felsz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hu-HU" sz="2000" i="1" baseline="-2500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rad>
                  </m:oMath>
                </a14:m>
                <a:r>
                  <a:rPr lang="hu-HU" sz="20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hu-HU" sz="2000" dirty="0"/>
                              <m:t>398620</m:t>
                            </m:r>
                          </m:num>
                          <m:den>
                            <m:r>
                              <a:rPr lang="hu-HU" sz="2000" b="0" i="0" smtClean="0">
                                <a:latin typeface="Cambria Math" panose="02040503050406030204" pitchFamily="18" charset="0"/>
                              </a:rPr>
                              <m:t>6371</m:t>
                            </m:r>
                          </m:den>
                        </m:f>
                      </m:e>
                    </m:rad>
                  </m:oMath>
                </a14:m>
                <a:r>
                  <a:rPr lang="hu-HU" sz="2000" dirty="0"/>
                  <a:t>=7,909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327" y="3740338"/>
                <a:ext cx="3314113" cy="165716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18988" y="5374099"/>
                <a:ext cx="4955958" cy="165716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Az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els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ő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kozmikus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sebess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200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km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0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magass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gban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hu-HU" sz="2000" i="1" baseline="-2500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d>
                              <m:dPr>
                                <m:ctrlPr>
                                  <a:rPr lang="hu-HU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r>
                  <a:rPr lang="hu-HU" sz="20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hu-HU" sz="2000" dirty="0"/>
                              <m:t>398620</m:t>
                            </m:r>
                          </m:num>
                          <m:den>
                            <m:r>
                              <a:rPr lang="hu-HU" sz="2000" b="0" i="0" smtClean="0">
                                <a:latin typeface="Cambria Math" panose="02040503050406030204" pitchFamily="18" charset="0"/>
                              </a:rPr>
                              <m:t>6371+200</m:t>
                            </m:r>
                          </m:den>
                        </m:f>
                      </m:e>
                    </m:rad>
                  </m:oMath>
                </a14:m>
                <a:endParaRPr lang="hu-HU" sz="2000" dirty="0"/>
              </a:p>
              <a:p>
                <a:r>
                  <a:rPr lang="hu-HU" sz="2000" dirty="0"/>
                  <a:t>=7,788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988" y="5374099"/>
                <a:ext cx="4955958" cy="1657162"/>
              </a:xfrm>
              <a:prstGeom prst="rect">
                <a:avLst/>
              </a:prstGeom>
              <a:blipFill rotWithShape="0">
                <a:blip r:embed="rId13"/>
                <a:stretch>
                  <a:fillRect l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20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28" grpId="0"/>
      <p:bldP spid="29" grpId="0"/>
      <p:bldP spid="30" grpId="0"/>
      <p:bldP spid="2" grpId="0"/>
      <p:bldP spid="34" grpId="0"/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293811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Az első kozmikus sebesség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200km</a:t>
            </a:r>
          </a:p>
        </p:txBody>
      </p:sp>
      <p:pic>
        <p:nvPicPr>
          <p:cNvPr id="16" name="1StCosmic_200km_Ts50">
            <a:hlinkClick r:id="" action="ppaction://media"/>
            <a:extLst>
              <a:ext uri="{FF2B5EF4-FFF2-40B4-BE49-F238E27FC236}">
                <a16:creationId xmlns="" xmlns:a16="http://schemas.microsoft.com/office/drawing/2014/main" id="{833FB1F1-A6DE-4154-95A8-5D99BDD0FB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93812"/>
            <a:ext cx="9144000" cy="55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277259"/>
          </a:xfrm>
        </p:spPr>
        <p:txBody>
          <a:bodyPr/>
          <a:lstStyle/>
          <a:p>
            <a:pPr algn="ctr"/>
            <a:r>
              <a:rPr lang="hu-HU" dirty="0"/>
              <a:t>A második kozmikus sebesség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2" y="1550186"/>
            <a:ext cx="8740588" cy="1277258"/>
          </a:xfrm>
        </p:spPr>
        <p:txBody>
          <a:bodyPr>
            <a:noAutofit/>
          </a:bodyPr>
          <a:lstStyle/>
          <a:p>
            <a:pPr algn="just"/>
            <a:r>
              <a:rPr lang="hu-HU" dirty="0"/>
              <a:t>Gravitációs potenciál: Az a munka, ami az egységnyi m-tömegű testet a végtelenből az M-tömegű tömegközépponttól x-távolságba juttatja.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39F6017A-1F5E-4352-AAE1-5C20ED320E8C}"/>
              </a:ext>
            </a:extLst>
          </p:cNvPr>
          <p:cNvSpPr txBox="1">
            <a:spLocks/>
          </p:cNvSpPr>
          <p:nvPr/>
        </p:nvSpPr>
        <p:spPr>
          <a:xfrm>
            <a:off x="111312" y="2827443"/>
            <a:ext cx="8740588" cy="76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A g</a:t>
            </a:r>
            <a:r>
              <a:rPr lang="hu-HU" dirty="0" err="1"/>
              <a:t>ravitációs</a:t>
            </a:r>
            <a:r>
              <a:rPr lang="hu-HU" dirty="0"/>
              <a:t> potenciál </a:t>
            </a:r>
            <a:r>
              <a:rPr lang="en-US" dirty="0"/>
              <a:t>é</a:t>
            </a:r>
            <a:r>
              <a:rPr lang="hu-HU" dirty="0" err="1"/>
              <a:t>rtéke</a:t>
            </a:r>
            <a:r>
              <a:rPr lang="hu-HU" dirty="0"/>
              <a:t> negatív!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="" xmlns:a16="http://schemas.microsoft.com/office/drawing/2014/main" id="{E2B7879F-86B7-476A-BED8-4D8EAF372F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312" y="4061159"/>
                <a:ext cx="8740588" cy="7692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hu-H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hu-HU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hu-H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hu-HU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f>
                          <m:fPr>
                            <m:ctrlPr>
                              <a:rPr lang="hu-H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>
                      <m:fPr>
                        <m:ctrlP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hu-H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2B7879F-86B7-476A-BED8-4D8EAF372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2" y="4061159"/>
                <a:ext cx="8740588" cy="7692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51B2E8CE-DA84-41E7-AB26-ECD52CAFE2E2}"/>
              </a:ext>
            </a:extLst>
          </p:cNvPr>
          <p:cNvSpPr txBox="1">
            <a:spLocks/>
          </p:cNvSpPr>
          <p:nvPr/>
        </p:nvSpPr>
        <p:spPr>
          <a:xfrm>
            <a:off x="111312" y="4830415"/>
            <a:ext cx="8740588" cy="1641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b="1" dirty="0"/>
              <a:t>A második kozmikus sebesség az a sebesség, ami az objektumot az M tömegközépponttól olyan távolságra juttatja, hogy annak vonzása a mozgásállapotát már nem befolyásolja.</a:t>
            </a: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F185020-558E-40B5-9E8F-1B14E329EAA0}"/>
              </a:ext>
            </a:extLst>
          </p:cNvPr>
          <p:cNvSpPr txBox="1">
            <a:spLocks/>
          </p:cNvSpPr>
          <p:nvPr/>
        </p:nvSpPr>
        <p:spPr>
          <a:xfrm>
            <a:off x="111312" y="1080047"/>
            <a:ext cx="8740588" cy="491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/>
              <a:t>Jele</a:t>
            </a:r>
            <a:r>
              <a:rPr lang="en-US" dirty="0"/>
              <a:t>: </a:t>
            </a:r>
            <a:r>
              <a:rPr lang="en-US" dirty="0" err="1"/>
              <a:t>v</a:t>
            </a:r>
            <a:r>
              <a:rPr lang="en-US" baseline="-25000" dirty="0" err="1"/>
              <a:t>II</a:t>
            </a:r>
            <a:endParaRPr lang="en-US" baseline="-25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D76E1658-CAAA-4A26-88C4-EB42F363A5E8}"/>
              </a:ext>
            </a:extLst>
          </p:cNvPr>
          <p:cNvSpPr txBox="1">
            <a:spLocks/>
          </p:cNvSpPr>
          <p:nvPr/>
        </p:nvSpPr>
        <p:spPr>
          <a:xfrm>
            <a:off x="111312" y="3516873"/>
            <a:ext cx="3591645" cy="76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dirty="0"/>
              <a:t>Mértékegysége J/kg.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33096"/>
                <a:ext cx="9053847" cy="1896163"/>
              </a:xfrm>
            </p:spPr>
            <p:txBody>
              <a:bodyPr>
                <a:noAutofit/>
              </a:bodyPr>
              <a:lstStyle/>
              <a:p>
                <a:pPr marL="174625" indent="-174625" algn="just">
                  <a:buNone/>
                </a:pPr>
                <a:r>
                  <a:rPr lang="hu-HU" sz="2400" dirty="0"/>
                  <a:t>Legyen egy </a:t>
                </a:r>
                <a:r>
                  <a:rPr lang="hu-HU" sz="2400" i="1" dirty="0"/>
                  <a:t>k</a:t>
                </a:r>
                <a:r>
                  <a:rPr lang="hu-HU" sz="2400" dirty="0"/>
                  <a:t> kezdeti, és </a:t>
                </a:r>
                <a:r>
                  <a:rPr lang="hu-HU" sz="2400" i="1" dirty="0"/>
                  <a:t>v</a:t>
                </a:r>
                <a:r>
                  <a:rPr lang="hu-HU" sz="2400" dirty="0"/>
                  <a:t> végállapot. A kezdeti állapotban az m-tömegű objektumnak </a:t>
                </a:r>
                <a:r>
                  <a:rPr lang="hu-HU" sz="2400" dirty="0" err="1"/>
                  <a:t>E</a:t>
                </a:r>
                <a:r>
                  <a:rPr lang="hu-HU" sz="2400" baseline="-25000" dirty="0" err="1"/>
                  <a:t>m</a:t>
                </a:r>
                <a:r>
                  <a:rPr lang="hu-HU" sz="2400" dirty="0"/>
                  <a:t> mozgási, és </a:t>
                </a:r>
                <a:r>
                  <a:rPr lang="hu-HU" sz="2400" dirty="0" err="1"/>
                  <a:t>E</a:t>
                </a:r>
                <a:r>
                  <a:rPr lang="hu-HU" sz="2400" baseline="-25000" dirty="0" err="1"/>
                  <a:t>p</a:t>
                </a:r>
                <a:r>
                  <a:rPr lang="hu-HU" sz="2400" dirty="0"/>
                  <a:t> gravitációs potenciális energiája van. Az energiamegmaradás törvénye miatt az </a:t>
                </a:r>
                <a:r>
                  <a:rPr lang="hu-HU" sz="2400" dirty="0" err="1"/>
                  <a:t>összenergia</a:t>
                </a:r>
                <a:r>
                  <a:rPr lang="hu-HU" sz="2400" dirty="0"/>
                  <a:t> a kezdeti és a végállapotban megegyezik. Tehát: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hu-HU" sz="200" dirty="0"/>
                  <a:t/>
                </a:r>
                <a:br>
                  <a:rPr lang="hu-HU" sz="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hu-HU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33096"/>
                <a:ext cx="9053847" cy="1896163"/>
              </a:xfrm>
              <a:blipFill>
                <a:blip r:embed="rId2"/>
                <a:stretch>
                  <a:fillRect l="-1010" t="-4502" r="-1010" b="-7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201706" y="1"/>
            <a:ext cx="8740588" cy="733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/>
              <a:t>A második kozmikus sebesség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0" y="2716346"/>
                <a:ext cx="9053847" cy="1242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4625" indent="-174625">
                  <a:buFont typeface="Arial" panose="020B0604020202020204" pitchFamily="34" charset="0"/>
                  <a:buNone/>
                </a:pPr>
                <a:r>
                  <a:rPr lang="hu-HU" sz="2400" dirty="0"/>
                  <a:t>A végállapotban a potenciális energia, és a kinetikus energia is nulla, tehát: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hu-HU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16346"/>
                <a:ext cx="9053847" cy="1242978"/>
              </a:xfrm>
              <a:prstGeom prst="rect">
                <a:avLst/>
              </a:prstGeom>
              <a:blipFill>
                <a:blip r:embed="rId3"/>
                <a:stretch>
                  <a:fillRect l="-1010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3750461"/>
                <a:ext cx="8852141" cy="2950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sz="2400" dirty="0"/>
                  <a:t>Behelyettesítve: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>
                      <m:fPr>
                        <m:ctrlP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𝑀𝑚</m:t>
                        </m:r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hu-HU" sz="2400" dirty="0"/>
                  <a:t>, ebből</a:t>
                </a:r>
              </a:p>
              <a:p>
                <a:pPr algn="ctr"/>
                <a:endParaRPr lang="hu-HU" sz="8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  <m:sup/>
                    </m:sSubSup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f>
                          <m:fPr>
                            <m:ctrlP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hu-HU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rad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𝑎𝑚𝑖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hu-HU" sz="2400" dirty="0"/>
                  <a:t> helyettesítéssel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0461"/>
                <a:ext cx="8852141" cy="2950038"/>
              </a:xfrm>
              <a:prstGeom prst="rect">
                <a:avLst/>
              </a:prstGeom>
              <a:blipFill>
                <a:blip r:embed="rId4"/>
                <a:stretch>
                  <a:fillRect l="-1033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7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4614" y="1079500"/>
                <a:ext cx="8757680" cy="5689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614" y="1079500"/>
                <a:ext cx="8757680" cy="56896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733096"/>
          </a:xfrm>
        </p:spPr>
        <p:txBody>
          <a:bodyPr/>
          <a:lstStyle/>
          <a:p>
            <a:pPr algn="ctr"/>
            <a:r>
              <a:rPr lang="hu-HU" dirty="0"/>
              <a:t>A második kozmikus sebesség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427859"/>
              </p:ext>
            </p:extLst>
          </p:nvPr>
        </p:nvGraphicFramePr>
        <p:xfrm>
          <a:off x="1738648" y="1905872"/>
          <a:ext cx="5422005" cy="4587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Klip" r:id="rId4" imgW="3168402" imgH="2681313" progId="MS_ClipArt_Gallery.2">
                  <p:embed/>
                </p:oleObj>
              </mc:Choice>
              <mc:Fallback>
                <p:oleObj name="Klip" r:id="rId4" imgW="3168402" imgH="2681313" progId="MS_ClipArt_Gallery.2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648" y="1905872"/>
                        <a:ext cx="5422005" cy="458748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1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733096"/>
          </a:xfrm>
        </p:spPr>
        <p:txBody>
          <a:bodyPr/>
          <a:lstStyle/>
          <a:p>
            <a:pPr algn="ctr"/>
            <a:r>
              <a:rPr lang="hu-HU" dirty="0"/>
              <a:t>A második kozmikus sebesség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716" y="631840"/>
            <a:ext cx="88403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altLang="hu-HU" sz="2400" dirty="0">
                <a:latin typeface="Times New Roman" panose="02020603050405020304" pitchFamily="18" charset="0"/>
              </a:rPr>
              <a:t>A m</a:t>
            </a:r>
            <a:r>
              <a:rPr lang="hu-HU" altLang="hu-HU" sz="2400" dirty="0" err="1">
                <a:latin typeface="Times New Roman" panose="02020603050405020304" pitchFamily="18" charset="0"/>
              </a:rPr>
              <a:t>ásodik</a:t>
            </a:r>
            <a:r>
              <a:rPr lang="hu-HU" altLang="hu-HU" sz="2400" dirty="0">
                <a:latin typeface="Times New Roman" panose="02020603050405020304" pitchFamily="18" charset="0"/>
              </a:rPr>
              <a:t> kozmikus sebesség meghatározását első alkalommal </a:t>
            </a:r>
            <a:r>
              <a:rPr lang="en-US" altLang="hu-HU" sz="2400" dirty="0">
                <a:latin typeface="Times New Roman" panose="02020603050405020304" pitchFamily="18" charset="0"/>
              </a:rPr>
              <a:t>a 19. s</a:t>
            </a:r>
            <a:r>
              <a:rPr lang="hu-HU" altLang="hu-HU" sz="2400" dirty="0" err="1">
                <a:latin typeface="Times New Roman" panose="02020603050405020304" pitchFamily="18" charset="0"/>
              </a:rPr>
              <a:t>zázad</a:t>
            </a:r>
            <a:r>
              <a:rPr lang="hu-HU" altLang="hu-HU" sz="2400" dirty="0">
                <a:latin typeface="Times New Roman" panose="02020603050405020304" pitchFamily="18" charset="0"/>
              </a:rPr>
              <a:t> végén Ciolkovszkij végezte el. </a:t>
            </a:r>
            <a:r>
              <a:rPr lang="hu-HU" altLang="hu-HU" sz="2400" i="1" dirty="0">
                <a:latin typeface="Times New Roman" panose="02020603050405020304" pitchFamily="18" charset="0"/>
              </a:rPr>
              <a:t>„Tételezzük fel, a nehézségi gyorsulási érték a magasság növekedésével nem változik. Tételezzük fel továbbá, hogy az adott testet a bolygó sugarának megfelelő magasságra emeljük. Ekkor az elvégzett munka annyi, amennyi elegendő a Föld (égitest) vonzerejének végleges legyőzéséhez.”</a:t>
            </a:r>
          </a:p>
          <a:p>
            <a:pPr>
              <a:buFontTx/>
              <a:buNone/>
            </a:pPr>
            <a:r>
              <a:rPr lang="hu-HU" altLang="hu-HU" sz="2400" dirty="0">
                <a:latin typeface="Times New Roman" panose="02020603050405020304" pitchFamily="18" charset="0"/>
              </a:rPr>
              <a:t>Ha e mondatokat képlet formájába jelenítjük meg: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94165" y="3429000"/>
                <a:ext cx="5955669" cy="778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altLang="hu-HU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altLang="hu-HU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hu-HU" altLang="hu-HU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hu-HU" altLang="hu-HU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hu-HU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hu-HU" sz="2800" b="0" i="1" dirty="0" smtClean="0">
                                <a:latin typeface="Cambria Math" panose="02040503050406030204" pitchFamily="18" charset="0"/>
                              </a:rPr>
                              <m:t>𝐼𝐼</m:t>
                            </m:r>
                          </m:sub>
                          <m:sup>
                            <m:r>
                              <a:rPr lang="en-US" altLang="hu-HU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hu-HU" altLang="hu-HU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altLang="hu-HU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altLang="hu-HU" sz="2800" b="0" i="1" dirty="0">
                        <a:latin typeface="Cambria Math" panose="02040503050406030204" pitchFamily="18" charset="0"/>
                      </a:rPr>
                      <m:t>=  </m:t>
                    </m:r>
                    <m:r>
                      <a:rPr lang="hu-HU" altLang="hu-HU" sz="2800" b="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altLang="hu-HU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altLang="hu-HU" sz="2800" b="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hu-HU" altLang="hu-HU" sz="2800" b="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hu-HU" altLang="hu-HU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altLang="hu-HU" sz="2800" b="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hu-HU" altLang="hu-HU" sz="2800" b="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hu-HU" altLang="hu-HU" sz="2800" b="0" i="1" dirty="0">
                        <a:latin typeface="Cambria Math" panose="02040503050406030204" pitchFamily="18" charset="0"/>
                      </a:rPr>
                      <m:t> ;</m:t>
                    </m:r>
                    <m:r>
                      <a:rPr lang="hu-HU" altLang="hu-HU" sz="2800" b="0" i="1" baseline="-25000" dirty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u-HU" altLang="hu-HU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hu-HU" sz="2800" b="0" i="1" baseline="-25000" dirty="0" smtClean="0">
                        <a:latin typeface="Cambria Math" panose="02040503050406030204" pitchFamily="18" charset="0"/>
                      </a:rPr>
                      <m:t>𝐼𝐼</m:t>
                    </m:r>
                    <m:r>
                      <a:rPr lang="hu-HU" altLang="hu-HU" sz="2800" b="0" i="1" dirty="0">
                        <a:latin typeface="Cambria Math" panose="020405030504060302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hu-HU" altLang="hu-HU" sz="2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altLang="hu-HU" sz="2800" b="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altLang="hu-HU" sz="2800" b="0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hu-HU" altLang="hu-HU" sz="2800" b="0" i="1" baseline="-25000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hu-HU" altLang="hu-HU" sz="2800" b="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hu-HU" altLang="hu-HU" sz="2800" b="0" i="1" baseline="-25000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  <m:r>
                      <a:rPr lang="hu-HU" altLang="hu-HU" sz="2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altLang="hu-HU" sz="2800" dirty="0">
                    <a:latin typeface="Times New Roman" panose="02020603050405020304" pitchFamily="18" charset="0"/>
                  </a:rPr>
                  <a:t>; 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165" y="3429000"/>
                <a:ext cx="5955669" cy="778226"/>
              </a:xfrm>
              <a:prstGeom prst="rect">
                <a:avLst/>
              </a:prstGeom>
              <a:blipFill>
                <a:blip r:embed="rId2"/>
                <a:stretch>
                  <a:fillRect r="-1127" b="-86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5EE93212-B5D1-445B-A24B-3AFE46FEEC87}"/>
                  </a:ext>
                </a:extLst>
              </p:cNvPr>
              <p:cNvSpPr/>
              <p:nvPr/>
            </p:nvSpPr>
            <p:spPr>
              <a:xfrm>
                <a:off x="151847" y="4200228"/>
                <a:ext cx="8840306" cy="1200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altLang="hu-HU" sz="2400" dirty="0">
                    <a:latin typeface="Times New Roman" panose="02020603050405020304" pitchFamily="18" charset="0"/>
                  </a:rPr>
                  <a:t>Mivel: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hu-HU" sz="2400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hu-HU" sz="2400" dirty="0" err="1">
                    <a:latin typeface="Times New Roman" panose="02020603050405020304" pitchFamily="18" charset="0"/>
                  </a:rPr>
                  <a:t>ami</a:t>
                </a:r>
                <a:r>
                  <a:rPr lang="en-US" altLang="hu-HU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hu-HU" sz="2400" dirty="0" err="1">
                    <a:latin typeface="Times New Roman" panose="02020603050405020304" pitchFamily="18" charset="0"/>
                  </a:rPr>
                  <a:t>felírható</a:t>
                </a:r>
                <a:r>
                  <a:rPr lang="en-US" altLang="hu-HU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alakban</a:t>
                </a:r>
                <a:r>
                  <a:rPr lang="en-US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is, a g</a:t>
                </a:r>
                <a:r>
                  <a:rPr lang="en-US" sz="2400" b="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fold </a:t>
                </a:r>
                <a:r>
                  <a:rPr lang="en-US" sz="2400" b="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felszínére</a:t>
                </a:r>
                <a:r>
                  <a:rPr lang="en-US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tott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sz="2400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magass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gban</m:t>
                    </m:r>
                  </m:oMath>
                </a14:m>
                <a:r>
                  <a:rPr lang="en-US" altLang="hu-HU" sz="2400" dirty="0">
                    <a:latin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hu-HU" sz="2400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hu-HU" sz="2400" dirty="0" err="1">
                    <a:latin typeface="Times New Roman" panose="02020603050405020304" pitchFamily="18" charset="0"/>
                  </a:rPr>
                  <a:t>ezt</a:t>
                </a:r>
                <a:r>
                  <a:rPr lang="en-US" altLang="hu-HU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hu-HU" sz="2400" dirty="0" err="1">
                    <a:latin typeface="Times New Roman" panose="02020603050405020304" pitchFamily="18" charset="0"/>
                  </a:rPr>
                  <a:t>behejettesítve</a:t>
                </a:r>
                <a:r>
                  <a:rPr lang="en-US" altLang="hu-HU" sz="2400" dirty="0">
                    <a:latin typeface="Times New Roman" panose="02020603050405020304" pitchFamily="18" charset="0"/>
                  </a:rPr>
                  <a:t>:</a:t>
                </a:r>
                <a:endParaRPr lang="hu-HU" altLang="hu-HU" sz="2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E93212-B5D1-445B-A24B-3AFE46FEEC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7" y="4200228"/>
                <a:ext cx="8840306" cy="1200906"/>
              </a:xfrm>
              <a:prstGeom prst="rect">
                <a:avLst/>
              </a:prstGeom>
              <a:blipFill>
                <a:blip r:embed="rId3"/>
                <a:stretch>
                  <a:fillRect l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F1E1388E-0447-4E97-BFF1-933155D9967E}"/>
                  </a:ext>
                </a:extLst>
              </p:cNvPr>
              <p:cNvSpPr/>
              <p:nvPr/>
            </p:nvSpPr>
            <p:spPr>
              <a:xfrm>
                <a:off x="1414243" y="5482534"/>
                <a:ext cx="2561150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hu-HU" altLang="hu-HU" sz="24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hu-HU" sz="2400" b="1" i="1" baseline="-25000" dirty="0" smtClean="0">
                        <a:latin typeface="Cambria Math" panose="02040503050406030204" pitchFamily="18" charset="0"/>
                      </a:rPr>
                      <m:t>𝑰𝑰</m:t>
                    </m:r>
                    <m:r>
                      <a:rPr lang="hu-HU" altLang="hu-HU" sz="2400" b="1" i="1" dirty="0">
                        <a:latin typeface="Cambria Math" panose="020405030504060302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hu-HU" altLang="hu-HU" sz="24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altLang="hu-HU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  <m:r>
                          <a:rPr lang="hu-HU" altLang="hu-HU" sz="2400" b="1" i="1" dirty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hu-HU" altLang="hu-HU" sz="2400" b="1" i="1" baseline="-25000" dirty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rad>
                    <m:r>
                      <a:rPr lang="hu-HU" altLang="hu-HU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hu-HU" sz="2400" b="1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hu-HU" altLang="hu-HU" sz="24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E1388E-0447-4E97-BFF1-933155D99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43" y="5482534"/>
                <a:ext cx="2561150" cy="843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D2B42723-3A0F-4FC8-91BE-E267586ED8A8}"/>
                  </a:ext>
                </a:extLst>
              </p:cNvPr>
              <p:cNvSpPr/>
              <p:nvPr/>
            </p:nvSpPr>
            <p:spPr>
              <a:xfrm>
                <a:off x="4132743" y="5482534"/>
                <a:ext cx="2071731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hu-HU" altLang="hu-HU" sz="2400" b="1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altLang="hu-HU" sz="24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altLang="hu-HU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/>
                            </m:sSubSup>
                          </m:den>
                        </m:f>
                      </m:e>
                    </m:rad>
                  </m:oMath>
                </a14:m>
                <a:r>
                  <a:rPr lang="hu-HU" altLang="hu-HU" sz="24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B42723-3A0F-4FC8-91BE-E267586ED8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43" y="5482534"/>
                <a:ext cx="2071731" cy="843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0059D80C-D98A-486A-B7F4-46E42C690148}"/>
                  </a:ext>
                </a:extLst>
              </p:cNvPr>
              <p:cNvSpPr/>
              <p:nvPr/>
            </p:nvSpPr>
            <p:spPr>
              <a:xfrm>
                <a:off x="5965371" y="5482534"/>
                <a:ext cx="2071731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hu-HU" altLang="hu-HU" sz="2400" b="1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altLang="hu-HU" sz="24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altLang="hu-HU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hu-HU" altLang="hu-HU" sz="24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059D80C-D98A-486A-B7F4-46E42C690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371" y="5482534"/>
                <a:ext cx="2071731" cy="8438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1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733096"/>
          </a:xfrm>
        </p:spPr>
        <p:txBody>
          <a:bodyPr/>
          <a:lstStyle/>
          <a:p>
            <a:pPr algn="ctr"/>
            <a:r>
              <a:rPr lang="hu-HU" dirty="0"/>
              <a:t>A második kozmikus sebesség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8907889-F319-437E-99CF-2BF5E2249F28}"/>
              </a:ext>
            </a:extLst>
          </p:cNvPr>
          <p:cNvSpPr/>
          <p:nvPr/>
        </p:nvSpPr>
        <p:spPr>
          <a:xfrm>
            <a:off x="99715" y="2119388"/>
            <a:ext cx="8942294" cy="16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hu-HU" altLang="hu-HU" sz="2400" dirty="0">
                <a:latin typeface="Times New Roman" panose="02020603050405020304" pitchFamily="18" charset="0"/>
              </a:rPr>
              <a:t>E képlet pedig a </a:t>
            </a:r>
            <a:r>
              <a:rPr lang="en-US" altLang="hu-HU" sz="2400" dirty="0">
                <a:latin typeface="Times New Roman" panose="02020603050405020304" pitchFamily="18" charset="0"/>
              </a:rPr>
              <a:t>parabola-, </a:t>
            </a:r>
            <a:r>
              <a:rPr lang="en-US" altLang="hu-HU" sz="2400" dirty="0" err="1">
                <a:latin typeface="Times New Roman" panose="02020603050405020304" pitchFamily="18" charset="0"/>
              </a:rPr>
              <a:t>vag</a:t>
            </a:r>
            <a:r>
              <a:rPr lang="hu-HU" altLang="hu-HU" sz="2400" dirty="0" err="1">
                <a:latin typeface="Times New Roman" panose="02020603050405020304" pitchFamily="18" charset="0"/>
              </a:rPr>
              <a:t>yis</a:t>
            </a:r>
            <a:r>
              <a:rPr lang="hu-HU" altLang="hu-HU" sz="2400" dirty="0">
                <a:latin typeface="Times New Roman" panose="02020603050405020304" pitchFamily="18" charset="0"/>
              </a:rPr>
              <a:t> a</a:t>
            </a:r>
            <a:r>
              <a:rPr lang="en-US" altLang="hu-HU" sz="2400" dirty="0">
                <a:latin typeface="Times New Roman" panose="02020603050405020304" pitchFamily="18" charset="0"/>
              </a:rPr>
              <a:t> </a:t>
            </a:r>
            <a:r>
              <a:rPr lang="hu-HU" altLang="hu-HU" sz="2400" dirty="0">
                <a:latin typeface="Times New Roman" panose="02020603050405020304" pitchFamily="18" charset="0"/>
              </a:rPr>
              <a:t>második  kozmikus sebesség értékét adja. 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hu-HU" altLang="hu-HU" sz="2400" dirty="0">
                <a:latin typeface="Times New Roman" panose="02020603050405020304" pitchFamily="18" charset="0"/>
              </a:rPr>
              <a:t>E képlet alapján levonhatjuk a következtetést, amely minden égitestre vonatkozik: az első kozmikus sebesség négyzetgyök kétszerese a második kozmikus sebesség értékét adja.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26712E85-AA38-4711-B372-862CF8040FA5}"/>
                  </a:ext>
                </a:extLst>
              </p:cNvPr>
              <p:cNvSpPr/>
              <p:nvPr/>
            </p:nvSpPr>
            <p:spPr>
              <a:xfrm>
                <a:off x="1414243" y="5482534"/>
                <a:ext cx="2561150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hu-HU" altLang="hu-HU" sz="24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hu-HU" sz="2400" b="1" i="1" baseline="-25000" dirty="0" smtClean="0">
                        <a:latin typeface="Cambria Math" panose="02040503050406030204" pitchFamily="18" charset="0"/>
                      </a:rPr>
                      <m:t>𝑰𝑰</m:t>
                    </m:r>
                    <m:r>
                      <a:rPr lang="hu-HU" altLang="hu-HU" sz="2400" b="1" i="1" dirty="0">
                        <a:latin typeface="Cambria Math" panose="020405030504060302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hu-HU" altLang="hu-HU" sz="24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altLang="hu-HU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  <m:r>
                          <a:rPr lang="hu-HU" altLang="hu-HU" sz="2400" b="1" i="1" dirty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hu-HU" altLang="hu-HU" sz="2400" b="1" i="1" baseline="-25000" dirty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rad>
                    <m:r>
                      <a:rPr lang="hu-HU" altLang="hu-HU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hu-HU" sz="2400" b="1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hu-HU" altLang="hu-HU" sz="24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712E85-AA38-4711-B372-862CF8040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43" y="5482534"/>
                <a:ext cx="2561150" cy="843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210674C3-5755-4BA6-88EB-BD78E789E577}"/>
                  </a:ext>
                </a:extLst>
              </p:cNvPr>
              <p:cNvSpPr/>
              <p:nvPr/>
            </p:nvSpPr>
            <p:spPr>
              <a:xfrm>
                <a:off x="4132743" y="5482534"/>
                <a:ext cx="2071731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hu-HU" altLang="hu-HU" sz="2400" b="1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altLang="hu-HU" sz="24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altLang="hu-HU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/>
                            </m:sSubSup>
                          </m:den>
                        </m:f>
                      </m:e>
                    </m:rad>
                  </m:oMath>
                </a14:m>
                <a:r>
                  <a:rPr lang="hu-HU" altLang="hu-HU" sz="24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0674C3-5755-4BA6-88EB-BD78E789E5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43" y="5482534"/>
                <a:ext cx="2071731" cy="843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A071D2FE-21CD-4C1F-9414-AD01AC54656F}"/>
                  </a:ext>
                </a:extLst>
              </p:cNvPr>
              <p:cNvSpPr/>
              <p:nvPr/>
            </p:nvSpPr>
            <p:spPr>
              <a:xfrm>
                <a:off x="5965371" y="5482534"/>
                <a:ext cx="2071731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hu-HU" altLang="hu-HU" sz="2400" b="1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altLang="hu-HU" sz="24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altLang="hu-HU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hu-HU" altLang="hu-HU" sz="24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071D2FE-21CD-4C1F-9414-AD01AC546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371" y="5482534"/>
                <a:ext cx="2071731" cy="843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13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1.94444E-6 -0.677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4.16667E-6 -0.6777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5E-6 -0.6798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733096"/>
          </a:xfrm>
        </p:spPr>
        <p:txBody>
          <a:bodyPr/>
          <a:lstStyle/>
          <a:p>
            <a:pPr algn="ctr"/>
            <a:r>
              <a:rPr lang="hu-HU" dirty="0"/>
              <a:t>A második kozmikus sebesség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1767840"/>
            <a:ext cx="4130038" cy="4130040"/>
          </a:xfrm>
        </p:spPr>
      </p:pic>
      <p:sp>
        <p:nvSpPr>
          <p:cNvPr id="8" name="Oval 7"/>
          <p:cNvSpPr/>
          <p:nvPr/>
        </p:nvSpPr>
        <p:spPr>
          <a:xfrm>
            <a:off x="2516414" y="2090057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6814" y="2090057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98814" y="2090057"/>
            <a:ext cx="3497943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0" idx="4"/>
          </p:cNvCxnSpPr>
          <p:nvPr/>
        </p:nvCxnSpPr>
        <p:spPr>
          <a:xfrm>
            <a:off x="3147786" y="2090057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6200000">
            <a:off x="2516414" y="2080306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6200000">
            <a:off x="1906814" y="2080306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>
            <a:off x="3147786" y="2080306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7" idx="1"/>
            <a:endCxn id="17" idx="5"/>
          </p:cNvCxnSpPr>
          <p:nvPr/>
        </p:nvCxnSpPr>
        <p:spPr>
          <a:xfrm>
            <a:off x="30690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7" idx="3"/>
            <a:endCxn id="17" idx="7"/>
          </p:cNvCxnSpPr>
          <p:nvPr/>
        </p:nvCxnSpPr>
        <p:spPr>
          <a:xfrm flipV="1">
            <a:off x="30690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036462" y="3718161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0250" y="1415089"/>
            <a:ext cx="4828376" cy="4828376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41071" y="3813504"/>
            <a:ext cx="771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26580" y="3484261"/>
            <a:ext cx="10323" cy="681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20252" y="2889932"/>
            <a:ext cx="14675" cy="929443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1715" y="2697494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1089141" y="2542440"/>
            <a:ext cx="2062052" cy="1296892"/>
          </a:xfrm>
          <a:prstGeom prst="line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57867" y="2674489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67" y="2674489"/>
                <a:ext cx="32149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H="1" flipV="1">
            <a:off x="1652704" y="1945316"/>
            <a:ext cx="400196" cy="505829"/>
          </a:xfrm>
          <a:prstGeom prst="line">
            <a:avLst/>
          </a:prstGeom>
          <a:ln w="22225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70654" y="2079060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54" y="2079060"/>
                <a:ext cx="32149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565424" y="3644001"/>
            <a:ext cx="339006" cy="339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2058770" y="2458564"/>
            <a:ext cx="1092423" cy="1380768"/>
          </a:xfrm>
          <a:prstGeom prst="line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57170" y="2767017"/>
            <a:ext cx="3214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2800" b="0" dirty="0"/>
              <a:t>R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2608" y="5646230"/>
                <a:ext cx="1661341" cy="1273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u-HU" sz="2800" b="0" i="1" baseline="-25000" smtClean="0">
                          <a:latin typeface="Cambria Math" panose="02040503050406030204" pitchFamily="18" charset="0"/>
                        </a:rPr>
                        <m:t>𝐼𝐼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8" y="5646230"/>
                <a:ext cx="1661341" cy="12730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67332" y="1116735"/>
                <a:ext cx="3314113" cy="165716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sodik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kozmikus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sebess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0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ö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ld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felsz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hu-HU" sz="2000" b="0" i="1" baseline="-25000" smtClean="0">
                        <a:latin typeface="Cambria Math" panose="02040503050406030204" pitchFamily="18" charset="0"/>
                      </a:rPr>
                      <m:t>𝐼𝐼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rad>
                  </m:oMath>
                </a14:m>
                <a:r>
                  <a:rPr lang="hu-HU" sz="20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hu-HU" sz="2000" dirty="0"/>
                              <m:t>398620</m:t>
                            </m:r>
                          </m:num>
                          <m:den>
                            <m:r>
                              <a:rPr lang="hu-HU" sz="2000" b="0" i="0" smtClean="0">
                                <a:latin typeface="Cambria Math" panose="02040503050406030204" pitchFamily="18" charset="0"/>
                              </a:rPr>
                              <m:t>6371</m:t>
                            </m:r>
                          </m:den>
                        </m:f>
                      </m:e>
                    </m:rad>
                  </m:oMath>
                </a14:m>
                <a:r>
                  <a:rPr lang="hu-HU" sz="2000" dirty="0"/>
                  <a:t>=11,180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332" y="1116735"/>
                <a:ext cx="3314113" cy="1657162"/>
              </a:xfrm>
              <a:prstGeom prst="rect">
                <a:avLst/>
              </a:prstGeom>
              <a:blipFill rotWithShape="0">
                <a:blip r:embed="rId6"/>
                <a:stretch>
                  <a:fillRect r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18988" y="5374099"/>
                <a:ext cx="4955958" cy="165716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sodik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kozmikus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sebess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200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km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0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magass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gban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hu-HU" sz="2000" b="0" i="1" baseline="-25000" smtClean="0">
                        <a:latin typeface="Cambria Math" panose="02040503050406030204" pitchFamily="18" charset="0"/>
                      </a:rPr>
                      <m:t>𝐼𝐼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d>
                              <m:dPr>
                                <m:ctrlPr>
                                  <a:rPr lang="hu-HU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r>
                  <a:rPr lang="hu-HU" sz="20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hu-HU" sz="2000" dirty="0"/>
                              <m:t>398620</m:t>
                            </m:r>
                          </m:num>
                          <m:den>
                            <m:r>
                              <a:rPr lang="hu-HU" sz="2000" b="0" i="0" smtClean="0">
                                <a:latin typeface="Cambria Math" panose="02040503050406030204" pitchFamily="18" charset="0"/>
                              </a:rPr>
                              <m:t>6371+200</m:t>
                            </m:r>
                          </m:den>
                        </m:f>
                      </m:e>
                    </m:rad>
                  </m:oMath>
                </a14:m>
                <a:endParaRPr lang="hu-HU" sz="2000" dirty="0"/>
              </a:p>
              <a:p>
                <a:r>
                  <a:rPr lang="hu-HU" sz="2000" dirty="0"/>
                  <a:t>=11,015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988" y="5374099"/>
                <a:ext cx="4955958" cy="1657162"/>
              </a:xfrm>
              <a:prstGeom prst="rect">
                <a:avLst/>
              </a:prstGeom>
              <a:blipFill rotWithShape="0">
                <a:blip r:embed="rId7"/>
                <a:stretch>
                  <a:fillRect l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>
            <a:off x="0" y="848103"/>
            <a:ext cx="9144000" cy="861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723901" y="939800"/>
            <a:ext cx="8216900" cy="2857500"/>
          </a:xfrm>
          <a:custGeom>
            <a:avLst/>
            <a:gdLst>
              <a:gd name="connsiteX0" fmla="*/ 456009 w 8672909"/>
              <a:gd name="connsiteY0" fmla="*/ 2857500 h 2857500"/>
              <a:gd name="connsiteX1" fmla="*/ 913209 w 8672909"/>
              <a:gd name="connsiteY1" fmla="*/ 863600 h 2857500"/>
              <a:gd name="connsiteX2" fmla="*/ 8672909 w 8672909"/>
              <a:gd name="connsiteY2" fmla="*/ 0 h 2857500"/>
              <a:gd name="connsiteX3" fmla="*/ 8672909 w 8672909"/>
              <a:gd name="connsiteY3" fmla="*/ 0 h 2857500"/>
              <a:gd name="connsiteX0" fmla="*/ 456009 w 8672909"/>
              <a:gd name="connsiteY0" fmla="*/ 2857500 h 2857500"/>
              <a:gd name="connsiteX1" fmla="*/ 913209 w 8672909"/>
              <a:gd name="connsiteY1" fmla="*/ 863600 h 2857500"/>
              <a:gd name="connsiteX2" fmla="*/ 8672909 w 8672909"/>
              <a:gd name="connsiteY2" fmla="*/ 0 h 2857500"/>
              <a:gd name="connsiteX3" fmla="*/ 8672909 w 8672909"/>
              <a:gd name="connsiteY3" fmla="*/ 0 h 2857500"/>
              <a:gd name="connsiteX0" fmla="*/ 456009 w 8672909"/>
              <a:gd name="connsiteY0" fmla="*/ 2857500 h 2857500"/>
              <a:gd name="connsiteX1" fmla="*/ 913209 w 8672909"/>
              <a:gd name="connsiteY1" fmla="*/ 863600 h 2857500"/>
              <a:gd name="connsiteX2" fmla="*/ 8672909 w 8672909"/>
              <a:gd name="connsiteY2" fmla="*/ 0 h 2857500"/>
              <a:gd name="connsiteX3" fmla="*/ 8672909 w 8672909"/>
              <a:gd name="connsiteY3" fmla="*/ 0 h 2857500"/>
              <a:gd name="connsiteX0" fmla="*/ 293372 w 8510272"/>
              <a:gd name="connsiteY0" fmla="*/ 2857500 h 2857500"/>
              <a:gd name="connsiteX1" fmla="*/ 750572 w 8510272"/>
              <a:gd name="connsiteY1" fmla="*/ 863600 h 2857500"/>
              <a:gd name="connsiteX2" fmla="*/ 8510272 w 8510272"/>
              <a:gd name="connsiteY2" fmla="*/ 0 h 2857500"/>
              <a:gd name="connsiteX3" fmla="*/ 8510272 w 8510272"/>
              <a:gd name="connsiteY3" fmla="*/ 0 h 2857500"/>
              <a:gd name="connsiteX0" fmla="*/ 401374 w 8618274"/>
              <a:gd name="connsiteY0" fmla="*/ 2857500 h 2857500"/>
              <a:gd name="connsiteX1" fmla="*/ 858574 w 8618274"/>
              <a:gd name="connsiteY1" fmla="*/ 863600 h 2857500"/>
              <a:gd name="connsiteX2" fmla="*/ 8618274 w 8618274"/>
              <a:gd name="connsiteY2" fmla="*/ 0 h 2857500"/>
              <a:gd name="connsiteX3" fmla="*/ 8618274 w 8618274"/>
              <a:gd name="connsiteY3" fmla="*/ 0 h 2857500"/>
              <a:gd name="connsiteX0" fmla="*/ 0 w 8216900"/>
              <a:gd name="connsiteY0" fmla="*/ 2941106 h 2941106"/>
              <a:gd name="connsiteX1" fmla="*/ 1528354 w 8216900"/>
              <a:gd name="connsiteY1" fmla="*/ 516132 h 2941106"/>
              <a:gd name="connsiteX2" fmla="*/ 8216900 w 8216900"/>
              <a:gd name="connsiteY2" fmla="*/ 83606 h 2941106"/>
              <a:gd name="connsiteX3" fmla="*/ 8216900 w 8216900"/>
              <a:gd name="connsiteY3" fmla="*/ 83606 h 2941106"/>
              <a:gd name="connsiteX0" fmla="*/ 0 w 8216900"/>
              <a:gd name="connsiteY0" fmla="*/ 2891868 h 2891868"/>
              <a:gd name="connsiteX1" fmla="*/ 1528354 w 8216900"/>
              <a:gd name="connsiteY1" fmla="*/ 466894 h 2891868"/>
              <a:gd name="connsiteX2" fmla="*/ 8216900 w 8216900"/>
              <a:gd name="connsiteY2" fmla="*/ 34368 h 2891868"/>
              <a:gd name="connsiteX3" fmla="*/ 8216900 w 8216900"/>
              <a:gd name="connsiteY3" fmla="*/ 34368 h 2891868"/>
              <a:gd name="connsiteX0" fmla="*/ 0 w 8216900"/>
              <a:gd name="connsiteY0" fmla="*/ 2911043 h 2911043"/>
              <a:gd name="connsiteX1" fmla="*/ 1528354 w 8216900"/>
              <a:gd name="connsiteY1" fmla="*/ 486069 h 2911043"/>
              <a:gd name="connsiteX2" fmla="*/ 8216900 w 8216900"/>
              <a:gd name="connsiteY2" fmla="*/ 53543 h 2911043"/>
              <a:gd name="connsiteX3" fmla="*/ 8216900 w 8216900"/>
              <a:gd name="connsiteY3" fmla="*/ 53543 h 2911043"/>
              <a:gd name="connsiteX0" fmla="*/ 0 w 8216900"/>
              <a:gd name="connsiteY0" fmla="*/ 2920937 h 2920937"/>
              <a:gd name="connsiteX1" fmla="*/ 1528354 w 8216900"/>
              <a:gd name="connsiteY1" fmla="*/ 495963 h 2920937"/>
              <a:gd name="connsiteX2" fmla="*/ 8216900 w 8216900"/>
              <a:gd name="connsiteY2" fmla="*/ 63437 h 2920937"/>
              <a:gd name="connsiteX3" fmla="*/ 8216900 w 8216900"/>
              <a:gd name="connsiteY3" fmla="*/ 63437 h 2920937"/>
              <a:gd name="connsiteX0" fmla="*/ 0 w 8216900"/>
              <a:gd name="connsiteY0" fmla="*/ 2879147 h 2879147"/>
              <a:gd name="connsiteX1" fmla="*/ 1528354 w 8216900"/>
              <a:gd name="connsiteY1" fmla="*/ 454173 h 2879147"/>
              <a:gd name="connsiteX2" fmla="*/ 3952602 w 8216900"/>
              <a:gd name="connsiteY2" fmla="*/ 35437 h 2879147"/>
              <a:gd name="connsiteX3" fmla="*/ 8216900 w 8216900"/>
              <a:gd name="connsiteY3" fmla="*/ 21647 h 2879147"/>
              <a:gd name="connsiteX4" fmla="*/ 8216900 w 8216900"/>
              <a:gd name="connsiteY4" fmla="*/ 21647 h 2879147"/>
              <a:gd name="connsiteX0" fmla="*/ 0 w 8216900"/>
              <a:gd name="connsiteY0" fmla="*/ 2879147 h 2879147"/>
              <a:gd name="connsiteX1" fmla="*/ 1084217 w 8216900"/>
              <a:gd name="connsiteY1" fmla="*/ 702367 h 2879147"/>
              <a:gd name="connsiteX2" fmla="*/ 3952602 w 8216900"/>
              <a:gd name="connsiteY2" fmla="*/ 35437 h 2879147"/>
              <a:gd name="connsiteX3" fmla="*/ 8216900 w 8216900"/>
              <a:gd name="connsiteY3" fmla="*/ 21647 h 2879147"/>
              <a:gd name="connsiteX4" fmla="*/ 8216900 w 8216900"/>
              <a:gd name="connsiteY4" fmla="*/ 21647 h 2879147"/>
              <a:gd name="connsiteX0" fmla="*/ 0 w 8216900"/>
              <a:gd name="connsiteY0" fmla="*/ 2857500 h 2857500"/>
              <a:gd name="connsiteX1" fmla="*/ 1084217 w 8216900"/>
              <a:gd name="connsiteY1" fmla="*/ 680720 h 2857500"/>
              <a:gd name="connsiteX2" fmla="*/ 3952602 w 8216900"/>
              <a:gd name="connsiteY2" fmla="*/ 13790 h 2857500"/>
              <a:gd name="connsiteX3" fmla="*/ 8216900 w 8216900"/>
              <a:gd name="connsiteY3" fmla="*/ 0 h 2857500"/>
              <a:gd name="connsiteX4" fmla="*/ 8216900 w 8216900"/>
              <a:gd name="connsiteY4" fmla="*/ 0 h 2857500"/>
              <a:gd name="connsiteX0" fmla="*/ 0 w 8216900"/>
              <a:gd name="connsiteY0" fmla="*/ 2857500 h 2857500"/>
              <a:gd name="connsiteX1" fmla="*/ 1084217 w 8216900"/>
              <a:gd name="connsiteY1" fmla="*/ 680720 h 2857500"/>
              <a:gd name="connsiteX2" fmla="*/ 4004854 w 8216900"/>
              <a:gd name="connsiteY2" fmla="*/ 39916 h 2857500"/>
              <a:gd name="connsiteX3" fmla="*/ 8216900 w 8216900"/>
              <a:gd name="connsiteY3" fmla="*/ 0 h 2857500"/>
              <a:gd name="connsiteX4" fmla="*/ 8216900 w 8216900"/>
              <a:gd name="connsiteY4" fmla="*/ 0 h 2857500"/>
              <a:gd name="connsiteX0" fmla="*/ 0 w 8216900"/>
              <a:gd name="connsiteY0" fmla="*/ 2857500 h 2857500"/>
              <a:gd name="connsiteX1" fmla="*/ 1175657 w 8216900"/>
              <a:gd name="connsiteY1" fmla="*/ 680720 h 2857500"/>
              <a:gd name="connsiteX2" fmla="*/ 4004854 w 8216900"/>
              <a:gd name="connsiteY2" fmla="*/ 39916 h 2857500"/>
              <a:gd name="connsiteX3" fmla="*/ 8216900 w 8216900"/>
              <a:gd name="connsiteY3" fmla="*/ 0 h 2857500"/>
              <a:gd name="connsiteX4" fmla="*/ 8216900 w 8216900"/>
              <a:gd name="connsiteY4" fmla="*/ 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6900" h="2857500">
                <a:moveTo>
                  <a:pt x="0" y="2857500"/>
                </a:moveTo>
                <a:cubicBezTo>
                  <a:pt x="13758" y="2047875"/>
                  <a:pt x="508181" y="1150317"/>
                  <a:pt x="1175657" y="680720"/>
                </a:cubicBezTo>
                <a:cubicBezTo>
                  <a:pt x="1843133" y="211123"/>
                  <a:pt x="2890096" y="112004"/>
                  <a:pt x="4004854" y="39916"/>
                </a:cubicBezTo>
                <a:lnTo>
                  <a:pt x="8216900" y="0"/>
                </a:lnTo>
                <a:lnTo>
                  <a:pt x="8216900" y="0"/>
                </a:ln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9" grpId="0"/>
      <p:bldP spid="30" grpId="0"/>
      <p:bldP spid="36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733096"/>
          </a:xfrm>
        </p:spPr>
        <p:txBody>
          <a:bodyPr/>
          <a:lstStyle/>
          <a:p>
            <a:pPr algn="ctr"/>
            <a:r>
              <a:rPr lang="hu-HU" dirty="0"/>
              <a:t>A második kozmikus sebesség</a:t>
            </a:r>
            <a:endParaRPr lang="en-US" dirty="0"/>
          </a:p>
        </p:txBody>
      </p:sp>
      <p:pic>
        <p:nvPicPr>
          <p:cNvPr id="9" name="2ndCosmic_200km_Ts50">
            <a:hlinkClick r:id="" action="ppaction://media"/>
            <a:extLst>
              <a:ext uri="{FF2B5EF4-FFF2-40B4-BE49-F238E27FC236}">
                <a16:creationId xmlns="" xmlns:a16="http://schemas.microsoft.com/office/drawing/2014/main" id="{05D59C96-F8E2-4F23-856B-EF8607FC47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93812"/>
            <a:ext cx="9144000" cy="55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3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74042"/>
          </a:xfrm>
        </p:spPr>
        <p:txBody>
          <a:bodyPr/>
          <a:lstStyle/>
          <a:p>
            <a:pPr algn="ctr"/>
            <a:r>
              <a:rPr lang="hu-HU" dirty="0"/>
              <a:t>Egyenes vonalú egyenletes mozgás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323" y="824920"/>
            <a:ext cx="843130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A tehetetlenség törvényét Isaac Newton (1643-1727) fogalmazta meg művében a </a:t>
            </a:r>
            <a:r>
              <a:rPr lang="hu-HU" dirty="0" err="1"/>
              <a:t>Philosophiæ</a:t>
            </a:r>
            <a:r>
              <a:rPr lang="hu-HU" dirty="0"/>
              <a:t> </a:t>
            </a:r>
            <a:r>
              <a:rPr lang="hu-HU" dirty="0" err="1"/>
              <a:t>Naturalis</a:t>
            </a:r>
            <a:r>
              <a:rPr lang="hu-HU" dirty="0"/>
              <a:t> </a:t>
            </a:r>
            <a:r>
              <a:rPr lang="hu-HU" dirty="0" err="1"/>
              <a:t>Principia</a:t>
            </a:r>
            <a:r>
              <a:rPr lang="hu-HU" dirty="0"/>
              <a:t> </a:t>
            </a:r>
            <a:r>
              <a:rPr lang="hu-HU" dirty="0" err="1"/>
              <a:t>Mathematicaban</a:t>
            </a:r>
            <a:r>
              <a:rPr lang="hu-HU" dirty="0"/>
              <a:t> és Newton első törvényeként ismerjük. A törvény kimondja:</a:t>
            </a:r>
          </a:p>
          <a:p>
            <a:pPr algn="just"/>
            <a:endParaRPr lang="hu-HU" dirty="0"/>
          </a:p>
          <a:p>
            <a:pPr algn="just"/>
            <a:r>
              <a:rPr lang="hu-HU" sz="2800" b="1" dirty="0"/>
              <a:t>Minden test megtartja nyugalmi állapotát vagy egyenes vonalú egyenletes mozgását mindaddig, míg egy másik test vagy mező által kifejtett hatás nem kényszeríti mozgásállapotának megváltoztatására.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78072" y="4573716"/>
            <a:ext cx="668318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29701" y="4573716"/>
            <a:ext cx="1297642" cy="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06840" y="407738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6811" y="5025238"/>
                <a:ext cx="5990426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3200" i="1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hu-HU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320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hu-HU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3200" dirty="0" smtClean="0">
                        <a:latin typeface="Cambria Math" panose="02040503050406030204" pitchFamily="18" charset="0"/>
                      </a:rPr>
                      <m:t>0, </m:t>
                    </m:r>
                    <m:r>
                      <m:rPr>
                        <m:nor/>
                      </m:rPr>
                      <a:rPr lang="hu-HU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3200" i="1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hu-HU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320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hu-HU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32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hu-HU" sz="3200" b="0" i="1" dirty="0" smtClean="0">
                        <a:latin typeface="Cambria Math" panose="02040503050406030204" pitchFamily="18" charset="0"/>
                      </a:rPr>
                      <m:t>,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sz="3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hu-HU" sz="3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  <m:r>
                          <a:rPr lang="hu-HU" sz="3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=0</m:t>
                        </m:r>
                      </m:e>
                    </m:nary>
                    <m:r>
                      <m:rPr>
                        <m:nor/>
                      </m:rPr>
                      <a:rPr lang="hu-HU" sz="32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</m:t>
                    </m:r>
                  </m:oMath>
                </a14:m>
                <a:r>
                  <a:rPr lang="hu-HU" sz="3200" dirty="0"/>
                  <a:t> </a:t>
                </a:r>
                <a:r>
                  <a:rPr lang="hu-HU" sz="3200" i="1" dirty="0"/>
                  <a:t>v</a:t>
                </a:r>
                <a:r>
                  <a:rPr lang="hu-HU" sz="3200" dirty="0"/>
                  <a:t>=állandó</a:t>
                </a:r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11" y="5025238"/>
                <a:ext cx="5990426" cy="769441"/>
              </a:xfrm>
              <a:prstGeom prst="rect">
                <a:avLst/>
              </a:prstGeom>
              <a:blipFill rotWithShape="0">
                <a:blip r:embed="rId2"/>
                <a:stretch>
                  <a:fillRect t="-14961" r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3967484" y="4311499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733096"/>
          </a:xfrm>
        </p:spPr>
        <p:txBody>
          <a:bodyPr/>
          <a:lstStyle/>
          <a:p>
            <a:pPr algn="ctr"/>
            <a:r>
              <a:rPr lang="hu-HU" dirty="0"/>
              <a:t>A második kozmikus sebesség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41BF8EB-F002-4ACA-9F0F-17FB14586B5A}"/>
              </a:ext>
            </a:extLst>
          </p:cNvPr>
          <p:cNvSpPr txBox="1"/>
          <p:nvPr/>
        </p:nvSpPr>
        <p:spPr>
          <a:xfrm>
            <a:off x="1446663" y="1009934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11.5*10</a:t>
            </a:r>
            <a:r>
              <a:rPr lang="en-US" baseline="30000" dirty="0"/>
              <a:t>5</a:t>
            </a:r>
            <a:r>
              <a:rPr lang="en-US" dirty="0"/>
              <a:t> km, 3.2*10</a:t>
            </a:r>
            <a:r>
              <a:rPr lang="en-US" baseline="30000" dirty="0"/>
              <a:t>4</a:t>
            </a:r>
            <a:r>
              <a:rPr lang="en-US" dirty="0"/>
              <a:t> s, </a:t>
            </a:r>
            <a:endParaRPr lang="hu-HU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F8A9B15-EEAE-4208-8453-9BACA27B6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5103"/>
            <a:ext cx="9144000" cy="372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harmadik kozmikus sebesség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7" y="1362729"/>
            <a:ext cx="8740588" cy="4351338"/>
          </a:xfrm>
        </p:spPr>
        <p:txBody>
          <a:bodyPr/>
          <a:lstStyle/>
          <a:p>
            <a:pPr algn="just"/>
            <a:r>
              <a:rPr lang="hu-HU" dirty="0">
                <a:effectLst/>
                <a:latin typeface="Times New Roman" panose="02020603050405020304" pitchFamily="18" charset="0"/>
              </a:rPr>
              <a:t>Valamely bolygó felületéről induló űrhajó naprendszerünk végleges elhagyásához szükséges minimális sebességét harmadik kozmikus sebességnek nevezzük. </a:t>
            </a:r>
            <a:endParaRPr lang="en-US" dirty="0"/>
          </a:p>
          <a:p>
            <a:pPr algn="just"/>
            <a:r>
              <a:rPr lang="hu-HU" dirty="0"/>
              <a:t>A harmadik kozmikus sebesség a naprendszerre vonatkoztatott második kozmikus sebesség a föld pályamagasságában.</a:t>
            </a:r>
          </a:p>
          <a:p>
            <a:pPr algn="just"/>
            <a:r>
              <a:rPr lang="hu-HU" dirty="0"/>
              <a:t>Ezzel a sebességgel</a:t>
            </a:r>
            <a:r>
              <a:rPr lang="en-US" dirty="0"/>
              <a:t> </a:t>
            </a:r>
            <a:r>
              <a:rPr lang="en-US" dirty="0" err="1"/>
              <a:t>bármelyik</a:t>
            </a:r>
            <a:r>
              <a:rPr lang="en-US" dirty="0"/>
              <a:t> </a:t>
            </a:r>
            <a:r>
              <a:rPr lang="en-US" dirty="0" err="1"/>
              <a:t>irányban</a:t>
            </a:r>
            <a:r>
              <a:rPr lang="hu-HU" dirty="0"/>
              <a:t> indítva az űrobjektumot, az elhagyja a naprendszert.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harmadik kozmikus sebesség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D0ABA179-EDF2-46AC-BD7C-83AF12ADCDBA}"/>
              </a:ext>
            </a:extLst>
          </p:cNvPr>
          <p:cNvSpPr/>
          <p:nvPr/>
        </p:nvSpPr>
        <p:spPr>
          <a:xfrm>
            <a:off x="4094329" y="3189407"/>
            <a:ext cx="955342" cy="9553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A33E9C65-A6E0-4D6A-9170-48678DD2E11B}"/>
              </a:ext>
            </a:extLst>
          </p:cNvPr>
          <p:cNvSpPr/>
          <p:nvPr/>
        </p:nvSpPr>
        <p:spPr>
          <a:xfrm>
            <a:off x="2060812" y="1155890"/>
            <a:ext cx="5022376" cy="502237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DD41F94D-3B9A-41F0-9314-19DE3FE0939F}"/>
              </a:ext>
            </a:extLst>
          </p:cNvPr>
          <p:cNvSpPr/>
          <p:nvPr/>
        </p:nvSpPr>
        <p:spPr>
          <a:xfrm>
            <a:off x="2699245" y="347260"/>
            <a:ext cx="4383943" cy="6612340"/>
          </a:xfrm>
          <a:prstGeom prst="arc">
            <a:avLst>
              <a:gd name="adj1" fmla="val 18377204"/>
              <a:gd name="adj2" fmla="val 311602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rc 8">
            <a:extLst>
              <a:ext uri="{FF2B5EF4-FFF2-40B4-BE49-F238E27FC236}">
                <a16:creationId xmlns="" xmlns:a16="http://schemas.microsoft.com/office/drawing/2014/main" id="{EABAD99A-EC4C-4248-B995-5EB5FBF35D0B}"/>
              </a:ext>
            </a:extLst>
          </p:cNvPr>
          <p:cNvSpPr/>
          <p:nvPr/>
        </p:nvSpPr>
        <p:spPr>
          <a:xfrm>
            <a:off x="2699245" y="357496"/>
            <a:ext cx="4383943" cy="6612340"/>
          </a:xfrm>
          <a:prstGeom prst="arc">
            <a:avLst>
              <a:gd name="adj1" fmla="val 19433822"/>
              <a:gd name="adj2" fmla="val 2228248"/>
            </a:avLst>
          </a:prstGeom>
          <a:ln w="381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68FA9A70-9165-4F7F-9CDF-54E600BE53AD}"/>
              </a:ext>
            </a:extLst>
          </p:cNvPr>
          <p:cNvSpPr/>
          <p:nvPr/>
        </p:nvSpPr>
        <p:spPr>
          <a:xfrm rot="18241608">
            <a:off x="5171134" y="1803175"/>
            <a:ext cx="2742245" cy="6307805"/>
          </a:xfrm>
          <a:prstGeom prst="arc">
            <a:avLst>
              <a:gd name="adj1" fmla="val 9756055"/>
              <a:gd name="adj2" fmla="val 209275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Arc 14">
            <a:extLst>
              <a:ext uri="{FF2B5EF4-FFF2-40B4-BE49-F238E27FC236}">
                <a16:creationId xmlns="" xmlns:a16="http://schemas.microsoft.com/office/drawing/2014/main" id="{B6322BAB-DC1F-4308-9D31-9C6F9C2816BD}"/>
              </a:ext>
            </a:extLst>
          </p:cNvPr>
          <p:cNvSpPr/>
          <p:nvPr/>
        </p:nvSpPr>
        <p:spPr>
          <a:xfrm rot="18241608">
            <a:off x="5171134" y="1804882"/>
            <a:ext cx="2742245" cy="6307805"/>
          </a:xfrm>
          <a:prstGeom prst="arc">
            <a:avLst>
              <a:gd name="adj1" fmla="val 18329201"/>
              <a:gd name="adj2" fmla="val 20927546"/>
            </a:avLst>
          </a:prstGeom>
          <a:ln w="38100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9ED3958-05C4-43B0-809E-9364C9EF9231}"/>
              </a:ext>
            </a:extLst>
          </p:cNvPr>
          <p:cNvSpPr txBox="1"/>
          <p:nvPr/>
        </p:nvSpPr>
        <p:spPr>
          <a:xfrm>
            <a:off x="4220966" y="4067243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Nap</a:t>
            </a:r>
            <a:endParaRPr lang="hu-HU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4329E71-592A-4FA9-9F52-B8B54193E9E8}"/>
              </a:ext>
            </a:extLst>
          </p:cNvPr>
          <p:cNvSpPr txBox="1"/>
          <p:nvPr/>
        </p:nvSpPr>
        <p:spPr>
          <a:xfrm>
            <a:off x="3304839" y="1578474"/>
            <a:ext cx="1378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Földpálya</a:t>
            </a:r>
            <a:endParaRPr lang="hu-HU" sz="24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AF84189D-5B2F-4A80-9739-BCC9D05F68CD}"/>
              </a:ext>
            </a:extLst>
          </p:cNvPr>
          <p:cNvSpPr/>
          <p:nvPr/>
        </p:nvSpPr>
        <p:spPr>
          <a:xfrm flipH="1" flipV="1">
            <a:off x="3045654" y="1710645"/>
            <a:ext cx="1521721" cy="286857"/>
          </a:xfrm>
          <a:custGeom>
            <a:avLst/>
            <a:gdLst>
              <a:gd name="connsiteX0" fmla="*/ 0 w 1384300"/>
              <a:gd name="connsiteY0" fmla="*/ 0 h 393700"/>
              <a:gd name="connsiteX1" fmla="*/ 1079500 w 1384300"/>
              <a:gd name="connsiteY1" fmla="*/ 0 h 393700"/>
              <a:gd name="connsiteX2" fmla="*/ 1384300 w 1384300"/>
              <a:gd name="connsiteY2" fmla="*/ 304800 h 393700"/>
              <a:gd name="connsiteX3" fmla="*/ 1384300 w 1384300"/>
              <a:gd name="connsiteY3" fmla="*/ 393700 h 393700"/>
              <a:gd name="connsiteX0" fmla="*/ 0 w 1384300"/>
              <a:gd name="connsiteY0" fmla="*/ 0 h 304800"/>
              <a:gd name="connsiteX1" fmla="*/ 1079500 w 1384300"/>
              <a:gd name="connsiteY1" fmla="*/ 0 h 304800"/>
              <a:gd name="connsiteX2" fmla="*/ 1384300 w 138430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4300" h="304800">
                <a:moveTo>
                  <a:pt x="0" y="0"/>
                </a:moveTo>
                <a:lnTo>
                  <a:pt x="1079500" y="0"/>
                </a:lnTo>
                <a:lnTo>
                  <a:pt x="1384300" y="3048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9800307-BB06-4FE0-AF3E-AE63A38F0A75}"/>
              </a:ext>
            </a:extLst>
          </p:cNvPr>
          <p:cNvCxnSpPr>
            <a:cxnSpLocks/>
          </p:cNvCxnSpPr>
          <p:nvPr/>
        </p:nvCxnSpPr>
        <p:spPr>
          <a:xfrm>
            <a:off x="4567375" y="3663666"/>
            <a:ext cx="4506870" cy="0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64C022B-8507-4F5B-B7BE-0AFA9E06CF96}"/>
              </a:ext>
            </a:extLst>
          </p:cNvPr>
          <p:cNvSpPr txBox="1"/>
          <p:nvPr/>
        </p:nvSpPr>
        <p:spPr>
          <a:xfrm>
            <a:off x="6895423" y="202441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  <a:endParaRPr lang="hu-HU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C1D3A1B-F9E8-42F1-A99F-3F3924672DD8}"/>
              </a:ext>
            </a:extLst>
          </p:cNvPr>
          <p:cNvSpPr txBox="1"/>
          <p:nvPr/>
        </p:nvSpPr>
        <p:spPr>
          <a:xfrm>
            <a:off x="6873836" y="46653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  <a:endParaRPr lang="hu-HU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9BEAC24-96F2-403E-9949-CB81D9587623}"/>
              </a:ext>
            </a:extLst>
          </p:cNvPr>
          <p:cNvSpPr txBox="1"/>
          <p:nvPr/>
        </p:nvSpPr>
        <p:spPr>
          <a:xfrm>
            <a:off x="5841715" y="257134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  <a:endParaRPr lang="hu-HU" sz="3600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DF14319-2683-465E-81B6-129CA0515213}"/>
              </a:ext>
            </a:extLst>
          </p:cNvPr>
          <p:cNvSpPr txBox="1"/>
          <p:nvPr/>
        </p:nvSpPr>
        <p:spPr>
          <a:xfrm>
            <a:off x="8171065" y="307436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</a:t>
            </a:r>
            <a:endParaRPr lang="hu-HU" sz="3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29FE8C0-67F9-454B-AD1F-A4C546843B7F}"/>
              </a:ext>
            </a:extLst>
          </p:cNvPr>
          <p:cNvCxnSpPr>
            <a:cxnSpLocks/>
          </p:cNvCxnSpPr>
          <p:nvPr/>
        </p:nvCxnSpPr>
        <p:spPr>
          <a:xfrm>
            <a:off x="7083188" y="3663666"/>
            <a:ext cx="1395084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="" xmlns:a16="http://schemas.microsoft.com/office/drawing/2014/main" id="{735C37BB-4B57-4C75-9059-562E292D2D6C}"/>
              </a:ext>
            </a:extLst>
          </p:cNvPr>
          <p:cNvSpPr/>
          <p:nvPr/>
        </p:nvSpPr>
        <p:spPr>
          <a:xfrm>
            <a:off x="2056187" y="1155890"/>
            <a:ext cx="5022376" cy="5070499"/>
          </a:xfrm>
          <a:prstGeom prst="arc">
            <a:avLst>
              <a:gd name="adj1" fmla="val 16175171"/>
              <a:gd name="adj2" fmla="val 16357881"/>
            </a:avLst>
          </a:prstGeom>
          <a:ln w="28575">
            <a:solidFill>
              <a:schemeClr val="accent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685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  <p:bldP spid="17" grpId="0"/>
      <p:bldP spid="26" grpId="0" animBg="1"/>
      <p:bldP spid="30" grpId="0"/>
      <p:bldP spid="31" grpId="0"/>
      <p:bldP spid="33" grpId="0"/>
      <p:bldP spid="34" grpId="0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harmadik kozmikus sebesség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D0ABA179-EDF2-46AC-BD7C-83AF12ADCDBA}"/>
              </a:ext>
            </a:extLst>
          </p:cNvPr>
          <p:cNvSpPr/>
          <p:nvPr/>
        </p:nvSpPr>
        <p:spPr>
          <a:xfrm>
            <a:off x="4094329" y="3189407"/>
            <a:ext cx="955342" cy="9553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A33E9C65-A6E0-4D6A-9170-48678DD2E11B}"/>
              </a:ext>
            </a:extLst>
          </p:cNvPr>
          <p:cNvSpPr/>
          <p:nvPr/>
        </p:nvSpPr>
        <p:spPr>
          <a:xfrm>
            <a:off x="2060812" y="1155890"/>
            <a:ext cx="5022376" cy="502237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DD41F94D-3B9A-41F0-9314-19DE3FE0939F}"/>
              </a:ext>
            </a:extLst>
          </p:cNvPr>
          <p:cNvSpPr/>
          <p:nvPr/>
        </p:nvSpPr>
        <p:spPr>
          <a:xfrm>
            <a:off x="2699245" y="347260"/>
            <a:ext cx="4383943" cy="6612340"/>
          </a:xfrm>
          <a:prstGeom prst="arc">
            <a:avLst>
              <a:gd name="adj1" fmla="val 18377204"/>
              <a:gd name="adj2" fmla="val 311602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rc 8">
            <a:extLst>
              <a:ext uri="{FF2B5EF4-FFF2-40B4-BE49-F238E27FC236}">
                <a16:creationId xmlns="" xmlns:a16="http://schemas.microsoft.com/office/drawing/2014/main" id="{EABAD99A-EC4C-4248-B995-5EB5FBF35D0B}"/>
              </a:ext>
            </a:extLst>
          </p:cNvPr>
          <p:cNvSpPr/>
          <p:nvPr/>
        </p:nvSpPr>
        <p:spPr>
          <a:xfrm>
            <a:off x="2699245" y="357496"/>
            <a:ext cx="4383943" cy="6612340"/>
          </a:xfrm>
          <a:prstGeom prst="arc">
            <a:avLst>
              <a:gd name="adj1" fmla="val 19433822"/>
              <a:gd name="adj2" fmla="val 2228248"/>
            </a:avLst>
          </a:prstGeom>
          <a:ln w="381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68FA9A70-9165-4F7F-9CDF-54E600BE53AD}"/>
              </a:ext>
            </a:extLst>
          </p:cNvPr>
          <p:cNvSpPr/>
          <p:nvPr/>
        </p:nvSpPr>
        <p:spPr>
          <a:xfrm rot="18241608">
            <a:off x="5171134" y="1803175"/>
            <a:ext cx="2742245" cy="6307805"/>
          </a:xfrm>
          <a:prstGeom prst="arc">
            <a:avLst>
              <a:gd name="adj1" fmla="val 9756055"/>
              <a:gd name="adj2" fmla="val 209275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Arc 14">
            <a:extLst>
              <a:ext uri="{FF2B5EF4-FFF2-40B4-BE49-F238E27FC236}">
                <a16:creationId xmlns="" xmlns:a16="http://schemas.microsoft.com/office/drawing/2014/main" id="{B6322BAB-DC1F-4308-9D31-9C6F9C2816BD}"/>
              </a:ext>
            </a:extLst>
          </p:cNvPr>
          <p:cNvSpPr/>
          <p:nvPr/>
        </p:nvSpPr>
        <p:spPr>
          <a:xfrm rot="18241608">
            <a:off x="5171134" y="1804882"/>
            <a:ext cx="2742245" cy="6307805"/>
          </a:xfrm>
          <a:prstGeom prst="arc">
            <a:avLst>
              <a:gd name="adj1" fmla="val 18329201"/>
              <a:gd name="adj2" fmla="val 20927546"/>
            </a:avLst>
          </a:prstGeom>
          <a:ln w="38100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9ED3958-05C4-43B0-809E-9364C9EF9231}"/>
              </a:ext>
            </a:extLst>
          </p:cNvPr>
          <p:cNvSpPr txBox="1"/>
          <p:nvPr/>
        </p:nvSpPr>
        <p:spPr>
          <a:xfrm>
            <a:off x="4220966" y="4067243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Nap</a:t>
            </a:r>
            <a:endParaRPr lang="hu-HU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4329E71-592A-4FA9-9F52-B8B54193E9E8}"/>
              </a:ext>
            </a:extLst>
          </p:cNvPr>
          <p:cNvSpPr txBox="1"/>
          <p:nvPr/>
        </p:nvSpPr>
        <p:spPr>
          <a:xfrm>
            <a:off x="3304839" y="1578474"/>
            <a:ext cx="1378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Földpálya</a:t>
            </a:r>
            <a:endParaRPr lang="hu-HU" sz="24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AF84189D-5B2F-4A80-9739-BCC9D05F68CD}"/>
              </a:ext>
            </a:extLst>
          </p:cNvPr>
          <p:cNvSpPr/>
          <p:nvPr/>
        </p:nvSpPr>
        <p:spPr>
          <a:xfrm flipH="1" flipV="1">
            <a:off x="3045654" y="1710645"/>
            <a:ext cx="1521721" cy="286857"/>
          </a:xfrm>
          <a:custGeom>
            <a:avLst/>
            <a:gdLst>
              <a:gd name="connsiteX0" fmla="*/ 0 w 1384300"/>
              <a:gd name="connsiteY0" fmla="*/ 0 h 393700"/>
              <a:gd name="connsiteX1" fmla="*/ 1079500 w 1384300"/>
              <a:gd name="connsiteY1" fmla="*/ 0 h 393700"/>
              <a:gd name="connsiteX2" fmla="*/ 1384300 w 1384300"/>
              <a:gd name="connsiteY2" fmla="*/ 304800 h 393700"/>
              <a:gd name="connsiteX3" fmla="*/ 1384300 w 1384300"/>
              <a:gd name="connsiteY3" fmla="*/ 393700 h 393700"/>
              <a:gd name="connsiteX0" fmla="*/ 0 w 1384300"/>
              <a:gd name="connsiteY0" fmla="*/ 0 h 304800"/>
              <a:gd name="connsiteX1" fmla="*/ 1079500 w 1384300"/>
              <a:gd name="connsiteY1" fmla="*/ 0 h 304800"/>
              <a:gd name="connsiteX2" fmla="*/ 1384300 w 138430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4300" h="304800">
                <a:moveTo>
                  <a:pt x="0" y="0"/>
                </a:moveTo>
                <a:lnTo>
                  <a:pt x="1079500" y="0"/>
                </a:lnTo>
                <a:lnTo>
                  <a:pt x="1384300" y="3048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9800307-BB06-4FE0-AF3E-AE63A38F0A75}"/>
              </a:ext>
            </a:extLst>
          </p:cNvPr>
          <p:cNvCxnSpPr>
            <a:cxnSpLocks/>
          </p:cNvCxnSpPr>
          <p:nvPr/>
        </p:nvCxnSpPr>
        <p:spPr>
          <a:xfrm>
            <a:off x="4567375" y="3663666"/>
            <a:ext cx="3910897" cy="0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64C022B-8507-4F5B-B7BE-0AFA9E06CF96}"/>
              </a:ext>
            </a:extLst>
          </p:cNvPr>
          <p:cNvSpPr txBox="1"/>
          <p:nvPr/>
        </p:nvSpPr>
        <p:spPr>
          <a:xfrm>
            <a:off x="6895423" y="202441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  <a:endParaRPr lang="hu-HU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C1D3A1B-F9E8-42F1-A99F-3F3924672DD8}"/>
              </a:ext>
            </a:extLst>
          </p:cNvPr>
          <p:cNvSpPr txBox="1"/>
          <p:nvPr/>
        </p:nvSpPr>
        <p:spPr>
          <a:xfrm>
            <a:off x="6873836" y="46653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  <a:endParaRPr lang="hu-HU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9BEAC24-96F2-403E-9949-CB81D9587623}"/>
              </a:ext>
            </a:extLst>
          </p:cNvPr>
          <p:cNvSpPr txBox="1"/>
          <p:nvPr/>
        </p:nvSpPr>
        <p:spPr>
          <a:xfrm>
            <a:off x="5841715" y="257134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  <a:endParaRPr lang="hu-HU" sz="3600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DF14319-2683-465E-81B6-129CA0515213}"/>
              </a:ext>
            </a:extLst>
          </p:cNvPr>
          <p:cNvSpPr txBox="1"/>
          <p:nvPr/>
        </p:nvSpPr>
        <p:spPr>
          <a:xfrm>
            <a:off x="8171065" y="307436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</a:t>
            </a:r>
            <a:endParaRPr lang="hu-HU" sz="3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29FE8C0-67F9-454B-AD1F-A4C546843B7F}"/>
              </a:ext>
            </a:extLst>
          </p:cNvPr>
          <p:cNvCxnSpPr>
            <a:cxnSpLocks/>
          </p:cNvCxnSpPr>
          <p:nvPr/>
        </p:nvCxnSpPr>
        <p:spPr>
          <a:xfrm>
            <a:off x="7083188" y="3663666"/>
            <a:ext cx="1395084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="" xmlns:a16="http://schemas.microsoft.com/office/drawing/2014/main" id="{735C37BB-4B57-4C75-9059-562E292D2D6C}"/>
              </a:ext>
            </a:extLst>
          </p:cNvPr>
          <p:cNvSpPr/>
          <p:nvPr/>
        </p:nvSpPr>
        <p:spPr>
          <a:xfrm>
            <a:off x="2056187" y="1155890"/>
            <a:ext cx="5022376" cy="5070499"/>
          </a:xfrm>
          <a:prstGeom prst="arc">
            <a:avLst>
              <a:gd name="adj1" fmla="val 16175171"/>
              <a:gd name="adj2" fmla="val 16357881"/>
            </a:avLst>
          </a:prstGeom>
          <a:ln w="28575">
            <a:solidFill>
              <a:schemeClr val="accent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83541B-33D2-4C35-9776-1333DF74D60E}"/>
              </a:ext>
            </a:extLst>
          </p:cNvPr>
          <p:cNvSpPr txBox="1"/>
          <p:nvPr/>
        </p:nvSpPr>
        <p:spPr>
          <a:xfrm>
            <a:off x="4963434" y="995385"/>
            <a:ext cx="4094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effectLst/>
                <a:latin typeface="Times New Roman" panose="02020603050405020304" pitchFamily="18" charset="0"/>
              </a:rPr>
              <a:t>Világos, hogy az űrhajónak a Földről való felbocsátásához legelőnyösebb a</a:t>
            </a:r>
            <a:r>
              <a:rPr lang="en-US" dirty="0">
                <a:effectLst/>
                <a:latin typeface="Times New Roman" panose="02020603050405020304" pitchFamily="18" charset="0"/>
              </a:rPr>
              <a:t>z</a:t>
            </a:r>
            <a:r>
              <a:rPr lang="hu-HU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1</a:t>
            </a:r>
            <a:r>
              <a:rPr lang="hu-HU" dirty="0">
                <a:effectLst/>
                <a:latin typeface="Times New Roman" panose="02020603050405020304" pitchFamily="18" charset="0"/>
              </a:rPr>
              <a:t> pálya. </a:t>
            </a:r>
            <a:endParaRPr lang="en-US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hu-HU" dirty="0">
                <a:effectLst/>
                <a:latin typeface="Times New Roman" panose="02020603050405020304" pitchFamily="18" charset="0"/>
              </a:rPr>
              <a:t>A Föld </a:t>
            </a:r>
            <a:r>
              <a:rPr lang="hu-HU" dirty="0" smtClean="0">
                <a:effectLst/>
                <a:latin typeface="Times New Roman" panose="02020603050405020304" pitchFamily="18" charset="0"/>
              </a:rPr>
              <a:t>29,</a:t>
            </a:r>
            <a:r>
              <a:rPr lang="en-US" dirty="0" smtClean="0">
                <a:effectLst/>
                <a:latin typeface="Times New Roman" panose="02020603050405020304" pitchFamily="18" charset="0"/>
              </a:rPr>
              <a:t>8</a:t>
            </a:r>
            <a:r>
              <a:rPr lang="hu-HU" dirty="0" smtClean="0">
                <a:effectLst/>
                <a:latin typeface="Times New Roman" panose="02020603050405020304" pitchFamily="18" charset="0"/>
              </a:rPr>
              <a:t> </a:t>
            </a:r>
            <a:r>
              <a:rPr lang="hu-HU" dirty="0">
                <a:effectLst/>
                <a:latin typeface="Times New Roman" panose="02020603050405020304" pitchFamily="18" charset="0"/>
              </a:rPr>
              <a:t>km/s közepes sebességgel kering a Nap körül</a:t>
            </a:r>
            <a:r>
              <a:rPr lang="en-US" dirty="0">
                <a:effectLst/>
                <a:latin typeface="Times New Roman" panose="02020603050405020304" pitchFamily="18" charset="0"/>
              </a:rPr>
              <a:t>,</a:t>
            </a:r>
            <a:r>
              <a:rPr lang="hu-HU" dirty="0">
                <a:effectLst/>
                <a:latin typeface="Times New Roman" panose="02020603050405020304" pitchFamily="18" charset="0"/>
              </a:rPr>
              <a:t> ezért, hogy biztosítsuk a 42,159 km/s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hu-HU" dirty="0">
                <a:effectLst/>
                <a:latin typeface="Times New Roman" panose="02020603050405020304" pitchFamily="18" charset="0"/>
              </a:rPr>
              <a:t>sebességet ugyanebben az irányban, elegendő ha az űrhajó a Földhöz viszonyítva </a:t>
            </a:r>
            <a:r>
              <a:rPr lang="en-US" dirty="0">
                <a:latin typeface="Times New Roman" panose="02020603050405020304" pitchFamily="18" charset="0"/>
              </a:rPr>
              <a:t>v</a:t>
            </a:r>
            <a:r>
              <a:rPr lang="hu-HU" baseline="-25000" dirty="0">
                <a:effectLst/>
                <a:latin typeface="Times New Roman" panose="02020603050405020304" pitchFamily="18" charset="0"/>
              </a:rPr>
              <a:t>r </a:t>
            </a:r>
            <a:r>
              <a:rPr lang="hu-HU" dirty="0">
                <a:effectLst/>
                <a:latin typeface="Times New Roman" panose="02020603050405020304" pitchFamily="18" charset="0"/>
              </a:rPr>
              <a:t>= 12,399 km/s sebességgel mozog, </a:t>
            </a:r>
            <a:endParaRPr lang="hu-HU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B6ABC7E-AF4C-464C-8316-B8AD9B7B2029}"/>
              </a:ext>
            </a:extLst>
          </p:cNvPr>
          <p:cNvSpPr txBox="1"/>
          <p:nvPr/>
        </p:nvSpPr>
        <p:spPr>
          <a:xfrm>
            <a:off x="4963434" y="3747365"/>
            <a:ext cx="4094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miután kijut a Föld vonzási </a:t>
            </a:r>
            <a:r>
              <a:rPr lang="hu-HU" dirty="0" err="1"/>
              <a:t>mezejéből</a:t>
            </a:r>
            <a:r>
              <a:rPr lang="hu-HU" dirty="0"/>
              <a:t> (azaz a Földtől olyan távolságra távolodik, amely nagy a Föld sugarához viszonyítva, de kicsi a Föld pályájának sugarához képest). </a:t>
            </a:r>
          </a:p>
        </p:txBody>
      </p:sp>
    </p:spTree>
    <p:extLst>
      <p:ext uri="{BB962C8B-B14F-4D97-AF65-F5344CB8AC3E}">
        <p14:creationId xmlns:p14="http://schemas.microsoft.com/office/powerpoint/2010/main" val="41992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25 7.40741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/>
      <p:bldP spid="17" grpId="0"/>
      <p:bldP spid="26" grpId="0" animBg="1"/>
      <p:bldP spid="30" grpId="0"/>
      <p:bldP spid="31" grpId="0"/>
      <p:bldP spid="33" grpId="0"/>
      <p:bldP spid="34" grpId="0"/>
      <p:bldP spid="36" grpId="0" animBg="1"/>
      <p:bldP spid="4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63600"/>
          </a:xfrm>
        </p:spPr>
        <p:txBody>
          <a:bodyPr/>
          <a:lstStyle/>
          <a:p>
            <a:pPr algn="ctr"/>
            <a:r>
              <a:rPr lang="hu-HU" dirty="0"/>
              <a:t>A harmadik kozmikus sebesség</a:t>
            </a:r>
            <a:endParaRPr lang="en-US" dirty="0"/>
          </a:p>
        </p:txBody>
      </p:sp>
      <p:cxnSp>
        <p:nvCxnSpPr>
          <p:cNvPr id="15" name="Straight Connector 14"/>
          <p:cNvCxnSpPr>
            <a:stCxn id="17" idx="1"/>
            <a:endCxn id="17" idx="5"/>
          </p:cNvCxnSpPr>
          <p:nvPr/>
        </p:nvCxnSpPr>
        <p:spPr>
          <a:xfrm>
            <a:off x="1392474" y="423354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7" idx="3"/>
            <a:endCxn id="17" idx="7"/>
          </p:cNvCxnSpPr>
          <p:nvPr/>
        </p:nvCxnSpPr>
        <p:spPr>
          <a:xfrm flipV="1">
            <a:off x="1392474" y="423354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359929" y="4201001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6200000">
            <a:off x="1198569" y="1502346"/>
            <a:ext cx="3945234" cy="574126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-93303" y="4292755"/>
            <a:ext cx="771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206" y="3988912"/>
            <a:ext cx="10323" cy="681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00553" y="3350929"/>
            <a:ext cx="14675" cy="929443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0058" y="3334514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>
            <a:stCxn id="17" idx="2"/>
          </p:cNvCxnSpPr>
          <p:nvPr/>
        </p:nvCxnSpPr>
        <p:spPr>
          <a:xfrm flipH="1">
            <a:off x="292209" y="4312117"/>
            <a:ext cx="1067720" cy="0"/>
          </a:xfrm>
          <a:prstGeom prst="line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0162" y="3802659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62" y="3802659"/>
                <a:ext cx="32149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256432" y="4274034"/>
            <a:ext cx="88242" cy="88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5016981" y="1025278"/>
                <a:ext cx="4328773" cy="23666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Napra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vonatkoztatott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sodik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0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kozmikus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sebess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lt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zepes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hu-HU" sz="20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20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hu-HU" sz="2000" b="0" dirty="0" err="1">
                    <a:ea typeface="Cambria Math" panose="02040503050406030204" pitchFamily="18" charset="0"/>
                  </a:rPr>
                  <a:t>ályasebes</a:t>
                </a:r>
                <a:r>
                  <a:rPr lang="hu-HU" sz="2000" b="0" dirty="0">
                    <a:ea typeface="Cambria Math" panose="02040503050406030204" pitchFamily="18" charset="0"/>
                  </a:rPr>
                  <a:t>s</a:t>
                </a:r>
                <a:r>
                  <a:rPr lang="hu-HU" sz="2000" b="0" dirty="0" err="1">
                    <a:ea typeface="Cambria Math" panose="02040503050406030204" pitchFamily="18" charset="0"/>
                  </a:rPr>
                  <a:t>ége</a:t>
                </a:r>
                <a14:m>
                  <m:oMath xmlns:m="http://schemas.openxmlformats.org/officeDocument/2006/math"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vF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=29,8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km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endParaRPr lang="hu-HU" sz="20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hu-HU" sz="2000" b="0" i="1" baseline="-25000" smtClean="0">
                        <a:latin typeface="Cambria Math" panose="02040503050406030204" pitchFamily="18" charset="0"/>
                      </a:rPr>
                      <m:t>𝐼𝐼𝐼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hu-H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hu-HU" sz="2000" dirty="0"/>
                  <a:t>=42,1 km/s.  A Földtől való távolodás sebessége, tehát  </a:t>
                </a:r>
                <a:r>
                  <a:rPr lang="hu-HU" sz="2000" dirty="0" err="1"/>
                  <a:t>v</a:t>
                </a:r>
                <a:r>
                  <a:rPr lang="hu-HU" sz="2000" baseline="-25000" dirty="0" err="1"/>
                  <a:t>t</a:t>
                </a:r>
                <a:r>
                  <a:rPr lang="hu-HU" sz="2000" dirty="0"/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000" dirty="0"/>
                      <m:t>42,1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29,8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=12,3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u-HU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hu-HU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981" y="1025278"/>
                <a:ext cx="4328773" cy="2366694"/>
              </a:xfrm>
              <a:prstGeom prst="rect">
                <a:avLst/>
              </a:prstGeom>
              <a:blipFill rotWithShape="0">
                <a:blip r:embed="rId3"/>
                <a:stretch>
                  <a:fillRect l="-1549" b="-9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0" y="772821"/>
            <a:ext cx="9144000" cy="861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300553" y="877466"/>
            <a:ext cx="7964842" cy="3402106"/>
          </a:xfrm>
          <a:custGeom>
            <a:avLst/>
            <a:gdLst>
              <a:gd name="connsiteX0" fmla="*/ 456009 w 8672909"/>
              <a:gd name="connsiteY0" fmla="*/ 2857500 h 2857500"/>
              <a:gd name="connsiteX1" fmla="*/ 913209 w 8672909"/>
              <a:gd name="connsiteY1" fmla="*/ 863600 h 2857500"/>
              <a:gd name="connsiteX2" fmla="*/ 8672909 w 8672909"/>
              <a:gd name="connsiteY2" fmla="*/ 0 h 2857500"/>
              <a:gd name="connsiteX3" fmla="*/ 8672909 w 8672909"/>
              <a:gd name="connsiteY3" fmla="*/ 0 h 2857500"/>
              <a:gd name="connsiteX0" fmla="*/ 456009 w 8672909"/>
              <a:gd name="connsiteY0" fmla="*/ 2857500 h 2857500"/>
              <a:gd name="connsiteX1" fmla="*/ 913209 w 8672909"/>
              <a:gd name="connsiteY1" fmla="*/ 863600 h 2857500"/>
              <a:gd name="connsiteX2" fmla="*/ 8672909 w 8672909"/>
              <a:gd name="connsiteY2" fmla="*/ 0 h 2857500"/>
              <a:gd name="connsiteX3" fmla="*/ 8672909 w 8672909"/>
              <a:gd name="connsiteY3" fmla="*/ 0 h 2857500"/>
              <a:gd name="connsiteX0" fmla="*/ 456009 w 8672909"/>
              <a:gd name="connsiteY0" fmla="*/ 2857500 h 2857500"/>
              <a:gd name="connsiteX1" fmla="*/ 913209 w 8672909"/>
              <a:gd name="connsiteY1" fmla="*/ 863600 h 2857500"/>
              <a:gd name="connsiteX2" fmla="*/ 8672909 w 8672909"/>
              <a:gd name="connsiteY2" fmla="*/ 0 h 2857500"/>
              <a:gd name="connsiteX3" fmla="*/ 8672909 w 8672909"/>
              <a:gd name="connsiteY3" fmla="*/ 0 h 2857500"/>
              <a:gd name="connsiteX0" fmla="*/ 293372 w 8510272"/>
              <a:gd name="connsiteY0" fmla="*/ 2857500 h 2857500"/>
              <a:gd name="connsiteX1" fmla="*/ 750572 w 8510272"/>
              <a:gd name="connsiteY1" fmla="*/ 863600 h 2857500"/>
              <a:gd name="connsiteX2" fmla="*/ 8510272 w 8510272"/>
              <a:gd name="connsiteY2" fmla="*/ 0 h 2857500"/>
              <a:gd name="connsiteX3" fmla="*/ 8510272 w 8510272"/>
              <a:gd name="connsiteY3" fmla="*/ 0 h 2857500"/>
              <a:gd name="connsiteX0" fmla="*/ 401374 w 8618274"/>
              <a:gd name="connsiteY0" fmla="*/ 2857500 h 2857500"/>
              <a:gd name="connsiteX1" fmla="*/ 858574 w 8618274"/>
              <a:gd name="connsiteY1" fmla="*/ 863600 h 2857500"/>
              <a:gd name="connsiteX2" fmla="*/ 8618274 w 8618274"/>
              <a:gd name="connsiteY2" fmla="*/ 0 h 2857500"/>
              <a:gd name="connsiteX3" fmla="*/ 8618274 w 8618274"/>
              <a:gd name="connsiteY3" fmla="*/ 0 h 2857500"/>
              <a:gd name="connsiteX0" fmla="*/ 0 w 8216900"/>
              <a:gd name="connsiteY0" fmla="*/ 2941106 h 2941106"/>
              <a:gd name="connsiteX1" fmla="*/ 1528354 w 8216900"/>
              <a:gd name="connsiteY1" fmla="*/ 516132 h 2941106"/>
              <a:gd name="connsiteX2" fmla="*/ 8216900 w 8216900"/>
              <a:gd name="connsiteY2" fmla="*/ 83606 h 2941106"/>
              <a:gd name="connsiteX3" fmla="*/ 8216900 w 8216900"/>
              <a:gd name="connsiteY3" fmla="*/ 83606 h 2941106"/>
              <a:gd name="connsiteX0" fmla="*/ 0 w 8216900"/>
              <a:gd name="connsiteY0" fmla="*/ 2891868 h 2891868"/>
              <a:gd name="connsiteX1" fmla="*/ 1528354 w 8216900"/>
              <a:gd name="connsiteY1" fmla="*/ 466894 h 2891868"/>
              <a:gd name="connsiteX2" fmla="*/ 8216900 w 8216900"/>
              <a:gd name="connsiteY2" fmla="*/ 34368 h 2891868"/>
              <a:gd name="connsiteX3" fmla="*/ 8216900 w 8216900"/>
              <a:gd name="connsiteY3" fmla="*/ 34368 h 2891868"/>
              <a:gd name="connsiteX0" fmla="*/ 0 w 8216900"/>
              <a:gd name="connsiteY0" fmla="*/ 2911043 h 2911043"/>
              <a:gd name="connsiteX1" fmla="*/ 1528354 w 8216900"/>
              <a:gd name="connsiteY1" fmla="*/ 486069 h 2911043"/>
              <a:gd name="connsiteX2" fmla="*/ 8216900 w 8216900"/>
              <a:gd name="connsiteY2" fmla="*/ 53543 h 2911043"/>
              <a:gd name="connsiteX3" fmla="*/ 8216900 w 8216900"/>
              <a:gd name="connsiteY3" fmla="*/ 53543 h 2911043"/>
              <a:gd name="connsiteX0" fmla="*/ 0 w 8216900"/>
              <a:gd name="connsiteY0" fmla="*/ 2920937 h 2920937"/>
              <a:gd name="connsiteX1" fmla="*/ 1528354 w 8216900"/>
              <a:gd name="connsiteY1" fmla="*/ 495963 h 2920937"/>
              <a:gd name="connsiteX2" fmla="*/ 8216900 w 8216900"/>
              <a:gd name="connsiteY2" fmla="*/ 63437 h 2920937"/>
              <a:gd name="connsiteX3" fmla="*/ 8216900 w 8216900"/>
              <a:gd name="connsiteY3" fmla="*/ 63437 h 2920937"/>
              <a:gd name="connsiteX0" fmla="*/ 0 w 8216900"/>
              <a:gd name="connsiteY0" fmla="*/ 2879147 h 2879147"/>
              <a:gd name="connsiteX1" fmla="*/ 1528354 w 8216900"/>
              <a:gd name="connsiteY1" fmla="*/ 454173 h 2879147"/>
              <a:gd name="connsiteX2" fmla="*/ 3952602 w 8216900"/>
              <a:gd name="connsiteY2" fmla="*/ 35437 h 2879147"/>
              <a:gd name="connsiteX3" fmla="*/ 8216900 w 8216900"/>
              <a:gd name="connsiteY3" fmla="*/ 21647 h 2879147"/>
              <a:gd name="connsiteX4" fmla="*/ 8216900 w 8216900"/>
              <a:gd name="connsiteY4" fmla="*/ 21647 h 2879147"/>
              <a:gd name="connsiteX0" fmla="*/ 0 w 8216900"/>
              <a:gd name="connsiteY0" fmla="*/ 2879147 h 2879147"/>
              <a:gd name="connsiteX1" fmla="*/ 1084217 w 8216900"/>
              <a:gd name="connsiteY1" fmla="*/ 702367 h 2879147"/>
              <a:gd name="connsiteX2" fmla="*/ 3952602 w 8216900"/>
              <a:gd name="connsiteY2" fmla="*/ 35437 h 2879147"/>
              <a:gd name="connsiteX3" fmla="*/ 8216900 w 8216900"/>
              <a:gd name="connsiteY3" fmla="*/ 21647 h 2879147"/>
              <a:gd name="connsiteX4" fmla="*/ 8216900 w 8216900"/>
              <a:gd name="connsiteY4" fmla="*/ 21647 h 2879147"/>
              <a:gd name="connsiteX0" fmla="*/ 0 w 8216900"/>
              <a:gd name="connsiteY0" fmla="*/ 2857500 h 2857500"/>
              <a:gd name="connsiteX1" fmla="*/ 1084217 w 8216900"/>
              <a:gd name="connsiteY1" fmla="*/ 680720 h 2857500"/>
              <a:gd name="connsiteX2" fmla="*/ 3952602 w 8216900"/>
              <a:gd name="connsiteY2" fmla="*/ 13790 h 2857500"/>
              <a:gd name="connsiteX3" fmla="*/ 8216900 w 8216900"/>
              <a:gd name="connsiteY3" fmla="*/ 0 h 2857500"/>
              <a:gd name="connsiteX4" fmla="*/ 8216900 w 8216900"/>
              <a:gd name="connsiteY4" fmla="*/ 0 h 2857500"/>
              <a:gd name="connsiteX0" fmla="*/ 0 w 8216900"/>
              <a:gd name="connsiteY0" fmla="*/ 2857500 h 2857500"/>
              <a:gd name="connsiteX1" fmla="*/ 1084217 w 8216900"/>
              <a:gd name="connsiteY1" fmla="*/ 680720 h 2857500"/>
              <a:gd name="connsiteX2" fmla="*/ 4004854 w 8216900"/>
              <a:gd name="connsiteY2" fmla="*/ 39916 h 2857500"/>
              <a:gd name="connsiteX3" fmla="*/ 8216900 w 8216900"/>
              <a:gd name="connsiteY3" fmla="*/ 0 h 2857500"/>
              <a:gd name="connsiteX4" fmla="*/ 8216900 w 8216900"/>
              <a:gd name="connsiteY4" fmla="*/ 0 h 2857500"/>
              <a:gd name="connsiteX0" fmla="*/ 0 w 8216900"/>
              <a:gd name="connsiteY0" fmla="*/ 2857500 h 2857500"/>
              <a:gd name="connsiteX1" fmla="*/ 1175657 w 8216900"/>
              <a:gd name="connsiteY1" fmla="*/ 680720 h 2857500"/>
              <a:gd name="connsiteX2" fmla="*/ 4004854 w 8216900"/>
              <a:gd name="connsiteY2" fmla="*/ 39916 h 2857500"/>
              <a:gd name="connsiteX3" fmla="*/ 8216900 w 8216900"/>
              <a:gd name="connsiteY3" fmla="*/ 0 h 2857500"/>
              <a:gd name="connsiteX4" fmla="*/ 8216900 w 8216900"/>
              <a:gd name="connsiteY4" fmla="*/ 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6900" h="2857500">
                <a:moveTo>
                  <a:pt x="0" y="2857500"/>
                </a:moveTo>
                <a:cubicBezTo>
                  <a:pt x="13758" y="2047875"/>
                  <a:pt x="508181" y="1150317"/>
                  <a:pt x="1175657" y="680720"/>
                </a:cubicBezTo>
                <a:cubicBezTo>
                  <a:pt x="1843133" y="211123"/>
                  <a:pt x="2890096" y="112004"/>
                  <a:pt x="4004854" y="39916"/>
                </a:cubicBezTo>
                <a:lnTo>
                  <a:pt x="8216900" y="0"/>
                </a:lnTo>
                <a:lnTo>
                  <a:pt x="8216900" y="0"/>
                </a:ln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43503" y="3847942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Nap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85130" y="4287899"/>
            <a:ext cx="58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Föld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01658" y="3108370"/>
                <a:ext cx="4328773" cy="23666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hu-HU" sz="2000" dirty="0"/>
                  <a:t>   A Földről történő indítás esetén a harmadik kozmikus sebesség: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𝐼𝐼𝐼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𝐼𝐼</m:t>
                            </m:r>
                          </m:sub>
                          <m:sup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á</m:t>
                            </m:r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hu-HU" sz="2000" dirty="0"/>
                  <a:t>=</a:t>
                </a:r>
                <a:endParaRPr lang="hu-HU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11,2</m:t>
                            </m:r>
                          </m:e>
                          <m:sub/>
                          <m:sup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12,3</m:t>
                            </m:r>
                          </m:e>
                          <m:sub/>
                          <m:sup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hu-HU" sz="2000" dirty="0"/>
                  <a:t>=12,635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658" y="3108370"/>
                <a:ext cx="4328773" cy="2366694"/>
              </a:xfrm>
              <a:prstGeom prst="rect">
                <a:avLst/>
              </a:prstGeom>
              <a:blipFill rotWithShape="0">
                <a:blip r:embed="rId4"/>
                <a:stretch>
                  <a:fillRect l="-1549" t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1" grpId="0"/>
      <p:bldP spid="34" grpId="0" animBg="1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63600"/>
          </a:xfrm>
        </p:spPr>
        <p:txBody>
          <a:bodyPr/>
          <a:lstStyle/>
          <a:p>
            <a:pPr algn="ctr"/>
            <a:r>
              <a:rPr lang="hu-HU" dirty="0"/>
              <a:t>A harmadik kozmikus sebesség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706" y="955323"/>
            <a:ext cx="87405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harmadik kozmikus sebesség a jelenlegi eszközeinkkel elérhető legnagyobb sebességérték. 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biztosítja, hogy az ilyen sebességre felgyorsított űrobjektum 42,1 </a:t>
            </a:r>
            <a:r>
              <a:rPr lang="hu-HU" alt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km/s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sebességgel induljon el a Nap-rendszer hatásszférájának a határa felé. 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Annak érdekében, hogy a nagyobb távolodási sebességet is biztosítsák, az amerikaiak felhasználták a nagy bolygók lendítő erejét is, hogy a Voyager–1-et és 2-t a legközelebbi csillagok irányába elindíthassák. 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az eszközök kb. 6500-9300 év múlva érnek a Nap hatásszférájának a határára. (</a:t>
            </a:r>
            <a:r>
              <a:rPr lang="en-US" altLang="hu-HU" sz="2800" dirty="0"/>
              <a:t>~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billió km</a:t>
            </a:r>
            <a:r>
              <a:rPr lang="hu-HU" altLang="hu-HU" sz="2800" dirty="0"/>
              <a:t>)</a:t>
            </a:r>
            <a:endParaRPr lang="en-US" altLang="hu-HU" sz="2800" dirty="0"/>
          </a:p>
        </p:txBody>
      </p:sp>
    </p:spTree>
    <p:extLst>
      <p:ext uri="{BB962C8B-B14F-4D97-AF65-F5344CB8AC3E}">
        <p14:creationId xmlns:p14="http://schemas.microsoft.com/office/powerpoint/2010/main" val="8270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63600"/>
          </a:xfrm>
        </p:spPr>
        <p:txBody>
          <a:bodyPr/>
          <a:lstStyle/>
          <a:p>
            <a:pPr algn="ctr"/>
            <a:r>
              <a:rPr lang="hu-HU" dirty="0"/>
              <a:t>A negyedik kozmikus sebesség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1706" y="955323"/>
                <a:ext cx="8740588" cy="5323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hu-HU" alt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Negyedik kozmikus sebességnek – értelemszerűen –, azt a sebességértéket nevezik, amely a Tejútrendszer hatásszférájának a határára viszi ki az elindított űrobjektumot. </a:t>
                </a:r>
              </a:p>
              <a:p>
                <a:pPr algn="just"/>
                <a:r>
                  <a:rPr lang="hu-HU" alt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Ennek értéke a 250 km/s pályasebesség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altLang="hu-HU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altLang="hu-HU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 alt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-szerese, vagyis 353 km/s lenne. </a:t>
                </a:r>
              </a:p>
              <a:p>
                <a:pPr algn="just"/>
                <a:r>
                  <a:rPr lang="hu-HU" alt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Ezt úgy lehetne létrehozni, hogy a </a:t>
                </a:r>
                <a:r>
                  <a:rPr lang="hu-HU" altLang="hu-HU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Nap hatásszférájának </a:t>
                </a:r>
                <a:r>
                  <a:rPr lang="hu-HU" alt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határán el kellene érni a 353-250 = 103 km/s távolodási sebességet. E sebességérték elérésének lehetősége ma még a fantázia birodalmába tartozik, hiszen a Voyagerek távolodási sebessége maximum 15–20 km/s sebességet érheti majd el.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6" y="955323"/>
                <a:ext cx="8740588" cy="5323509"/>
              </a:xfrm>
              <a:prstGeom prst="rect">
                <a:avLst/>
              </a:prstGeom>
              <a:blipFill rotWithShape="0">
                <a:blip r:embed="rId2"/>
                <a:stretch>
                  <a:fillRect l="-1395" t="-1260" r="-1464" b="-1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63600"/>
          </a:xfrm>
        </p:spPr>
        <p:txBody>
          <a:bodyPr/>
          <a:lstStyle/>
          <a:p>
            <a:pPr algn="ctr"/>
            <a:r>
              <a:rPr lang="hu-HU" dirty="0"/>
              <a:t>A gravitációs szférák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706" y="955323"/>
            <a:ext cx="87405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gravitációs szférák az égitestek (bolygók, holdak) vonzó-erejének jellemzésére használt fogalmak. A hatásszféra az, amelyen belül az adott égitest határozza meg az objektumok mozgását. Az égitesteknél négy gravitációs szférát különböztethetünk meg: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Vonzási szféra (a Föld esetében R = 260 000 km);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Hatásszféra (R = 930 000 km);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Hill-szféra (R = 1,5 millió km);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Befolyásolási szféra (R = 2,5 millió km).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Hold hatásszférájának a sugara R = 66 000 km. 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Nap hatásszférájának a sugara 60 000 CSE, kb. 9 billió km. </a:t>
            </a:r>
          </a:p>
        </p:txBody>
      </p:sp>
    </p:spTree>
    <p:extLst>
      <p:ext uri="{BB962C8B-B14F-4D97-AF65-F5344CB8AC3E}">
        <p14:creationId xmlns:p14="http://schemas.microsoft.com/office/powerpoint/2010/main" val="553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63600"/>
          </a:xfrm>
        </p:spPr>
        <p:txBody>
          <a:bodyPr/>
          <a:lstStyle/>
          <a:p>
            <a:pPr algn="ctr"/>
            <a:r>
              <a:rPr lang="hu-HU" dirty="0"/>
              <a:t>A gravitációs szférák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706" y="955323"/>
            <a:ext cx="87405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Hatásszféra: melyen belül a sokkal nagyobb tömegű központi égitest nagyobb vonzóereje ellenére a bolygó határozza meg a kialakuló mozgásokat. Segítségével a háromtest probléma egy korlátozott kéttest problémára redukálható.</a:t>
            </a:r>
          </a:p>
          <a:p>
            <a:pPr algn="just"/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Képlete:</a:t>
            </a:r>
          </a:p>
          <a:p>
            <a:pPr algn="just"/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</a:t>
            </a:r>
            <a:r>
              <a:rPr lang="en-US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bolygó (5,976 · 10</a:t>
            </a:r>
            <a:r>
              <a:rPr lang="hu-HU" altLang="hu-H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kg) </a:t>
            </a:r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központi égitest </a:t>
            </a:r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tömege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· 10</a:t>
            </a:r>
            <a:r>
              <a:rPr lang="hu-HU" altLang="hu-H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nagy féltengely (149,6 M km);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ktum 1">
                <a:extLst>
                  <a:ext uri="{FF2B5EF4-FFF2-40B4-BE49-F238E27FC236}">
                    <a16:creationId xmlns="" xmlns:a16="http://schemas.microsoft.com/office/drawing/2014/main" id="{6DCD2EAE-7084-41DB-8416-8F29EAE37B23}"/>
                  </a:ext>
                </a:extLst>
              </p:cNvPr>
              <p:cNvSpPr txBox="1"/>
              <p:nvPr/>
            </p:nvSpPr>
            <p:spPr bwMode="auto">
              <a:xfrm>
                <a:off x="3203575" y="3070224"/>
                <a:ext cx="2869679" cy="1733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hu-HU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hu-H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u-H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4" name="Objektum 1">
                <a:extLst>
                  <a:ext uri="{FF2B5EF4-FFF2-40B4-BE49-F238E27FC236}">
                    <a16:creationId xmlns:a16="http://schemas.microsoft.com/office/drawing/2014/main" id="{6DCD2EAE-7084-41DB-8416-8F29EAE37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575" y="3070224"/>
                <a:ext cx="2869679" cy="17337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0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63600"/>
          </a:xfrm>
        </p:spPr>
        <p:txBody>
          <a:bodyPr/>
          <a:lstStyle/>
          <a:p>
            <a:pPr algn="ctr"/>
            <a:r>
              <a:rPr lang="hu-HU" dirty="0"/>
              <a:t>A gravitációs szférák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5354" y="955323"/>
            <a:ext cx="87405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Hill-szféra: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 térség, melyben a központi égitest folyamatosan növekvő </a:t>
            </a:r>
            <a:r>
              <a:rPr lang="hu-HU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vonzereje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egyre inkább dominál a bolygó hatása a mozgások kialakulásában.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Elméletileg ezen a határon belül lehet egy égitest, amely az adott bolygó körül és nem a központi égitest körül kering.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hold az anyabolygója körül csak a Hill-sugáron belül keringhet.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ennél messzebb kerül a bolygótól, akkor megszökik tőle, már nem fog körülötte keringeni.</a:t>
            </a:r>
            <a:endParaRPr lang="en-US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68188" y="1553135"/>
            <a:ext cx="668318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19817" y="1553135"/>
            <a:ext cx="1297642" cy="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96956" y="105680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6927" y="2004657"/>
                <a:ext cx="1028461" cy="1261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3200" i="1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hu-HU" sz="3200" b="0" i="1" baseline="-2500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hu-HU" sz="3200" dirty="0" smtClean="0">
                          <a:latin typeface="Cambria Math" panose="02040503050406030204" pitchFamily="18" charset="0"/>
                        </a:rPr>
                        <m:t>=0, </m:t>
                      </m:r>
                    </m:oMath>
                  </m:oMathPara>
                </a14:m>
                <a:endParaRPr lang="hu-HU" sz="32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3200" i="1" dirty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hu-HU" sz="3200" b="0" i="1" baseline="-25000" dirty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hu-HU" sz="3200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27" y="2004657"/>
                <a:ext cx="1028461" cy="1261884"/>
              </a:xfrm>
              <a:prstGeom prst="rect">
                <a:avLst/>
              </a:prstGeom>
              <a:blipFill rotWithShape="0">
                <a:blip r:embed="rId2"/>
                <a:stretch>
                  <a:fillRect l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3657600" y="1290918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12056" y="2229458"/>
                <a:ext cx="47657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sz="32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̅"/>
                            <m:ctrlPr>
                              <a:rPr lang="hu-HU" sz="320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hu-HU" sz="32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  <m:r>
                          <a:rPr lang="hu-HU" sz="32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=0</m:t>
                        </m:r>
                      </m:e>
                    </m:nary>
                    <m:r>
                      <m:rPr>
                        <m:nor/>
                      </m:rPr>
                      <a:rPr lang="hu-HU" sz="32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</m:t>
                    </m:r>
                  </m:oMath>
                </a14:m>
                <a:r>
                  <a:rPr lang="hu-HU" sz="3200" dirty="0"/>
                  <a:t> </a:t>
                </a:r>
                <a:r>
                  <a:rPr lang="hu-HU" sz="3200" i="1" dirty="0"/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3200" i="1" baseline="-250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hu-HU" sz="3200" dirty="0"/>
                  <a:t>=állandó, </a:t>
                </a:r>
                <a:r>
                  <a:rPr lang="hu-HU" sz="3200" i="1" dirty="0" err="1"/>
                  <a:t>v</a:t>
                </a:r>
                <a:r>
                  <a:rPr lang="hu-HU" sz="3200" i="1" baseline="-25000" dirty="0" err="1"/>
                  <a:t>y</a:t>
                </a:r>
                <a:r>
                  <a:rPr lang="hu-HU" sz="3200" dirty="0"/>
                  <a:t>=0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056" y="2229458"/>
                <a:ext cx="4765792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r="-230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1425388" y="2004657"/>
            <a:ext cx="236610" cy="1034378"/>
          </a:xfrm>
          <a:prstGeom prst="rightBrace">
            <a:avLst>
              <a:gd name="adj1" fmla="val 8333"/>
              <a:gd name="adj2" fmla="val 48901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1706" y="1"/>
            <a:ext cx="8740588" cy="874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/>
              <a:t>Egyenes vonalú egyenletes mozgás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927" y="5845638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93179" y="3760942"/>
            <a:ext cx="0" cy="223340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13938" y="584563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50564" y="584563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Idő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5318" y="3680646"/>
            <a:ext cx="360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a</a:t>
            </a:r>
            <a:r>
              <a:rPr lang="hu-HU" baseline="-25000" dirty="0" err="1"/>
              <a:t>x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295593" y="4578476"/>
            <a:ext cx="109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Gyorsulás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158849" y="5845638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255101" y="3760942"/>
            <a:ext cx="0" cy="223340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75860" y="584563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12486" y="584563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Idő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97240" y="368064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v</a:t>
            </a:r>
            <a:r>
              <a:rPr lang="hu-HU" baseline="-25000" dirty="0" err="1"/>
              <a:t>x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2488547" y="4578476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Sebesség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905840" y="5845638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002092" y="3760942"/>
            <a:ext cx="0" cy="223340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122851" y="584563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859477" y="584563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Idő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644231" y="3680646"/>
            <a:ext cx="33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s</a:t>
            </a:r>
            <a:r>
              <a:rPr lang="hu-HU" baseline="-25000" dirty="0" err="1"/>
              <a:t>x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5554535" y="457847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Út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93179" y="5845638"/>
            <a:ext cx="1973295" cy="104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65029" y="4955561"/>
            <a:ext cx="1973295" cy="104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002092" y="4049978"/>
            <a:ext cx="1776287" cy="1809050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84554" y="456961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v</a:t>
            </a:r>
            <a:r>
              <a:rPr lang="hu-HU" baseline="-25000" dirty="0" err="1"/>
              <a:t>x</a:t>
            </a:r>
            <a:r>
              <a:rPr lang="hu-HU" dirty="0"/>
              <a:t>=v</a:t>
            </a:r>
            <a:r>
              <a:rPr lang="hu-HU" baseline="-25000" dirty="0"/>
              <a:t>x0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 rot="18745072">
            <a:off x="6428159" y="4544404"/>
            <a:ext cx="75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s</a:t>
            </a:r>
            <a:r>
              <a:rPr lang="hu-HU" baseline="-25000" dirty="0" err="1"/>
              <a:t>x</a:t>
            </a:r>
            <a:r>
              <a:rPr lang="hu-HU" dirty="0"/>
              <a:t>=</a:t>
            </a:r>
            <a:r>
              <a:rPr lang="hu-HU" dirty="0" err="1"/>
              <a:t>v</a:t>
            </a:r>
            <a:r>
              <a:rPr lang="hu-HU" baseline="-25000" dirty="0" err="1"/>
              <a:t>x</a:t>
            </a:r>
            <a:r>
              <a:rPr lang="hu-HU" baseline="30000" dirty="0" err="1"/>
              <a:t>.</a:t>
            </a:r>
            <a:r>
              <a:rPr lang="hu-HU" dirty="0" err="1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43" grpId="0"/>
      <p:bldP spid="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63600"/>
          </a:xfrm>
        </p:spPr>
        <p:txBody>
          <a:bodyPr/>
          <a:lstStyle/>
          <a:p>
            <a:pPr algn="ctr"/>
            <a:r>
              <a:rPr lang="hu-HU" dirty="0"/>
              <a:t>A gravitációs szférák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706" y="863601"/>
            <a:ext cx="87405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Hill-szféra: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Képlete:</a:t>
            </a:r>
          </a:p>
          <a:p>
            <a:pPr algn="just"/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ahol e – a pálya excentricitása.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bolygó Hill-sugara megegyezik az L1 és L2 Lagrange-féle </a:t>
            </a:r>
            <a:r>
              <a:rPr lang="hu-HU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librációs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pontok távolságával.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 esetében ez 1,5 millió km.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ktum 1">
                <a:extLst>
                  <a:ext uri="{FF2B5EF4-FFF2-40B4-BE49-F238E27FC236}">
                    <a16:creationId xmlns="" xmlns:a16="http://schemas.microsoft.com/office/drawing/2014/main" id="{06029004-61D7-4AA2-9B1D-FBB9F7602EF7}"/>
                  </a:ext>
                </a:extLst>
              </p:cNvPr>
              <p:cNvSpPr txBox="1"/>
              <p:nvPr/>
            </p:nvSpPr>
            <p:spPr bwMode="auto">
              <a:xfrm>
                <a:off x="2672117" y="1060451"/>
                <a:ext cx="4383775" cy="133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ctrlP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hu-H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hu-H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hu-H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4" name="Objektum 1">
                <a:extLst>
                  <a:ext uri="{FF2B5EF4-FFF2-40B4-BE49-F238E27FC236}">
                    <a16:creationId xmlns:a16="http://schemas.microsoft.com/office/drawing/2014/main" id="{06029004-61D7-4AA2-9B1D-FBB9F7602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2117" y="1060451"/>
                <a:ext cx="4383775" cy="13335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8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63600"/>
          </a:xfrm>
        </p:spPr>
        <p:txBody>
          <a:bodyPr/>
          <a:lstStyle/>
          <a:p>
            <a:pPr algn="ctr"/>
            <a:r>
              <a:rPr lang="hu-HU" dirty="0"/>
              <a:t>A gravitációs szférák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706" y="863601"/>
            <a:ext cx="87405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Statikus súlytalanság, </a:t>
            </a:r>
            <a:r>
              <a:rPr lang="hu-HU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libráció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pontok: olyan helyzet, amelyben két égitest gravitációs </a:t>
            </a:r>
            <a:r>
              <a:rPr lang="hu-HU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mezejében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egy testre mindkét égitest azonos nagyságú erővel, de ellentétes irányban hat. Az ide helyezett test ekkor évszázadokig is az adott pozícióban maradhat.</a:t>
            </a:r>
          </a:p>
        </p:txBody>
      </p:sp>
      <p:pic>
        <p:nvPicPr>
          <p:cNvPr id="5" name="Objektum 2">
            <a:extLst>
              <a:ext uri="{FF2B5EF4-FFF2-40B4-BE49-F238E27FC236}">
                <a16:creationId xmlns="" xmlns:a16="http://schemas.microsoft.com/office/drawing/2014/main" id="{603263DF-EB5F-45F5-88F3-0FAF7593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26890"/>
            <a:ext cx="56388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76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63600"/>
          </a:xfrm>
        </p:spPr>
        <p:txBody>
          <a:bodyPr/>
          <a:lstStyle/>
          <a:p>
            <a:pPr algn="ctr"/>
            <a:r>
              <a:rPr lang="hu-HU" dirty="0"/>
              <a:t>A gravitációs szférák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706" y="863601"/>
            <a:ext cx="87405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Statikus súlytalanság, </a:t>
            </a:r>
            <a:r>
              <a:rPr lang="hu-HU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libráció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térben öt olyan pont létezik, melyben egy kis test két, egymás körül keringő nagyobb test együttes gravitációs </a:t>
            </a:r>
            <a:r>
              <a:rPr lang="hu-HU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mezejében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nyugalomban maradhat,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a Lagrange-pontok.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L1, L2, L3 pontok insta-</a:t>
            </a:r>
          </a:p>
          <a:p>
            <a:pPr algn="just"/>
            <a:r>
              <a:rPr lang="hu-HU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bilak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itt csak rövidebb 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ideig maradhat az égitest.</a:t>
            </a:r>
          </a:p>
        </p:txBody>
      </p:sp>
      <p:pic>
        <p:nvPicPr>
          <p:cNvPr id="6" name="Picture 2" descr="https://upload.wikimedia.org/wikipedia/commons/thumb/8/88/Lagrange_points.jpg/800px-Lagrange_points.jpg">
            <a:extLst>
              <a:ext uri="{FF2B5EF4-FFF2-40B4-BE49-F238E27FC236}">
                <a16:creationId xmlns="" xmlns:a16="http://schemas.microsoft.com/office/drawing/2014/main" id="{0513EBDF-F720-47AF-AF98-D369C8A6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094" y="2227406"/>
            <a:ext cx="45212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3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63600"/>
          </a:xfrm>
        </p:spPr>
        <p:txBody>
          <a:bodyPr/>
          <a:lstStyle/>
          <a:p>
            <a:pPr algn="ctr"/>
            <a:r>
              <a:rPr lang="hu-HU" dirty="0"/>
              <a:t>A jellemző sebességek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706" y="863601"/>
            <a:ext cx="87405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gyakorlatban két jellemző sebességről beszélhetünk: az egyik startrakétának a pályára állítás magasságától függően szükséges helyesbítési műveletek során felhasznált hajtóanyag-mennyiség által létrehozható sebesség (a g és a Q  számításba vétele nélkül), a másik a többlépcsős rakéta végsebessége.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képlete:                                                  </a:t>
            </a:r>
          </a:p>
          <a:p>
            <a:pPr algn="just"/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így kapott értékből kivonjuk a Föld felszínén érvényes első kozmikus sebességet,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km/s-ban megkapjuk a helyesbítésre elhasznált hajtóanyag méterre, ill. kilométerre átszámított értékét.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ktum 1">
                <a:extLst>
                  <a:ext uri="{FF2B5EF4-FFF2-40B4-BE49-F238E27FC236}">
                    <a16:creationId xmlns="" xmlns:a16="http://schemas.microsoft.com/office/drawing/2014/main" id="{47382945-BD7C-4F03-AA1B-6B667481D8BC}"/>
                  </a:ext>
                </a:extLst>
              </p:cNvPr>
              <p:cNvSpPr txBox="1"/>
              <p:nvPr/>
            </p:nvSpPr>
            <p:spPr bwMode="auto">
              <a:xfrm>
                <a:off x="2936236" y="3055961"/>
                <a:ext cx="3492500" cy="12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u-H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𝑗𝑒𝑙𝑙</m:t>
                          </m:r>
                        </m:sub>
                      </m:sSub>
                      <m:r>
                        <a:rPr lang="hu-H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u-H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u-H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2−</m:t>
                          </m:r>
                          <m:f>
                            <m:fPr>
                              <m:ctrlPr>
                                <a:rPr lang="hu-H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hu-H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5" name="Objektum 1">
                <a:extLst>
                  <a:ext uri="{FF2B5EF4-FFF2-40B4-BE49-F238E27FC236}">
                    <a16:creationId xmlns:a16="http://schemas.microsoft.com/office/drawing/2014/main" id="{47382945-BD7C-4F03-AA1B-6B667481D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6236" y="3055961"/>
                <a:ext cx="3492500" cy="12065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5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63600"/>
          </a:xfrm>
        </p:spPr>
        <p:txBody>
          <a:bodyPr/>
          <a:lstStyle/>
          <a:p>
            <a:pPr algn="ctr"/>
            <a:r>
              <a:rPr lang="hu-HU" dirty="0"/>
              <a:t>A jellemző sebességek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706" y="863601"/>
            <a:ext cx="87405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másik jellemző sebességérték: ez pedig a több-lépcsős rakétával elérhető maximális sebességérték, ha az egyes lépcsők z értékei azonosak.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Ebben az esetben a végsebesség az alábbi képlettel határozható meg: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alt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alt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k · n · w · </a:t>
            </a:r>
            <a:r>
              <a:rPr lang="hu-HU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(1+z) = 0,7 · 3 · 3,5 km/s · 2,219 = </a:t>
            </a:r>
            <a:endParaRPr lang="en-US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16,3 km/s.</a:t>
            </a:r>
          </a:p>
          <a:p>
            <a:pPr algn="just"/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lang="hu-HU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Saturn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V-nél </a:t>
            </a:r>
            <a:r>
              <a:rPr lang="hu-HU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alt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9,2 esetén 16,3 km/s)</a:t>
            </a:r>
          </a:p>
        </p:txBody>
      </p:sp>
    </p:spTree>
    <p:extLst>
      <p:ext uri="{BB962C8B-B14F-4D97-AF65-F5344CB8AC3E}">
        <p14:creationId xmlns:p14="http://schemas.microsoft.com/office/powerpoint/2010/main" val="23851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63600"/>
          </a:xfrm>
        </p:spPr>
        <p:txBody>
          <a:bodyPr/>
          <a:lstStyle/>
          <a:p>
            <a:pPr algn="ctr"/>
            <a:r>
              <a:rPr lang="hu-HU" dirty="0"/>
              <a:t>A </a:t>
            </a:r>
            <a:r>
              <a:rPr lang="en-US" dirty="0" err="1"/>
              <a:t>távolodási</a:t>
            </a:r>
            <a:r>
              <a:rPr lang="en-US" dirty="0"/>
              <a:t> </a:t>
            </a:r>
            <a:r>
              <a:rPr lang="en-US" dirty="0" err="1"/>
              <a:t>sebesség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706" y="2521059"/>
            <a:ext cx="87405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képletből kapjuk az alábbi képleteket, amelyek segítségével meghatározzuk bármely r távolságon a távolodási sebesség értékét:</a:t>
            </a:r>
          </a:p>
          <a:p>
            <a:pPr algn="just"/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8">
                <a:extLst>
                  <a:ext uri="{FF2B5EF4-FFF2-40B4-BE49-F238E27FC236}">
                    <a16:creationId xmlns="" xmlns:a16="http://schemas.microsoft.com/office/drawing/2014/main" id="{37D31194-FBAA-41F5-9E7A-DD90F89FBF72}"/>
                  </a:ext>
                </a:extLst>
              </p:cNvPr>
              <p:cNvSpPr txBox="1"/>
              <p:nvPr/>
            </p:nvSpPr>
            <p:spPr bwMode="auto">
              <a:xfrm>
                <a:off x="1851760" y="1293245"/>
                <a:ext cx="6334125" cy="1482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–</m:t>
                      </m:r>
                      <m:f>
                        <m:fPr>
                          <m:ctrlP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b>
                            <m:sSubPr>
                              <m:ctrlPr>
                                <a:rPr lang="hu-H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hu-H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– </m:t>
                      </m:r>
                      <m:f>
                        <m:fPr>
                          <m:ctrlP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r>
                            <a:rPr lang="hu-H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4" name="Object 8">
                <a:extLst>
                  <a:ext uri="{FF2B5EF4-FFF2-40B4-BE49-F238E27FC236}">
                    <a16:creationId xmlns:a16="http://schemas.microsoft.com/office/drawing/2014/main" id="{37D31194-FBAA-41F5-9E7A-DD90F89FB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1760" y="1293245"/>
                <a:ext cx="6334125" cy="14827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1">
                <a:extLst>
                  <a:ext uri="{FF2B5EF4-FFF2-40B4-BE49-F238E27FC236}">
                    <a16:creationId xmlns="" xmlns:a16="http://schemas.microsoft.com/office/drawing/2014/main" id="{D4D14B4C-C189-4E9C-9B17-41549BEAE249}"/>
                  </a:ext>
                </a:extLst>
              </p:cNvPr>
              <p:cNvSpPr txBox="1"/>
              <p:nvPr/>
            </p:nvSpPr>
            <p:spPr bwMode="auto">
              <a:xfrm>
                <a:off x="696036" y="4372659"/>
                <a:ext cx="4572000" cy="1277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u-H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u-H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–</m:t>
                      </m:r>
                      <m:f>
                        <m:fPr>
                          <m:ctrlP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hu-H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1–</m:t>
                          </m:r>
                          <m:f>
                            <m:fPr>
                              <m:ctrlPr>
                                <a:rPr lang="hu-H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u-H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hu-H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 ;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Object 11">
                <a:extLst>
                  <a:ext uri="{FF2B5EF4-FFF2-40B4-BE49-F238E27FC236}">
                    <a16:creationId xmlns:a16="http://schemas.microsoft.com/office/drawing/2014/main" id="{D4D14B4C-C189-4E9C-9B17-41549BEAE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036" y="4372659"/>
                <a:ext cx="4572000" cy="12779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0">
                <a:extLst>
                  <a:ext uri="{FF2B5EF4-FFF2-40B4-BE49-F238E27FC236}">
                    <a16:creationId xmlns="" xmlns:a16="http://schemas.microsoft.com/office/drawing/2014/main" id="{04AC7B80-5980-4B91-A309-A5BB39507D8A}"/>
                  </a:ext>
                </a:extLst>
              </p:cNvPr>
              <p:cNvSpPr txBox="1"/>
              <p:nvPr/>
            </p:nvSpPr>
            <p:spPr bwMode="auto">
              <a:xfrm>
                <a:off x="4716463" y="4336941"/>
                <a:ext cx="4427537" cy="1349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u-H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u-H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–</m:t>
                      </m:r>
                      <m:f>
                        <m:fPr>
                          <m:ctrlP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b>
                            <m:sSubPr>
                              <m:ctrlPr>
                                <a:rPr lang="hu-H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1–</m:t>
                          </m:r>
                          <m:f>
                            <m:fPr>
                              <m:ctrlPr>
                                <a:rPr lang="hu-H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u-H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hu-H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Object 10">
                <a:extLst>
                  <a:ext uri="{FF2B5EF4-FFF2-40B4-BE49-F238E27FC236}">
                    <a16:creationId xmlns:a16="http://schemas.microsoft.com/office/drawing/2014/main" id="{04AC7B80-5980-4B91-A309-A5BB39507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463" y="4336941"/>
                <a:ext cx="4427537" cy="1349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4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63600"/>
          </a:xfrm>
        </p:spPr>
        <p:txBody>
          <a:bodyPr/>
          <a:lstStyle/>
          <a:p>
            <a:pPr algn="ctr"/>
            <a:r>
              <a:rPr lang="hu-HU" dirty="0"/>
              <a:t>A </a:t>
            </a:r>
            <a:r>
              <a:rPr lang="en-US" dirty="0" err="1"/>
              <a:t>távolodási</a:t>
            </a:r>
            <a:r>
              <a:rPr lang="en-US" dirty="0"/>
              <a:t> </a:t>
            </a:r>
            <a:r>
              <a:rPr lang="en-US" dirty="0" err="1"/>
              <a:t>sebesség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706" y="863601"/>
            <a:ext cx="87405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így kapott képlet segítségével meghatározhatjuk a távolodási sebesség értékét, így pl. a Hold körzetébe érkezési, vagy a hatásszféra határán a távolodási sebességet stb.  (K</a:t>
            </a:r>
            <a:r>
              <a:rPr lang="hu-HU" alt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398 600 km</a:t>
            </a:r>
            <a:r>
              <a:rPr lang="hu-HU" altLang="hu-H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r>
              <a:rPr lang="hu-HU" altLang="hu-H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Ugyanez a képlet alkalmazható, ha pl. a Voyager űr-szondák útját kívánjuk követni, csupán ebben az esetben a Napra vonatkozó gravitációs mutató </a:t>
            </a:r>
            <a:r>
              <a:rPr lang="hu-HU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al-kalmazása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a Nap középpontjától való távolság-értékek figyelembevétele szükséges.</a:t>
            </a:r>
          </a:p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(K</a:t>
            </a:r>
            <a:r>
              <a:rPr lang="hu-HU" alt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1,32718 · 10</a:t>
            </a:r>
            <a:r>
              <a:rPr lang="hu-HU" altLang="hu-H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hu-HU" altLang="hu-H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r>
              <a:rPr lang="hu-HU" altLang="hu-H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019"/>
              </p:ext>
            </p:extLst>
          </p:nvPr>
        </p:nvGraphicFramePr>
        <p:xfrm>
          <a:off x="2756647" y="573700"/>
          <a:ext cx="6202030" cy="620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mage" r:id="rId3" imgW="6628320" imgH="6628320" progId="Photoshop.Image.13">
                  <p:embed/>
                </p:oleObj>
              </mc:Choice>
              <mc:Fallback>
                <p:oleObj name="Image" r:id="rId3" imgW="6628320" imgH="6628320" progId="Photoshop.Image.1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6647" y="573700"/>
                        <a:ext cx="6202030" cy="6202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55" y="986211"/>
            <a:ext cx="7886700" cy="4351338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Hohmann</a:t>
            </a:r>
            <a:r>
              <a:rPr lang="hu-HU" dirty="0"/>
              <a:t> </a:t>
            </a:r>
            <a:r>
              <a:rPr lang="hu-HU" dirty="0" err="1"/>
              <a:t>transfer</a:t>
            </a:r>
            <a:endParaRPr lang="hu-HU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8089" y="147918"/>
            <a:ext cx="8740588" cy="504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hu-HU" dirty="0"/>
              <a:t>Pályaváltások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55" y="651919"/>
            <a:ext cx="7886700" cy="504000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Hohmann</a:t>
            </a:r>
            <a:r>
              <a:rPr lang="hu-HU" dirty="0"/>
              <a:t> </a:t>
            </a:r>
            <a:r>
              <a:rPr lang="hu-HU" dirty="0" err="1"/>
              <a:t>transfer</a:t>
            </a:r>
            <a:endParaRPr lang="hu-H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8089" y="147918"/>
            <a:ext cx="8740588" cy="504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hu-HU" dirty="0"/>
              <a:t>Pályaváltások</a:t>
            </a:r>
            <a:endParaRPr lang="en-US" dirty="0"/>
          </a:p>
        </p:txBody>
      </p:sp>
      <p:pic>
        <p:nvPicPr>
          <p:cNvPr id="2" name="Hohman_full_150">
            <a:hlinkClick r:id="" action="ppaction://media"/>
            <a:extLst>
              <a:ext uri="{FF2B5EF4-FFF2-40B4-BE49-F238E27FC236}">
                <a16:creationId xmlns="" xmlns:a16="http://schemas.microsoft.com/office/drawing/2014/main" id="{8F1CA723-2ACB-48BD-9838-95427B1B0A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3" y="1429674"/>
            <a:ext cx="9144000" cy="55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Pályaváltások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15" y="972764"/>
            <a:ext cx="7886700" cy="4351338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bi-elliptikus</a:t>
            </a:r>
            <a:r>
              <a:rPr lang="hu-HU" dirty="0"/>
              <a:t> transzfer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3" y="1651747"/>
            <a:ext cx="7315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5" y="1325563"/>
            <a:ext cx="4139454" cy="517431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1706" y="0"/>
            <a:ext cx="87405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/>
              <a:t>A változó mozgások 1</a:t>
            </a:r>
            <a:br>
              <a:rPr lang="hu-HU"/>
            </a:br>
            <a:r>
              <a:rPr lang="hu-HU" sz="3600"/>
              <a:t>Szabadesés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4344" y="2123440"/>
                <a:ext cx="2123787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344" y="2123440"/>
                <a:ext cx="2123787" cy="1033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2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918976"/>
            <a:ext cx="7886700" cy="4351338"/>
          </a:xfrm>
        </p:spPr>
        <p:txBody>
          <a:bodyPr/>
          <a:lstStyle/>
          <a:p>
            <a:r>
              <a:rPr lang="hu-HU" dirty="0"/>
              <a:t>Általános két</a:t>
            </a:r>
            <a:r>
              <a:rPr lang="en-US" dirty="0" err="1"/>
              <a:t>impul</a:t>
            </a:r>
            <a:r>
              <a:rPr lang="hu-HU" dirty="0" err="1"/>
              <a:t>zusos</a:t>
            </a:r>
            <a:r>
              <a:rPr lang="en-US" dirty="0"/>
              <a:t> </a:t>
            </a:r>
            <a:r>
              <a:rPr lang="hu-HU" dirty="0"/>
              <a:t>elliptikus </a:t>
            </a:r>
            <a:r>
              <a:rPr lang="en-US" dirty="0"/>
              <a:t>trans</a:t>
            </a:r>
            <a:r>
              <a:rPr lang="hu-HU" dirty="0"/>
              <a:t>z</a:t>
            </a:r>
            <a:r>
              <a:rPr lang="en-US" dirty="0" err="1"/>
              <a:t>fer</a:t>
            </a:r>
            <a:r>
              <a:rPr lang="en-US" dirty="0"/>
              <a:t> </a:t>
            </a:r>
            <a:r>
              <a:rPr lang="hu-HU" dirty="0"/>
              <a:t>egyik körpályáról egy másikra.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8089" y="147918"/>
            <a:ext cx="8740588" cy="504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hu-HU" dirty="0"/>
              <a:t>Pályaváltások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706731"/>
              </p:ext>
            </p:extLst>
          </p:nvPr>
        </p:nvGraphicFramePr>
        <p:xfrm>
          <a:off x="798963" y="1706053"/>
          <a:ext cx="7289443" cy="5151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Image" r:id="rId3" imgW="8749080" imgH="6184080" progId="Photoshop.Image.13">
                  <p:embed/>
                </p:oleObj>
              </mc:Choice>
              <mc:Fallback>
                <p:oleObj name="Image" r:id="rId3" imgW="8749080" imgH="6184080" progId="Photoshop.Image.1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8963" y="1706053"/>
                        <a:ext cx="7289443" cy="5151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1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398053"/>
              </p:ext>
            </p:extLst>
          </p:nvPr>
        </p:nvGraphicFramePr>
        <p:xfrm>
          <a:off x="1581564" y="1371600"/>
          <a:ext cx="737711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Image" r:id="rId3" imgW="7377480" imgH="5485680" progId="Photoshop.Image.13">
                  <p:embed/>
                </p:oleObj>
              </mc:Choice>
              <mc:Fallback>
                <p:oleObj name="Image" r:id="rId3" imgW="7377480" imgH="5485680" progId="Photoshop.Image.1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1564" y="1371600"/>
                        <a:ext cx="7377112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5" y="811400"/>
            <a:ext cx="8756971" cy="4351338"/>
          </a:xfrm>
        </p:spPr>
        <p:txBody>
          <a:bodyPr/>
          <a:lstStyle/>
          <a:p>
            <a:r>
              <a:rPr lang="en-US" dirty="0"/>
              <a:t>A</a:t>
            </a:r>
            <a:r>
              <a:rPr lang="hu-HU" dirty="0"/>
              <a:t>z általános </a:t>
            </a:r>
            <a:r>
              <a:rPr lang="hu-HU" dirty="0" err="1"/>
              <a:t>kétimpulzuzos</a:t>
            </a:r>
            <a:r>
              <a:rPr lang="hu-HU" dirty="0"/>
              <a:t> manőver egy alacsonyabb körpályáról egy magasabbra.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8089" y="147918"/>
            <a:ext cx="8740588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u-HU"/>
              <a:t>Pályaváltások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89" y="147918"/>
            <a:ext cx="8740588" cy="504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hu-HU" dirty="0"/>
              <a:t>Pályaváltások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1400"/>
            <a:ext cx="9144000" cy="4351338"/>
          </a:xfrm>
        </p:spPr>
        <p:txBody>
          <a:bodyPr/>
          <a:lstStyle/>
          <a:p>
            <a:r>
              <a:rPr lang="hu-HU" dirty="0"/>
              <a:t>Műholdak optimális pályaváltása szuperszinkron pályáról </a:t>
            </a:r>
            <a:r>
              <a:rPr lang="hu-HU" dirty="0" err="1"/>
              <a:t>geoszinkron</a:t>
            </a:r>
            <a:r>
              <a:rPr lang="hu-HU" dirty="0"/>
              <a:t> pályára.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948912"/>
              </p:ext>
            </p:extLst>
          </p:nvPr>
        </p:nvGraphicFramePr>
        <p:xfrm>
          <a:off x="110595" y="1757913"/>
          <a:ext cx="8999961" cy="4629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Image" r:id="rId3" imgW="5777640" imgH="2971080" progId="Photoshop.Image.13">
                  <p:embed/>
                </p:oleObj>
              </mc:Choice>
              <mc:Fallback>
                <p:oleObj name="Image" r:id="rId3" imgW="5777640" imgH="2971080" progId="Photoshop.Image.1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595" y="1757913"/>
                        <a:ext cx="8999961" cy="4629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0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5402"/>
            <a:ext cx="9144000" cy="304733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5400" dirty="0" err="1"/>
              <a:t>Köszönöm</a:t>
            </a:r>
            <a:r>
              <a:rPr lang="en-US" sz="5400" dirty="0"/>
              <a:t> a </a:t>
            </a:r>
            <a:r>
              <a:rPr lang="en-US" sz="5400" dirty="0" err="1"/>
              <a:t>figyelmet</a:t>
            </a:r>
            <a:r>
              <a:rPr lang="en-US" sz="5400" dirty="0"/>
              <a:t>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Dr. </a:t>
            </a:r>
            <a:r>
              <a:rPr lang="en-GB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Szakács</a:t>
            </a:r>
            <a:r>
              <a:rPr lang="hu-H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Tamás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hu-H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szakacs.tamas@bgk.uni-obuda.hu</a:t>
            </a:r>
            <a:endParaRPr lang="hu-H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76" y="24737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mozgások 1</a:t>
            </a:r>
            <a:br>
              <a:rPr lang="hu-HU" dirty="0"/>
            </a:br>
            <a:r>
              <a:rPr lang="hu-HU" sz="3600" dirty="0"/>
              <a:t>Szabadesés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52130" y="990690"/>
                <a:ext cx="1178886" cy="17543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3200" i="1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hu-HU" sz="3200" b="0" i="1" baseline="-2500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hu-HU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3200" dirty="0"/>
                        <m:t>=</m:t>
                      </m:r>
                      <m:r>
                        <m:rPr>
                          <m:nor/>
                        </m:rPr>
                        <a:rPr lang="hu-HU" sz="3200" b="0" i="0" dirty="0" smtClean="0"/>
                        <m:t> </m:t>
                      </m:r>
                      <m:r>
                        <m:rPr>
                          <m:nor/>
                        </m:rPr>
                        <a:rPr lang="hu-HU" sz="32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hu-HU" sz="3200" dirty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hu-HU" sz="32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1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hu-HU" sz="3200" b="0" i="1" baseline="-25000" dirty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hu-HU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3200" dirty="0"/>
                        <m:t>=</m:t>
                      </m:r>
                      <m:r>
                        <m:rPr>
                          <m:nor/>
                        </m:rPr>
                        <a:rPr lang="hu-HU" sz="3200" b="0" i="0" dirty="0" smtClean="0"/>
                        <m:t> </m:t>
                      </m:r>
                      <m:r>
                        <m:rPr>
                          <m:nor/>
                        </m:rPr>
                        <a:rPr lang="hu-HU" sz="3200" b="0" i="0" dirty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hu-HU" sz="3200" b="0" dirty="0"/>
              </a:p>
              <a:p>
                <a:r>
                  <a:rPr lang="hu-HU" sz="3200" i="1" dirty="0"/>
                  <a:t>v</a:t>
                </a:r>
                <a:r>
                  <a:rPr lang="hu-HU" sz="3200" i="1" baseline="-25000" dirty="0"/>
                  <a:t>y0</a:t>
                </a:r>
                <a:r>
                  <a:rPr lang="hu-HU" sz="3200" i="1" dirty="0"/>
                  <a:t> </a:t>
                </a:r>
                <a:r>
                  <a:rPr lang="hu-HU" sz="3200" dirty="0"/>
                  <a:t>= 0</a:t>
                </a:r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130" y="990690"/>
                <a:ext cx="1178886" cy="1754326"/>
              </a:xfrm>
              <a:prstGeom prst="rect">
                <a:avLst/>
              </a:prstGeom>
              <a:blipFill>
                <a:blip r:embed="rId2"/>
                <a:stretch>
                  <a:fillRect l="-20725" r="-93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7448" y="3081159"/>
                <a:ext cx="40486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sz="32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̅"/>
                            <m:ctrlPr>
                              <a:rPr lang="hu-HU" sz="320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hu-HU" sz="32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  <m:r>
                          <a:rPr lang="hu-HU" sz="32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≠</m:t>
                        </m:r>
                        <m:r>
                          <a:rPr lang="hu-HU" sz="32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nary>
                    <m:r>
                      <m:rPr>
                        <m:nor/>
                      </m:rPr>
                      <a:rPr lang="hu-HU" sz="32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</m:t>
                    </m:r>
                  </m:oMath>
                </a14:m>
                <a:r>
                  <a:rPr lang="hu-HU" sz="3200" dirty="0"/>
                  <a:t> </a:t>
                </a:r>
                <a:r>
                  <a:rPr lang="hu-HU" sz="3200" i="1" dirty="0"/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3200" i="1" baseline="-250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hu-HU" sz="3200" dirty="0"/>
                  <a:t>=0, </a:t>
                </a:r>
                <a:r>
                  <a:rPr lang="hu-HU" sz="3200" i="1" dirty="0" err="1"/>
                  <a:t>v</a:t>
                </a:r>
                <a:r>
                  <a:rPr lang="hu-HU" sz="3200" i="1" baseline="-25000" dirty="0" err="1"/>
                  <a:t>y</a:t>
                </a:r>
                <a:r>
                  <a:rPr lang="hu-HU" sz="3200" dirty="0"/>
                  <a:t>=f(t)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48" y="3081159"/>
                <a:ext cx="4048672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r="-2861" b="-343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 rot="5400000">
            <a:off x="2085081" y="2093501"/>
            <a:ext cx="232946" cy="1258923"/>
          </a:xfrm>
          <a:prstGeom prst="rightBrace">
            <a:avLst>
              <a:gd name="adj1" fmla="val 8333"/>
              <a:gd name="adj2" fmla="val 48901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606313" y="6160066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02565" y="4639783"/>
            <a:ext cx="0" cy="166898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23324" y="616006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59950" y="616006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Idő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41769" y="4518882"/>
            <a:ext cx="360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g</a:t>
            </a:r>
            <a:r>
              <a:rPr lang="hu-HU" baseline="-25000" dirty="0" err="1"/>
              <a:t>y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924015" y="5215259"/>
            <a:ext cx="109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Gyorsulás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96094" y="4318188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690673" y="2654362"/>
            <a:ext cx="1673" cy="181253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23324" y="432860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49731" y="431818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Idő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03283" y="253029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v</a:t>
            </a:r>
            <a:r>
              <a:rPr lang="hu-HU" baseline="-25000" dirty="0" err="1"/>
              <a:t>y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5887887" y="330040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Sebesség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606313" y="2473335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702565" y="765669"/>
            <a:ext cx="0" cy="185637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823324" y="247333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559950" y="247333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Idő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17018" y="637548"/>
            <a:ext cx="33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s</a:t>
            </a:r>
            <a:r>
              <a:rPr lang="hu-HU" baseline="-25000" dirty="0" err="1"/>
              <a:t>y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6296550" y="1535828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Út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702419" y="5512115"/>
            <a:ext cx="2120905" cy="6817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692346" y="2989389"/>
            <a:ext cx="2130978" cy="1335193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9485514">
            <a:off x="7185479" y="3277012"/>
            <a:ext cx="77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v</a:t>
            </a:r>
            <a:r>
              <a:rPr lang="hu-HU" baseline="-25000" dirty="0" err="1"/>
              <a:t>y</a:t>
            </a:r>
            <a:r>
              <a:rPr lang="hu-HU" dirty="0"/>
              <a:t>=</a:t>
            </a:r>
            <a:r>
              <a:rPr lang="hu-HU" dirty="0" err="1"/>
              <a:t>g</a:t>
            </a:r>
            <a:r>
              <a:rPr lang="hu-HU" baseline="-25000" dirty="0" err="1"/>
              <a:t>y</a:t>
            </a:r>
            <a:r>
              <a:rPr lang="hu-HU" b="1" baseline="30000" dirty="0" err="1"/>
              <a:t>.</a:t>
            </a:r>
            <a:r>
              <a:rPr lang="hu-HU" dirty="0" err="1"/>
              <a:t>t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19561433">
                <a:off x="7150546" y="1518121"/>
                <a:ext cx="1225079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/>
                  <a:t>s</a:t>
                </a:r>
                <a:r>
                  <a:rPr lang="hu-HU" baseline="-25000" dirty="0"/>
                  <a:t>y</a:t>
                </a:r>
                <a:r>
                  <a:rPr lang="hu-HU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61433">
                <a:off x="7150546" y="1518121"/>
                <a:ext cx="1225079" cy="483466"/>
              </a:xfrm>
              <a:prstGeom prst="rect">
                <a:avLst/>
              </a:prstGeom>
              <a:blipFill rotWithShape="0">
                <a:blip r:embed="rId4"/>
                <a:stretch>
                  <a:fillRect l="-1415" b="-5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46"/>
          <p:cNvSpPr/>
          <p:nvPr/>
        </p:nvSpPr>
        <p:spPr>
          <a:xfrm>
            <a:off x="6698511" y="1006879"/>
            <a:ext cx="2076686" cy="1481156"/>
          </a:xfrm>
          <a:custGeom>
            <a:avLst/>
            <a:gdLst>
              <a:gd name="connsiteX0" fmla="*/ 0 w 1800566"/>
              <a:gd name="connsiteY0" fmla="*/ 2058761 h 2059895"/>
              <a:gd name="connsiteX1" fmla="*/ 648586 w 1800566"/>
              <a:gd name="connsiteY1" fmla="*/ 1931170 h 2059895"/>
              <a:gd name="connsiteX2" fmla="*/ 1360967 w 1800566"/>
              <a:gd name="connsiteY2" fmla="*/ 1250686 h 2059895"/>
              <a:gd name="connsiteX3" fmla="*/ 1765004 w 1800566"/>
              <a:gd name="connsiteY3" fmla="*/ 113002 h 2059895"/>
              <a:gd name="connsiteX4" fmla="*/ 1754372 w 1800566"/>
              <a:gd name="connsiteY4" fmla="*/ 102370 h 2059895"/>
              <a:gd name="connsiteX0" fmla="*/ 0 w 1800566"/>
              <a:gd name="connsiteY0" fmla="*/ 2058761 h 2058872"/>
              <a:gd name="connsiteX1" fmla="*/ 776177 w 1800566"/>
              <a:gd name="connsiteY1" fmla="*/ 1846109 h 2058872"/>
              <a:gd name="connsiteX2" fmla="*/ 1360967 w 1800566"/>
              <a:gd name="connsiteY2" fmla="*/ 1250686 h 2058872"/>
              <a:gd name="connsiteX3" fmla="*/ 1765004 w 1800566"/>
              <a:gd name="connsiteY3" fmla="*/ 113002 h 2058872"/>
              <a:gd name="connsiteX4" fmla="*/ 1754372 w 1800566"/>
              <a:gd name="connsiteY4" fmla="*/ 102370 h 2058872"/>
              <a:gd name="connsiteX0" fmla="*/ 0 w 1793689"/>
              <a:gd name="connsiteY0" fmla="*/ 2052144 h 2052280"/>
              <a:gd name="connsiteX1" fmla="*/ 776177 w 1793689"/>
              <a:gd name="connsiteY1" fmla="*/ 1839492 h 2052280"/>
              <a:gd name="connsiteX2" fmla="*/ 1456660 w 1793689"/>
              <a:gd name="connsiteY2" fmla="*/ 1148376 h 2052280"/>
              <a:gd name="connsiteX3" fmla="*/ 1765004 w 1793689"/>
              <a:gd name="connsiteY3" fmla="*/ 106385 h 2052280"/>
              <a:gd name="connsiteX4" fmla="*/ 1754372 w 1793689"/>
              <a:gd name="connsiteY4" fmla="*/ 95753 h 2052280"/>
              <a:gd name="connsiteX0" fmla="*/ 0 w 2087861"/>
              <a:gd name="connsiteY0" fmla="*/ 2008701 h 2008837"/>
              <a:gd name="connsiteX1" fmla="*/ 776177 w 2087861"/>
              <a:gd name="connsiteY1" fmla="*/ 1796049 h 2008837"/>
              <a:gd name="connsiteX2" fmla="*/ 1456660 w 2087861"/>
              <a:gd name="connsiteY2" fmla="*/ 1104933 h 2008837"/>
              <a:gd name="connsiteX3" fmla="*/ 1765004 w 2087861"/>
              <a:gd name="connsiteY3" fmla="*/ 62942 h 2008837"/>
              <a:gd name="connsiteX4" fmla="*/ 2083982 w 2087861"/>
              <a:gd name="connsiteY4" fmla="*/ 169269 h 2008837"/>
              <a:gd name="connsiteX0" fmla="*/ 0 w 1765004"/>
              <a:gd name="connsiteY0" fmla="*/ 1945759 h 1945895"/>
              <a:gd name="connsiteX1" fmla="*/ 776177 w 1765004"/>
              <a:gd name="connsiteY1" fmla="*/ 1733107 h 1945895"/>
              <a:gd name="connsiteX2" fmla="*/ 1456660 w 1765004"/>
              <a:gd name="connsiteY2" fmla="*/ 1041991 h 1945895"/>
              <a:gd name="connsiteX3" fmla="*/ 1765004 w 1765004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456660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20"/>
              <a:gd name="connsiteX1" fmla="*/ 893135 w 1988288"/>
              <a:gd name="connsiteY1" fmla="*/ 1648047 h 1945820"/>
              <a:gd name="connsiteX2" fmla="*/ 1520456 w 1988288"/>
              <a:gd name="connsiteY2" fmla="*/ 1041991 h 1945820"/>
              <a:gd name="connsiteX3" fmla="*/ 1988288 w 1988288"/>
              <a:gd name="connsiteY3" fmla="*/ 0 h 1945820"/>
              <a:gd name="connsiteX0" fmla="*/ 0 w 1988288"/>
              <a:gd name="connsiteY0" fmla="*/ 1945759 h 1945825"/>
              <a:gd name="connsiteX1" fmla="*/ 893135 w 1988288"/>
              <a:gd name="connsiteY1" fmla="*/ 1648047 h 1945825"/>
              <a:gd name="connsiteX2" fmla="*/ 1637415 w 1988288"/>
              <a:gd name="connsiteY2" fmla="*/ 967563 h 1945825"/>
              <a:gd name="connsiteX3" fmla="*/ 1988288 w 1988288"/>
              <a:gd name="connsiteY3" fmla="*/ 0 h 1945825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7"/>
              <a:gd name="connsiteX1" fmla="*/ 893135 w 2041451"/>
              <a:gd name="connsiteY1" fmla="*/ 1658680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392"/>
              <a:gd name="connsiteX1" fmla="*/ 893135 w 2041451"/>
              <a:gd name="connsiteY1" fmla="*/ 1658679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451" h="1956392">
                <a:moveTo>
                  <a:pt x="0" y="1956392"/>
                </a:moveTo>
                <a:cubicBezTo>
                  <a:pt x="336305" y="1889717"/>
                  <a:pt x="731722" y="1791284"/>
                  <a:pt x="987204" y="1616548"/>
                </a:cubicBezTo>
                <a:cubicBezTo>
                  <a:pt x="1242686" y="1441812"/>
                  <a:pt x="1419898" y="1261666"/>
                  <a:pt x="1595606" y="992241"/>
                </a:cubicBezTo>
                <a:cubicBezTo>
                  <a:pt x="1771314" y="722816"/>
                  <a:pt x="1938160" y="338517"/>
                  <a:pt x="2041451" y="0"/>
                </a:cubicBezTo>
              </a:path>
            </a:pathLst>
          </a:cu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4460699" y="1205127"/>
            <a:ext cx="29271" cy="366464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460699" y="1605635"/>
            <a:ext cx="29272" cy="1179468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11746" y="2024034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4489970" y="1778122"/>
            <a:ext cx="0" cy="684509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482615" y="187272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G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99422" y="4120362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err="1"/>
              <a:t>F</a:t>
            </a:r>
            <a:r>
              <a:rPr lang="hu-HU" sz="3200" i="1" baseline="-25000" dirty="0" err="1"/>
              <a:t>y</a:t>
            </a:r>
            <a:r>
              <a:rPr lang="hu-HU" sz="3200" i="1" dirty="0"/>
              <a:t>=</a:t>
            </a:r>
            <a:r>
              <a:rPr lang="hu-HU" sz="3200" i="1" dirty="0">
                <a:solidFill>
                  <a:srgbClr val="FF0000"/>
                </a:solidFill>
              </a:rPr>
              <a:t>G</a:t>
            </a:r>
            <a:r>
              <a:rPr lang="hu-HU" sz="3200" i="1" dirty="0"/>
              <a:t>=</a:t>
            </a:r>
            <a:r>
              <a:rPr lang="hu-HU" sz="3200" i="1" dirty="0" err="1"/>
              <a:t>m</a:t>
            </a:r>
            <a:r>
              <a:rPr lang="hu-HU" sz="3200" i="1" baseline="30000" dirty="0" err="1"/>
              <a:t>.</a:t>
            </a:r>
            <a:r>
              <a:rPr lang="hu-HU" sz="3200" i="1" dirty="0" err="1"/>
              <a:t>g</a:t>
            </a:r>
            <a:endParaRPr lang="en-US" sz="3200" i="1" baseline="-25000" dirty="0"/>
          </a:p>
        </p:txBody>
      </p:sp>
      <p:sp>
        <p:nvSpPr>
          <p:cNvPr id="51" name="Oval 50"/>
          <p:cNvSpPr/>
          <p:nvPr/>
        </p:nvSpPr>
        <p:spPr>
          <a:xfrm>
            <a:off x="4227753" y="1343418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7403" y="4893974"/>
                <a:ext cx="2123787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3" y="4893974"/>
                <a:ext cx="2123787" cy="1033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Brace 37"/>
          <p:cNvSpPr/>
          <p:nvPr/>
        </p:nvSpPr>
        <p:spPr>
          <a:xfrm>
            <a:off x="3067328" y="4324582"/>
            <a:ext cx="218797" cy="1602945"/>
          </a:xfrm>
          <a:prstGeom prst="rightBrace">
            <a:avLst>
              <a:gd name="adj1" fmla="val 31512"/>
              <a:gd name="adj2" fmla="val 5065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32864" y="4541093"/>
                <a:ext cx="1783565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64" y="4541093"/>
                <a:ext cx="1783565" cy="1033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56052" y="5678476"/>
                <a:ext cx="1452192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52" y="5678476"/>
                <a:ext cx="1452192" cy="1033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8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31" grpId="0"/>
      <p:bldP spid="32" grpId="0"/>
      <p:bldP spid="47" grpId="0" animBg="1"/>
      <p:bldP spid="50" grpId="0"/>
      <p:bldP spid="53" grpId="0"/>
      <p:bldP spid="55" grpId="0"/>
      <p:bldP spid="37" grpId="0"/>
      <p:bldP spid="38" grpId="0" animBg="1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mozgások 2</a:t>
            </a:r>
            <a:br>
              <a:rPr lang="hu-HU" dirty="0"/>
            </a:br>
            <a:r>
              <a:rPr lang="hu-HU" sz="3600" dirty="0"/>
              <a:t>Vízszintes hajítás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3373" y="2059973"/>
                <a:ext cx="3049362" cy="1261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hu-HU" sz="3200" b="0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hu-HU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3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u-HU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3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r>
                        <m:rPr>
                          <m:nor/>
                        </m:rPr>
                        <a:rPr lang="hu-HU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hu-HU" sz="3200" b="0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hu-HU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u-HU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hu-HU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hu-HU" sz="3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hu-HU" sz="3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x0</a:t>
                </a:r>
                <a:r>
                  <a:rPr lang="hu-HU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≠ 0 </a:t>
                </a:r>
                <a:r>
                  <a:rPr lang="hu-HU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hu-HU" sz="3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y0</a:t>
                </a:r>
                <a:r>
                  <a:rPr lang="hu-HU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</a:t>
                </a:r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373" y="2059973"/>
                <a:ext cx="3049362" cy="1261884"/>
              </a:xfrm>
              <a:prstGeom prst="rect">
                <a:avLst/>
              </a:prstGeom>
              <a:blipFill rotWithShape="0">
                <a:blip r:embed="rId2"/>
                <a:stretch>
                  <a:fillRect l="-8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4736" y="3609893"/>
                <a:ext cx="43692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sz="32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̅"/>
                            <m:ctrlPr>
                              <a:rPr lang="hu-HU" sz="320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hu-HU" sz="32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  <m:r>
                          <a:rPr lang="hu-HU" sz="32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≠</m:t>
                        </m:r>
                        <m:r>
                          <a:rPr lang="hu-HU" sz="32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nary>
                    <m:r>
                      <m:rPr>
                        <m:nor/>
                      </m:rPr>
                      <a:rPr lang="hu-HU" sz="32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</m:t>
                    </m:r>
                  </m:oMath>
                </a14:m>
                <a:r>
                  <a:rPr lang="hu-HU" sz="3200" dirty="0"/>
                  <a:t> </a:t>
                </a:r>
                <a:r>
                  <a:rPr lang="hu-HU" sz="3200" i="1" dirty="0"/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3200" i="1" baseline="-250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hu-HU" sz="3200" dirty="0"/>
                  <a:t>=</a:t>
                </a:r>
                <a:r>
                  <a:rPr lang="hu-HU" sz="3200" i="1" dirty="0"/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3200" i="1" baseline="-25000" dirty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hu-HU" sz="3200" b="0" i="1" baseline="-25000" dirty="0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hu-HU" sz="3200" dirty="0"/>
                  <a:t>, </a:t>
                </a:r>
                <a:r>
                  <a:rPr lang="hu-HU" sz="3200" i="1" dirty="0" err="1"/>
                  <a:t>v</a:t>
                </a:r>
                <a:r>
                  <a:rPr lang="hu-HU" sz="3200" i="1" baseline="-25000" dirty="0" err="1"/>
                  <a:t>y</a:t>
                </a:r>
                <a:r>
                  <a:rPr lang="hu-HU" sz="3200" dirty="0"/>
                  <a:t>=f(t)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736" y="3609893"/>
                <a:ext cx="4369273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r="-251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 rot="5400000">
            <a:off x="3006541" y="2030880"/>
            <a:ext cx="232946" cy="2423328"/>
          </a:xfrm>
          <a:prstGeom prst="rightBrace">
            <a:avLst>
              <a:gd name="adj1" fmla="val 8333"/>
              <a:gd name="adj2" fmla="val 48901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866307" y="1377660"/>
            <a:ext cx="29271" cy="366464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66307" y="1778168"/>
            <a:ext cx="29272" cy="1179468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17354" y="2196567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895578" y="1950655"/>
            <a:ext cx="0" cy="684509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8223" y="204526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G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61650" y="4190316"/>
            <a:ext cx="1638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/>
              <a:t>F=</a:t>
            </a:r>
            <a:r>
              <a:rPr lang="hu-HU" sz="3200" i="1" dirty="0">
                <a:solidFill>
                  <a:srgbClr val="FF0000"/>
                </a:solidFill>
              </a:rPr>
              <a:t>G</a:t>
            </a:r>
            <a:r>
              <a:rPr lang="hu-HU" sz="3200" i="1" dirty="0"/>
              <a:t>=</a:t>
            </a:r>
            <a:r>
              <a:rPr lang="hu-HU" sz="3200" i="1" dirty="0" err="1"/>
              <a:t>m</a:t>
            </a:r>
            <a:r>
              <a:rPr lang="hu-HU" sz="3200" i="1" baseline="30000" dirty="0" err="1"/>
              <a:t>.</a:t>
            </a:r>
            <a:r>
              <a:rPr lang="hu-HU" sz="3200" i="1" dirty="0" err="1"/>
              <a:t>g</a:t>
            </a:r>
            <a:endParaRPr lang="en-US" sz="3200" i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417354" y="1775689"/>
            <a:ext cx="4781663" cy="2454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33361" y="1515951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157796" y="1787962"/>
            <a:ext cx="1052004" cy="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20746" y="121671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mozgások 2</a:t>
            </a:r>
            <a:br>
              <a:rPr lang="hu-HU" dirty="0"/>
            </a:br>
            <a:r>
              <a:rPr lang="hu-HU" sz="3600" dirty="0"/>
              <a:t>Vízszintes hajítás</a:t>
            </a:r>
            <a:endParaRPr lang="en-US" sz="3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44018" y="6356063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140270" y="5167504"/>
            <a:ext cx="0" cy="133726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61029" y="635606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97655" y="635606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Idő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34322" y="5021933"/>
            <a:ext cx="360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g</a:t>
            </a:r>
            <a:r>
              <a:rPr lang="hu-HU" baseline="-25000" dirty="0" err="1"/>
              <a:t>y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99627" y="5683768"/>
            <a:ext cx="109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Gyorsulás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43872" y="4884707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140124" y="3679975"/>
            <a:ext cx="1" cy="135343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33798" y="488103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97509" y="488470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Idő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23465" y="3553802"/>
            <a:ext cx="35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v</a:t>
            </a:r>
            <a:r>
              <a:rPr lang="hu-HU" baseline="-25000" dirty="0" err="1"/>
              <a:t>y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40914" y="4105762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Sebesség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044018" y="3378109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140270" y="2232153"/>
            <a:ext cx="0" cy="129466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61029" y="337810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97655" y="337810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Idő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48458" y="2064211"/>
            <a:ext cx="33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s</a:t>
            </a:r>
            <a:r>
              <a:rPr lang="hu-HU" baseline="-25000" dirty="0" err="1"/>
              <a:t>y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734255" y="2440602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Út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140124" y="5939353"/>
            <a:ext cx="2120905" cy="6817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140124" y="3869028"/>
            <a:ext cx="2078287" cy="102207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9920007">
            <a:off x="1763379" y="3968424"/>
            <a:ext cx="89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v</a:t>
            </a:r>
            <a:r>
              <a:rPr lang="hu-HU" baseline="-25000" dirty="0" err="1"/>
              <a:t>y</a:t>
            </a:r>
            <a:r>
              <a:rPr lang="hu-HU" baseline="-25000" dirty="0"/>
              <a:t> </a:t>
            </a:r>
            <a:r>
              <a:rPr lang="hu-HU" dirty="0"/>
              <a:t>= </a:t>
            </a:r>
            <a:r>
              <a:rPr lang="hu-HU" dirty="0" err="1"/>
              <a:t>g</a:t>
            </a:r>
            <a:r>
              <a:rPr lang="hu-HU" baseline="-25000" dirty="0" err="1"/>
              <a:t>y</a:t>
            </a:r>
            <a:r>
              <a:rPr lang="hu-HU" b="1" baseline="30000" dirty="0"/>
              <a:t>. </a:t>
            </a:r>
            <a:r>
              <a:rPr lang="hu-HU" dirty="0"/>
              <a:t>t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19944075">
                <a:off x="1736560" y="2557671"/>
                <a:ext cx="1330621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err="1"/>
                  <a:t>s</a:t>
                </a:r>
                <a:r>
                  <a:rPr lang="hu-HU" baseline="-25000" dirty="0" err="1"/>
                  <a:t>y</a:t>
                </a:r>
                <a:r>
                  <a:rPr lang="hu-HU" baseline="-25000" dirty="0"/>
                  <a:t> </a:t>
                </a:r>
                <a:r>
                  <a:rPr lang="hu-H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44075">
                <a:off x="1736560" y="2557671"/>
                <a:ext cx="1330621" cy="483466"/>
              </a:xfrm>
              <a:prstGeom prst="rect">
                <a:avLst/>
              </a:prstGeom>
              <a:blipFill rotWithShape="0">
                <a:blip r:embed="rId2"/>
                <a:stretch>
                  <a:fillRect l="-1724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46"/>
          <p:cNvSpPr/>
          <p:nvPr/>
        </p:nvSpPr>
        <p:spPr>
          <a:xfrm>
            <a:off x="1136216" y="2367903"/>
            <a:ext cx="2076686" cy="1005107"/>
          </a:xfrm>
          <a:custGeom>
            <a:avLst/>
            <a:gdLst>
              <a:gd name="connsiteX0" fmla="*/ 0 w 1800566"/>
              <a:gd name="connsiteY0" fmla="*/ 2058761 h 2059895"/>
              <a:gd name="connsiteX1" fmla="*/ 648586 w 1800566"/>
              <a:gd name="connsiteY1" fmla="*/ 1931170 h 2059895"/>
              <a:gd name="connsiteX2" fmla="*/ 1360967 w 1800566"/>
              <a:gd name="connsiteY2" fmla="*/ 1250686 h 2059895"/>
              <a:gd name="connsiteX3" fmla="*/ 1765004 w 1800566"/>
              <a:gd name="connsiteY3" fmla="*/ 113002 h 2059895"/>
              <a:gd name="connsiteX4" fmla="*/ 1754372 w 1800566"/>
              <a:gd name="connsiteY4" fmla="*/ 102370 h 2059895"/>
              <a:gd name="connsiteX0" fmla="*/ 0 w 1800566"/>
              <a:gd name="connsiteY0" fmla="*/ 2058761 h 2058872"/>
              <a:gd name="connsiteX1" fmla="*/ 776177 w 1800566"/>
              <a:gd name="connsiteY1" fmla="*/ 1846109 h 2058872"/>
              <a:gd name="connsiteX2" fmla="*/ 1360967 w 1800566"/>
              <a:gd name="connsiteY2" fmla="*/ 1250686 h 2058872"/>
              <a:gd name="connsiteX3" fmla="*/ 1765004 w 1800566"/>
              <a:gd name="connsiteY3" fmla="*/ 113002 h 2058872"/>
              <a:gd name="connsiteX4" fmla="*/ 1754372 w 1800566"/>
              <a:gd name="connsiteY4" fmla="*/ 102370 h 2058872"/>
              <a:gd name="connsiteX0" fmla="*/ 0 w 1793689"/>
              <a:gd name="connsiteY0" fmla="*/ 2052144 h 2052280"/>
              <a:gd name="connsiteX1" fmla="*/ 776177 w 1793689"/>
              <a:gd name="connsiteY1" fmla="*/ 1839492 h 2052280"/>
              <a:gd name="connsiteX2" fmla="*/ 1456660 w 1793689"/>
              <a:gd name="connsiteY2" fmla="*/ 1148376 h 2052280"/>
              <a:gd name="connsiteX3" fmla="*/ 1765004 w 1793689"/>
              <a:gd name="connsiteY3" fmla="*/ 106385 h 2052280"/>
              <a:gd name="connsiteX4" fmla="*/ 1754372 w 1793689"/>
              <a:gd name="connsiteY4" fmla="*/ 95753 h 2052280"/>
              <a:gd name="connsiteX0" fmla="*/ 0 w 2087861"/>
              <a:gd name="connsiteY0" fmla="*/ 2008701 h 2008837"/>
              <a:gd name="connsiteX1" fmla="*/ 776177 w 2087861"/>
              <a:gd name="connsiteY1" fmla="*/ 1796049 h 2008837"/>
              <a:gd name="connsiteX2" fmla="*/ 1456660 w 2087861"/>
              <a:gd name="connsiteY2" fmla="*/ 1104933 h 2008837"/>
              <a:gd name="connsiteX3" fmla="*/ 1765004 w 2087861"/>
              <a:gd name="connsiteY3" fmla="*/ 62942 h 2008837"/>
              <a:gd name="connsiteX4" fmla="*/ 2083982 w 2087861"/>
              <a:gd name="connsiteY4" fmla="*/ 169269 h 2008837"/>
              <a:gd name="connsiteX0" fmla="*/ 0 w 1765004"/>
              <a:gd name="connsiteY0" fmla="*/ 1945759 h 1945895"/>
              <a:gd name="connsiteX1" fmla="*/ 776177 w 1765004"/>
              <a:gd name="connsiteY1" fmla="*/ 1733107 h 1945895"/>
              <a:gd name="connsiteX2" fmla="*/ 1456660 w 1765004"/>
              <a:gd name="connsiteY2" fmla="*/ 1041991 h 1945895"/>
              <a:gd name="connsiteX3" fmla="*/ 1765004 w 1765004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456660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20"/>
              <a:gd name="connsiteX1" fmla="*/ 893135 w 1988288"/>
              <a:gd name="connsiteY1" fmla="*/ 1648047 h 1945820"/>
              <a:gd name="connsiteX2" fmla="*/ 1520456 w 1988288"/>
              <a:gd name="connsiteY2" fmla="*/ 1041991 h 1945820"/>
              <a:gd name="connsiteX3" fmla="*/ 1988288 w 1988288"/>
              <a:gd name="connsiteY3" fmla="*/ 0 h 1945820"/>
              <a:gd name="connsiteX0" fmla="*/ 0 w 1988288"/>
              <a:gd name="connsiteY0" fmla="*/ 1945759 h 1945825"/>
              <a:gd name="connsiteX1" fmla="*/ 893135 w 1988288"/>
              <a:gd name="connsiteY1" fmla="*/ 1648047 h 1945825"/>
              <a:gd name="connsiteX2" fmla="*/ 1637415 w 1988288"/>
              <a:gd name="connsiteY2" fmla="*/ 967563 h 1945825"/>
              <a:gd name="connsiteX3" fmla="*/ 1988288 w 1988288"/>
              <a:gd name="connsiteY3" fmla="*/ 0 h 1945825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7"/>
              <a:gd name="connsiteX1" fmla="*/ 893135 w 2041451"/>
              <a:gd name="connsiteY1" fmla="*/ 1658680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392"/>
              <a:gd name="connsiteX1" fmla="*/ 893135 w 2041451"/>
              <a:gd name="connsiteY1" fmla="*/ 1658679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451" h="1956392">
                <a:moveTo>
                  <a:pt x="0" y="1956392"/>
                </a:moveTo>
                <a:cubicBezTo>
                  <a:pt x="336305" y="1889717"/>
                  <a:pt x="731722" y="1791284"/>
                  <a:pt x="987204" y="1616548"/>
                </a:cubicBezTo>
                <a:cubicBezTo>
                  <a:pt x="1242686" y="1441812"/>
                  <a:pt x="1419898" y="1261666"/>
                  <a:pt x="1595606" y="992241"/>
                </a:cubicBezTo>
                <a:cubicBezTo>
                  <a:pt x="1771314" y="722816"/>
                  <a:pt x="1938160" y="338517"/>
                  <a:pt x="2041451" y="0"/>
                </a:cubicBezTo>
              </a:path>
            </a:pathLst>
          </a:cu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48131" y="1042968"/>
            <a:ext cx="7356" cy="278794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26215" y="1443476"/>
            <a:ext cx="29272" cy="1179468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7262" y="1861875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55486" y="1615963"/>
            <a:ext cx="0" cy="684509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8131" y="171057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G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77262" y="1440997"/>
            <a:ext cx="4781663" cy="2454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17704" y="1453270"/>
            <a:ext cx="1052004" cy="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80654" y="88202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reeform 38"/>
          <p:cNvSpPr/>
          <p:nvPr/>
        </p:nvSpPr>
        <p:spPr>
          <a:xfrm flipV="1">
            <a:off x="677193" y="1477816"/>
            <a:ext cx="4281732" cy="2353092"/>
          </a:xfrm>
          <a:custGeom>
            <a:avLst/>
            <a:gdLst>
              <a:gd name="connsiteX0" fmla="*/ 0 w 1800566"/>
              <a:gd name="connsiteY0" fmla="*/ 2058761 h 2059895"/>
              <a:gd name="connsiteX1" fmla="*/ 648586 w 1800566"/>
              <a:gd name="connsiteY1" fmla="*/ 1931170 h 2059895"/>
              <a:gd name="connsiteX2" fmla="*/ 1360967 w 1800566"/>
              <a:gd name="connsiteY2" fmla="*/ 1250686 h 2059895"/>
              <a:gd name="connsiteX3" fmla="*/ 1765004 w 1800566"/>
              <a:gd name="connsiteY3" fmla="*/ 113002 h 2059895"/>
              <a:gd name="connsiteX4" fmla="*/ 1754372 w 1800566"/>
              <a:gd name="connsiteY4" fmla="*/ 102370 h 2059895"/>
              <a:gd name="connsiteX0" fmla="*/ 0 w 1800566"/>
              <a:gd name="connsiteY0" fmla="*/ 2058761 h 2058872"/>
              <a:gd name="connsiteX1" fmla="*/ 776177 w 1800566"/>
              <a:gd name="connsiteY1" fmla="*/ 1846109 h 2058872"/>
              <a:gd name="connsiteX2" fmla="*/ 1360967 w 1800566"/>
              <a:gd name="connsiteY2" fmla="*/ 1250686 h 2058872"/>
              <a:gd name="connsiteX3" fmla="*/ 1765004 w 1800566"/>
              <a:gd name="connsiteY3" fmla="*/ 113002 h 2058872"/>
              <a:gd name="connsiteX4" fmla="*/ 1754372 w 1800566"/>
              <a:gd name="connsiteY4" fmla="*/ 102370 h 2058872"/>
              <a:gd name="connsiteX0" fmla="*/ 0 w 1793689"/>
              <a:gd name="connsiteY0" fmla="*/ 2052144 h 2052280"/>
              <a:gd name="connsiteX1" fmla="*/ 776177 w 1793689"/>
              <a:gd name="connsiteY1" fmla="*/ 1839492 h 2052280"/>
              <a:gd name="connsiteX2" fmla="*/ 1456660 w 1793689"/>
              <a:gd name="connsiteY2" fmla="*/ 1148376 h 2052280"/>
              <a:gd name="connsiteX3" fmla="*/ 1765004 w 1793689"/>
              <a:gd name="connsiteY3" fmla="*/ 106385 h 2052280"/>
              <a:gd name="connsiteX4" fmla="*/ 1754372 w 1793689"/>
              <a:gd name="connsiteY4" fmla="*/ 95753 h 2052280"/>
              <a:gd name="connsiteX0" fmla="*/ 0 w 2087861"/>
              <a:gd name="connsiteY0" fmla="*/ 2008701 h 2008837"/>
              <a:gd name="connsiteX1" fmla="*/ 776177 w 2087861"/>
              <a:gd name="connsiteY1" fmla="*/ 1796049 h 2008837"/>
              <a:gd name="connsiteX2" fmla="*/ 1456660 w 2087861"/>
              <a:gd name="connsiteY2" fmla="*/ 1104933 h 2008837"/>
              <a:gd name="connsiteX3" fmla="*/ 1765004 w 2087861"/>
              <a:gd name="connsiteY3" fmla="*/ 62942 h 2008837"/>
              <a:gd name="connsiteX4" fmla="*/ 2083982 w 2087861"/>
              <a:gd name="connsiteY4" fmla="*/ 169269 h 2008837"/>
              <a:gd name="connsiteX0" fmla="*/ 0 w 1765004"/>
              <a:gd name="connsiteY0" fmla="*/ 1945759 h 1945895"/>
              <a:gd name="connsiteX1" fmla="*/ 776177 w 1765004"/>
              <a:gd name="connsiteY1" fmla="*/ 1733107 h 1945895"/>
              <a:gd name="connsiteX2" fmla="*/ 1456660 w 1765004"/>
              <a:gd name="connsiteY2" fmla="*/ 1041991 h 1945895"/>
              <a:gd name="connsiteX3" fmla="*/ 1765004 w 1765004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456660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20"/>
              <a:gd name="connsiteX1" fmla="*/ 893135 w 1988288"/>
              <a:gd name="connsiteY1" fmla="*/ 1648047 h 1945820"/>
              <a:gd name="connsiteX2" fmla="*/ 1520456 w 1988288"/>
              <a:gd name="connsiteY2" fmla="*/ 1041991 h 1945820"/>
              <a:gd name="connsiteX3" fmla="*/ 1988288 w 1988288"/>
              <a:gd name="connsiteY3" fmla="*/ 0 h 1945820"/>
              <a:gd name="connsiteX0" fmla="*/ 0 w 1988288"/>
              <a:gd name="connsiteY0" fmla="*/ 1945759 h 1945825"/>
              <a:gd name="connsiteX1" fmla="*/ 893135 w 1988288"/>
              <a:gd name="connsiteY1" fmla="*/ 1648047 h 1945825"/>
              <a:gd name="connsiteX2" fmla="*/ 1637415 w 1988288"/>
              <a:gd name="connsiteY2" fmla="*/ 967563 h 1945825"/>
              <a:gd name="connsiteX3" fmla="*/ 1988288 w 1988288"/>
              <a:gd name="connsiteY3" fmla="*/ 0 h 1945825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7"/>
              <a:gd name="connsiteX1" fmla="*/ 893135 w 2041451"/>
              <a:gd name="connsiteY1" fmla="*/ 1658680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392"/>
              <a:gd name="connsiteX1" fmla="*/ 893135 w 2041451"/>
              <a:gd name="connsiteY1" fmla="*/ 1658679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451" h="1956392">
                <a:moveTo>
                  <a:pt x="0" y="1956392"/>
                </a:moveTo>
                <a:cubicBezTo>
                  <a:pt x="336305" y="1889717"/>
                  <a:pt x="731722" y="1791284"/>
                  <a:pt x="987204" y="1616548"/>
                </a:cubicBezTo>
                <a:cubicBezTo>
                  <a:pt x="1242686" y="1441812"/>
                  <a:pt x="1419898" y="1261666"/>
                  <a:pt x="1595606" y="992241"/>
                </a:cubicBezTo>
                <a:cubicBezTo>
                  <a:pt x="1771314" y="722816"/>
                  <a:pt x="1938160" y="338517"/>
                  <a:pt x="2041451" y="0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93269" y="1181259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463568" y="5177087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559820" y="4047285"/>
            <a:ext cx="0" cy="127850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680579" y="517708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417205" y="517708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Idő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597899" y="3932524"/>
            <a:ext cx="360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a</a:t>
            </a:r>
            <a:r>
              <a:rPr lang="hu-HU" baseline="-25000" dirty="0" err="1"/>
              <a:t>x</a:t>
            </a:r>
            <a:endParaRPr lang="en-US" baseline="-25000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5819519" y="4519940"/>
            <a:ext cx="109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Gyorsulás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467388" y="3677947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6543523" y="2390908"/>
            <a:ext cx="20117" cy="143574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684399" y="367794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421025" y="367794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Idő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563929" y="230047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v</a:t>
            </a:r>
            <a:r>
              <a:rPr lang="hu-HU" baseline="-25000" dirty="0" err="1"/>
              <a:t>x</a:t>
            </a:r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5898123" y="2916663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Sebesség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453691" y="2178813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549943" y="1062245"/>
            <a:ext cx="0" cy="126527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70702" y="217881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407328" y="217881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Idő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550761" y="990758"/>
            <a:ext cx="33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s</a:t>
            </a:r>
            <a:r>
              <a:rPr lang="hu-HU" baseline="-25000" dirty="0" err="1"/>
              <a:t>x</a:t>
            </a:r>
            <a:endParaRPr lang="en-US" baseline="-250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6559820" y="5177087"/>
            <a:ext cx="1973295" cy="104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573568" y="3319030"/>
            <a:ext cx="1973295" cy="104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6549943" y="1454277"/>
            <a:ext cx="1983172" cy="737927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93093" y="2933081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v</a:t>
            </a:r>
            <a:r>
              <a:rPr lang="hu-HU" baseline="-25000" dirty="0" err="1"/>
              <a:t>x</a:t>
            </a:r>
            <a:r>
              <a:rPr lang="hu-HU" dirty="0"/>
              <a:t>=v</a:t>
            </a:r>
            <a:r>
              <a:rPr lang="hu-HU" baseline="-25000" dirty="0"/>
              <a:t>x0</a:t>
            </a:r>
            <a:endParaRPr lang="en-US" baseline="-25000" dirty="0"/>
          </a:p>
        </p:txBody>
      </p:sp>
      <p:sp>
        <p:nvSpPr>
          <p:cNvPr id="73" name="TextBox 72"/>
          <p:cNvSpPr txBox="1"/>
          <p:nvPr/>
        </p:nvSpPr>
        <p:spPr>
          <a:xfrm rot="20324071">
            <a:off x="7211665" y="1368035"/>
            <a:ext cx="75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s</a:t>
            </a:r>
            <a:r>
              <a:rPr lang="hu-HU" baseline="-25000" dirty="0" err="1"/>
              <a:t>x</a:t>
            </a:r>
            <a:r>
              <a:rPr lang="hu-HU" dirty="0"/>
              <a:t>=</a:t>
            </a:r>
            <a:r>
              <a:rPr lang="hu-HU" dirty="0" err="1"/>
              <a:t>v</a:t>
            </a:r>
            <a:r>
              <a:rPr lang="hu-HU" baseline="-25000" dirty="0" err="1"/>
              <a:t>x</a:t>
            </a:r>
            <a:r>
              <a:rPr lang="hu-HU" baseline="30000" dirty="0" err="1"/>
              <a:t>.</a:t>
            </a:r>
            <a:r>
              <a:rPr lang="hu-HU" dirty="0" err="1"/>
              <a:t>t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 rot="16200000">
            <a:off x="6217121" y="1739691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Út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747040" y="557968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g</a:t>
            </a:r>
            <a:r>
              <a:rPr lang="hu-HU" baseline="-25000" dirty="0" err="1"/>
              <a:t>y</a:t>
            </a:r>
            <a:r>
              <a:rPr lang="hu-HU" dirty="0"/>
              <a:t>=9,81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31" grpId="0"/>
      <p:bldP spid="32" grpId="0"/>
      <p:bldP spid="47" grpId="0" animBg="1"/>
      <p:bldP spid="39" grpId="0" animBg="1"/>
      <p:bldP spid="43" grpId="0"/>
      <p:bldP spid="44" grpId="0"/>
      <p:bldP spid="54" grpId="0"/>
      <p:bldP spid="56" grpId="0"/>
      <p:bldP spid="59" grpId="0"/>
      <p:bldP spid="60" grpId="0"/>
      <p:bldP spid="61" grpId="0"/>
      <p:bldP spid="62" grpId="0"/>
      <p:bldP spid="65" grpId="0"/>
      <p:bldP spid="66" grpId="0"/>
      <p:bldP spid="67" grpId="0"/>
      <p:bldP spid="72" grpId="0"/>
      <p:bldP spid="73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mozgások 3</a:t>
            </a:r>
            <a:br>
              <a:rPr lang="hu-HU" dirty="0"/>
            </a:br>
            <a:r>
              <a:rPr lang="hu-HU" sz="3600" dirty="0"/>
              <a:t>Egyenletes körmozgás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6" y="1216024"/>
            <a:ext cx="3379694" cy="4397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93" y="2016900"/>
            <a:ext cx="3926700" cy="39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15475</TotalTime>
  <Words>1848</Words>
  <Application>Microsoft Office PowerPoint</Application>
  <PresentationFormat>Diavetítés a képernyőre (4:3 oldalarány)</PresentationFormat>
  <Paragraphs>403</Paragraphs>
  <Slides>53</Slides>
  <Notes>0</Notes>
  <HiddenSlides>0</HiddenSlides>
  <MMClips>3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53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Klip</vt:lpstr>
      <vt:lpstr>Image</vt:lpstr>
      <vt:lpstr>PowerPoint bemutató</vt:lpstr>
      <vt:lpstr>A kozmikus sebességek fizikai háttere</vt:lpstr>
      <vt:lpstr>Egyenes vonalú egyenletes mozgás</vt:lpstr>
      <vt:lpstr>PowerPoint bemutató</vt:lpstr>
      <vt:lpstr>PowerPoint bemutató</vt:lpstr>
      <vt:lpstr>A változó mozgások 1 Szabadesés</vt:lpstr>
      <vt:lpstr>A változó mozgások 2 Vízszintes hajítás</vt:lpstr>
      <vt:lpstr>A változó mozgások 2 Vízszintes hajítás</vt:lpstr>
      <vt:lpstr>A változó mozgások 3 Egyenletes körmozgás</vt:lpstr>
      <vt:lpstr>A változó mozgások 3 Egyenletes körmozgás</vt:lpstr>
      <vt:lpstr>A változó mozgások 3 Egyenletes körmozgás</vt:lpstr>
      <vt:lpstr>A változó mozgások 3 Egyenletes körmozgás</vt:lpstr>
      <vt:lpstr>A változó mozgások 3 Egyenletes körmozgás</vt:lpstr>
      <vt:lpstr>A változó mozgások 3 Egyenletes körmozgás</vt:lpstr>
      <vt:lpstr>A változó mozgások 3 Egyenletes körmozgás</vt:lpstr>
      <vt:lpstr>A változó mozgások 3 Egyenletes körmozgás</vt:lpstr>
      <vt:lpstr>A változó mozgások 3 Egyenletes körmozgás</vt:lpstr>
      <vt:lpstr>Az első kozmikus sebesség</vt:lpstr>
      <vt:lpstr>Az első kozmikus sebesség</vt:lpstr>
      <vt:lpstr>Az első kozmikus sebesség</vt:lpstr>
      <vt:lpstr>Az első kozmikus sebesség</vt:lpstr>
      <vt:lpstr>Az első kozmikus sebesség 200km</vt:lpstr>
      <vt:lpstr>A második kozmikus sebesség</vt:lpstr>
      <vt:lpstr>PowerPoint bemutató</vt:lpstr>
      <vt:lpstr>A második kozmikus sebesség</vt:lpstr>
      <vt:lpstr>A második kozmikus sebesség</vt:lpstr>
      <vt:lpstr>A második kozmikus sebesség</vt:lpstr>
      <vt:lpstr>A második kozmikus sebesség</vt:lpstr>
      <vt:lpstr>A második kozmikus sebesség</vt:lpstr>
      <vt:lpstr>A második kozmikus sebesség</vt:lpstr>
      <vt:lpstr>A harmadik kozmikus sebesség</vt:lpstr>
      <vt:lpstr>A harmadik kozmikus sebesség</vt:lpstr>
      <vt:lpstr>A harmadik kozmikus sebesség</vt:lpstr>
      <vt:lpstr>A harmadik kozmikus sebesség</vt:lpstr>
      <vt:lpstr>A harmadik kozmikus sebesség</vt:lpstr>
      <vt:lpstr>A negyedik kozmikus sebesség</vt:lpstr>
      <vt:lpstr>A gravitációs szférák</vt:lpstr>
      <vt:lpstr>A gravitációs szférák</vt:lpstr>
      <vt:lpstr>A gravitációs szférák</vt:lpstr>
      <vt:lpstr>A gravitációs szférák</vt:lpstr>
      <vt:lpstr>A gravitációs szférák</vt:lpstr>
      <vt:lpstr>A gravitációs szférák</vt:lpstr>
      <vt:lpstr>A jellemző sebességek</vt:lpstr>
      <vt:lpstr>A jellemző sebességek</vt:lpstr>
      <vt:lpstr>A távolodási sebesség</vt:lpstr>
      <vt:lpstr>A távolodási sebesség</vt:lpstr>
      <vt:lpstr>Pályaváltások</vt:lpstr>
      <vt:lpstr>Pályaváltások</vt:lpstr>
      <vt:lpstr>Pályaváltások</vt:lpstr>
      <vt:lpstr>Pályaváltások</vt:lpstr>
      <vt:lpstr>PowerPoint bemutató</vt:lpstr>
      <vt:lpstr>Pályaváltások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Tamas</dc:creator>
  <cp:lastModifiedBy>Szakács Tamás</cp:lastModifiedBy>
  <cp:revision>171</cp:revision>
  <dcterms:created xsi:type="dcterms:W3CDTF">2017-05-02T10:31:17Z</dcterms:created>
  <dcterms:modified xsi:type="dcterms:W3CDTF">2020-07-21T11:17:39Z</dcterms:modified>
</cp:coreProperties>
</file>