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72" r:id="rId5"/>
    <p:sldId id="270" r:id="rId6"/>
    <p:sldId id="271" r:id="rId7"/>
    <p:sldId id="273" r:id="rId8"/>
    <p:sldId id="274" r:id="rId9"/>
    <p:sldId id="279" r:id="rId10"/>
    <p:sldId id="275" r:id="rId11"/>
    <p:sldId id="277" r:id="rId12"/>
    <p:sldId id="280" r:id="rId13"/>
    <p:sldId id="278" r:id="rId14"/>
    <p:sldId id="268" r:id="rId15"/>
    <p:sldId id="259" r:id="rId16"/>
    <p:sldId id="281" r:id="rId17"/>
    <p:sldId id="282" r:id="rId18"/>
    <p:sldId id="283" r:id="rId19"/>
    <p:sldId id="260" r:id="rId20"/>
    <p:sldId id="284" r:id="rId21"/>
    <p:sldId id="285" r:id="rId22"/>
    <p:sldId id="290" r:id="rId23"/>
    <p:sldId id="286" r:id="rId24"/>
    <p:sldId id="261" r:id="rId25"/>
    <p:sldId id="287" r:id="rId26"/>
    <p:sldId id="288" r:id="rId27"/>
    <p:sldId id="289" r:id="rId28"/>
    <p:sldId id="262" r:id="rId29"/>
    <p:sldId id="263" r:id="rId30"/>
    <p:sldId id="264" r:id="rId31"/>
    <p:sldId id="265" r:id="rId32"/>
    <p:sldId id="266" r:id="rId3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46" autoAdjust="0"/>
  </p:normalViewPr>
  <p:slideViewPr>
    <p:cSldViewPr snapToGrid="0">
      <p:cViewPr varScale="1">
        <p:scale>
          <a:sx n="75" d="100"/>
          <a:sy n="7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74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0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3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35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03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33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57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43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40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9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DB75A-6DFE-4CD3-AB4A-CF18E46007C8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5694-B826-4BB1-A71B-76DD46347A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8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87" y="57813"/>
            <a:ext cx="1095993" cy="60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817" y="1671708"/>
            <a:ext cx="85554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b="1" dirty="0" smtClean="0"/>
              <a:t>Sebesebben a nyílnál</a:t>
            </a:r>
          </a:p>
          <a:p>
            <a:pPr algn="ctr"/>
            <a:r>
              <a:rPr lang="hu-HU" sz="3200" b="1" dirty="0" smtClean="0"/>
              <a:t>(A kozmikus sebességek)</a:t>
            </a:r>
          </a:p>
          <a:p>
            <a:pPr algn="ctr"/>
            <a:endParaRPr lang="en-US" sz="3200" dirty="0"/>
          </a:p>
          <a:p>
            <a:pPr algn="ctr">
              <a:spcAft>
                <a:spcPts val="0"/>
              </a:spcAft>
            </a:pPr>
            <a:r>
              <a:rPr lang="en-GB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u-H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Dr. </a:t>
            </a:r>
            <a:r>
              <a:rPr lang="en-GB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Szakács</a:t>
            </a:r>
            <a:r>
              <a:rPr lang="hu-H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Tamás </a:t>
            </a:r>
            <a:endParaRPr lang="hu-H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u-H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u-H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Óbuda</a:t>
            </a:r>
            <a:r>
              <a:rPr lang="hu-H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Egyetem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BGK</a:t>
            </a:r>
            <a:r>
              <a:rPr lang="hu-H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MEI</a:t>
            </a:r>
            <a:endParaRPr lang="hu-H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szakacs.tamas</a:t>
            </a:r>
            <a:r>
              <a:rPr lang="hu-H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hu-H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bgk.uni-obuda.hu</a:t>
            </a:r>
            <a:endParaRPr lang="hu-H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</a:t>
            </a:r>
            <a:r>
              <a:rPr lang="hu-HU" dirty="0" smtClean="0"/>
              <a:t>mozgások 3</a:t>
            </a:r>
            <a:br>
              <a:rPr lang="hu-HU" dirty="0" smtClean="0"/>
            </a:br>
            <a:r>
              <a:rPr lang="hu-HU" sz="3600" dirty="0" smtClean="0"/>
              <a:t>Egyenletes körmozgás</a:t>
            </a:r>
            <a:endParaRPr lang="en-US" sz="3600" dirty="0"/>
          </a:p>
        </p:txBody>
      </p:sp>
      <p:sp>
        <p:nvSpPr>
          <p:cNvPr id="3" name="Arc 2"/>
          <p:cNvSpPr/>
          <p:nvPr/>
        </p:nvSpPr>
        <p:spPr>
          <a:xfrm>
            <a:off x="347776" y="1325563"/>
            <a:ext cx="5559114" cy="5559114"/>
          </a:xfrm>
          <a:prstGeom prst="arc">
            <a:avLst>
              <a:gd name="adj1" fmla="val 342802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904235" y="2880247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Arc 104"/>
          <p:cNvSpPr/>
          <p:nvPr/>
        </p:nvSpPr>
        <p:spPr>
          <a:xfrm>
            <a:off x="541224" y="1519011"/>
            <a:ext cx="5172218" cy="5172218"/>
          </a:xfrm>
          <a:prstGeom prst="arc">
            <a:avLst>
              <a:gd name="adj1" fmla="val 13597283"/>
              <a:gd name="adj2" fmla="val 1874132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</a:t>
            </a:r>
            <a:r>
              <a:rPr lang="hu-HU" dirty="0" smtClean="0"/>
              <a:t>mozgások 3</a:t>
            </a:r>
            <a:br>
              <a:rPr lang="hu-HU" dirty="0" smtClean="0"/>
            </a:br>
            <a:r>
              <a:rPr lang="hu-HU" sz="3600" dirty="0" smtClean="0"/>
              <a:t>Egyenletes körmozgás</a:t>
            </a:r>
            <a:endParaRPr lang="en-US" sz="36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39074" y="3521597"/>
            <a:ext cx="56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cp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7024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4235" y="2880247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10585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4732" y="3521597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4487635" y="1254319"/>
            <a:ext cx="887796" cy="1250453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36051" y="1142525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81575" y="2519993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77407" y="2190750"/>
            <a:ext cx="0" cy="74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079573" y="1940753"/>
            <a:ext cx="887796" cy="1250453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974216" y="1662369"/>
            <a:ext cx="0" cy="1528837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02625" y="1669757"/>
            <a:ext cx="868167" cy="279775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56189" y="1986509"/>
            <a:ext cx="68961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3884902">
            <a:off x="6676961" y="2414629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(t+</a:t>
            </a:r>
            <a:r>
              <a:rPr lang="el-GR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20633021">
                <a:off x="6498962" y="1299831"/>
                <a:ext cx="1607264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b="1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nor/>
                            </m:rPr>
                            <a:rPr lang="en-US" b="1" i="1" baseline="-250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33021">
                <a:off x="6498962" y="1299831"/>
                <a:ext cx="1607264" cy="5203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4888442" y="3265146"/>
            <a:ext cx="868167" cy="279775"/>
          </a:xfrm>
          <a:prstGeom prst="line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912454" y="3251585"/>
            <a:ext cx="2887674" cy="93058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509391" y="2995138"/>
            <a:ext cx="524435" cy="524435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20492825">
                <a:off x="4935574" y="3134846"/>
                <a:ext cx="436093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92825">
                <a:off x="4935574" y="3134846"/>
                <a:ext cx="436093" cy="298415"/>
              </a:xfrm>
              <a:prstGeom prst="rect">
                <a:avLst/>
              </a:prstGeom>
              <a:blipFill rotWithShape="0">
                <a:blip r:embed="rId3"/>
                <a:stretch>
                  <a:fillRect r="-352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113213" y="2257775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rot="20633021">
                <a:off x="7008336" y="1286469"/>
                <a:ext cx="1607264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33021">
                <a:off x="7008336" y="1286469"/>
                <a:ext cx="1607264" cy="2984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41224" y="1519011"/>
            <a:ext cx="5172218" cy="5172218"/>
          </a:xfrm>
          <a:prstGeom prst="arc">
            <a:avLst>
              <a:gd name="adj1" fmla="val 13597283"/>
              <a:gd name="adj2" fmla="val 1874132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/>
      <p:bldP spid="44" grpId="0"/>
      <p:bldP spid="28" grpId="0"/>
      <p:bldP spid="50" grpId="0" animBg="1"/>
      <p:bldP spid="55" grpId="0"/>
      <p:bldP spid="20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</a:t>
            </a:r>
            <a:r>
              <a:rPr lang="hu-HU" dirty="0" smtClean="0"/>
              <a:t>mozgások 3</a:t>
            </a:r>
            <a:br>
              <a:rPr lang="hu-HU" dirty="0" smtClean="0"/>
            </a:br>
            <a:r>
              <a:rPr lang="hu-HU" sz="3600" dirty="0" smtClean="0"/>
              <a:t>Egyenletes körmozgás</a:t>
            </a:r>
            <a:endParaRPr lang="en-US" sz="36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39074" y="3521597"/>
            <a:ext cx="56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cp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7024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4235" y="2880247"/>
            <a:ext cx="46358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800" b="1" i="1" baseline="-25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10585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4732" y="3521597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77875" y="2616200"/>
            <a:ext cx="2367376" cy="1488920"/>
          </a:xfrm>
          <a:prstGeom prst="line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34715" y="3154681"/>
                <a:ext cx="321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5" y="3154681"/>
                <a:ext cx="32149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54644" y="1068540"/>
            <a:ext cx="122661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hu-HU" sz="28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hu-H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49460" y="1718964"/>
            <a:ext cx="163698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endParaRPr lang="hu-H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4733" y="2575266"/>
            <a:ext cx="92845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b="1" i="1" baseline="30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endParaRPr lang="hu-H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818036" y="2544250"/>
                <a:ext cx="1412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800" b="1" i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800" b="1" i="1" baseline="30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hu-HU" sz="28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hu-HU" sz="2800" b="1" i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8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2800" b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ω</a:t>
                </a:r>
                <a:r>
                  <a:rPr lang="hu-HU" sz="2800" b="1" baseline="300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2</a:t>
                </a:r>
                <a:endParaRPr lang="en-US" sz="2800" b="1" i="1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36" y="2544250"/>
                <a:ext cx="141256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8621" t="-12791" r="-301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165152" y="3262129"/>
                <a:ext cx="822276" cy="799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800" b="1" i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800" b="1" i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152" y="3262129"/>
                <a:ext cx="822276" cy="799065"/>
              </a:xfrm>
              <a:prstGeom prst="rect">
                <a:avLst/>
              </a:prstGeom>
              <a:blipFill rotWithShape="0">
                <a:blip r:embed="rId4"/>
                <a:stretch>
                  <a:fillRect l="-14815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047471" y="4252224"/>
                <a:ext cx="2166993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800" b="1" i="1" baseline="30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="1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</a:t>
                </a:r>
                <a:r>
                  <a:rPr lang="hu-HU" sz="2800" b="1" i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800" b="1" i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71" y="4252224"/>
                <a:ext cx="2166993" cy="799065"/>
              </a:xfrm>
              <a:prstGeom prst="rect">
                <a:avLst/>
              </a:prstGeom>
              <a:blipFill rotWithShape="0">
                <a:blip r:embed="rId5"/>
                <a:stretch>
                  <a:fillRect l="-5618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653901" y="5369808"/>
                <a:ext cx="2462718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="1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hu-HU" sz="2800" b="1" i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m:rPr>
                        <m:sty m:val="p"/>
                      </m:rPr>
                      <a:rPr lang="el-GR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hu-HU" sz="2800" b="1" i="1" baseline="30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2800" b="1" i="1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901" y="5369808"/>
                <a:ext cx="2462718" cy="799065"/>
              </a:xfrm>
              <a:prstGeom prst="rect">
                <a:avLst/>
              </a:prstGeom>
              <a:blipFill rotWithShape="0">
                <a:blip r:embed="rId6"/>
                <a:stretch>
                  <a:fillRect l="-5198" b="-83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 rot="6917168">
            <a:off x="7099792" y="2376854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3733437">
            <a:off x="8165937" y="2348698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8295349" y="3069537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7768433" y="4171857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7840383" y="5226255"/>
            <a:ext cx="375836" cy="228600"/>
          </a:xfrm>
          <a:prstGeom prst="rightArrow">
            <a:avLst>
              <a:gd name="adj1" fmla="val 24510"/>
              <a:gd name="adj2" fmla="val 72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2380323" y="3358110"/>
            <a:ext cx="1494020" cy="1494020"/>
          </a:xfrm>
          <a:prstGeom prst="arc">
            <a:avLst>
              <a:gd name="adj1" fmla="val 7967233"/>
              <a:gd name="adj2" fmla="val 2031010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55143" y="2958278"/>
                <a:ext cx="350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43" y="2958278"/>
                <a:ext cx="35093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5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2" grpId="0"/>
      <p:bldP spid="54" grpId="0"/>
      <p:bldP spid="57" grpId="0"/>
      <p:bldP spid="59" grpId="0"/>
      <p:bldP spid="60" grpId="0"/>
      <p:bldP spid="5" grpId="0" animBg="1"/>
      <p:bldP spid="28" grpId="0" animBg="1"/>
      <p:bldP spid="30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7776" y="1325563"/>
            <a:ext cx="5559114" cy="5559114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</a:t>
            </a:r>
            <a:r>
              <a:rPr lang="hu-HU" dirty="0" smtClean="0"/>
              <a:t>mozgások 3</a:t>
            </a:r>
            <a:br>
              <a:rPr lang="hu-HU" dirty="0" smtClean="0"/>
            </a:br>
            <a:r>
              <a:rPr lang="hu-HU" sz="3600" dirty="0" smtClean="0"/>
              <a:t>Egyenletes körmozgás</a:t>
            </a:r>
            <a:endParaRPr lang="en-US" sz="36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905452" y="2576282"/>
            <a:ext cx="8010" cy="128857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39074" y="3521597"/>
            <a:ext cx="56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cp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187024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4235" y="2880247"/>
            <a:ext cx="46358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800" b="1" i="1" baseline="-25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2380323" y="3358110"/>
            <a:ext cx="1494020" cy="1494020"/>
          </a:xfrm>
          <a:prstGeom prst="arc">
            <a:avLst>
              <a:gd name="adj1" fmla="val 7967233"/>
              <a:gd name="adj2" fmla="val 20310106"/>
            </a:avLst>
          </a:prstGeom>
          <a:ln w="28575">
            <a:solidFill>
              <a:srgbClr val="C0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1706" y="4105120"/>
            <a:ext cx="6155551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127333" y="1132115"/>
            <a:ext cx="17917" cy="587828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10585" y="4105119"/>
            <a:ext cx="1052004" cy="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62589" y="3842902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84732" y="3521597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>
            <a:stCxn id="98" idx="1"/>
            <a:endCxn id="98" idx="5"/>
          </p:cNvCxnSpPr>
          <p:nvPr/>
        </p:nvCxnSpPr>
        <p:spPr>
          <a:xfrm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98" idx="3"/>
            <a:endCxn id="98" idx="7"/>
          </p:cNvCxnSpPr>
          <p:nvPr/>
        </p:nvCxnSpPr>
        <p:spPr>
          <a:xfrm flipV="1">
            <a:off x="3057720" y="4026548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3025175" y="3994003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55143" y="2958278"/>
                <a:ext cx="350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143" y="2958278"/>
                <a:ext cx="35093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 flipV="1">
            <a:off x="777875" y="2616200"/>
            <a:ext cx="2367376" cy="1488920"/>
          </a:xfrm>
          <a:prstGeom prst="line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34715" y="3154681"/>
                <a:ext cx="321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15" y="3154681"/>
                <a:ext cx="32149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278010" y="1384351"/>
            <a:ext cx="122661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hu-HU" sz="28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hu-H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9028" y="2018341"/>
            <a:ext cx="131959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endParaRPr lang="hu-H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9028" y="2559646"/>
            <a:ext cx="162897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b="1" i="1" baseline="30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endParaRPr lang="hu-H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245600" y="3167302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800" b="1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hu-HU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800" b="1" i="1" baseline="30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r>
                      <a:rPr lang="hu-HU" sz="28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hu-HU" sz="2800" b="1" i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l-GR" sz="28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l-GR" sz="2800" b="1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ω</a:t>
                </a:r>
                <a:r>
                  <a:rPr lang="hu-HU" sz="2800" b="1" baseline="30000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2</a:t>
                </a:r>
                <a:endParaRPr lang="en-US" sz="2800" b="1" i="1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600" y="3167302"/>
                <a:ext cx="210346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6087" t="-1411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210872" y="3645284"/>
                <a:ext cx="1452257" cy="799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800" b="1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hu-HU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800" b="1" i="1" baseline="30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800" b="1" i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72" y="3645284"/>
                <a:ext cx="1452257" cy="799065"/>
              </a:xfrm>
              <a:prstGeom prst="rect">
                <a:avLst/>
              </a:prstGeom>
              <a:blipFill rotWithShape="0">
                <a:blip r:embed="rId5"/>
                <a:stretch>
                  <a:fillRect l="-8824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77007" y="4519772"/>
                <a:ext cx="2166993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800" b="1" i="1" baseline="30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="1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</a:t>
                </a:r>
                <a:r>
                  <a:rPr lang="hu-HU" sz="2800" b="1" i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800" b="1" i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007" y="4519772"/>
                <a:ext cx="2166993" cy="799065"/>
              </a:xfrm>
              <a:prstGeom prst="rect">
                <a:avLst/>
              </a:prstGeom>
              <a:blipFill rotWithShape="0">
                <a:blip r:embed="rId6"/>
                <a:stretch>
                  <a:fillRect l="-5915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775301" y="5290312"/>
                <a:ext cx="2341317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="1" i="1" baseline="-25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hu-H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hu-HU" sz="2800" b="1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hu-HU" sz="2800" b="1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m:rPr>
                        <m:sty m:val="p"/>
                      </m:rPr>
                      <a:rPr lang="el-GR" sz="28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hu-HU" sz="2800" b="1" i="1" baseline="30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2800" b="1" i="1" baseline="30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301" y="5290312"/>
                <a:ext cx="2341317" cy="799065"/>
              </a:xfrm>
              <a:prstGeom prst="rect">
                <a:avLst/>
              </a:prstGeom>
              <a:blipFill rotWithShape="0">
                <a:blip r:embed="rId7"/>
                <a:stretch>
                  <a:fillRect l="-5195" b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5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0" y="1767840"/>
            <a:ext cx="4130038" cy="41300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953219"/>
          </a:xfrm>
        </p:spPr>
        <p:txBody>
          <a:bodyPr/>
          <a:lstStyle/>
          <a:p>
            <a:pPr algn="ctr"/>
            <a:r>
              <a:rPr lang="hu-HU" dirty="0" smtClean="0"/>
              <a:t>Az első kozmikus sebesség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785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689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609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4"/>
          </p:cNvCxnSpPr>
          <p:nvPr/>
        </p:nvCxnSpPr>
        <p:spPr>
          <a:xfrm>
            <a:off x="47098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6200000">
            <a:off x="40785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6200000">
            <a:off x="34689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>
            <a:off x="47098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405313" y="1897839"/>
            <a:ext cx="588168" cy="221473"/>
          </a:xfrm>
          <a:custGeom>
            <a:avLst/>
            <a:gdLst>
              <a:gd name="connsiteX0" fmla="*/ 0 w 483394"/>
              <a:gd name="connsiteY0" fmla="*/ 212005 h 212005"/>
              <a:gd name="connsiteX1" fmla="*/ 190500 w 483394"/>
              <a:gd name="connsiteY1" fmla="*/ 150093 h 212005"/>
              <a:gd name="connsiteX2" fmla="*/ 292894 w 483394"/>
              <a:gd name="connsiteY2" fmla="*/ 74 h 212005"/>
              <a:gd name="connsiteX3" fmla="*/ 352425 w 483394"/>
              <a:gd name="connsiteY3" fmla="*/ 131043 h 212005"/>
              <a:gd name="connsiteX4" fmla="*/ 483394 w 483394"/>
              <a:gd name="connsiteY4" fmla="*/ 207243 h 212005"/>
              <a:gd name="connsiteX0" fmla="*/ 0 w 573881"/>
              <a:gd name="connsiteY0" fmla="*/ 212006 h 216769"/>
              <a:gd name="connsiteX1" fmla="*/ 190500 w 573881"/>
              <a:gd name="connsiteY1" fmla="*/ 150094 h 216769"/>
              <a:gd name="connsiteX2" fmla="*/ 292894 w 573881"/>
              <a:gd name="connsiteY2" fmla="*/ 75 h 216769"/>
              <a:gd name="connsiteX3" fmla="*/ 352425 w 573881"/>
              <a:gd name="connsiteY3" fmla="*/ 131044 h 216769"/>
              <a:gd name="connsiteX4" fmla="*/ 573881 w 573881"/>
              <a:gd name="connsiteY4" fmla="*/ 216769 h 216769"/>
              <a:gd name="connsiteX0" fmla="*/ 0 w 573881"/>
              <a:gd name="connsiteY0" fmla="*/ 212006 h 216769"/>
              <a:gd name="connsiteX1" fmla="*/ 190500 w 573881"/>
              <a:gd name="connsiteY1" fmla="*/ 150094 h 216769"/>
              <a:gd name="connsiteX2" fmla="*/ 292894 w 573881"/>
              <a:gd name="connsiteY2" fmla="*/ 75 h 216769"/>
              <a:gd name="connsiteX3" fmla="*/ 352425 w 573881"/>
              <a:gd name="connsiteY3" fmla="*/ 131044 h 216769"/>
              <a:gd name="connsiteX4" fmla="*/ 573881 w 573881"/>
              <a:gd name="connsiteY4" fmla="*/ 216769 h 216769"/>
              <a:gd name="connsiteX0" fmla="*/ 0 w 573881"/>
              <a:gd name="connsiteY0" fmla="*/ 211933 h 216696"/>
              <a:gd name="connsiteX1" fmla="*/ 190500 w 573881"/>
              <a:gd name="connsiteY1" fmla="*/ 150021 h 216696"/>
              <a:gd name="connsiteX2" fmla="*/ 292894 w 573881"/>
              <a:gd name="connsiteY2" fmla="*/ 2 h 216696"/>
              <a:gd name="connsiteX3" fmla="*/ 366712 w 573881"/>
              <a:gd name="connsiteY3" fmla="*/ 147640 h 216696"/>
              <a:gd name="connsiteX4" fmla="*/ 573881 w 573881"/>
              <a:gd name="connsiteY4" fmla="*/ 216696 h 216696"/>
              <a:gd name="connsiteX0" fmla="*/ 0 w 573881"/>
              <a:gd name="connsiteY0" fmla="*/ 211948 h 216711"/>
              <a:gd name="connsiteX1" fmla="*/ 190500 w 573881"/>
              <a:gd name="connsiteY1" fmla="*/ 150036 h 216711"/>
              <a:gd name="connsiteX2" fmla="*/ 292894 w 573881"/>
              <a:gd name="connsiteY2" fmla="*/ 17 h 216711"/>
              <a:gd name="connsiteX3" fmla="*/ 373855 w 573881"/>
              <a:gd name="connsiteY3" fmla="*/ 140511 h 216711"/>
              <a:gd name="connsiteX4" fmla="*/ 573881 w 573881"/>
              <a:gd name="connsiteY4" fmla="*/ 216711 h 216711"/>
              <a:gd name="connsiteX0" fmla="*/ 0 w 588168"/>
              <a:gd name="connsiteY0" fmla="*/ 221473 h 221473"/>
              <a:gd name="connsiteX1" fmla="*/ 204787 w 588168"/>
              <a:gd name="connsiteY1" fmla="*/ 150036 h 221473"/>
              <a:gd name="connsiteX2" fmla="*/ 307181 w 588168"/>
              <a:gd name="connsiteY2" fmla="*/ 17 h 221473"/>
              <a:gd name="connsiteX3" fmla="*/ 388142 w 588168"/>
              <a:gd name="connsiteY3" fmla="*/ 140511 h 221473"/>
              <a:gd name="connsiteX4" fmla="*/ 588168 w 588168"/>
              <a:gd name="connsiteY4" fmla="*/ 216711 h 2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68" h="221473">
                <a:moveTo>
                  <a:pt x="0" y="221473"/>
                </a:moveTo>
                <a:cubicBezTo>
                  <a:pt x="70842" y="208178"/>
                  <a:pt x="153590" y="186945"/>
                  <a:pt x="204787" y="150036"/>
                </a:cubicBezTo>
                <a:cubicBezTo>
                  <a:pt x="255984" y="113127"/>
                  <a:pt x="276622" y="1604"/>
                  <a:pt x="307181" y="17"/>
                </a:cubicBezTo>
                <a:cubicBezTo>
                  <a:pt x="337740" y="-1570"/>
                  <a:pt x="341311" y="104395"/>
                  <a:pt x="388142" y="140511"/>
                </a:cubicBezTo>
                <a:cubicBezTo>
                  <a:pt x="434973" y="176627"/>
                  <a:pt x="521890" y="200637"/>
                  <a:pt x="588168" y="2167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05338" y="1902601"/>
            <a:ext cx="202404" cy="197661"/>
          </a:xfrm>
          <a:custGeom>
            <a:avLst/>
            <a:gdLst>
              <a:gd name="connsiteX0" fmla="*/ 0 w 483394"/>
              <a:gd name="connsiteY0" fmla="*/ 212005 h 212005"/>
              <a:gd name="connsiteX1" fmla="*/ 190500 w 483394"/>
              <a:gd name="connsiteY1" fmla="*/ 150093 h 212005"/>
              <a:gd name="connsiteX2" fmla="*/ 292894 w 483394"/>
              <a:gd name="connsiteY2" fmla="*/ 74 h 212005"/>
              <a:gd name="connsiteX3" fmla="*/ 352425 w 483394"/>
              <a:gd name="connsiteY3" fmla="*/ 131043 h 212005"/>
              <a:gd name="connsiteX4" fmla="*/ 483394 w 483394"/>
              <a:gd name="connsiteY4" fmla="*/ 207243 h 212005"/>
              <a:gd name="connsiteX0" fmla="*/ 0 w 573881"/>
              <a:gd name="connsiteY0" fmla="*/ 212006 h 216769"/>
              <a:gd name="connsiteX1" fmla="*/ 190500 w 573881"/>
              <a:gd name="connsiteY1" fmla="*/ 150094 h 216769"/>
              <a:gd name="connsiteX2" fmla="*/ 292894 w 573881"/>
              <a:gd name="connsiteY2" fmla="*/ 75 h 216769"/>
              <a:gd name="connsiteX3" fmla="*/ 352425 w 573881"/>
              <a:gd name="connsiteY3" fmla="*/ 131044 h 216769"/>
              <a:gd name="connsiteX4" fmla="*/ 573881 w 573881"/>
              <a:gd name="connsiteY4" fmla="*/ 216769 h 216769"/>
              <a:gd name="connsiteX0" fmla="*/ 0 w 573881"/>
              <a:gd name="connsiteY0" fmla="*/ 212006 h 216769"/>
              <a:gd name="connsiteX1" fmla="*/ 190500 w 573881"/>
              <a:gd name="connsiteY1" fmla="*/ 150094 h 216769"/>
              <a:gd name="connsiteX2" fmla="*/ 292894 w 573881"/>
              <a:gd name="connsiteY2" fmla="*/ 75 h 216769"/>
              <a:gd name="connsiteX3" fmla="*/ 352425 w 573881"/>
              <a:gd name="connsiteY3" fmla="*/ 131044 h 216769"/>
              <a:gd name="connsiteX4" fmla="*/ 573881 w 573881"/>
              <a:gd name="connsiteY4" fmla="*/ 216769 h 216769"/>
              <a:gd name="connsiteX0" fmla="*/ 0 w 573881"/>
              <a:gd name="connsiteY0" fmla="*/ 211933 h 216696"/>
              <a:gd name="connsiteX1" fmla="*/ 190500 w 573881"/>
              <a:gd name="connsiteY1" fmla="*/ 150021 h 216696"/>
              <a:gd name="connsiteX2" fmla="*/ 292894 w 573881"/>
              <a:gd name="connsiteY2" fmla="*/ 2 h 216696"/>
              <a:gd name="connsiteX3" fmla="*/ 366712 w 573881"/>
              <a:gd name="connsiteY3" fmla="*/ 147640 h 216696"/>
              <a:gd name="connsiteX4" fmla="*/ 573881 w 573881"/>
              <a:gd name="connsiteY4" fmla="*/ 216696 h 216696"/>
              <a:gd name="connsiteX0" fmla="*/ 0 w 573881"/>
              <a:gd name="connsiteY0" fmla="*/ 211948 h 216711"/>
              <a:gd name="connsiteX1" fmla="*/ 190500 w 573881"/>
              <a:gd name="connsiteY1" fmla="*/ 150036 h 216711"/>
              <a:gd name="connsiteX2" fmla="*/ 292894 w 573881"/>
              <a:gd name="connsiteY2" fmla="*/ 17 h 216711"/>
              <a:gd name="connsiteX3" fmla="*/ 373855 w 573881"/>
              <a:gd name="connsiteY3" fmla="*/ 140511 h 216711"/>
              <a:gd name="connsiteX4" fmla="*/ 573881 w 573881"/>
              <a:gd name="connsiteY4" fmla="*/ 216711 h 216711"/>
              <a:gd name="connsiteX0" fmla="*/ 0 w 588168"/>
              <a:gd name="connsiteY0" fmla="*/ 221473 h 221473"/>
              <a:gd name="connsiteX1" fmla="*/ 204787 w 588168"/>
              <a:gd name="connsiteY1" fmla="*/ 150036 h 221473"/>
              <a:gd name="connsiteX2" fmla="*/ 307181 w 588168"/>
              <a:gd name="connsiteY2" fmla="*/ 17 h 221473"/>
              <a:gd name="connsiteX3" fmla="*/ 388142 w 588168"/>
              <a:gd name="connsiteY3" fmla="*/ 140511 h 221473"/>
              <a:gd name="connsiteX4" fmla="*/ 588168 w 588168"/>
              <a:gd name="connsiteY4" fmla="*/ 216711 h 2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68" h="221473">
                <a:moveTo>
                  <a:pt x="0" y="221473"/>
                </a:moveTo>
                <a:cubicBezTo>
                  <a:pt x="70842" y="208178"/>
                  <a:pt x="153590" y="186945"/>
                  <a:pt x="204787" y="150036"/>
                </a:cubicBezTo>
                <a:cubicBezTo>
                  <a:pt x="255984" y="113127"/>
                  <a:pt x="276622" y="1604"/>
                  <a:pt x="307181" y="17"/>
                </a:cubicBezTo>
                <a:cubicBezTo>
                  <a:pt x="337740" y="-1570"/>
                  <a:pt x="341311" y="104395"/>
                  <a:pt x="388142" y="140511"/>
                </a:cubicBezTo>
                <a:cubicBezTo>
                  <a:pt x="434973" y="176627"/>
                  <a:pt x="521890" y="200637"/>
                  <a:pt x="588168" y="2167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20" idx="1"/>
            <a:endCxn id="20" idx="5"/>
          </p:cNvCxnSpPr>
          <p:nvPr/>
        </p:nvCxnSpPr>
        <p:spPr>
          <a:xfrm>
            <a:off x="46311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0" idx="3"/>
            <a:endCxn id="20" idx="7"/>
          </p:cNvCxnSpPr>
          <p:nvPr/>
        </p:nvCxnSpPr>
        <p:spPr>
          <a:xfrm flipV="1">
            <a:off x="46311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5985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5" idx="2"/>
            <a:endCxn id="7" idx="0"/>
          </p:cNvCxnSpPr>
          <p:nvPr/>
        </p:nvCxnSpPr>
        <p:spPr>
          <a:xfrm flipH="1">
            <a:off x="4709886" y="1902616"/>
            <a:ext cx="1161" cy="187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 flipV="1">
            <a:off x="4706540" y="1894380"/>
            <a:ext cx="346473" cy="224931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V="1">
            <a:off x="4706540" y="1894378"/>
            <a:ext cx="572691" cy="291609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V="1">
            <a:off x="4706540" y="1894376"/>
            <a:ext cx="959112" cy="470204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1234" y="1949165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92350" y="1415089"/>
            <a:ext cx="4828376" cy="482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V="1">
            <a:off x="4706539" y="1894375"/>
            <a:ext cx="1482329" cy="993649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1010160 w 2041451"/>
              <a:gd name="connsiteY1" fmla="*/ 1625925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1010160 w 2041451"/>
              <a:gd name="connsiteY1" fmla="*/ 1625925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59260" y="1950666"/>
                  <a:pt x="747504" y="1795995"/>
                  <a:pt x="1010160" y="1625925"/>
                </a:cubicBezTo>
                <a:cubicBezTo>
                  <a:pt x="1272816" y="1455855"/>
                  <a:pt x="1423724" y="1263228"/>
                  <a:pt x="1595606" y="992241"/>
                </a:cubicBezTo>
                <a:cubicBezTo>
                  <a:pt x="1767488" y="721254"/>
                  <a:pt x="1938160" y="338517"/>
                  <a:pt x="2041451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2771635" y="1894373"/>
            <a:ext cx="3796805" cy="3637747"/>
          </a:xfrm>
          <a:prstGeom prst="arc">
            <a:avLst>
              <a:gd name="adj1" fmla="val 16200000"/>
              <a:gd name="adj2" fmla="val 2244207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2960913" y="1894373"/>
            <a:ext cx="3680528" cy="3782527"/>
          </a:xfrm>
          <a:prstGeom prst="arc">
            <a:avLst>
              <a:gd name="adj1" fmla="val 16200000"/>
              <a:gd name="adj2" fmla="val 800592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71635" y="1894374"/>
            <a:ext cx="3869806" cy="3869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88457" y="1415089"/>
            <a:ext cx="5436162" cy="5405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 smtClean="0"/>
              <a:t>Az első kozmikus sebesség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2729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459089"/>
              </p:ext>
            </p:extLst>
          </p:nvPr>
        </p:nvGraphicFramePr>
        <p:xfrm>
          <a:off x="2931459" y="941294"/>
          <a:ext cx="5769360" cy="578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Klip" r:id="rId3" imgW="2205714" imgH="2288145" progId="MS_ClipArt_Gallery.2">
                  <p:embed/>
                </p:oleObj>
              </mc:Choice>
              <mc:Fallback>
                <p:oleObj name="Klip" r:id="rId3" imgW="2205714" imgH="228814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1459" y="941294"/>
                        <a:ext cx="5769360" cy="578274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767840"/>
            <a:ext cx="4130038" cy="413004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953219"/>
          </a:xfrm>
        </p:spPr>
        <p:txBody>
          <a:bodyPr/>
          <a:lstStyle/>
          <a:p>
            <a:pPr algn="ctr"/>
            <a:r>
              <a:rPr lang="hu-HU" dirty="0" smtClean="0"/>
              <a:t>Az első kozmikus sebesség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64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68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88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4"/>
          </p:cNvCxnSpPr>
          <p:nvPr/>
        </p:nvCxnSpPr>
        <p:spPr>
          <a:xfrm>
            <a:off x="31477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6200000">
            <a:off x="25164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19068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31477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1"/>
            <a:endCxn id="19" idx="5"/>
          </p:cNvCxnSpPr>
          <p:nvPr/>
        </p:nvCxnSpPr>
        <p:spPr>
          <a:xfrm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3"/>
            <a:endCxn id="19" idx="7"/>
          </p:cNvCxnSpPr>
          <p:nvPr/>
        </p:nvCxnSpPr>
        <p:spPr>
          <a:xfrm flipV="1"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364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0250" y="1415089"/>
            <a:ext cx="4828376" cy="482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53930" y="1415089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6" idx="0"/>
          </p:cNvCxnSpPr>
          <p:nvPr/>
        </p:nvCxnSpPr>
        <p:spPr>
          <a:xfrm flipH="1">
            <a:off x="3139439" y="1085846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978283" y="1245586"/>
            <a:ext cx="339006" cy="33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953219"/>
          </a:xfrm>
        </p:spPr>
        <p:txBody>
          <a:bodyPr/>
          <a:lstStyle/>
          <a:p>
            <a:pPr algn="ctr"/>
            <a:r>
              <a:rPr lang="hu-HU" dirty="0" smtClean="0"/>
              <a:t>Az első kozmikus sebesség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037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41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861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4"/>
          </p:cNvCxnSpPr>
          <p:nvPr/>
        </p:nvCxnSpPr>
        <p:spPr>
          <a:xfrm>
            <a:off x="31350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6200000">
            <a:off x="25037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18941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31350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1"/>
            <a:endCxn id="19" idx="5"/>
          </p:cNvCxnSpPr>
          <p:nvPr/>
        </p:nvCxnSpPr>
        <p:spPr>
          <a:xfrm>
            <a:off x="30563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3"/>
            <a:endCxn id="19" idx="7"/>
          </p:cNvCxnSpPr>
          <p:nvPr/>
        </p:nvCxnSpPr>
        <p:spPr>
          <a:xfrm flipV="1">
            <a:off x="30563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237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7550" y="1415089"/>
            <a:ext cx="4828376" cy="482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67465" y="141012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35086" y="3306057"/>
            <a:ext cx="0" cy="52322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1230" y="1415089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126739" y="1085846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65583" y="1245586"/>
            <a:ext cx="339006" cy="33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135086" y="1415088"/>
            <a:ext cx="0" cy="52322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67465" y="325824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274465" y="877983"/>
                <a:ext cx="2371093" cy="803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465" y="877983"/>
                <a:ext cx="2371093" cy="803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H="1" flipV="1">
            <a:off x="1089141" y="2542440"/>
            <a:ext cx="2062052" cy="1296892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H="1" flipV="1">
            <a:off x="2058770" y="2458564"/>
            <a:ext cx="1092423" cy="1380768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652704" y="1945316"/>
            <a:ext cx="400196" cy="505829"/>
          </a:xfrm>
          <a:prstGeom prst="line">
            <a:avLst/>
          </a:prstGeom>
          <a:ln w="2222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157170" y="2767017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170" y="2767017"/>
                <a:ext cx="32149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586402" y="1731696"/>
                <a:ext cx="2371093" cy="882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402" y="1731696"/>
                <a:ext cx="2371093" cy="8826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3133111" y="1420960"/>
            <a:ext cx="1297642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10128" y="877983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135086" y="897740"/>
            <a:ext cx="0" cy="523220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0965" y="849924"/>
            <a:ext cx="51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F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cf</a:t>
            </a:r>
            <a:endParaRPr lang="en-US" sz="2800" b="1" i="1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053926" y="2646366"/>
                <a:ext cx="2450918" cy="868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𝑐𝑓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926" y="2646366"/>
                <a:ext cx="2450918" cy="8686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42899" y="3544667"/>
                <a:ext cx="245091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𝑐𝑓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 =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899" y="3544667"/>
                <a:ext cx="2450918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6035684" y="3975554"/>
                <a:ext cx="2371093" cy="8686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84" y="3975554"/>
                <a:ext cx="2371093" cy="8686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6224204" y="4279900"/>
            <a:ext cx="240096" cy="44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015621" y="3975095"/>
            <a:ext cx="240096" cy="44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 rot="2238982">
            <a:off x="7415333" y="3846390"/>
            <a:ext cx="429464" cy="11046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004309" y="476882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=K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6035684" y="5272498"/>
                <a:ext cx="2371093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u-HU" sz="2800" b="0" i="1" baseline="-2500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684" y="5272498"/>
                <a:ext cx="2371093" cy="12730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245994" y="3585973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32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30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46" grpId="0"/>
      <p:bldP spid="53" grpId="0" animBg="1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767840"/>
            <a:ext cx="4130038" cy="413004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916344"/>
          </a:xfrm>
        </p:spPr>
        <p:txBody>
          <a:bodyPr/>
          <a:lstStyle/>
          <a:p>
            <a:pPr algn="ctr"/>
            <a:r>
              <a:rPr lang="hu-HU" dirty="0" smtClean="0"/>
              <a:t>Az első kozmikus sebesség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64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68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88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4"/>
          </p:cNvCxnSpPr>
          <p:nvPr/>
        </p:nvCxnSpPr>
        <p:spPr>
          <a:xfrm>
            <a:off x="31477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6200000">
            <a:off x="25164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19068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31477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1"/>
            <a:endCxn id="19" idx="5"/>
          </p:cNvCxnSpPr>
          <p:nvPr/>
        </p:nvCxnSpPr>
        <p:spPr>
          <a:xfrm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3"/>
            <a:endCxn id="19" idx="7"/>
          </p:cNvCxnSpPr>
          <p:nvPr/>
        </p:nvCxnSpPr>
        <p:spPr>
          <a:xfrm flipV="1"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364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0250" y="1415089"/>
            <a:ext cx="4828376" cy="4828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53930" y="1415089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6" idx="0"/>
          </p:cNvCxnSpPr>
          <p:nvPr/>
        </p:nvCxnSpPr>
        <p:spPr>
          <a:xfrm flipH="1">
            <a:off x="3139439" y="1085846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33111" y="1420960"/>
            <a:ext cx="1297642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10128" y="877983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089141" y="2542440"/>
            <a:ext cx="2062052" cy="1296892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 flipV="1">
            <a:off x="1652704" y="1945316"/>
            <a:ext cx="400196" cy="505829"/>
          </a:xfrm>
          <a:prstGeom prst="line">
            <a:avLst/>
          </a:prstGeom>
          <a:ln w="2222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2978283" y="1245586"/>
            <a:ext cx="339006" cy="33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2058770" y="2458564"/>
            <a:ext cx="1092423" cy="1380768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157170" y="2767017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170" y="2767017"/>
                <a:ext cx="32149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81368" y="639458"/>
                <a:ext cx="1397998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u-HU" sz="2800" b="0" i="1" baseline="-2500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8" y="639458"/>
                <a:ext cx="1397998" cy="12730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1929348"/>
                <a:ext cx="127544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9348"/>
                <a:ext cx="127544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4458" y="803115"/>
                <a:ext cx="3641982" cy="101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sz="2000" dirty="0" smtClean="0"/>
                  <a:t> (gamma), gravitációs állandó, </a:t>
                </a:r>
                <a:endParaRPr lang="hu-HU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6,67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−11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sup>
                      </m:sSup>
                      <m:f>
                        <m:fPr>
                          <m:ctrlPr>
                            <a:rPr lang="hu-HU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hu-H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58" y="803115"/>
                <a:ext cx="3641982" cy="1017843"/>
              </a:xfrm>
              <a:prstGeom prst="rect">
                <a:avLst/>
              </a:prstGeom>
              <a:blipFill rotWithShape="0">
                <a:blip r:embed="rId8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44038" y="1678950"/>
                <a:ext cx="4240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ld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mege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hu-HU" sz="20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hu-HU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976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000" b="0" i="1" dirty="0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sup>
                      </m:sSup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38" y="1678950"/>
                <a:ext cx="4240985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81719" y="2219206"/>
                <a:ext cx="3515162" cy="10956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000" i="1" dirty="0">
                        <a:latin typeface="Cambria Math" panose="02040503050406030204" pitchFamily="18" charset="0"/>
                      </a:rPr>
                      <m:t>6,67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−11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000" i="1" dirty="0">
                        <a:latin typeface="Cambria Math" panose="02040503050406030204" pitchFamily="18" charset="0"/>
                      </a:rPr>
                      <m:t>5,976</m:t>
                    </m:r>
                    <m:r>
                      <a:rPr lang="hu-H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000" i="1" dirty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sup>
                    </m:sSup>
                  </m:oMath>
                </a14:m>
                <a:r>
                  <a:rPr lang="hu-HU" sz="2000" dirty="0" smtClean="0"/>
                  <a:t> =</a:t>
                </a:r>
              </a:p>
              <a:p>
                <a:r>
                  <a:rPr lang="hu-HU" sz="2000" dirty="0" smtClean="0"/>
                  <a:t> 398620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hu-HU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719" y="2219206"/>
                <a:ext cx="3515162" cy="1095621"/>
              </a:xfrm>
              <a:prstGeom prst="rect">
                <a:avLst/>
              </a:prstGeom>
              <a:blipFill rotWithShape="0">
                <a:blip r:embed="rId10"/>
                <a:stretch>
                  <a:fillRect l="-295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532327" y="3345963"/>
                <a:ext cx="3314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ld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sugara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hu-HU" sz="2000" b="0" i="0" dirty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hu-HU" sz="2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</a:rPr>
                        <m:t>6371 </m:t>
                      </m:r>
                      <m:r>
                        <a:rPr lang="hu-H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27" y="3345963"/>
                <a:ext cx="3314113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532327" y="3740338"/>
                <a:ext cx="3314113" cy="16571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Az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ő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ld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felsz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i="1" baseline="-250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rad>
                  </m:oMath>
                </a14:m>
                <a:r>
                  <a:rPr lang="hu-HU" sz="2000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 sz="2000" dirty="0"/>
                              <m:t>398620</m:t>
                            </m:r>
                          </m:num>
                          <m:den>
                            <m: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6371</m:t>
                            </m:r>
                          </m:den>
                        </m:f>
                      </m:e>
                    </m:rad>
                  </m:oMath>
                </a14:m>
                <a:r>
                  <a:rPr lang="hu-HU" sz="2000" dirty="0" smtClean="0"/>
                  <a:t>=7,909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27" y="3740338"/>
                <a:ext cx="3314113" cy="16571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518988" y="5374099"/>
                <a:ext cx="4955958" cy="16571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Az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els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ő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200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magass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gban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i="1" baseline="-2500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d>
                              <m:dPr>
                                <m:ctrlPr>
                                  <a:rPr lang="hu-H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hu-HU" sz="2000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 sz="2000" dirty="0"/>
                              <m:t>398620</m:t>
                            </m:r>
                          </m:num>
                          <m:den>
                            <m: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6371+200</m:t>
                            </m:r>
                          </m:den>
                        </m:f>
                      </m:e>
                    </m:rad>
                  </m:oMath>
                </a14:m>
                <a:endParaRPr lang="hu-HU" sz="2000" dirty="0" smtClean="0"/>
              </a:p>
              <a:p>
                <a:r>
                  <a:rPr lang="hu-HU" sz="2000" dirty="0" smtClean="0"/>
                  <a:t>=7,788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88" y="5374099"/>
                <a:ext cx="4955958" cy="1657162"/>
              </a:xfrm>
              <a:prstGeom prst="rect">
                <a:avLst/>
              </a:prstGeom>
              <a:blipFill rotWithShape="0">
                <a:blip r:embed="rId13"/>
                <a:stretch>
                  <a:fillRect l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8" grpId="0"/>
      <p:bldP spid="29" grpId="0"/>
      <p:bldP spid="30" grpId="0"/>
      <p:bldP spid="2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 smtClean="0"/>
              <a:t>A második kozmikus sebesség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2729"/>
                <a:ext cx="8223250" cy="4351338"/>
              </a:xfrm>
            </p:spPr>
            <p:txBody>
              <a:bodyPr/>
              <a:lstStyle/>
              <a:p>
                <a:r>
                  <a:rPr lang="hu-HU" dirty="0" smtClean="0"/>
                  <a:t>Gravitációs potenciál: Az a munka, ami az egységnyi m-tömegű testet a végtelenből az M-tömegű tömegközépponttól </a:t>
                </a:r>
                <a:r>
                  <a:rPr lang="hu-HU" dirty="0" err="1" smtClean="0"/>
                  <a:t>x-távolságba</a:t>
                </a:r>
                <a:r>
                  <a:rPr lang="hu-HU" dirty="0" smtClean="0"/>
                  <a:t> juttatja. </a:t>
                </a:r>
              </a:p>
              <a:p>
                <a:r>
                  <a:rPr lang="hu-HU" dirty="0" smtClean="0"/>
                  <a:t>Értéke negatív! Mértékegysége J/kg.</a:t>
                </a:r>
              </a:p>
              <a:p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hu-HU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trlPr>
                          <a:rPr lang="hu-HU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>
                          <m:fPr>
                            <m:ctrlP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i="1" dirty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hu-HU" dirty="0" smtClean="0"/>
              </a:p>
              <a:p>
                <a:r>
                  <a:rPr lang="hu-HU" dirty="0" smtClean="0"/>
                  <a:t>A második kozmikus sebesség az a sebesség, ami az objektumot az M tömegközépponttól olyan távolságra juttatja, hogy annak vonzása a mozgásállapotát már nem befolyásolja.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2729"/>
                <a:ext cx="8223250" cy="4351338"/>
              </a:xfrm>
              <a:blipFill rotWithShape="0">
                <a:blip r:embed="rId2"/>
                <a:stretch>
                  <a:fillRect l="-1334" t="-2384" r="-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9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r>
              <a:rPr lang="hu-HU" dirty="0" smtClean="0"/>
              <a:t>A kozmikus sebességek fizikai háttere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r>
              <a:rPr lang="hu-HU" dirty="0" smtClean="0"/>
              <a:t>A sebességről általában</a:t>
            </a:r>
          </a:p>
          <a:p>
            <a:r>
              <a:rPr lang="hu-HU" dirty="0" smtClean="0"/>
              <a:t>Egyenes vonalú egyenletes mozgás</a:t>
            </a:r>
          </a:p>
          <a:p>
            <a:r>
              <a:rPr lang="hu-HU" dirty="0" smtClean="0"/>
              <a:t>A változó mozgás</a:t>
            </a:r>
          </a:p>
          <a:p>
            <a:pPr lvl="1"/>
            <a:r>
              <a:rPr lang="hu-HU" dirty="0" smtClean="0"/>
              <a:t>A szabadesés.</a:t>
            </a:r>
          </a:p>
          <a:p>
            <a:pPr lvl="1"/>
            <a:r>
              <a:rPr lang="hu-HU" dirty="0" smtClean="0"/>
              <a:t>Az egyenletes körmozgás</a:t>
            </a:r>
          </a:p>
          <a:p>
            <a:r>
              <a:rPr lang="hu-HU" dirty="0" smtClean="0"/>
              <a:t>Az első, második, és harmadik kozmikus sebességek</a:t>
            </a:r>
          </a:p>
          <a:p>
            <a:r>
              <a:rPr lang="hu-HU" dirty="0" smtClean="0"/>
              <a:t>Pályamódosítások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6167" y="733097"/>
                <a:ext cx="8757680" cy="17845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hu-HU" sz="2400" dirty="0" smtClean="0"/>
                  <a:t>Legyen egy k kezdeti, és v végállapot. A kezdeti állapotban az m-tömegű objektumnak </a:t>
                </a:r>
                <a:r>
                  <a:rPr lang="hu-HU" sz="2400" dirty="0" err="1" smtClean="0"/>
                  <a:t>E</a:t>
                </a:r>
                <a:r>
                  <a:rPr lang="hu-HU" sz="2400" baseline="-25000" dirty="0" err="1" smtClean="0"/>
                  <a:t>m</a:t>
                </a:r>
                <a:r>
                  <a:rPr lang="hu-HU" sz="2400" dirty="0" smtClean="0"/>
                  <a:t> mozgási, és </a:t>
                </a:r>
                <a:r>
                  <a:rPr lang="hu-HU" sz="2400" dirty="0" err="1" smtClean="0"/>
                  <a:t>E</a:t>
                </a:r>
                <a:r>
                  <a:rPr lang="hu-HU" sz="2400" baseline="-25000" dirty="0" err="1" smtClean="0"/>
                  <a:t>p</a:t>
                </a:r>
                <a:r>
                  <a:rPr lang="hu-HU" sz="2400" dirty="0" smtClean="0"/>
                  <a:t> gravitációs potenciális energiája van. Az </a:t>
                </a:r>
                <a:r>
                  <a:rPr lang="hu-HU" sz="2400" dirty="0" err="1" smtClean="0"/>
                  <a:t>energiamegmaradás</a:t>
                </a:r>
                <a:r>
                  <a:rPr lang="hu-HU" sz="2400" dirty="0" smtClean="0"/>
                  <a:t> törvénye miatt az </a:t>
                </a:r>
                <a:r>
                  <a:rPr lang="hu-HU" sz="2400" dirty="0" err="1" smtClean="0"/>
                  <a:t>összenergia</a:t>
                </a:r>
                <a:r>
                  <a:rPr lang="hu-HU" sz="2400" dirty="0" smtClean="0"/>
                  <a:t> a kezdeti és a végállapotban megegyezik. Tehát:</a:t>
                </a:r>
                <a:br>
                  <a:rPr lang="hu-HU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6167" y="733097"/>
                <a:ext cx="8757680" cy="1784556"/>
              </a:xfrm>
              <a:blipFill rotWithShape="0">
                <a:blip r:embed="rId2"/>
                <a:stretch>
                  <a:fillRect l="-1114" t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201706" y="1"/>
            <a:ext cx="8740588" cy="73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A második kozmikus sebesség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96167" y="2517653"/>
                <a:ext cx="8757680" cy="1242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hu-HU" sz="2400" dirty="0" smtClean="0"/>
                  <a:t>A végállapotban a potenciális energia, és a kinetikus energia is nulla, tehát: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24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7" y="2517653"/>
                <a:ext cx="8757680" cy="1242978"/>
              </a:xfrm>
              <a:prstGeom prst="rect">
                <a:avLst/>
              </a:prstGeom>
              <a:blipFill rotWithShape="0">
                <a:blip r:embed="rId3"/>
                <a:stretch>
                  <a:fillRect l="-1114" t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96167" y="3648861"/>
                <a:ext cx="8555974" cy="3196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sz="2400" dirty="0" smtClean="0"/>
                  <a:t>Behelyettesítve: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hu-HU" sz="2400" dirty="0"/>
                  <a:t>, ebből</a:t>
                </a:r>
              </a:p>
              <a:p>
                <a:pPr algn="ctr"/>
                <a:endParaRPr lang="hu-HU" sz="24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  <m:sup/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f>
                          <m:fPr>
                            <m:ctrlP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𝑎𝑚𝑖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hu-HU" sz="2400" dirty="0"/>
                  <a:t> helyettesítéssel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7" y="3648861"/>
                <a:ext cx="8555974" cy="3196260"/>
              </a:xfrm>
              <a:prstGeom prst="rect">
                <a:avLst/>
              </a:prstGeom>
              <a:blipFill rotWithShape="0">
                <a:blip r:embed="rId4"/>
                <a:stretch>
                  <a:fillRect l="-1140"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7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614" y="1079500"/>
                <a:ext cx="8757680" cy="5689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614" y="1079500"/>
                <a:ext cx="8757680" cy="56896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 smtClean="0"/>
              <a:t>A második kozmikus sebesség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27859"/>
              </p:ext>
            </p:extLst>
          </p:nvPr>
        </p:nvGraphicFramePr>
        <p:xfrm>
          <a:off x="1738648" y="1905872"/>
          <a:ext cx="5422005" cy="458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Klip" r:id="rId4" imgW="3168402" imgH="2681313" progId="MS_ClipArt_Gallery.2">
                  <p:embed/>
                </p:oleObj>
              </mc:Choice>
              <mc:Fallback>
                <p:oleObj name="Klip" r:id="rId4" imgW="3168402" imgH="26813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648" y="1905872"/>
                        <a:ext cx="5422005" cy="458748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1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 smtClean="0"/>
              <a:t>A második kozmikus sebesség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706" y="4951933"/>
            <a:ext cx="8942294" cy="16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latin typeface="Times New Roman" panose="02020603050405020304" pitchFamily="18" charset="0"/>
              </a:rPr>
              <a:t>E </a:t>
            </a:r>
            <a:r>
              <a:rPr lang="hu-HU" altLang="hu-HU" sz="2400" dirty="0">
                <a:latin typeface="Times New Roman" panose="02020603050405020304" pitchFamily="18" charset="0"/>
              </a:rPr>
              <a:t>képlet pedig a </a:t>
            </a:r>
            <a:r>
              <a:rPr lang="en-US" altLang="hu-HU" sz="2400" dirty="0">
                <a:latin typeface="Times New Roman" panose="02020603050405020304" pitchFamily="18" charset="0"/>
              </a:rPr>
              <a:t>parabola-, </a:t>
            </a:r>
            <a:r>
              <a:rPr lang="en-US" altLang="hu-HU" sz="2400" dirty="0" err="1">
                <a:latin typeface="Times New Roman" panose="02020603050405020304" pitchFamily="18" charset="0"/>
              </a:rPr>
              <a:t>vag</a:t>
            </a:r>
            <a:r>
              <a:rPr lang="hu-HU" altLang="hu-HU" sz="2400" dirty="0" err="1">
                <a:latin typeface="Times New Roman" panose="02020603050405020304" pitchFamily="18" charset="0"/>
              </a:rPr>
              <a:t>yis</a:t>
            </a:r>
            <a:r>
              <a:rPr lang="hu-HU" altLang="hu-HU" sz="2400" dirty="0">
                <a:latin typeface="Times New Roman" panose="02020603050405020304" pitchFamily="18" charset="0"/>
              </a:rPr>
              <a:t> a</a:t>
            </a:r>
            <a:r>
              <a:rPr lang="en-US" altLang="hu-HU" sz="2400" dirty="0">
                <a:latin typeface="Times New Roman" panose="02020603050405020304" pitchFamily="18" charset="0"/>
              </a:rPr>
              <a:t> </a:t>
            </a:r>
            <a:r>
              <a:rPr lang="hu-HU" altLang="hu-HU" sz="2400" dirty="0">
                <a:latin typeface="Times New Roman" panose="02020603050405020304" pitchFamily="18" charset="0"/>
              </a:rPr>
              <a:t>második  </a:t>
            </a:r>
            <a:r>
              <a:rPr lang="hu-HU" altLang="hu-HU" sz="2400" dirty="0" smtClean="0">
                <a:latin typeface="Times New Roman" panose="02020603050405020304" pitchFamily="18" charset="0"/>
              </a:rPr>
              <a:t>kozmikus </a:t>
            </a:r>
            <a:r>
              <a:rPr lang="hu-HU" altLang="hu-HU" sz="2400" dirty="0">
                <a:latin typeface="Times New Roman" panose="02020603050405020304" pitchFamily="18" charset="0"/>
              </a:rPr>
              <a:t>sebesség értékét adja. </a:t>
            </a:r>
            <a:endParaRPr lang="hu-HU" altLang="hu-HU" sz="24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latin typeface="Times New Roman" panose="02020603050405020304" pitchFamily="18" charset="0"/>
              </a:rPr>
              <a:t>E </a:t>
            </a:r>
            <a:r>
              <a:rPr lang="hu-HU" altLang="hu-HU" sz="2400" dirty="0">
                <a:latin typeface="Times New Roman" panose="02020603050405020304" pitchFamily="18" charset="0"/>
              </a:rPr>
              <a:t>képlet alapján </a:t>
            </a:r>
            <a:r>
              <a:rPr lang="hu-HU" altLang="hu-HU" sz="2400" dirty="0" smtClean="0">
                <a:latin typeface="Times New Roman" panose="02020603050405020304" pitchFamily="18" charset="0"/>
              </a:rPr>
              <a:t>levonhatjuk </a:t>
            </a:r>
            <a:r>
              <a:rPr lang="hu-HU" altLang="hu-HU" sz="2400" dirty="0">
                <a:latin typeface="Times New Roman" panose="02020603050405020304" pitchFamily="18" charset="0"/>
              </a:rPr>
              <a:t>a következtetést, amely minden égitestre </a:t>
            </a:r>
            <a:r>
              <a:rPr lang="hu-HU" altLang="hu-HU" sz="2400" dirty="0" smtClean="0">
                <a:latin typeface="Times New Roman" panose="02020603050405020304" pitchFamily="18" charset="0"/>
              </a:rPr>
              <a:t>vonatkozik</a:t>
            </a:r>
            <a:r>
              <a:rPr lang="hu-HU" altLang="hu-HU" sz="2400" dirty="0">
                <a:latin typeface="Times New Roman" panose="02020603050405020304" pitchFamily="18" charset="0"/>
              </a:rPr>
              <a:t>: az első kozmikus sebesség négyzetgyök két-szerese a második kozmikus sebesség értékét adja.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01706" y="631840"/>
            <a:ext cx="87383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hu-HU" sz="2400" dirty="0">
                <a:latin typeface="Times New Roman" panose="02020603050405020304" pitchFamily="18" charset="0"/>
              </a:rPr>
              <a:t>A m</a:t>
            </a:r>
            <a:r>
              <a:rPr lang="hu-HU" altLang="hu-HU" sz="2400" dirty="0" err="1">
                <a:latin typeface="Times New Roman" panose="02020603050405020304" pitchFamily="18" charset="0"/>
              </a:rPr>
              <a:t>ásodik</a:t>
            </a:r>
            <a:r>
              <a:rPr lang="hu-HU" altLang="hu-HU" sz="2400" dirty="0">
                <a:latin typeface="Times New Roman" panose="02020603050405020304" pitchFamily="18" charset="0"/>
              </a:rPr>
              <a:t> kozmikus sebesség meghatározását első alkalommal </a:t>
            </a:r>
            <a:r>
              <a:rPr lang="en-US" altLang="hu-HU" sz="2400" dirty="0">
                <a:latin typeface="Times New Roman" panose="02020603050405020304" pitchFamily="18" charset="0"/>
              </a:rPr>
              <a:t>a 19. s</a:t>
            </a:r>
            <a:r>
              <a:rPr lang="hu-HU" altLang="hu-HU" sz="2400" dirty="0" err="1">
                <a:latin typeface="Times New Roman" panose="02020603050405020304" pitchFamily="18" charset="0"/>
              </a:rPr>
              <a:t>zázad</a:t>
            </a:r>
            <a:r>
              <a:rPr lang="hu-HU" altLang="hu-HU" sz="2400" dirty="0">
                <a:latin typeface="Times New Roman" panose="02020603050405020304" pitchFamily="18" charset="0"/>
              </a:rPr>
              <a:t> végén Ciolkovszkij végezte el.  </a:t>
            </a:r>
            <a:r>
              <a:rPr lang="hu-HU" altLang="hu-HU" sz="2400" i="1" dirty="0">
                <a:latin typeface="Times New Roman" panose="02020603050405020304" pitchFamily="18" charset="0"/>
              </a:rPr>
              <a:t>„Tételezzük fel, a nehézségi gyorsulási érték a magasság növekedésével nem változik. Tételezzük fel továbbá, hogy az adott testet a bolygó sugarának megfelelő magasságra emeljük. Ekkor az elvégzett munka annyi, amennyi elegendő a Föld (égitest) vonzerejének végleges </a:t>
            </a:r>
            <a:r>
              <a:rPr lang="hu-HU" altLang="hu-HU" sz="2400" i="1" dirty="0" smtClean="0">
                <a:latin typeface="Times New Roman" panose="02020603050405020304" pitchFamily="18" charset="0"/>
              </a:rPr>
              <a:t>legyőzéséhez</a:t>
            </a:r>
            <a:r>
              <a:rPr lang="hu-HU" altLang="hu-HU" sz="2400" i="1" dirty="0">
                <a:latin typeface="Times New Roman" panose="02020603050405020304" pitchFamily="18" charset="0"/>
              </a:rPr>
              <a:t>.”</a:t>
            </a:r>
          </a:p>
          <a:p>
            <a:pPr>
              <a:buFontTx/>
              <a:buNone/>
            </a:pPr>
            <a:r>
              <a:rPr lang="hu-HU" altLang="hu-HU" sz="2400" dirty="0">
                <a:latin typeface="Times New Roman" panose="02020603050405020304" pitchFamily="18" charset="0"/>
              </a:rPr>
              <a:t>Ha e mondatokat képlet formájába jelenítjük meg: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79636" y="3849002"/>
                <a:ext cx="4643707" cy="679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hu-HU" altLang="hu-HU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altLang="hu-HU" sz="24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altLang="hu-HU" sz="2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altLang="hu-HU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=  </m:t>
                    </m:r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hu-HU" altLang="hu-HU" sz="2400" b="1" i="1" baseline="-25000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hu-HU" altLang="hu-HU" sz="2400" b="1" i="1" baseline="-25000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hu-HU" altLang="hu-HU" sz="2400" b="1" i="1" baseline="-25000" dirty="0">
                        <a:latin typeface="Cambria Math" panose="02040503050406030204" pitchFamily="18" charset="0"/>
                      </a:rPr>
                      <m:t> ;   </m:t>
                    </m:r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hu-HU" altLang="hu-HU" sz="2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hu-HU" altLang="hu-HU" sz="2400" b="1" i="1" baseline="-25000" dirty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hu-HU" altLang="hu-HU" sz="2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hu-HU" altLang="hu-HU" sz="2400" b="1" i="1" baseline="-25000" dirty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rad>
                    <m:r>
                      <a:rPr lang="hu-HU" altLang="hu-HU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altLang="hu-HU" sz="2400" b="1" dirty="0" smtClean="0">
                    <a:latin typeface="Times New Roman" panose="02020603050405020304" pitchFamily="18" charset="0"/>
                  </a:rPr>
                  <a:t>;  </a:t>
                </a:r>
                <a:endParaRPr lang="hu-HU" altLang="hu-HU" sz="24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36" y="3849002"/>
                <a:ext cx="4643707" cy="679289"/>
              </a:xfrm>
              <a:prstGeom prst="rect">
                <a:avLst/>
              </a:prstGeom>
              <a:blipFill rotWithShape="0">
                <a:blip r:embed="rId2"/>
                <a:stretch>
                  <a:fillRect r="-118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1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733096"/>
          </a:xfrm>
        </p:spPr>
        <p:txBody>
          <a:bodyPr/>
          <a:lstStyle/>
          <a:p>
            <a:pPr algn="ctr"/>
            <a:r>
              <a:rPr lang="hu-HU" dirty="0" smtClean="0"/>
              <a:t>A második kozmikus sebesség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1767840"/>
            <a:ext cx="4130038" cy="4130040"/>
          </a:xfrm>
        </p:spPr>
      </p:pic>
      <p:sp>
        <p:nvSpPr>
          <p:cNvPr id="8" name="Oval 7"/>
          <p:cNvSpPr/>
          <p:nvPr/>
        </p:nvSpPr>
        <p:spPr>
          <a:xfrm>
            <a:off x="2516414" y="2090057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6814" y="2090057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98814" y="2090057"/>
            <a:ext cx="3497943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4"/>
          </p:cNvCxnSpPr>
          <p:nvPr/>
        </p:nvCxnSpPr>
        <p:spPr>
          <a:xfrm>
            <a:off x="3147786" y="2090057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6200000">
            <a:off x="2516414" y="2080306"/>
            <a:ext cx="12627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1906814" y="2080306"/>
            <a:ext cx="2481944" cy="3497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3147786" y="2080306"/>
            <a:ext cx="0" cy="349794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7" idx="1"/>
            <a:endCxn id="17" idx="5"/>
          </p:cNvCxnSpPr>
          <p:nvPr/>
        </p:nvCxnSpPr>
        <p:spPr>
          <a:xfrm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3"/>
            <a:endCxn id="17" idx="7"/>
          </p:cNvCxnSpPr>
          <p:nvPr/>
        </p:nvCxnSpPr>
        <p:spPr>
          <a:xfrm flipV="1">
            <a:off x="3069007" y="3750706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036462" y="3718161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0250" y="1415089"/>
            <a:ext cx="4828376" cy="482837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1071" y="3813504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26580" y="3484261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0252" y="2889932"/>
            <a:ext cx="14675" cy="929443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1715" y="2697494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089141" y="2542440"/>
            <a:ext cx="2062052" cy="1296892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67" y="2674489"/>
                <a:ext cx="32149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 flipV="1">
            <a:off x="1652704" y="1945316"/>
            <a:ext cx="400196" cy="505829"/>
          </a:xfrm>
          <a:prstGeom prst="line">
            <a:avLst/>
          </a:prstGeom>
          <a:ln w="22225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54" y="2079060"/>
                <a:ext cx="32149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65424" y="3644001"/>
            <a:ext cx="339006" cy="339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2058770" y="2458564"/>
            <a:ext cx="1092423" cy="1380768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57170" y="2767017"/>
            <a:ext cx="32149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hu-HU" sz="2800" b="0" dirty="0" smtClean="0"/>
              <a:t>R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32608" y="5646230"/>
                <a:ext cx="1661341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u-HU" sz="2800" b="0" i="1" baseline="-25000" smtClean="0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" y="5646230"/>
                <a:ext cx="1661341" cy="1273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5267332" y="1116735"/>
                <a:ext cx="3314113" cy="16571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sodik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ld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felsz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b="0" i="1" baseline="-25000" smtClean="0"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rad>
                  </m:oMath>
                </a14:m>
                <a:r>
                  <a:rPr lang="hu-HU" sz="2000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 sz="2000" dirty="0"/>
                              <m:t>398620</m:t>
                            </m:r>
                          </m:num>
                          <m:den>
                            <m: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6371</m:t>
                            </m:r>
                          </m:den>
                        </m:f>
                      </m:e>
                    </m:rad>
                  </m:oMath>
                </a14:m>
                <a:r>
                  <a:rPr lang="hu-HU" sz="2000" dirty="0" smtClean="0"/>
                  <a:t>=11,180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32" y="1116735"/>
                <a:ext cx="3314113" cy="1657162"/>
              </a:xfrm>
              <a:prstGeom prst="rect">
                <a:avLst/>
              </a:prstGeom>
              <a:blipFill rotWithShape="0">
                <a:blip r:embed="rId6"/>
                <a:stretch>
                  <a:fillRect r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518988" y="5374099"/>
                <a:ext cx="4955958" cy="165716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sodik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200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magass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gban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b="0" i="1" baseline="-25000" smtClean="0"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d>
                              <m:dPr>
                                <m:ctrlPr>
                                  <a:rPr lang="hu-H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r>
                  <a:rPr lang="hu-HU" sz="2000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 sz="2000" dirty="0"/>
                              <m:t>398620</m:t>
                            </m:r>
                          </m:num>
                          <m:den>
                            <m:r>
                              <a:rPr lang="hu-HU" sz="2000" b="0" i="0" smtClean="0">
                                <a:latin typeface="Cambria Math" panose="02040503050406030204" pitchFamily="18" charset="0"/>
                              </a:rPr>
                              <m:t>6371+200</m:t>
                            </m:r>
                          </m:den>
                        </m:f>
                      </m:e>
                    </m:rad>
                  </m:oMath>
                </a14:m>
                <a:endParaRPr lang="hu-HU" sz="2000" dirty="0" smtClean="0"/>
              </a:p>
              <a:p>
                <a:r>
                  <a:rPr lang="hu-HU" sz="2000" dirty="0" smtClean="0"/>
                  <a:t>=11,015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88" y="5374099"/>
                <a:ext cx="4955958" cy="1657162"/>
              </a:xfrm>
              <a:prstGeom prst="rect">
                <a:avLst/>
              </a:prstGeom>
              <a:blipFill rotWithShape="0">
                <a:blip r:embed="rId7"/>
                <a:stretch>
                  <a:fillRect l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0" y="848103"/>
            <a:ext cx="9144000" cy="861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723901" y="939800"/>
            <a:ext cx="8216900" cy="2857500"/>
          </a:xfrm>
          <a:custGeom>
            <a:avLst/>
            <a:gdLst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293372 w 8510272"/>
              <a:gd name="connsiteY0" fmla="*/ 2857500 h 2857500"/>
              <a:gd name="connsiteX1" fmla="*/ 750572 w 8510272"/>
              <a:gd name="connsiteY1" fmla="*/ 863600 h 2857500"/>
              <a:gd name="connsiteX2" fmla="*/ 8510272 w 8510272"/>
              <a:gd name="connsiteY2" fmla="*/ 0 h 2857500"/>
              <a:gd name="connsiteX3" fmla="*/ 8510272 w 8510272"/>
              <a:gd name="connsiteY3" fmla="*/ 0 h 2857500"/>
              <a:gd name="connsiteX0" fmla="*/ 401374 w 8618274"/>
              <a:gd name="connsiteY0" fmla="*/ 2857500 h 2857500"/>
              <a:gd name="connsiteX1" fmla="*/ 858574 w 8618274"/>
              <a:gd name="connsiteY1" fmla="*/ 863600 h 2857500"/>
              <a:gd name="connsiteX2" fmla="*/ 8618274 w 8618274"/>
              <a:gd name="connsiteY2" fmla="*/ 0 h 2857500"/>
              <a:gd name="connsiteX3" fmla="*/ 8618274 w 8618274"/>
              <a:gd name="connsiteY3" fmla="*/ 0 h 2857500"/>
              <a:gd name="connsiteX0" fmla="*/ 0 w 8216900"/>
              <a:gd name="connsiteY0" fmla="*/ 2941106 h 2941106"/>
              <a:gd name="connsiteX1" fmla="*/ 1528354 w 8216900"/>
              <a:gd name="connsiteY1" fmla="*/ 516132 h 2941106"/>
              <a:gd name="connsiteX2" fmla="*/ 8216900 w 8216900"/>
              <a:gd name="connsiteY2" fmla="*/ 83606 h 2941106"/>
              <a:gd name="connsiteX3" fmla="*/ 8216900 w 8216900"/>
              <a:gd name="connsiteY3" fmla="*/ 83606 h 2941106"/>
              <a:gd name="connsiteX0" fmla="*/ 0 w 8216900"/>
              <a:gd name="connsiteY0" fmla="*/ 2891868 h 2891868"/>
              <a:gd name="connsiteX1" fmla="*/ 1528354 w 8216900"/>
              <a:gd name="connsiteY1" fmla="*/ 466894 h 2891868"/>
              <a:gd name="connsiteX2" fmla="*/ 8216900 w 8216900"/>
              <a:gd name="connsiteY2" fmla="*/ 34368 h 2891868"/>
              <a:gd name="connsiteX3" fmla="*/ 8216900 w 8216900"/>
              <a:gd name="connsiteY3" fmla="*/ 34368 h 2891868"/>
              <a:gd name="connsiteX0" fmla="*/ 0 w 8216900"/>
              <a:gd name="connsiteY0" fmla="*/ 2911043 h 2911043"/>
              <a:gd name="connsiteX1" fmla="*/ 1528354 w 8216900"/>
              <a:gd name="connsiteY1" fmla="*/ 486069 h 2911043"/>
              <a:gd name="connsiteX2" fmla="*/ 8216900 w 8216900"/>
              <a:gd name="connsiteY2" fmla="*/ 53543 h 2911043"/>
              <a:gd name="connsiteX3" fmla="*/ 8216900 w 8216900"/>
              <a:gd name="connsiteY3" fmla="*/ 53543 h 2911043"/>
              <a:gd name="connsiteX0" fmla="*/ 0 w 8216900"/>
              <a:gd name="connsiteY0" fmla="*/ 2920937 h 2920937"/>
              <a:gd name="connsiteX1" fmla="*/ 1528354 w 8216900"/>
              <a:gd name="connsiteY1" fmla="*/ 495963 h 2920937"/>
              <a:gd name="connsiteX2" fmla="*/ 8216900 w 8216900"/>
              <a:gd name="connsiteY2" fmla="*/ 63437 h 2920937"/>
              <a:gd name="connsiteX3" fmla="*/ 8216900 w 8216900"/>
              <a:gd name="connsiteY3" fmla="*/ 63437 h 2920937"/>
              <a:gd name="connsiteX0" fmla="*/ 0 w 8216900"/>
              <a:gd name="connsiteY0" fmla="*/ 2879147 h 2879147"/>
              <a:gd name="connsiteX1" fmla="*/ 1528354 w 8216900"/>
              <a:gd name="connsiteY1" fmla="*/ 454173 h 2879147"/>
              <a:gd name="connsiteX2" fmla="*/ 3952602 w 8216900"/>
              <a:gd name="connsiteY2" fmla="*/ 35437 h 2879147"/>
              <a:gd name="connsiteX3" fmla="*/ 8216900 w 8216900"/>
              <a:gd name="connsiteY3" fmla="*/ 21647 h 2879147"/>
              <a:gd name="connsiteX4" fmla="*/ 8216900 w 8216900"/>
              <a:gd name="connsiteY4" fmla="*/ 21647 h 2879147"/>
              <a:gd name="connsiteX0" fmla="*/ 0 w 8216900"/>
              <a:gd name="connsiteY0" fmla="*/ 2879147 h 2879147"/>
              <a:gd name="connsiteX1" fmla="*/ 1084217 w 8216900"/>
              <a:gd name="connsiteY1" fmla="*/ 702367 h 2879147"/>
              <a:gd name="connsiteX2" fmla="*/ 3952602 w 8216900"/>
              <a:gd name="connsiteY2" fmla="*/ 35437 h 2879147"/>
              <a:gd name="connsiteX3" fmla="*/ 8216900 w 8216900"/>
              <a:gd name="connsiteY3" fmla="*/ 21647 h 2879147"/>
              <a:gd name="connsiteX4" fmla="*/ 8216900 w 8216900"/>
              <a:gd name="connsiteY4" fmla="*/ 21647 h 2879147"/>
              <a:gd name="connsiteX0" fmla="*/ 0 w 8216900"/>
              <a:gd name="connsiteY0" fmla="*/ 2857500 h 2857500"/>
              <a:gd name="connsiteX1" fmla="*/ 1084217 w 8216900"/>
              <a:gd name="connsiteY1" fmla="*/ 680720 h 2857500"/>
              <a:gd name="connsiteX2" fmla="*/ 3952602 w 8216900"/>
              <a:gd name="connsiteY2" fmla="*/ 13790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  <a:gd name="connsiteX0" fmla="*/ 0 w 8216900"/>
              <a:gd name="connsiteY0" fmla="*/ 2857500 h 2857500"/>
              <a:gd name="connsiteX1" fmla="*/ 1084217 w 8216900"/>
              <a:gd name="connsiteY1" fmla="*/ 680720 h 2857500"/>
              <a:gd name="connsiteX2" fmla="*/ 4004854 w 8216900"/>
              <a:gd name="connsiteY2" fmla="*/ 39916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  <a:gd name="connsiteX0" fmla="*/ 0 w 8216900"/>
              <a:gd name="connsiteY0" fmla="*/ 2857500 h 2857500"/>
              <a:gd name="connsiteX1" fmla="*/ 1175657 w 8216900"/>
              <a:gd name="connsiteY1" fmla="*/ 680720 h 2857500"/>
              <a:gd name="connsiteX2" fmla="*/ 4004854 w 8216900"/>
              <a:gd name="connsiteY2" fmla="*/ 39916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6900" h="2857500">
                <a:moveTo>
                  <a:pt x="0" y="2857500"/>
                </a:moveTo>
                <a:cubicBezTo>
                  <a:pt x="13758" y="2047875"/>
                  <a:pt x="508181" y="1150317"/>
                  <a:pt x="1175657" y="680720"/>
                </a:cubicBezTo>
                <a:cubicBezTo>
                  <a:pt x="1843133" y="211123"/>
                  <a:pt x="2890096" y="112004"/>
                  <a:pt x="4004854" y="39916"/>
                </a:cubicBezTo>
                <a:lnTo>
                  <a:pt x="8216900" y="0"/>
                </a:lnTo>
                <a:lnTo>
                  <a:pt x="8216900" y="0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9" grpId="0"/>
      <p:bldP spid="30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 smtClean="0"/>
              <a:t>A harmadik kozmikus sebesség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2729"/>
            <a:ext cx="7886700" cy="4351338"/>
          </a:xfrm>
        </p:spPr>
        <p:txBody>
          <a:bodyPr/>
          <a:lstStyle/>
          <a:p>
            <a:r>
              <a:rPr lang="hu-HU" dirty="0" smtClean="0"/>
              <a:t>A harmadik kozmikus sebesség a naprendszerre vonatkoztatott második kozmikus sebesség a föld pályamagasságában.</a:t>
            </a:r>
          </a:p>
          <a:p>
            <a:r>
              <a:rPr lang="hu-HU" dirty="0" smtClean="0"/>
              <a:t>Ezzel a sebességgel indítva az űrobjektumot, az elhagyja a naprendszert.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 smtClean="0"/>
              <a:t>A harmadik kozmikus sebesség</a:t>
            </a:r>
            <a:endParaRPr lang="en-US" dirty="0"/>
          </a:p>
        </p:txBody>
      </p:sp>
      <p:cxnSp>
        <p:nvCxnSpPr>
          <p:cNvPr id="15" name="Straight Connector 14"/>
          <p:cNvCxnSpPr>
            <a:stCxn id="17" idx="1"/>
            <a:endCxn id="17" idx="5"/>
          </p:cNvCxnSpPr>
          <p:nvPr/>
        </p:nvCxnSpPr>
        <p:spPr>
          <a:xfrm>
            <a:off x="3069007" y="2710445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7" idx="3"/>
            <a:endCxn id="17" idx="7"/>
          </p:cNvCxnSpPr>
          <p:nvPr/>
        </p:nvCxnSpPr>
        <p:spPr>
          <a:xfrm flipV="1">
            <a:off x="3069007" y="2710445"/>
            <a:ext cx="157142" cy="157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036462" y="2677900"/>
            <a:ext cx="222232" cy="222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71821" y="1116735"/>
            <a:ext cx="3945234" cy="574126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85302" y="4059159"/>
            <a:ext cx="77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70811" y="3729916"/>
            <a:ext cx="10323" cy="68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79158" y="3091933"/>
            <a:ext cx="14675" cy="929443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28663" y="3075518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800" b="1" i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86495" y="2789017"/>
            <a:ext cx="1957944" cy="1281896"/>
          </a:xfrm>
          <a:prstGeom prst="line">
            <a:avLst/>
          </a:prstGeom>
          <a:ln w="222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92676" y="3314631"/>
                <a:ext cx="32149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76" y="3314631"/>
                <a:ext cx="32149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1135037" y="4015038"/>
            <a:ext cx="88242" cy="88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16981" y="1025278"/>
                <a:ext cx="4328773" cy="23666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Napra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vonatkoztatott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sodik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kozmikus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sebess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lt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zepes</m:t>
                      </m:r>
                      <m:r>
                        <a:rPr lang="hu-H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hu-HU" sz="20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0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hu-HU" sz="2000" b="0" dirty="0" err="1" smtClean="0">
                    <a:ea typeface="Cambria Math" panose="02040503050406030204" pitchFamily="18" charset="0"/>
                  </a:rPr>
                  <a:t>ályasebes</a:t>
                </a:r>
                <a:r>
                  <a:rPr lang="hu-HU" sz="2000" b="0" dirty="0" smtClean="0">
                    <a:ea typeface="Cambria Math" panose="02040503050406030204" pitchFamily="18" charset="0"/>
                  </a:rPr>
                  <a:t>s</a:t>
                </a:r>
                <a:r>
                  <a:rPr lang="hu-HU" sz="2000" b="0" dirty="0" err="1" smtClean="0">
                    <a:ea typeface="Cambria Math" panose="02040503050406030204" pitchFamily="18" charset="0"/>
                  </a:rPr>
                  <a:t>ége</a:t>
                </a:r>
                <a14:m>
                  <m:oMath xmlns:m="http://schemas.openxmlformats.org/officeDocument/2006/math"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vF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=29,8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km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hu-HU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b="0" i="1" baseline="-25000" smtClean="0">
                        <a:latin typeface="Cambria Math" panose="02040503050406030204" pitchFamily="18" charset="0"/>
                      </a:rPr>
                      <m:t>𝐼𝐼𝐼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hu-HU" sz="2000" dirty="0" smtClean="0"/>
                  <a:t>=42,1 km/s.  A Földtől való távolodás sebessége, tehát  </a:t>
                </a:r>
                <a:r>
                  <a:rPr lang="hu-HU" sz="2000" dirty="0" err="1" smtClean="0"/>
                  <a:t>v</a:t>
                </a:r>
                <a:r>
                  <a:rPr lang="hu-HU" sz="2000" baseline="-25000" dirty="0" err="1" smtClean="0"/>
                  <a:t>t</a:t>
                </a:r>
                <a:r>
                  <a:rPr lang="hu-HU" sz="2000" dirty="0" smtClean="0"/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000" dirty="0"/>
                      <m:t>42,1</m:t>
                    </m:r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29,8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=12,3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81" y="1025278"/>
                <a:ext cx="4328773" cy="2366694"/>
              </a:xfrm>
              <a:prstGeom prst="rect">
                <a:avLst/>
              </a:prstGeom>
              <a:blipFill rotWithShape="0">
                <a:blip r:embed="rId3"/>
                <a:stretch>
                  <a:fillRect l="-1549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0" y="848103"/>
            <a:ext cx="9144000" cy="861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179158" y="907722"/>
            <a:ext cx="7964842" cy="3138254"/>
          </a:xfrm>
          <a:custGeom>
            <a:avLst/>
            <a:gdLst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456009 w 8672909"/>
              <a:gd name="connsiteY0" fmla="*/ 2857500 h 2857500"/>
              <a:gd name="connsiteX1" fmla="*/ 913209 w 8672909"/>
              <a:gd name="connsiteY1" fmla="*/ 863600 h 2857500"/>
              <a:gd name="connsiteX2" fmla="*/ 8672909 w 8672909"/>
              <a:gd name="connsiteY2" fmla="*/ 0 h 2857500"/>
              <a:gd name="connsiteX3" fmla="*/ 8672909 w 8672909"/>
              <a:gd name="connsiteY3" fmla="*/ 0 h 2857500"/>
              <a:gd name="connsiteX0" fmla="*/ 293372 w 8510272"/>
              <a:gd name="connsiteY0" fmla="*/ 2857500 h 2857500"/>
              <a:gd name="connsiteX1" fmla="*/ 750572 w 8510272"/>
              <a:gd name="connsiteY1" fmla="*/ 863600 h 2857500"/>
              <a:gd name="connsiteX2" fmla="*/ 8510272 w 8510272"/>
              <a:gd name="connsiteY2" fmla="*/ 0 h 2857500"/>
              <a:gd name="connsiteX3" fmla="*/ 8510272 w 8510272"/>
              <a:gd name="connsiteY3" fmla="*/ 0 h 2857500"/>
              <a:gd name="connsiteX0" fmla="*/ 401374 w 8618274"/>
              <a:gd name="connsiteY0" fmla="*/ 2857500 h 2857500"/>
              <a:gd name="connsiteX1" fmla="*/ 858574 w 8618274"/>
              <a:gd name="connsiteY1" fmla="*/ 863600 h 2857500"/>
              <a:gd name="connsiteX2" fmla="*/ 8618274 w 8618274"/>
              <a:gd name="connsiteY2" fmla="*/ 0 h 2857500"/>
              <a:gd name="connsiteX3" fmla="*/ 8618274 w 8618274"/>
              <a:gd name="connsiteY3" fmla="*/ 0 h 2857500"/>
              <a:gd name="connsiteX0" fmla="*/ 0 w 8216900"/>
              <a:gd name="connsiteY0" fmla="*/ 2941106 h 2941106"/>
              <a:gd name="connsiteX1" fmla="*/ 1528354 w 8216900"/>
              <a:gd name="connsiteY1" fmla="*/ 516132 h 2941106"/>
              <a:gd name="connsiteX2" fmla="*/ 8216900 w 8216900"/>
              <a:gd name="connsiteY2" fmla="*/ 83606 h 2941106"/>
              <a:gd name="connsiteX3" fmla="*/ 8216900 w 8216900"/>
              <a:gd name="connsiteY3" fmla="*/ 83606 h 2941106"/>
              <a:gd name="connsiteX0" fmla="*/ 0 w 8216900"/>
              <a:gd name="connsiteY0" fmla="*/ 2891868 h 2891868"/>
              <a:gd name="connsiteX1" fmla="*/ 1528354 w 8216900"/>
              <a:gd name="connsiteY1" fmla="*/ 466894 h 2891868"/>
              <a:gd name="connsiteX2" fmla="*/ 8216900 w 8216900"/>
              <a:gd name="connsiteY2" fmla="*/ 34368 h 2891868"/>
              <a:gd name="connsiteX3" fmla="*/ 8216900 w 8216900"/>
              <a:gd name="connsiteY3" fmla="*/ 34368 h 2891868"/>
              <a:gd name="connsiteX0" fmla="*/ 0 w 8216900"/>
              <a:gd name="connsiteY0" fmla="*/ 2911043 h 2911043"/>
              <a:gd name="connsiteX1" fmla="*/ 1528354 w 8216900"/>
              <a:gd name="connsiteY1" fmla="*/ 486069 h 2911043"/>
              <a:gd name="connsiteX2" fmla="*/ 8216900 w 8216900"/>
              <a:gd name="connsiteY2" fmla="*/ 53543 h 2911043"/>
              <a:gd name="connsiteX3" fmla="*/ 8216900 w 8216900"/>
              <a:gd name="connsiteY3" fmla="*/ 53543 h 2911043"/>
              <a:gd name="connsiteX0" fmla="*/ 0 w 8216900"/>
              <a:gd name="connsiteY0" fmla="*/ 2920937 h 2920937"/>
              <a:gd name="connsiteX1" fmla="*/ 1528354 w 8216900"/>
              <a:gd name="connsiteY1" fmla="*/ 495963 h 2920937"/>
              <a:gd name="connsiteX2" fmla="*/ 8216900 w 8216900"/>
              <a:gd name="connsiteY2" fmla="*/ 63437 h 2920937"/>
              <a:gd name="connsiteX3" fmla="*/ 8216900 w 8216900"/>
              <a:gd name="connsiteY3" fmla="*/ 63437 h 2920937"/>
              <a:gd name="connsiteX0" fmla="*/ 0 w 8216900"/>
              <a:gd name="connsiteY0" fmla="*/ 2879147 h 2879147"/>
              <a:gd name="connsiteX1" fmla="*/ 1528354 w 8216900"/>
              <a:gd name="connsiteY1" fmla="*/ 454173 h 2879147"/>
              <a:gd name="connsiteX2" fmla="*/ 3952602 w 8216900"/>
              <a:gd name="connsiteY2" fmla="*/ 35437 h 2879147"/>
              <a:gd name="connsiteX3" fmla="*/ 8216900 w 8216900"/>
              <a:gd name="connsiteY3" fmla="*/ 21647 h 2879147"/>
              <a:gd name="connsiteX4" fmla="*/ 8216900 w 8216900"/>
              <a:gd name="connsiteY4" fmla="*/ 21647 h 2879147"/>
              <a:gd name="connsiteX0" fmla="*/ 0 w 8216900"/>
              <a:gd name="connsiteY0" fmla="*/ 2879147 h 2879147"/>
              <a:gd name="connsiteX1" fmla="*/ 1084217 w 8216900"/>
              <a:gd name="connsiteY1" fmla="*/ 702367 h 2879147"/>
              <a:gd name="connsiteX2" fmla="*/ 3952602 w 8216900"/>
              <a:gd name="connsiteY2" fmla="*/ 35437 h 2879147"/>
              <a:gd name="connsiteX3" fmla="*/ 8216900 w 8216900"/>
              <a:gd name="connsiteY3" fmla="*/ 21647 h 2879147"/>
              <a:gd name="connsiteX4" fmla="*/ 8216900 w 8216900"/>
              <a:gd name="connsiteY4" fmla="*/ 21647 h 2879147"/>
              <a:gd name="connsiteX0" fmla="*/ 0 w 8216900"/>
              <a:gd name="connsiteY0" fmla="*/ 2857500 h 2857500"/>
              <a:gd name="connsiteX1" fmla="*/ 1084217 w 8216900"/>
              <a:gd name="connsiteY1" fmla="*/ 680720 h 2857500"/>
              <a:gd name="connsiteX2" fmla="*/ 3952602 w 8216900"/>
              <a:gd name="connsiteY2" fmla="*/ 13790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  <a:gd name="connsiteX0" fmla="*/ 0 w 8216900"/>
              <a:gd name="connsiteY0" fmla="*/ 2857500 h 2857500"/>
              <a:gd name="connsiteX1" fmla="*/ 1084217 w 8216900"/>
              <a:gd name="connsiteY1" fmla="*/ 680720 h 2857500"/>
              <a:gd name="connsiteX2" fmla="*/ 4004854 w 8216900"/>
              <a:gd name="connsiteY2" fmla="*/ 39916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  <a:gd name="connsiteX0" fmla="*/ 0 w 8216900"/>
              <a:gd name="connsiteY0" fmla="*/ 2857500 h 2857500"/>
              <a:gd name="connsiteX1" fmla="*/ 1175657 w 8216900"/>
              <a:gd name="connsiteY1" fmla="*/ 680720 h 2857500"/>
              <a:gd name="connsiteX2" fmla="*/ 4004854 w 8216900"/>
              <a:gd name="connsiteY2" fmla="*/ 39916 h 2857500"/>
              <a:gd name="connsiteX3" fmla="*/ 8216900 w 8216900"/>
              <a:gd name="connsiteY3" fmla="*/ 0 h 2857500"/>
              <a:gd name="connsiteX4" fmla="*/ 8216900 w 8216900"/>
              <a:gd name="connsiteY4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6900" h="2857500">
                <a:moveTo>
                  <a:pt x="0" y="2857500"/>
                </a:moveTo>
                <a:cubicBezTo>
                  <a:pt x="13758" y="2047875"/>
                  <a:pt x="508181" y="1150317"/>
                  <a:pt x="1175657" y="680720"/>
                </a:cubicBezTo>
                <a:cubicBezTo>
                  <a:pt x="1843133" y="211123"/>
                  <a:pt x="2890096" y="112004"/>
                  <a:pt x="4004854" y="39916"/>
                </a:cubicBezTo>
                <a:lnTo>
                  <a:pt x="8216900" y="0"/>
                </a:lnTo>
                <a:lnTo>
                  <a:pt x="8216900" y="0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19919" y="2600197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63735" y="4028903"/>
            <a:ext cx="58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Föld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01658" y="3108370"/>
                <a:ext cx="4328773" cy="23666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hu-HU" sz="2000" dirty="0" smtClean="0"/>
                  <a:t>   A Földről történő indítás esetén a harmadik kozmikus sebesség: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𝐼𝐼𝐼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á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u-HU" sz="2000" dirty="0" smtClean="0"/>
                  <a:t>=</a:t>
                </a:r>
                <a:endParaRPr lang="hu-HU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11,2</m:t>
                            </m:r>
                          </m:e>
                          <m:sub/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12,3</m:t>
                            </m:r>
                          </m:e>
                          <m:sub/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u-HU" sz="2000" dirty="0"/>
                  <a:t>=</a:t>
                </a:r>
                <a:r>
                  <a:rPr lang="hu-HU" sz="2000" dirty="0" smtClean="0"/>
                  <a:t>12,635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658" y="3108370"/>
                <a:ext cx="4328773" cy="2366694"/>
              </a:xfrm>
              <a:prstGeom prst="rect">
                <a:avLst/>
              </a:prstGeom>
              <a:blipFill rotWithShape="0">
                <a:blip r:embed="rId4"/>
                <a:stretch>
                  <a:fillRect l="-1549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1" grpId="0"/>
      <p:bldP spid="34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 smtClean="0"/>
              <a:t>A harmadik kozmikus sebesség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1706" y="955323"/>
            <a:ext cx="87405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harmadik kozmikus sebesség a jelenlegi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eszközeinkkel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elérhető legnagyobb sebességérték. </a:t>
            </a:r>
            <a:endParaRPr lang="hu-HU" alt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biztosítja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ilyen sebességre felgyorsított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űrobjektum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42,1 </a:t>
            </a:r>
            <a:r>
              <a:rPr lang="hu-HU" alt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km/s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sebességgel induljon el a Nap-rendszer hatásszférájának a határa felé. </a:t>
            </a:r>
            <a:endParaRPr lang="hu-HU" alt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Annak érdekében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nagyobb távolodási sebességet is biztosítsák, az amerikaiak felhasználták a nagy </a:t>
            </a:r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bolygók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lendítő erejét is, hogy a Voyager–1-et és 2-t a legközelebbi csillagok irányába elindíthassák. </a:t>
            </a:r>
            <a:endParaRPr lang="hu-HU" alt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alt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eszközök kb. 6500-9300 év múlva érnek a Nap hatásszférájának a határára. (</a:t>
            </a:r>
            <a:r>
              <a:rPr lang="en-US" altLang="hu-HU" sz="2800" dirty="0"/>
              <a:t>~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billió km</a:t>
            </a:r>
            <a:r>
              <a:rPr lang="hu-HU" altLang="hu-HU" sz="2800" dirty="0"/>
              <a:t>)</a:t>
            </a:r>
            <a:endParaRPr lang="en-US" altLang="hu-HU" sz="2800" dirty="0"/>
          </a:p>
        </p:txBody>
      </p:sp>
    </p:spTree>
    <p:extLst>
      <p:ext uri="{BB962C8B-B14F-4D97-AF65-F5344CB8AC3E}">
        <p14:creationId xmlns:p14="http://schemas.microsoft.com/office/powerpoint/2010/main" val="8270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63600"/>
          </a:xfrm>
        </p:spPr>
        <p:txBody>
          <a:bodyPr/>
          <a:lstStyle/>
          <a:p>
            <a:pPr algn="ctr"/>
            <a:r>
              <a:rPr lang="hu-HU" dirty="0" smtClean="0"/>
              <a:t>A negyedik kozmikus sebesség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1706" y="955323"/>
                <a:ext cx="8740588" cy="5323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hu-HU" alt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Negyedik kozmikus sebességnek – értelemszerűen –, azt a sebességértéket nevezik, amely a Tejútrendszer </a:t>
                </a:r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hatásszférájának a határára viszi ki az </a:t>
                </a:r>
                <a:r>
                  <a:rPr lang="hu-HU" alt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elindított </a:t>
                </a:r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űrobjektumot. </a:t>
                </a:r>
                <a:endParaRPr lang="hu-HU" altLang="hu-H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hu-HU" alt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Ennek </a:t>
                </a:r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értéke a 250 km/s </a:t>
                </a:r>
                <a:r>
                  <a:rPr lang="hu-HU" alt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pályasebesség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altLang="hu-HU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altLang="hu-HU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alt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-szerese</a:t>
                </a:r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vagyis 353 km/s lenne. </a:t>
                </a:r>
                <a:endParaRPr lang="hu-HU" altLang="hu-H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hu-HU" alt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Ezt </a:t>
                </a:r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úgy lehetne létrehozni, hogy a Nap hatás-szférájának a határán el kellene érni a 353-250 = 103 km/s távolodási sebességet. E sebességérték </a:t>
                </a:r>
                <a:r>
                  <a:rPr lang="hu-HU" altLang="hu-H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elérésének </a:t>
                </a:r>
                <a:r>
                  <a:rPr lang="hu-HU" alt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lehetősége ma még a fantázia birodalmába tartozik, hiszen a Voyagerek távolodási sebessége maximum 15–20 km/s sebességet érheti majd el.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6" y="955323"/>
                <a:ext cx="8740588" cy="5323509"/>
              </a:xfrm>
              <a:prstGeom prst="rect">
                <a:avLst/>
              </a:prstGeom>
              <a:blipFill rotWithShape="0">
                <a:blip r:embed="rId2"/>
                <a:stretch>
                  <a:fillRect l="-1395" t="-1260" r="-1464" b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019"/>
              </p:ext>
            </p:extLst>
          </p:nvPr>
        </p:nvGraphicFramePr>
        <p:xfrm>
          <a:off x="2756647" y="573700"/>
          <a:ext cx="6202030" cy="620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Image" r:id="rId3" imgW="6628320" imgH="6628320" progId="Photoshop.Image.13">
                  <p:embed/>
                </p:oleObj>
              </mc:Choice>
              <mc:Fallback>
                <p:oleObj name="Image" r:id="rId3" imgW="6628320" imgH="6628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6647" y="573700"/>
                        <a:ext cx="6202030" cy="620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55" y="986211"/>
            <a:ext cx="7886700" cy="4351338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Hohmann</a:t>
            </a:r>
            <a:r>
              <a:rPr lang="hu-HU" dirty="0"/>
              <a:t> </a:t>
            </a:r>
            <a:r>
              <a:rPr lang="hu-HU" dirty="0" err="1" smtClean="0"/>
              <a:t>transfer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089" y="147918"/>
            <a:ext cx="8740588" cy="50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Pályaváltások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 smtClean="0"/>
              <a:t>Pályaváltások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15" y="972764"/>
            <a:ext cx="7886700" cy="4351338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 smtClean="0"/>
              <a:t>bi-elliptikus</a:t>
            </a:r>
            <a:r>
              <a:rPr lang="hu-HU" dirty="0" smtClean="0"/>
              <a:t> transzfer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3" y="1651747"/>
            <a:ext cx="7315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"/>
            <a:ext cx="8740588" cy="874042"/>
          </a:xfrm>
        </p:spPr>
        <p:txBody>
          <a:bodyPr/>
          <a:lstStyle/>
          <a:p>
            <a:pPr algn="ctr"/>
            <a:r>
              <a:rPr lang="hu-HU" dirty="0"/>
              <a:t>Egyenes vonalú egyenletes mozgás</a:t>
            </a:r>
          </a:p>
        </p:txBody>
      </p:sp>
      <p:sp>
        <p:nvSpPr>
          <p:cNvPr id="9" name="Rectangle 8"/>
          <p:cNvSpPr/>
          <p:nvPr/>
        </p:nvSpPr>
        <p:spPr>
          <a:xfrm>
            <a:off x="235323" y="824920"/>
            <a:ext cx="84313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tehetetlenség törvényét Isaac Newton(1643-1727) fogalmazta meg művében a </a:t>
            </a:r>
            <a:r>
              <a:rPr lang="hu-HU" dirty="0" err="1"/>
              <a:t>Philosophiæ</a:t>
            </a:r>
            <a:r>
              <a:rPr lang="hu-HU" dirty="0"/>
              <a:t> </a:t>
            </a:r>
            <a:r>
              <a:rPr lang="hu-HU" dirty="0" err="1"/>
              <a:t>Naturalis</a:t>
            </a:r>
            <a:r>
              <a:rPr lang="hu-HU" dirty="0"/>
              <a:t> </a:t>
            </a:r>
            <a:r>
              <a:rPr lang="hu-HU" dirty="0" err="1"/>
              <a:t>Principia</a:t>
            </a:r>
            <a:r>
              <a:rPr lang="hu-HU" dirty="0"/>
              <a:t> </a:t>
            </a:r>
            <a:r>
              <a:rPr lang="hu-HU" dirty="0" err="1"/>
              <a:t>Mathematicaban</a:t>
            </a:r>
            <a:r>
              <a:rPr lang="hu-HU" dirty="0"/>
              <a:t> és Newton első törvényeként ismerjük. A törvény kimondja:</a:t>
            </a:r>
          </a:p>
          <a:p>
            <a:pPr algn="just"/>
            <a:endParaRPr lang="hu-HU" dirty="0"/>
          </a:p>
          <a:p>
            <a:pPr algn="just"/>
            <a:r>
              <a:rPr lang="hu-HU" sz="2800" b="1" dirty="0" smtClean="0"/>
              <a:t>Minden </a:t>
            </a:r>
            <a:r>
              <a:rPr lang="hu-HU" sz="2800" b="1" dirty="0"/>
              <a:t>test megtartja nyugalmi állapotát vagy egyenes vonalú egyenletes mozgását mindaddig, míg egy másik test vagy mező által kifejtett hatás nem kényszeríti mozgásállapotának </a:t>
            </a:r>
            <a:r>
              <a:rPr lang="hu-HU" sz="2800" b="1" dirty="0" smtClean="0"/>
              <a:t>megváltoztatására.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78072" y="4573716"/>
            <a:ext cx="66831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9701" y="4573716"/>
            <a:ext cx="1297642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06840" y="4077389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6811" y="5025238"/>
                <a:ext cx="5990426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3200" dirty="0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m:rPr>
                        <m:nor/>
                      </m:rPr>
                      <a:rPr lang="hu-HU" sz="3200" i="1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hu-HU" sz="3200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hu-HU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3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hu-HU" sz="3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  <m:r>
                          <a:rPr lang="hu-HU" sz="32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=0</m:t>
                        </m:r>
                      </m:e>
                    </m:nary>
                    <m:r>
                      <m:rPr>
                        <m:nor/>
                      </m:rPr>
                      <a:rPr lang="hu-HU" sz="32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</m:t>
                    </m:r>
                  </m:oMath>
                </a14:m>
                <a:r>
                  <a:rPr lang="hu-HU" sz="3200" dirty="0" smtClean="0"/>
                  <a:t> </a:t>
                </a:r>
                <a:r>
                  <a:rPr lang="hu-HU" sz="3200" i="1" dirty="0" smtClean="0"/>
                  <a:t>v</a:t>
                </a:r>
                <a:r>
                  <a:rPr lang="hu-HU" sz="3200" dirty="0" smtClean="0"/>
                  <a:t>=állandó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11" y="5025238"/>
                <a:ext cx="5990426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967484" y="4311499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918976"/>
            <a:ext cx="7886700" cy="4351338"/>
          </a:xfrm>
        </p:spPr>
        <p:txBody>
          <a:bodyPr/>
          <a:lstStyle/>
          <a:p>
            <a:r>
              <a:rPr lang="hu-HU" dirty="0" smtClean="0"/>
              <a:t>Általános két</a:t>
            </a:r>
            <a:r>
              <a:rPr lang="en-US" dirty="0" err="1" smtClean="0"/>
              <a:t>impul</a:t>
            </a:r>
            <a:r>
              <a:rPr lang="hu-HU" dirty="0" err="1" smtClean="0"/>
              <a:t>zusos</a:t>
            </a:r>
            <a:r>
              <a:rPr lang="en-US" dirty="0" smtClean="0"/>
              <a:t> </a:t>
            </a:r>
            <a:r>
              <a:rPr lang="hu-HU" dirty="0" smtClean="0"/>
              <a:t>elliptikus </a:t>
            </a:r>
            <a:r>
              <a:rPr lang="en-US" dirty="0" smtClean="0"/>
              <a:t>trans</a:t>
            </a:r>
            <a:r>
              <a:rPr lang="hu-HU" dirty="0" smtClean="0"/>
              <a:t>z</a:t>
            </a:r>
            <a:r>
              <a:rPr lang="en-US" dirty="0" err="1" smtClean="0"/>
              <a:t>fer</a:t>
            </a:r>
            <a:r>
              <a:rPr lang="en-US" dirty="0" smtClean="0"/>
              <a:t> </a:t>
            </a:r>
            <a:r>
              <a:rPr lang="hu-HU" dirty="0" smtClean="0"/>
              <a:t>egyik körpályáról egy másikra.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8089" y="147918"/>
            <a:ext cx="8740588" cy="50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Pályaváltások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706731"/>
              </p:ext>
            </p:extLst>
          </p:nvPr>
        </p:nvGraphicFramePr>
        <p:xfrm>
          <a:off x="798963" y="1706053"/>
          <a:ext cx="7289443" cy="515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Image" r:id="rId3" imgW="8749080" imgH="6184080" progId="Photoshop.Image.13">
                  <p:embed/>
                </p:oleObj>
              </mc:Choice>
              <mc:Fallback>
                <p:oleObj name="Image" r:id="rId3" imgW="8749080" imgH="6184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963" y="1706053"/>
                        <a:ext cx="7289443" cy="5151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1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398053"/>
              </p:ext>
            </p:extLst>
          </p:nvPr>
        </p:nvGraphicFramePr>
        <p:xfrm>
          <a:off x="1581564" y="1371600"/>
          <a:ext cx="737711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Image" r:id="rId3" imgW="7377480" imgH="5485680" progId="Photoshop.Image.13">
                  <p:embed/>
                </p:oleObj>
              </mc:Choice>
              <mc:Fallback>
                <p:oleObj name="Image" r:id="rId3" imgW="7377480" imgH="54856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1564" y="1371600"/>
                        <a:ext cx="7377112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5" y="811400"/>
            <a:ext cx="8756971" cy="4351338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hu-HU" dirty="0" smtClean="0"/>
              <a:t>z általános </a:t>
            </a:r>
            <a:r>
              <a:rPr lang="hu-HU" dirty="0" err="1" smtClean="0"/>
              <a:t>kétimpulzuzos</a:t>
            </a:r>
            <a:r>
              <a:rPr lang="hu-HU" dirty="0" smtClean="0"/>
              <a:t> manőver egy alacsonyabb körpályáról egy magasabbra.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8089" y="147918"/>
            <a:ext cx="8740588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mtClean="0"/>
              <a:t>Pályaváltások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89" y="147918"/>
            <a:ext cx="8740588" cy="504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u-HU" dirty="0" smtClean="0"/>
              <a:t>Pályaváltások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400"/>
            <a:ext cx="9144000" cy="4351338"/>
          </a:xfrm>
        </p:spPr>
        <p:txBody>
          <a:bodyPr/>
          <a:lstStyle/>
          <a:p>
            <a:r>
              <a:rPr lang="hu-HU" dirty="0" smtClean="0"/>
              <a:t>Műholdak optimális pályaváltása szuperszinkron pályáról </a:t>
            </a:r>
            <a:r>
              <a:rPr lang="hu-HU" dirty="0" err="1" smtClean="0"/>
              <a:t>geoszinkron</a:t>
            </a:r>
            <a:r>
              <a:rPr lang="hu-HU" dirty="0" smtClean="0"/>
              <a:t> pályára.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48912"/>
              </p:ext>
            </p:extLst>
          </p:nvPr>
        </p:nvGraphicFramePr>
        <p:xfrm>
          <a:off x="110595" y="1757913"/>
          <a:ext cx="8999961" cy="462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Image" r:id="rId3" imgW="5777640" imgH="2971080" progId="Photoshop.Image.13">
                  <p:embed/>
                </p:oleObj>
              </mc:Choice>
              <mc:Fallback>
                <p:oleObj name="Image" r:id="rId3" imgW="5777640" imgH="29710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95" y="1757913"/>
                        <a:ext cx="8999961" cy="462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68188" y="1553135"/>
            <a:ext cx="66831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19817" y="1553135"/>
            <a:ext cx="1297642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96956" y="105680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6927" y="2004657"/>
                <a:ext cx="1028461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</a:rPr>
                        <m:t>=0, </m:t>
                      </m:r>
                    </m:oMath>
                  </m:oMathPara>
                </a14:m>
                <a:endParaRPr lang="hu-HU" sz="32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7" y="2004657"/>
                <a:ext cx="1028461" cy="1261884"/>
              </a:xfrm>
              <a:prstGeom prst="rect">
                <a:avLst/>
              </a:prstGeom>
              <a:blipFill rotWithShape="0">
                <a:blip r:embed="rId2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657600" y="1290918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12056" y="2229458"/>
                <a:ext cx="47657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hu-HU" sz="3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hu-HU" sz="32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  <m: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=0</m:t>
                        </m:r>
                      </m:e>
                    </m:nary>
                    <m:r>
                      <m:rPr>
                        <m:nor/>
                      </m:rPr>
                      <a:rPr lang="hu-HU" sz="32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</m:t>
                    </m:r>
                  </m:oMath>
                </a14:m>
                <a:r>
                  <a:rPr lang="hu-HU" sz="3200" dirty="0"/>
                  <a:t> </a:t>
                </a:r>
                <a:r>
                  <a:rPr lang="hu-HU" sz="3200" i="1" dirty="0"/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baseline="-250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u-HU" sz="3200" dirty="0"/>
                  <a:t>=állandó</a:t>
                </a:r>
                <a:r>
                  <a:rPr lang="hu-HU" sz="3200" dirty="0" smtClean="0"/>
                  <a:t>, </a:t>
                </a:r>
                <a:r>
                  <a:rPr lang="hu-HU" sz="3200" i="1" dirty="0" err="1" smtClean="0"/>
                  <a:t>v</a:t>
                </a:r>
                <a:r>
                  <a:rPr lang="hu-HU" sz="3200" i="1" baseline="-25000" dirty="0" err="1" smtClean="0"/>
                  <a:t>y</a:t>
                </a:r>
                <a:r>
                  <a:rPr lang="hu-HU" sz="3200" dirty="0" smtClean="0"/>
                  <a:t>=0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56" y="2229458"/>
                <a:ext cx="4765792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30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1425388" y="2004657"/>
            <a:ext cx="236610" cy="1034378"/>
          </a:xfrm>
          <a:prstGeom prst="rightBrace">
            <a:avLst>
              <a:gd name="adj1" fmla="val 8333"/>
              <a:gd name="adj2" fmla="val 4890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1706" y="1"/>
            <a:ext cx="8740588" cy="87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/>
              <a:t>Egyenes vonalú egyenletes mozgás</a:t>
            </a:r>
            <a:endParaRPr lang="hu-HU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927" y="5845638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3179" y="3760942"/>
            <a:ext cx="0" cy="223340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13938" y="58456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50564" y="58456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5318" y="3680646"/>
            <a:ext cx="3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</a:t>
            </a:r>
            <a:r>
              <a:rPr lang="hu-HU" baseline="-25000" dirty="0" err="1" smtClean="0"/>
              <a:t>x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95593" y="4578476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Gyorsulás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58849" y="5845638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55101" y="3760942"/>
            <a:ext cx="0" cy="223340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5860" y="58456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12486" y="58456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97240" y="368064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 smtClean="0"/>
              <a:t>x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2488547" y="4578476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Sebesség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905840" y="5845638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02092" y="3760942"/>
            <a:ext cx="0" cy="223340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22851" y="584563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59477" y="58456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44231" y="3680646"/>
            <a:ext cx="33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</a:t>
            </a:r>
            <a:r>
              <a:rPr lang="hu-HU" baseline="-25000" dirty="0" err="1" smtClean="0"/>
              <a:t>x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5554535" y="4578476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Út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93179" y="5845638"/>
            <a:ext cx="1973295" cy="104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65029" y="4955561"/>
            <a:ext cx="1973295" cy="104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02092" y="4049978"/>
            <a:ext cx="1776287" cy="180905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84554" y="456961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 smtClean="0"/>
              <a:t>=v</a:t>
            </a:r>
            <a:r>
              <a:rPr lang="hu-HU" baseline="-25000" dirty="0" smtClean="0"/>
              <a:t>x0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 rot="18745072">
            <a:off x="6428159" y="4544404"/>
            <a:ext cx="75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</a:t>
            </a:r>
            <a:r>
              <a:rPr lang="hu-HU" baseline="-25000" dirty="0" err="1" smtClean="0"/>
              <a:t>x</a:t>
            </a:r>
            <a:r>
              <a:rPr lang="hu-HU" dirty="0" smtClean="0"/>
              <a:t>=</a:t>
            </a:r>
            <a:r>
              <a:rPr lang="hu-HU" dirty="0" err="1" smtClean="0"/>
              <a:t>v</a:t>
            </a:r>
            <a:r>
              <a:rPr lang="hu-HU" baseline="-25000" dirty="0" err="1" smtClean="0"/>
              <a:t>x</a:t>
            </a:r>
            <a:r>
              <a:rPr lang="hu-HU" baseline="30000" dirty="0" err="1" smtClean="0"/>
              <a:t>.</a:t>
            </a:r>
            <a:r>
              <a:rPr lang="hu-HU" dirty="0" err="1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5" y="1325563"/>
            <a:ext cx="4139454" cy="517431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1706" y="0"/>
            <a:ext cx="87405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mtClean="0"/>
              <a:t>A változó mozgások 1</a:t>
            </a:r>
            <a:br>
              <a:rPr lang="hu-HU" smtClean="0"/>
            </a:br>
            <a:r>
              <a:rPr lang="hu-HU" sz="3600" smtClean="0"/>
              <a:t>Szabadesés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4344" y="2123440"/>
                <a:ext cx="2123787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344" y="2123440"/>
                <a:ext cx="2123787" cy="1033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2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</a:t>
            </a:r>
            <a:r>
              <a:rPr lang="hu-HU" dirty="0" smtClean="0"/>
              <a:t>mozgások 1</a:t>
            </a:r>
            <a:br>
              <a:rPr lang="hu-HU" dirty="0" smtClean="0"/>
            </a:br>
            <a:r>
              <a:rPr lang="hu-HU" sz="3600" dirty="0" smtClean="0"/>
              <a:t>Szabadesés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7166" y="1330661"/>
                <a:ext cx="1178886" cy="1754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/>
                        <m:t>=</m:t>
                      </m:r>
                      <m:r>
                        <m:rPr>
                          <m:nor/>
                        </m:rPr>
                        <a:rPr lang="hu-HU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hu-HU" sz="32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hu-HU" sz="32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/>
                        <m:t>=</m:t>
                      </m:r>
                      <m:r>
                        <m:rPr>
                          <m:nor/>
                        </m:rPr>
                        <a:rPr lang="hu-HU" sz="3200" b="0" i="0" dirty="0" smtClean="0"/>
                        <m:t> 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u-HU" sz="3200" b="0" dirty="0" smtClean="0"/>
              </a:p>
              <a:p>
                <a:r>
                  <a:rPr lang="hu-HU" sz="3200" i="1" dirty="0" smtClean="0"/>
                  <a:t>v</a:t>
                </a:r>
                <a:r>
                  <a:rPr lang="hu-HU" sz="3200" i="1" baseline="-25000" dirty="0" smtClean="0"/>
                  <a:t>y0</a:t>
                </a:r>
                <a:r>
                  <a:rPr lang="hu-HU" sz="3200" i="1" dirty="0" smtClean="0"/>
                  <a:t> </a:t>
                </a:r>
                <a:r>
                  <a:rPr lang="hu-HU" sz="3200" dirty="0" smtClean="0"/>
                  <a:t>= 0</a:t>
                </a: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66" y="1330661"/>
                <a:ext cx="1178886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1244" r="-8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1706" y="3565248"/>
                <a:ext cx="40486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hu-HU" sz="3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hu-HU" sz="32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  <m:r>
                          <a:rPr lang="hu-HU" sz="32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≠</m:t>
                        </m:r>
                        <m: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nary>
                    <m:r>
                      <m:rPr>
                        <m:nor/>
                      </m:rPr>
                      <a:rPr lang="hu-HU" sz="32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</m:t>
                    </m:r>
                  </m:oMath>
                </a14:m>
                <a:r>
                  <a:rPr lang="hu-HU" sz="3200" dirty="0"/>
                  <a:t> </a:t>
                </a:r>
                <a:r>
                  <a:rPr lang="hu-HU" sz="3200" i="1" dirty="0"/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baseline="-250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u-HU" sz="3200" dirty="0"/>
                  <a:t>=</a:t>
                </a:r>
                <a:r>
                  <a:rPr lang="hu-HU" sz="3200" dirty="0" smtClean="0"/>
                  <a:t>0, </a:t>
                </a:r>
                <a:r>
                  <a:rPr lang="hu-HU" sz="3200" i="1" dirty="0" err="1" smtClean="0"/>
                  <a:t>v</a:t>
                </a:r>
                <a:r>
                  <a:rPr lang="hu-HU" sz="3200" i="1" baseline="-25000" dirty="0" err="1" smtClean="0"/>
                  <a:t>y</a:t>
                </a:r>
                <a:r>
                  <a:rPr lang="hu-HU" sz="3200" dirty="0" smtClean="0"/>
                  <a:t>=f(t)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6" y="3565248"/>
                <a:ext cx="4048672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8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2061959" y="2436258"/>
            <a:ext cx="232946" cy="1258923"/>
          </a:xfrm>
          <a:prstGeom prst="rightBrace">
            <a:avLst>
              <a:gd name="adj1" fmla="val 8333"/>
              <a:gd name="adj2" fmla="val 4890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606313" y="6160066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02565" y="4639783"/>
            <a:ext cx="0" cy="1668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23324" y="616006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9950" y="616006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41769" y="4518882"/>
            <a:ext cx="3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g</a:t>
            </a:r>
            <a:r>
              <a:rPr lang="hu-HU" baseline="-25000" dirty="0" err="1" smtClean="0"/>
              <a:t>y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924015" y="5215259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Gyorsulás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96094" y="4318188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690673" y="2654362"/>
            <a:ext cx="1673" cy="1812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23324" y="432860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9731" y="431818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03283" y="25302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</a:t>
            </a:r>
            <a:r>
              <a:rPr lang="hu-HU" baseline="-25000" dirty="0" err="1" smtClean="0"/>
              <a:t>y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87887" y="330040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Sebesség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06313" y="2473335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02565" y="765669"/>
            <a:ext cx="0" cy="185637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23324" y="247333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59950" y="247333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17018" y="637548"/>
            <a:ext cx="33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</a:t>
            </a:r>
            <a:r>
              <a:rPr lang="hu-HU" baseline="-25000" dirty="0" err="1" smtClean="0"/>
              <a:t>y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296550" y="153582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Út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702419" y="5512115"/>
            <a:ext cx="2120905" cy="6817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692346" y="2989389"/>
            <a:ext cx="2130978" cy="1335193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485514">
            <a:off x="7185479" y="3277012"/>
            <a:ext cx="77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</a:t>
            </a:r>
            <a:r>
              <a:rPr lang="hu-HU" baseline="-25000" dirty="0" err="1" smtClean="0"/>
              <a:t>y</a:t>
            </a:r>
            <a:r>
              <a:rPr lang="hu-HU" dirty="0" smtClean="0"/>
              <a:t>=</a:t>
            </a:r>
            <a:r>
              <a:rPr lang="hu-HU" dirty="0" err="1" smtClean="0"/>
              <a:t>g</a:t>
            </a:r>
            <a:r>
              <a:rPr lang="hu-HU" baseline="-25000" dirty="0" err="1" smtClean="0"/>
              <a:t>y</a:t>
            </a:r>
            <a:r>
              <a:rPr lang="hu-HU" b="1" baseline="30000" dirty="0" err="1" smtClean="0"/>
              <a:t>.</a:t>
            </a:r>
            <a:r>
              <a:rPr lang="hu-HU" dirty="0" err="1" smtClean="0"/>
              <a:t>t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9561433">
                <a:off x="7150546" y="1518121"/>
                <a:ext cx="1225079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s</a:t>
                </a:r>
                <a:r>
                  <a:rPr lang="hu-HU" baseline="-25000" dirty="0" smtClean="0"/>
                  <a:t>y</a:t>
                </a:r>
                <a:r>
                  <a:rPr lang="hu-H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61433">
                <a:off x="7150546" y="1518121"/>
                <a:ext cx="1225079" cy="483466"/>
              </a:xfrm>
              <a:prstGeom prst="rect">
                <a:avLst/>
              </a:prstGeom>
              <a:blipFill rotWithShape="0">
                <a:blip r:embed="rId4"/>
                <a:stretch>
                  <a:fillRect l="-1415"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6698511" y="1006879"/>
            <a:ext cx="2076686" cy="1481156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4460699" y="1205127"/>
            <a:ext cx="29271" cy="366464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460699" y="1605635"/>
            <a:ext cx="29272" cy="1179468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11746" y="2024034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489970" y="1778122"/>
            <a:ext cx="0" cy="684509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82615" y="18727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07291" y="4466894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/>
              <a:t>F</a:t>
            </a:r>
            <a:r>
              <a:rPr lang="hu-HU" sz="3200" i="1" baseline="-25000" dirty="0" err="1" smtClean="0"/>
              <a:t>y</a:t>
            </a:r>
            <a:r>
              <a:rPr lang="hu-HU" sz="3200" i="1" dirty="0" smtClean="0"/>
              <a:t>=</a:t>
            </a:r>
            <a:r>
              <a:rPr lang="hu-HU" sz="3200" i="1" dirty="0" smtClean="0">
                <a:solidFill>
                  <a:srgbClr val="FF0000"/>
                </a:solidFill>
              </a:rPr>
              <a:t>G</a:t>
            </a:r>
            <a:r>
              <a:rPr lang="hu-HU" sz="3200" i="1" dirty="0" smtClean="0"/>
              <a:t>=</a:t>
            </a:r>
            <a:r>
              <a:rPr lang="hu-HU" sz="3200" i="1" dirty="0" err="1" smtClean="0"/>
              <a:t>m</a:t>
            </a:r>
            <a:r>
              <a:rPr lang="hu-HU" sz="3200" i="1" baseline="30000" dirty="0" err="1" smtClean="0"/>
              <a:t>.</a:t>
            </a:r>
            <a:r>
              <a:rPr lang="hu-HU" sz="3200" i="1" dirty="0" err="1" smtClean="0"/>
              <a:t>g</a:t>
            </a:r>
            <a:endParaRPr lang="en-US" sz="3200" i="1" baseline="-25000" dirty="0"/>
          </a:p>
        </p:txBody>
      </p:sp>
      <p:sp>
        <p:nvSpPr>
          <p:cNvPr id="51" name="Oval 50"/>
          <p:cNvSpPr/>
          <p:nvPr/>
        </p:nvSpPr>
        <p:spPr>
          <a:xfrm>
            <a:off x="4227753" y="1343418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31" grpId="0"/>
      <p:bldP spid="32" grpId="0"/>
      <p:bldP spid="47" grpId="0" animBg="1"/>
      <p:bldP spid="50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</a:t>
            </a:r>
            <a:r>
              <a:rPr lang="hu-HU" dirty="0" smtClean="0"/>
              <a:t>mozgások 2</a:t>
            </a:r>
            <a:br>
              <a:rPr lang="hu-HU" dirty="0" smtClean="0"/>
            </a:br>
            <a:r>
              <a:rPr lang="hu-HU" sz="3600" dirty="0" smtClean="0"/>
              <a:t>Vízszintes hajítás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3373" y="2059973"/>
                <a:ext cx="3049362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hu-HU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hu-HU" sz="3200" b="0" i="1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hu-HU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hu-HU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u-HU" sz="32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sz="3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hu-HU" sz="32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x0</a:t>
                </a:r>
                <a:r>
                  <a:rPr lang="hu-HU" sz="3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 0 </a:t>
                </a:r>
                <a:r>
                  <a:rPr lang="hu-HU" sz="3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hu-HU" sz="32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y0</a:t>
                </a:r>
                <a:r>
                  <a:rPr lang="hu-HU" sz="3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73" y="2059973"/>
                <a:ext cx="3049362" cy="1261884"/>
              </a:xfrm>
              <a:prstGeom prst="rect">
                <a:avLst/>
              </a:prstGeom>
              <a:blipFill rotWithShape="0">
                <a:blip r:embed="rId2"/>
                <a:stretch>
                  <a:fillRect l="-8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4736" y="3609893"/>
                <a:ext cx="43692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hu-HU" sz="320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hu-HU" sz="32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  <m:r>
                          <a:rPr lang="hu-HU" sz="32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≠</m:t>
                        </m:r>
                        <m:r>
                          <a:rPr lang="hu-HU" sz="32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nary>
                    <m:r>
                      <m:rPr>
                        <m:nor/>
                      </m:rPr>
                      <a:rPr lang="hu-HU" sz="3200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</m:t>
                    </m:r>
                  </m:oMath>
                </a14:m>
                <a:r>
                  <a:rPr lang="hu-HU" sz="3200" dirty="0"/>
                  <a:t> </a:t>
                </a:r>
                <a:r>
                  <a:rPr lang="hu-HU" sz="3200" i="1" dirty="0"/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baseline="-25000" dirty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hu-HU" sz="3200" dirty="0"/>
                  <a:t>=</a:t>
                </a:r>
                <a:r>
                  <a:rPr lang="hu-HU" sz="3200" i="1" dirty="0"/>
                  <a:t>v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3200" i="1" baseline="-25000" dirty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hu-HU" sz="3200" b="0" i="1" baseline="-25000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hu-HU" sz="3200" dirty="0" smtClean="0"/>
                  <a:t>, </a:t>
                </a:r>
                <a:r>
                  <a:rPr lang="hu-HU" sz="3200" i="1" dirty="0" err="1" smtClean="0"/>
                  <a:t>v</a:t>
                </a:r>
                <a:r>
                  <a:rPr lang="hu-HU" sz="3200" i="1" baseline="-25000" dirty="0" err="1" smtClean="0"/>
                  <a:t>y</a:t>
                </a:r>
                <a:r>
                  <a:rPr lang="hu-HU" sz="3200" dirty="0" smtClean="0"/>
                  <a:t>=f(t)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736" y="3609893"/>
                <a:ext cx="4369273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r="-251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3006541" y="2030880"/>
            <a:ext cx="232946" cy="2423328"/>
          </a:xfrm>
          <a:prstGeom prst="rightBrace">
            <a:avLst>
              <a:gd name="adj1" fmla="val 8333"/>
              <a:gd name="adj2" fmla="val 48901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866307" y="1377660"/>
            <a:ext cx="29271" cy="366464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66307" y="1778168"/>
            <a:ext cx="29272" cy="1179468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7354" y="2196567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95578" y="1950655"/>
            <a:ext cx="0" cy="684509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8223" y="204526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G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61650" y="4190316"/>
            <a:ext cx="1638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smtClean="0"/>
              <a:t>F=</a:t>
            </a:r>
            <a:r>
              <a:rPr lang="hu-HU" sz="3200" i="1" dirty="0" smtClean="0">
                <a:solidFill>
                  <a:srgbClr val="FF0000"/>
                </a:solidFill>
              </a:rPr>
              <a:t>G</a:t>
            </a:r>
            <a:r>
              <a:rPr lang="hu-HU" sz="3200" i="1" dirty="0" smtClean="0"/>
              <a:t>=</a:t>
            </a:r>
            <a:r>
              <a:rPr lang="hu-HU" sz="3200" i="1" dirty="0" err="1" smtClean="0"/>
              <a:t>m</a:t>
            </a:r>
            <a:r>
              <a:rPr lang="hu-HU" sz="3200" i="1" baseline="30000" dirty="0" err="1" smtClean="0"/>
              <a:t>.</a:t>
            </a:r>
            <a:r>
              <a:rPr lang="hu-HU" sz="3200" i="1" dirty="0" err="1" smtClean="0"/>
              <a:t>g</a:t>
            </a:r>
            <a:endParaRPr lang="en-US" sz="3200" i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417354" y="1775689"/>
            <a:ext cx="4781663" cy="2454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33361" y="1515951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157796" y="1787962"/>
            <a:ext cx="1052004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20746" y="121671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</a:t>
            </a:r>
            <a:r>
              <a:rPr lang="hu-HU" dirty="0" smtClean="0"/>
              <a:t>mozgások 2</a:t>
            </a:r>
            <a:br>
              <a:rPr lang="hu-HU" dirty="0" smtClean="0"/>
            </a:br>
            <a:r>
              <a:rPr lang="hu-HU" sz="3600" dirty="0" smtClean="0"/>
              <a:t>Vízszintes hajítás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4018" y="6356063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0270" y="5167504"/>
            <a:ext cx="0" cy="133726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61029" y="635606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7655" y="635606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4322" y="5021933"/>
            <a:ext cx="3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g</a:t>
            </a:r>
            <a:r>
              <a:rPr lang="hu-HU" baseline="-25000" dirty="0" err="1" smtClean="0"/>
              <a:t>y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99627" y="5683768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Gyorsulás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43872" y="4884707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40124" y="3679975"/>
            <a:ext cx="1" cy="135343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33798" y="488103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97509" y="48847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23465" y="3553802"/>
            <a:ext cx="35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</a:t>
            </a:r>
            <a:r>
              <a:rPr lang="hu-HU" baseline="-25000" dirty="0" err="1"/>
              <a:t>y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0914" y="410576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Sebesség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44018" y="3378109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140270" y="2232153"/>
            <a:ext cx="0" cy="129466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61029" y="337810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97655" y="337810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48458" y="2064211"/>
            <a:ext cx="33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</a:t>
            </a:r>
            <a:r>
              <a:rPr lang="hu-HU" baseline="-25000" dirty="0" err="1" smtClean="0"/>
              <a:t>y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734255" y="244060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Út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40124" y="5939353"/>
            <a:ext cx="2120905" cy="6817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40124" y="3869028"/>
            <a:ext cx="2078287" cy="102207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920007">
            <a:off x="1763379" y="3968424"/>
            <a:ext cx="89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</a:t>
            </a:r>
            <a:r>
              <a:rPr lang="hu-HU" baseline="-25000" dirty="0" err="1" smtClean="0"/>
              <a:t>y</a:t>
            </a:r>
            <a:r>
              <a:rPr lang="hu-HU" baseline="-25000" dirty="0" smtClean="0"/>
              <a:t> </a:t>
            </a:r>
            <a:r>
              <a:rPr lang="hu-HU" dirty="0" smtClean="0"/>
              <a:t>= </a:t>
            </a:r>
            <a:r>
              <a:rPr lang="hu-HU" dirty="0" err="1" smtClean="0"/>
              <a:t>g</a:t>
            </a:r>
            <a:r>
              <a:rPr lang="hu-HU" baseline="-25000" dirty="0" err="1" smtClean="0"/>
              <a:t>y</a:t>
            </a:r>
            <a:r>
              <a:rPr lang="hu-HU" b="1" baseline="30000" dirty="0" smtClean="0"/>
              <a:t>. </a:t>
            </a:r>
            <a:r>
              <a:rPr lang="hu-HU" dirty="0" smtClean="0"/>
              <a:t>t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9944075">
                <a:off x="1736560" y="2557671"/>
                <a:ext cx="133062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err="1" smtClean="0"/>
                  <a:t>s</a:t>
                </a:r>
                <a:r>
                  <a:rPr lang="hu-HU" baseline="-25000" dirty="0" err="1" smtClean="0"/>
                  <a:t>y</a:t>
                </a:r>
                <a:r>
                  <a:rPr lang="hu-HU" baseline="-25000" dirty="0" smtClean="0"/>
                  <a:t> </a:t>
                </a:r>
                <a:r>
                  <a:rPr lang="hu-HU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44075">
                <a:off x="1736560" y="2557671"/>
                <a:ext cx="1330621" cy="483466"/>
              </a:xfrm>
              <a:prstGeom prst="rect">
                <a:avLst/>
              </a:prstGeom>
              <a:blipFill rotWithShape="0">
                <a:blip r:embed="rId2"/>
                <a:stretch>
                  <a:fillRect l="-1724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46"/>
          <p:cNvSpPr/>
          <p:nvPr/>
        </p:nvSpPr>
        <p:spPr>
          <a:xfrm>
            <a:off x="1136216" y="2367903"/>
            <a:ext cx="2076686" cy="1005107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48131" y="1042968"/>
            <a:ext cx="7356" cy="278794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26215" y="1443476"/>
            <a:ext cx="29272" cy="1179468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7262" y="1861875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55486" y="1615963"/>
            <a:ext cx="0" cy="684509"/>
          </a:xfrm>
          <a:prstGeom prst="line">
            <a:avLst/>
          </a:prstGeom>
          <a:ln w="412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8131" y="171057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G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77262" y="1440997"/>
            <a:ext cx="4781663" cy="2454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7704" y="1453270"/>
            <a:ext cx="1052004" cy="0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80654" y="88202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="1" i="1" baseline="-25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flipV="1">
            <a:off x="677193" y="1477816"/>
            <a:ext cx="4281732" cy="2353092"/>
          </a:xfrm>
          <a:custGeom>
            <a:avLst/>
            <a:gdLst>
              <a:gd name="connsiteX0" fmla="*/ 0 w 1800566"/>
              <a:gd name="connsiteY0" fmla="*/ 2058761 h 2059895"/>
              <a:gd name="connsiteX1" fmla="*/ 648586 w 1800566"/>
              <a:gd name="connsiteY1" fmla="*/ 1931170 h 2059895"/>
              <a:gd name="connsiteX2" fmla="*/ 1360967 w 1800566"/>
              <a:gd name="connsiteY2" fmla="*/ 1250686 h 2059895"/>
              <a:gd name="connsiteX3" fmla="*/ 1765004 w 1800566"/>
              <a:gd name="connsiteY3" fmla="*/ 113002 h 2059895"/>
              <a:gd name="connsiteX4" fmla="*/ 1754372 w 1800566"/>
              <a:gd name="connsiteY4" fmla="*/ 102370 h 2059895"/>
              <a:gd name="connsiteX0" fmla="*/ 0 w 1800566"/>
              <a:gd name="connsiteY0" fmla="*/ 2058761 h 2058872"/>
              <a:gd name="connsiteX1" fmla="*/ 776177 w 1800566"/>
              <a:gd name="connsiteY1" fmla="*/ 1846109 h 2058872"/>
              <a:gd name="connsiteX2" fmla="*/ 1360967 w 1800566"/>
              <a:gd name="connsiteY2" fmla="*/ 1250686 h 2058872"/>
              <a:gd name="connsiteX3" fmla="*/ 1765004 w 1800566"/>
              <a:gd name="connsiteY3" fmla="*/ 113002 h 2058872"/>
              <a:gd name="connsiteX4" fmla="*/ 1754372 w 1800566"/>
              <a:gd name="connsiteY4" fmla="*/ 102370 h 2058872"/>
              <a:gd name="connsiteX0" fmla="*/ 0 w 1793689"/>
              <a:gd name="connsiteY0" fmla="*/ 2052144 h 2052280"/>
              <a:gd name="connsiteX1" fmla="*/ 776177 w 1793689"/>
              <a:gd name="connsiteY1" fmla="*/ 1839492 h 2052280"/>
              <a:gd name="connsiteX2" fmla="*/ 1456660 w 1793689"/>
              <a:gd name="connsiteY2" fmla="*/ 1148376 h 2052280"/>
              <a:gd name="connsiteX3" fmla="*/ 1765004 w 1793689"/>
              <a:gd name="connsiteY3" fmla="*/ 106385 h 2052280"/>
              <a:gd name="connsiteX4" fmla="*/ 1754372 w 1793689"/>
              <a:gd name="connsiteY4" fmla="*/ 95753 h 2052280"/>
              <a:gd name="connsiteX0" fmla="*/ 0 w 2087861"/>
              <a:gd name="connsiteY0" fmla="*/ 2008701 h 2008837"/>
              <a:gd name="connsiteX1" fmla="*/ 776177 w 2087861"/>
              <a:gd name="connsiteY1" fmla="*/ 1796049 h 2008837"/>
              <a:gd name="connsiteX2" fmla="*/ 1456660 w 2087861"/>
              <a:gd name="connsiteY2" fmla="*/ 1104933 h 2008837"/>
              <a:gd name="connsiteX3" fmla="*/ 1765004 w 2087861"/>
              <a:gd name="connsiteY3" fmla="*/ 62942 h 2008837"/>
              <a:gd name="connsiteX4" fmla="*/ 2083982 w 2087861"/>
              <a:gd name="connsiteY4" fmla="*/ 169269 h 2008837"/>
              <a:gd name="connsiteX0" fmla="*/ 0 w 1765004"/>
              <a:gd name="connsiteY0" fmla="*/ 1945759 h 1945895"/>
              <a:gd name="connsiteX1" fmla="*/ 776177 w 1765004"/>
              <a:gd name="connsiteY1" fmla="*/ 1733107 h 1945895"/>
              <a:gd name="connsiteX2" fmla="*/ 1456660 w 1765004"/>
              <a:gd name="connsiteY2" fmla="*/ 1041991 h 1945895"/>
              <a:gd name="connsiteX3" fmla="*/ 1765004 w 1765004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456660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95"/>
              <a:gd name="connsiteX1" fmla="*/ 776177 w 1988288"/>
              <a:gd name="connsiteY1" fmla="*/ 1733107 h 1945895"/>
              <a:gd name="connsiteX2" fmla="*/ 1520456 w 1988288"/>
              <a:gd name="connsiteY2" fmla="*/ 1041991 h 1945895"/>
              <a:gd name="connsiteX3" fmla="*/ 1988288 w 1988288"/>
              <a:gd name="connsiteY3" fmla="*/ 0 h 1945895"/>
              <a:gd name="connsiteX0" fmla="*/ 0 w 1988288"/>
              <a:gd name="connsiteY0" fmla="*/ 1945759 h 1945820"/>
              <a:gd name="connsiteX1" fmla="*/ 893135 w 1988288"/>
              <a:gd name="connsiteY1" fmla="*/ 1648047 h 1945820"/>
              <a:gd name="connsiteX2" fmla="*/ 1520456 w 1988288"/>
              <a:gd name="connsiteY2" fmla="*/ 1041991 h 1945820"/>
              <a:gd name="connsiteX3" fmla="*/ 1988288 w 1988288"/>
              <a:gd name="connsiteY3" fmla="*/ 0 h 1945820"/>
              <a:gd name="connsiteX0" fmla="*/ 0 w 1988288"/>
              <a:gd name="connsiteY0" fmla="*/ 1945759 h 1945825"/>
              <a:gd name="connsiteX1" fmla="*/ 893135 w 1988288"/>
              <a:gd name="connsiteY1" fmla="*/ 1648047 h 1945825"/>
              <a:gd name="connsiteX2" fmla="*/ 1637415 w 1988288"/>
              <a:gd name="connsiteY2" fmla="*/ 967563 h 1945825"/>
              <a:gd name="connsiteX3" fmla="*/ 1988288 w 1988288"/>
              <a:gd name="connsiteY3" fmla="*/ 0 h 1945825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8"/>
              <a:gd name="connsiteX1" fmla="*/ 893135 w 2041451"/>
              <a:gd name="connsiteY1" fmla="*/ 1658680 h 1956458"/>
              <a:gd name="connsiteX2" fmla="*/ 1637415 w 2041451"/>
              <a:gd name="connsiteY2" fmla="*/ 978196 h 1956458"/>
              <a:gd name="connsiteX3" fmla="*/ 2041451 w 2041451"/>
              <a:gd name="connsiteY3" fmla="*/ 0 h 1956458"/>
              <a:gd name="connsiteX0" fmla="*/ 0 w 2041451"/>
              <a:gd name="connsiteY0" fmla="*/ 1956392 h 1956457"/>
              <a:gd name="connsiteX1" fmla="*/ 893135 w 2041451"/>
              <a:gd name="connsiteY1" fmla="*/ 1658680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457"/>
              <a:gd name="connsiteX1" fmla="*/ 893135 w 2041451"/>
              <a:gd name="connsiteY1" fmla="*/ 1658679 h 1956457"/>
              <a:gd name="connsiteX2" fmla="*/ 1595606 w 2041451"/>
              <a:gd name="connsiteY2" fmla="*/ 992241 h 1956457"/>
              <a:gd name="connsiteX3" fmla="*/ 2041451 w 2041451"/>
              <a:gd name="connsiteY3" fmla="*/ 0 h 1956457"/>
              <a:gd name="connsiteX0" fmla="*/ 0 w 2041451"/>
              <a:gd name="connsiteY0" fmla="*/ 1956392 h 1956392"/>
              <a:gd name="connsiteX1" fmla="*/ 893135 w 2041451"/>
              <a:gd name="connsiteY1" fmla="*/ 1658679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  <a:gd name="connsiteX0" fmla="*/ 0 w 2041451"/>
              <a:gd name="connsiteY0" fmla="*/ 1956392 h 1956392"/>
              <a:gd name="connsiteX1" fmla="*/ 987204 w 2041451"/>
              <a:gd name="connsiteY1" fmla="*/ 1616548 h 1956392"/>
              <a:gd name="connsiteX2" fmla="*/ 1595606 w 2041451"/>
              <a:gd name="connsiteY2" fmla="*/ 992241 h 1956392"/>
              <a:gd name="connsiteX3" fmla="*/ 2041451 w 2041451"/>
              <a:gd name="connsiteY3" fmla="*/ 0 h 19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51" h="1956392">
                <a:moveTo>
                  <a:pt x="0" y="1956392"/>
                </a:moveTo>
                <a:cubicBezTo>
                  <a:pt x="336305" y="1889717"/>
                  <a:pt x="731722" y="1791284"/>
                  <a:pt x="987204" y="1616548"/>
                </a:cubicBezTo>
                <a:cubicBezTo>
                  <a:pt x="1242686" y="1441812"/>
                  <a:pt x="1419898" y="1261666"/>
                  <a:pt x="1595606" y="992241"/>
                </a:cubicBezTo>
                <a:cubicBezTo>
                  <a:pt x="1771314" y="722816"/>
                  <a:pt x="1938160" y="338517"/>
                  <a:pt x="2041451" y="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93269" y="1181259"/>
            <a:ext cx="524435" cy="52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463568" y="5177087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559820" y="4047285"/>
            <a:ext cx="0" cy="127850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680579" y="517708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17205" y="517708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597899" y="3932524"/>
            <a:ext cx="36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</a:t>
            </a:r>
            <a:r>
              <a:rPr lang="hu-HU" baseline="-25000" dirty="0" err="1" smtClean="0"/>
              <a:t>x</a:t>
            </a:r>
            <a:endParaRPr lang="en-US" baseline="-250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5819519" y="4519940"/>
            <a:ext cx="109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Gyorsulás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467388" y="3677947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543523" y="2390908"/>
            <a:ext cx="20117" cy="143574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684399" y="367794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421025" y="36779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563929" y="230047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 smtClean="0"/>
              <a:t>x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5898123" y="291666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Sebesség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53691" y="2178813"/>
            <a:ext cx="2430494" cy="104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549943" y="1062245"/>
            <a:ext cx="0" cy="1265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70702" y="217881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407328" y="217881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Idő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50761" y="990758"/>
            <a:ext cx="33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</a:t>
            </a:r>
            <a:r>
              <a:rPr lang="hu-HU" baseline="-25000" dirty="0" err="1" smtClean="0"/>
              <a:t>x</a:t>
            </a:r>
            <a:endParaRPr lang="en-US" baseline="-25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6559820" y="5177087"/>
            <a:ext cx="1973295" cy="104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573568" y="3319030"/>
            <a:ext cx="1973295" cy="104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549943" y="1454277"/>
            <a:ext cx="1983172" cy="737927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93093" y="293308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 smtClean="0"/>
              <a:t>=v</a:t>
            </a:r>
            <a:r>
              <a:rPr lang="hu-HU" baseline="-25000" dirty="0" smtClean="0"/>
              <a:t>x0</a:t>
            </a:r>
            <a:endParaRPr lang="en-US" baseline="-25000" dirty="0"/>
          </a:p>
        </p:txBody>
      </p:sp>
      <p:sp>
        <p:nvSpPr>
          <p:cNvPr id="73" name="TextBox 72"/>
          <p:cNvSpPr txBox="1"/>
          <p:nvPr/>
        </p:nvSpPr>
        <p:spPr>
          <a:xfrm rot="20324071">
            <a:off x="7211665" y="1368035"/>
            <a:ext cx="75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</a:t>
            </a:r>
            <a:r>
              <a:rPr lang="hu-HU" baseline="-25000" dirty="0" err="1" smtClean="0"/>
              <a:t>x</a:t>
            </a:r>
            <a:r>
              <a:rPr lang="hu-HU" dirty="0" smtClean="0"/>
              <a:t>=</a:t>
            </a:r>
            <a:r>
              <a:rPr lang="hu-HU" dirty="0" err="1" smtClean="0"/>
              <a:t>v</a:t>
            </a:r>
            <a:r>
              <a:rPr lang="hu-HU" baseline="-25000" dirty="0" err="1" smtClean="0"/>
              <a:t>x</a:t>
            </a:r>
            <a:r>
              <a:rPr lang="hu-HU" baseline="30000" dirty="0" err="1" smtClean="0"/>
              <a:t>.</a:t>
            </a:r>
            <a:r>
              <a:rPr lang="hu-HU" dirty="0" err="1" smtClean="0"/>
              <a:t>t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6200000">
            <a:off x="6217121" y="1739691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Út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747040" y="557968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g</a:t>
            </a:r>
            <a:r>
              <a:rPr lang="hu-HU" baseline="-25000" dirty="0" err="1" smtClean="0"/>
              <a:t>y</a:t>
            </a:r>
            <a:r>
              <a:rPr lang="hu-HU" dirty="0" smtClean="0"/>
              <a:t>=9,81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31" grpId="0"/>
      <p:bldP spid="32" grpId="0"/>
      <p:bldP spid="47" grpId="0" animBg="1"/>
      <p:bldP spid="39" grpId="0" animBg="1"/>
      <p:bldP spid="43" grpId="0"/>
      <p:bldP spid="44" grpId="0"/>
      <p:bldP spid="54" grpId="0"/>
      <p:bldP spid="56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8740588" cy="1325563"/>
          </a:xfrm>
        </p:spPr>
        <p:txBody>
          <a:bodyPr/>
          <a:lstStyle/>
          <a:p>
            <a:pPr algn="ctr"/>
            <a:r>
              <a:rPr lang="hu-HU" dirty="0"/>
              <a:t>A változó </a:t>
            </a:r>
            <a:r>
              <a:rPr lang="hu-HU" dirty="0" smtClean="0"/>
              <a:t>mozgások 3</a:t>
            </a:r>
            <a:br>
              <a:rPr lang="hu-HU" dirty="0" smtClean="0"/>
            </a:br>
            <a:r>
              <a:rPr lang="hu-HU" sz="3600" dirty="0" smtClean="0"/>
              <a:t>Egyenletes körmozgás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6" y="1216024"/>
            <a:ext cx="3379694" cy="4397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3" y="2016900"/>
            <a:ext cx="3926700" cy="3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7379</TotalTime>
  <Words>920</Words>
  <Application>Microsoft Office PowerPoint</Application>
  <PresentationFormat>On-screen Show (4:3)</PresentationFormat>
  <Paragraphs>266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Klip</vt:lpstr>
      <vt:lpstr>Image</vt:lpstr>
      <vt:lpstr>PowerPoint Presentation</vt:lpstr>
      <vt:lpstr>A kozmikus sebességek fizikai háttere</vt:lpstr>
      <vt:lpstr>Egyenes vonalú egyenletes mozgás</vt:lpstr>
      <vt:lpstr>PowerPoint Presentation</vt:lpstr>
      <vt:lpstr>PowerPoint Presentation</vt:lpstr>
      <vt:lpstr>A változó mozgások 1 Szabadesés</vt:lpstr>
      <vt:lpstr>A változó mozgások 2 Vízszintes hajítás</vt:lpstr>
      <vt:lpstr>A változó mozgások 2 Vízszintes hajítás</vt:lpstr>
      <vt:lpstr>A változó mozgások 3 Egyenletes körmozgás</vt:lpstr>
      <vt:lpstr>A változó mozgások 3 Egyenletes körmozgás</vt:lpstr>
      <vt:lpstr>A változó mozgások 3 Egyenletes körmozgás</vt:lpstr>
      <vt:lpstr>A változó mozgások 3 Egyenletes körmozgás</vt:lpstr>
      <vt:lpstr>A változó mozgások 3 Egyenletes körmozgás</vt:lpstr>
      <vt:lpstr>Az első kozmikus sebesség</vt:lpstr>
      <vt:lpstr>Az első kozmikus sebesség</vt:lpstr>
      <vt:lpstr>Az első kozmikus sebesség</vt:lpstr>
      <vt:lpstr>Az első kozmikus sebesség</vt:lpstr>
      <vt:lpstr>Az első kozmikus sebesség</vt:lpstr>
      <vt:lpstr>A második kozmikus sebesség</vt:lpstr>
      <vt:lpstr>PowerPoint Presentation</vt:lpstr>
      <vt:lpstr>A második kozmikus sebesség</vt:lpstr>
      <vt:lpstr>A második kozmikus sebesség</vt:lpstr>
      <vt:lpstr>A második kozmikus sebesség</vt:lpstr>
      <vt:lpstr>A harmadik kozmikus sebesség</vt:lpstr>
      <vt:lpstr>A harmadik kozmikus sebesség</vt:lpstr>
      <vt:lpstr>A harmadik kozmikus sebesség</vt:lpstr>
      <vt:lpstr>A negyedik kozmikus sebesség</vt:lpstr>
      <vt:lpstr>Pályaváltások</vt:lpstr>
      <vt:lpstr>Pályaváltások</vt:lpstr>
      <vt:lpstr>Pályaváltások</vt:lpstr>
      <vt:lpstr>PowerPoint Presentation</vt:lpstr>
      <vt:lpstr>Pályaváltások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Tamas</dc:creator>
  <cp:lastModifiedBy>Tamas</cp:lastModifiedBy>
  <cp:revision>137</cp:revision>
  <dcterms:created xsi:type="dcterms:W3CDTF">2017-05-02T10:31:17Z</dcterms:created>
  <dcterms:modified xsi:type="dcterms:W3CDTF">2017-10-02T18:02:00Z</dcterms:modified>
</cp:coreProperties>
</file>