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sldIdLst>
    <p:sldId id="261" r:id="rId2"/>
    <p:sldId id="374" r:id="rId3"/>
    <p:sldId id="304" r:id="rId4"/>
    <p:sldId id="377" r:id="rId5"/>
    <p:sldId id="378" r:id="rId6"/>
    <p:sldId id="379" r:id="rId7"/>
    <p:sldId id="355" r:id="rId8"/>
    <p:sldId id="356" r:id="rId9"/>
    <p:sldId id="380" r:id="rId10"/>
    <p:sldId id="381" r:id="rId11"/>
    <p:sldId id="268" r:id="rId12"/>
    <p:sldId id="269" r:id="rId13"/>
    <p:sldId id="283" r:id="rId14"/>
    <p:sldId id="308" r:id="rId15"/>
    <p:sldId id="314" r:id="rId16"/>
    <p:sldId id="284" r:id="rId17"/>
    <p:sldId id="360" r:id="rId18"/>
    <p:sldId id="352" r:id="rId19"/>
    <p:sldId id="318" r:id="rId20"/>
    <p:sldId id="276" r:id="rId21"/>
    <p:sldId id="279" r:id="rId22"/>
    <p:sldId id="287" r:id="rId23"/>
    <p:sldId id="343" r:id="rId24"/>
    <p:sldId id="319" r:id="rId25"/>
    <p:sldId id="376" r:id="rId26"/>
    <p:sldId id="312" r:id="rId27"/>
    <p:sldId id="344" r:id="rId28"/>
    <p:sldId id="366" r:id="rId29"/>
    <p:sldId id="274" r:id="rId30"/>
    <p:sldId id="345" r:id="rId31"/>
    <p:sldId id="321" r:id="rId32"/>
    <p:sldId id="368" r:id="rId33"/>
    <p:sldId id="322" r:id="rId34"/>
    <p:sldId id="323" r:id="rId35"/>
    <p:sldId id="324" r:id="rId36"/>
    <p:sldId id="332" r:id="rId37"/>
    <p:sldId id="289" r:id="rId38"/>
    <p:sldId id="270" r:id="rId39"/>
    <p:sldId id="375" r:id="rId40"/>
    <p:sldId id="373" r:id="rId41"/>
    <p:sldId id="275" r:id="rId42"/>
    <p:sldId id="367" r:id="rId43"/>
    <p:sldId id="286" r:id="rId44"/>
    <p:sldId id="338" r:id="rId45"/>
    <p:sldId id="346" r:id="rId46"/>
    <p:sldId id="328" r:id="rId47"/>
    <p:sldId id="362" r:id="rId48"/>
    <p:sldId id="364" r:id="rId49"/>
    <p:sldId id="363" r:id="rId50"/>
    <p:sldId id="347" r:id="rId51"/>
    <p:sldId id="348" r:id="rId52"/>
    <p:sldId id="349" r:id="rId53"/>
    <p:sldId id="350" r:id="rId54"/>
    <p:sldId id="351" r:id="rId55"/>
    <p:sldId id="382" r:id="rId56"/>
    <p:sldId id="383" r:id="rId57"/>
    <p:sldId id="384" r:id="rId58"/>
    <p:sldId id="385" r:id="rId59"/>
    <p:sldId id="386" r:id="rId60"/>
    <p:sldId id="387" r:id="rId61"/>
    <p:sldId id="326" r:id="rId62"/>
    <p:sldId id="327" r:id="rId63"/>
    <p:sldId id="370" r:id="rId64"/>
    <p:sldId id="371" r:id="rId65"/>
    <p:sldId id="372" r:id="rId6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CC"/>
    <a:srgbClr val="CCECFF"/>
    <a:srgbClr val="99CCF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01F40B-5076-4FA0-8D8A-9E1104B54A9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34897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1F40B-5076-4FA0-8D8A-9E1104B54A9E}" type="slidenum">
              <a:rPr lang="hu-HU" altLang="en-US" smtClean="0"/>
              <a:pPr>
                <a:defRPr/>
              </a:pPr>
              <a:t>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1458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1F40B-5076-4FA0-8D8A-9E1104B54A9E}" type="slidenum">
              <a:rPr lang="hu-HU" altLang="en-US" smtClean="0"/>
              <a:pPr>
                <a:defRPr/>
              </a:pPr>
              <a:t>22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771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AF261-22A6-4777-B96F-A30F4EA24FD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35163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65086-981D-46BF-91B1-605E6CF38FC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774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16EAC-48DE-4A87-B248-29399F0753D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2048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ABA52-13AB-4425-94F6-0582496AAFD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8336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76E1-463E-4EB6-8C1E-BF7F1FD0F89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6118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649F-9034-4C5D-BACE-B869C9A1A92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79416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2A36-32B2-42AD-AD45-26A0E66AD20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9687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B081-BD68-42CB-800E-AFA47A8F2DB6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48626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00099-0A4B-4A67-8057-C41362D2845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2675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5036-E42D-4692-83FE-47733A6473C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3582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8004-FEE2-4DEB-8F54-E0D0126A45F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4020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67B7-FC87-4A5F-A187-EF998908FFD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37899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 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7A89A6-11B8-4B0F-B931-F2E344A0E33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Edina\OneDrive\OE\Anyagok\Urdinamika\Mars\Mars%20in%20a%20Minute_%20How%20Do%20You%20Get%20to%20Mars__Trim2.mp4" TargetMode="External"/><Relationship Id="rId1" Type="http://schemas.microsoft.com/office/2007/relationships/media" Target="file:///C:\Users\Edina\OneDrive\OE\Anyagok\Urdinamika\Mars\Mars%20in%20a%20Minute_%20How%20Do%20You%20Get%20to%20Mars__Trim2.mp4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Edina\OneDrive\OE\Anyagok\Urdinamika\SaturnV\_Because%20it%20is%20There_Trim.mp4" TargetMode="External"/><Relationship Id="rId1" Type="http://schemas.microsoft.com/office/2007/relationships/media" Target="file:///C:\Users\Edina\OneDrive\OE\Anyagok\Urdinamika\SaturnV\_Because%20it%20is%20There_Trim.mp4" TargetMode="Externa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9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Edina\OneDrive\OE\Anyagok\Urdinamika\Mars\Mars%20in%20a%20Minute_%20How%20Do%20You%20Get%20to%20Mars__Trim.mp4" TargetMode="External"/><Relationship Id="rId1" Type="http://schemas.microsoft.com/office/2007/relationships/media" Target="file:///C:\Users\Edina\OneDrive\OE\Anyagok\Urdinamika\Mars\Mars%20in%20a%20Minute_%20How%20Do%20You%20Get%20to%20Mars__Trim.mp4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276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6000" b="1" dirty="0" smtClean="0">
                <a:solidFill>
                  <a:schemeClr val="bg1"/>
                </a:solidFill>
              </a:rPr>
              <a:t/>
            </a:r>
            <a:br>
              <a:rPr lang="hu-HU" altLang="en-US" sz="6000" b="1" dirty="0" smtClean="0">
                <a:solidFill>
                  <a:schemeClr val="bg1"/>
                </a:solidFill>
              </a:rPr>
            </a:br>
            <a:r>
              <a:rPr lang="hu-HU" altLang="en-US" sz="6600" b="1" dirty="0" smtClean="0">
                <a:solidFill>
                  <a:schemeClr val="bg1"/>
                </a:solidFill>
              </a:rPr>
              <a:t>ŰRDINAMIKA</a:t>
            </a:r>
            <a:r>
              <a:rPr lang="en-US" altLang="en-US" sz="6600" b="1" dirty="0" smtClean="0">
                <a:solidFill>
                  <a:schemeClr val="bg1"/>
                </a:solidFill>
              </a:rPr>
              <a:t>–</a:t>
            </a:r>
            <a:r>
              <a:rPr lang="hu-HU" altLang="en-US" sz="6600" b="1" dirty="0" smtClean="0">
                <a:solidFill>
                  <a:schemeClr val="bg1"/>
                </a:solidFill>
              </a:rPr>
              <a:t>9.</a:t>
            </a:r>
            <a:r>
              <a:rPr lang="en-US" altLang="en-US" sz="6000" b="1" dirty="0" smtClean="0">
                <a:solidFill>
                  <a:schemeClr val="bg1"/>
                </a:solidFill>
              </a:rPr>
              <a:t/>
            </a:r>
            <a:br>
              <a:rPr lang="en-US" altLang="en-US" sz="6000" b="1" dirty="0" smtClean="0">
                <a:solidFill>
                  <a:schemeClr val="bg1"/>
                </a:solidFill>
              </a:rPr>
            </a:br>
            <a:endParaRPr lang="hu-HU" alt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6600"/>
            <a:ext cx="9144000" cy="3581400"/>
          </a:xfrm>
          <a:solidFill>
            <a:schemeClr val="tx2"/>
          </a:solidFill>
        </p:spPr>
        <p:txBody>
          <a:bodyPr/>
          <a:lstStyle/>
          <a:p>
            <a:pPr algn="ctr">
              <a:buFontTx/>
              <a:buNone/>
            </a:pPr>
            <a:endParaRPr lang="hu-HU" altLang="en-US" dirty="0" smtClean="0"/>
          </a:p>
          <a:p>
            <a:pPr algn="ctr">
              <a:buFontTx/>
              <a:buNone/>
            </a:pPr>
            <a:r>
              <a:rPr lang="hu-HU" altLang="en-US" sz="4000" b="1" dirty="0" smtClean="0">
                <a:solidFill>
                  <a:schemeClr val="bg1"/>
                </a:solidFill>
              </a:rPr>
              <a:t>A BOLYGÓKÖZI REPÜLÉS FELTÉTELEI,</a:t>
            </a:r>
            <a:endParaRPr lang="en-US" altLang="en-US" sz="40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hu-HU" altLang="en-US" sz="4000" b="1" dirty="0" smtClean="0">
                <a:solidFill>
                  <a:schemeClr val="bg1"/>
                </a:solidFill>
              </a:rPr>
              <a:t>   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R</a:t>
            </a:r>
            <a:r>
              <a:rPr lang="hu-HU" altLang="en-US" sz="4000" b="1" dirty="0" smtClean="0">
                <a:solidFill>
                  <a:schemeClr val="bg1"/>
                </a:solidFill>
              </a:rPr>
              <a:t>EPÜLÉS A MARSRA ÉS VISSZA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IRÁNY A MARS</a:t>
            </a:r>
            <a:endParaRPr lang="hu-HU" altLang="en-US" sz="4000" b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in a Minute: How Do You Get to Mars?</a:t>
            </a:r>
            <a:endParaRPr lang="sv-SE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6375053"/>
            <a:ext cx="6131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Mars in a Minute: How Do You Get to Mars?</a:t>
            </a:r>
          </a:p>
        </p:txBody>
      </p:sp>
      <p:pic>
        <p:nvPicPr>
          <p:cNvPr id="3" name="Mars in a Minute_ How Do You Get to Mars__Trim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lum contrast="24000"/>
          </a:blip>
          <a:stretch>
            <a:fillRect/>
          </a:stretch>
        </p:blipFill>
        <p:spPr>
          <a:xfrm>
            <a:off x="0" y="127764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élkör fehérRAS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0"/>
          <a:stretch>
            <a:fillRect/>
          </a:stretch>
        </p:blipFill>
        <p:spPr bwMode="auto">
          <a:xfrm>
            <a:off x="4500563" y="2074863"/>
            <a:ext cx="146208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MARS más RASZ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8376" r="3416"/>
          <a:stretch>
            <a:fillRect/>
          </a:stretch>
        </p:blipFill>
        <p:spPr bwMode="auto">
          <a:xfrm>
            <a:off x="4244547" y="315795"/>
            <a:ext cx="562832" cy="57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MARS más RASZ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8376" r="3416"/>
          <a:stretch>
            <a:fillRect/>
          </a:stretch>
        </p:blipFill>
        <p:spPr bwMode="auto">
          <a:xfrm>
            <a:off x="5765320" y="5759449"/>
            <a:ext cx="547062" cy="55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Föld más RASZ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2" y="2409756"/>
            <a:ext cx="690494" cy="7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Nap RASZ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995613"/>
            <a:ext cx="8143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Föld más RASZ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53" y="5166281"/>
            <a:ext cx="633412" cy="64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555875" y="1449388"/>
            <a:ext cx="4033838" cy="406876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584325" y="584200"/>
            <a:ext cx="5975350" cy="57975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535488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535488" y="3392488"/>
            <a:ext cx="1765300" cy="306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2700338" y="2744788"/>
            <a:ext cx="183515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9" name="Picture 13" descr="Félkörpálya RASZ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9"/>
          <a:stretch>
            <a:fillRect/>
          </a:stretch>
        </p:blipFill>
        <p:spPr bwMode="auto">
          <a:xfrm>
            <a:off x="4495800" y="381000"/>
            <a:ext cx="2511425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 rot="-787341">
            <a:off x="4535488" y="6381750"/>
            <a:ext cx="1679575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CCFFFF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Indulási ablak</a:t>
            </a:r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 rot="10591906">
            <a:off x="4502150" y="4365625"/>
            <a:ext cx="574675" cy="107950"/>
          </a:xfrm>
          <a:custGeom>
            <a:avLst/>
            <a:gdLst>
              <a:gd name="T0" fmla="*/ 2147483646 w 771"/>
              <a:gd name="T1" fmla="*/ 0 h 635"/>
              <a:gd name="T2" fmla="*/ 2147483646 w 771"/>
              <a:gd name="T3" fmla="*/ 2147483646 h 635"/>
              <a:gd name="T4" fmla="*/ 2147483646 w 771"/>
              <a:gd name="T5" fmla="*/ 2147483646 h 635"/>
              <a:gd name="T6" fmla="*/ 2147483646 w 771"/>
              <a:gd name="T7" fmla="*/ 2147483646 h 635"/>
              <a:gd name="T8" fmla="*/ 2147483646 w 771"/>
              <a:gd name="T9" fmla="*/ 2147483646 h 635"/>
              <a:gd name="T10" fmla="*/ 2147483646 w 771"/>
              <a:gd name="T11" fmla="*/ 2147483646 h 635"/>
              <a:gd name="T12" fmla="*/ 2147483646 w 771"/>
              <a:gd name="T13" fmla="*/ 2147483646 h 635"/>
              <a:gd name="T14" fmla="*/ 0 w 771"/>
              <a:gd name="T15" fmla="*/ 2147483646 h 6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71" h="635">
                <a:moveTo>
                  <a:pt x="771" y="0"/>
                </a:moveTo>
                <a:cubicBezTo>
                  <a:pt x="727" y="6"/>
                  <a:pt x="684" y="12"/>
                  <a:pt x="635" y="23"/>
                </a:cubicBezTo>
                <a:cubicBezTo>
                  <a:pt x="586" y="34"/>
                  <a:pt x="525" y="49"/>
                  <a:pt x="476" y="68"/>
                </a:cubicBezTo>
                <a:cubicBezTo>
                  <a:pt x="427" y="87"/>
                  <a:pt x="381" y="111"/>
                  <a:pt x="340" y="137"/>
                </a:cubicBezTo>
                <a:cubicBezTo>
                  <a:pt x="299" y="163"/>
                  <a:pt x="261" y="193"/>
                  <a:pt x="227" y="227"/>
                </a:cubicBezTo>
                <a:cubicBezTo>
                  <a:pt x="193" y="261"/>
                  <a:pt x="166" y="296"/>
                  <a:pt x="136" y="341"/>
                </a:cubicBezTo>
                <a:cubicBezTo>
                  <a:pt x="106" y="386"/>
                  <a:pt x="69" y="450"/>
                  <a:pt x="46" y="499"/>
                </a:cubicBezTo>
                <a:cubicBezTo>
                  <a:pt x="23" y="548"/>
                  <a:pt x="8" y="612"/>
                  <a:pt x="0" y="635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 rot="-983573">
            <a:off x="4535488" y="4113213"/>
            <a:ext cx="541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latin typeface="Arial" panose="020B0604020202020204" pitchFamily="34" charset="0"/>
              </a:rPr>
              <a:t>44</a:t>
            </a:r>
            <a:r>
              <a:rPr lang="hu-HU" altLang="en-US" sz="1800" b="1" baseline="300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 rot="-2253188">
            <a:off x="3490913" y="194627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latin typeface="Arial" panose="020B0604020202020204" pitchFamily="34" charset="0"/>
              </a:rPr>
              <a:t>76</a:t>
            </a:r>
            <a:r>
              <a:rPr lang="hu-HU" altLang="en-US" sz="1800" b="1" baseline="300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 rot="-5400000">
            <a:off x="5352256" y="3110707"/>
            <a:ext cx="809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latin typeface="Arial" panose="020B0604020202020204" pitchFamily="34" charset="0"/>
              </a:rPr>
              <a:t>180</a:t>
            </a:r>
            <a:r>
              <a:rPr lang="hu-HU" altLang="en-US" sz="1800" b="1" baseline="30000">
                <a:latin typeface="Arial" panose="020B0604020202020204" pitchFamily="34" charset="0"/>
              </a:rPr>
              <a:t>o</a:t>
            </a:r>
          </a:p>
        </p:txBody>
      </p:sp>
      <p:pic>
        <p:nvPicPr>
          <p:cNvPr id="14355" name="Picture 19" descr="gk175-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033713"/>
            <a:ext cx="554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6985000" y="6165850"/>
            <a:ext cx="1692275" cy="539750"/>
          </a:xfrm>
          <a:prstGeom prst="wedgeRoundRectCallout">
            <a:avLst>
              <a:gd name="adj1" fmla="val -90245"/>
              <a:gd name="adj2" fmla="val -70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altLang="en-US" sz="1800" b="1">
                <a:latin typeface="Arial" panose="020B0604020202020204" pitchFamily="34" charset="0"/>
              </a:rPr>
              <a:t>A Mars indításkor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71438" y="1196975"/>
            <a:ext cx="2124075" cy="539750"/>
          </a:xfrm>
          <a:prstGeom prst="wedgeRoundRectCallout">
            <a:avLst>
              <a:gd name="adj1" fmla="val 66815"/>
              <a:gd name="adj2" fmla="val 1835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altLang="en-US" sz="1800" b="1">
                <a:latin typeface="Arial" panose="020B0604020202020204" pitchFamily="34" charset="0"/>
              </a:rPr>
              <a:t>A Föld, a Marsra érkezéskor</a:t>
            </a:r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3348038" y="2133600"/>
            <a:ext cx="1187450" cy="827088"/>
          </a:xfrm>
          <a:custGeom>
            <a:avLst/>
            <a:gdLst>
              <a:gd name="T0" fmla="*/ 2147483646 w 771"/>
              <a:gd name="T1" fmla="*/ 0 h 635"/>
              <a:gd name="T2" fmla="*/ 2147483646 w 771"/>
              <a:gd name="T3" fmla="*/ 2147483646 h 635"/>
              <a:gd name="T4" fmla="*/ 2147483646 w 771"/>
              <a:gd name="T5" fmla="*/ 2147483646 h 635"/>
              <a:gd name="T6" fmla="*/ 2147483646 w 771"/>
              <a:gd name="T7" fmla="*/ 2147483646 h 635"/>
              <a:gd name="T8" fmla="*/ 2147483646 w 771"/>
              <a:gd name="T9" fmla="*/ 2147483646 h 635"/>
              <a:gd name="T10" fmla="*/ 2147483646 w 771"/>
              <a:gd name="T11" fmla="*/ 2147483646 h 635"/>
              <a:gd name="T12" fmla="*/ 2147483646 w 771"/>
              <a:gd name="T13" fmla="*/ 2147483646 h 635"/>
              <a:gd name="T14" fmla="*/ 0 w 771"/>
              <a:gd name="T15" fmla="*/ 2147483646 h 6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71" h="635">
                <a:moveTo>
                  <a:pt x="771" y="0"/>
                </a:moveTo>
                <a:cubicBezTo>
                  <a:pt x="727" y="6"/>
                  <a:pt x="684" y="12"/>
                  <a:pt x="635" y="23"/>
                </a:cubicBezTo>
                <a:cubicBezTo>
                  <a:pt x="586" y="34"/>
                  <a:pt x="525" y="49"/>
                  <a:pt x="476" y="68"/>
                </a:cubicBezTo>
                <a:cubicBezTo>
                  <a:pt x="427" y="87"/>
                  <a:pt x="381" y="111"/>
                  <a:pt x="340" y="137"/>
                </a:cubicBezTo>
                <a:cubicBezTo>
                  <a:pt x="299" y="163"/>
                  <a:pt x="261" y="193"/>
                  <a:pt x="227" y="227"/>
                </a:cubicBezTo>
                <a:cubicBezTo>
                  <a:pt x="193" y="261"/>
                  <a:pt x="166" y="296"/>
                  <a:pt x="136" y="341"/>
                </a:cubicBezTo>
                <a:cubicBezTo>
                  <a:pt x="106" y="386"/>
                  <a:pt x="69" y="450"/>
                  <a:pt x="46" y="499"/>
                </a:cubicBezTo>
                <a:cubicBezTo>
                  <a:pt x="23" y="548"/>
                  <a:pt x="8" y="612"/>
                  <a:pt x="0" y="635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4535488" y="5516563"/>
            <a:ext cx="6842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3959225" y="5842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H="1">
            <a:off x="2447925" y="2779713"/>
            <a:ext cx="215900" cy="612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V="1">
            <a:off x="6048375" y="5697538"/>
            <a:ext cx="503238" cy="3238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673475" y="551021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Föld</a:t>
            </a:r>
            <a:r>
              <a:rPr lang="hu-HU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=29,8 km/s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480175" y="561816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Mars</a:t>
            </a:r>
            <a:r>
              <a:rPr lang="hu-HU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=24,1 km/s</a:t>
            </a: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5219700" y="5516563"/>
            <a:ext cx="46831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484438" y="3213100"/>
            <a:ext cx="684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Föld</a:t>
            </a:r>
            <a:endParaRPr lang="hu-HU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851275" y="72231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Mars</a:t>
            </a:r>
            <a:endParaRPr lang="hu-HU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98975" y="2708275"/>
            <a:ext cx="757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6600"/>
                </a:solidFill>
                <a:latin typeface="Arial" panose="020B0604020202020204" pitchFamily="34" charset="0"/>
              </a:rPr>
              <a:t>NAP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5400675" y="5510213"/>
            <a:ext cx="684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táv</a:t>
            </a:r>
            <a:endParaRPr lang="hu-HU" altLang="en-US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6551613" y="152400"/>
            <a:ext cx="1692275" cy="539750"/>
          </a:xfrm>
          <a:prstGeom prst="wedgeRoundRectCallout">
            <a:avLst>
              <a:gd name="adj1" fmla="val -167542"/>
              <a:gd name="adj2" fmla="val -21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altLang="en-US" sz="1800" b="1">
                <a:latin typeface="Arial" panose="020B0604020202020204" pitchFamily="34" charset="0"/>
              </a:rPr>
              <a:t>A Mars érkezéskor</a:t>
            </a:r>
          </a:p>
        </p:txBody>
      </p:sp>
      <p:sp>
        <p:nvSpPr>
          <p:cNvPr id="14371" name="AutoShape 35"/>
          <p:cNvSpPr>
            <a:spLocks noChangeArrowheads="1"/>
          </p:cNvSpPr>
          <p:nvPr/>
        </p:nvSpPr>
        <p:spPr bwMode="auto">
          <a:xfrm>
            <a:off x="287338" y="6237288"/>
            <a:ext cx="2052637" cy="539750"/>
          </a:xfrm>
          <a:prstGeom prst="wedgeRoundRectCallout">
            <a:avLst>
              <a:gd name="adj1" fmla="val 150463"/>
              <a:gd name="adj2" fmla="val -116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altLang="en-US" sz="1800" b="1">
                <a:latin typeface="Arial" panose="020B0604020202020204" pitchFamily="34" charset="0"/>
              </a:rPr>
              <a:t>A Föld  indításkor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14346" grpId="0" animBg="1"/>
      <p:bldP spid="14347" grpId="0" animBg="1"/>
      <p:bldP spid="14348" grpId="0" animBg="1"/>
      <p:bldP spid="14350" grpId="0" animBg="1"/>
      <p:bldP spid="14351" grpId="0" animBg="1"/>
      <p:bldP spid="14353" grpId="0"/>
      <p:bldP spid="14354" grpId="0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/>
      <p:bldP spid="14364" grpId="0"/>
      <p:bldP spid="14365" grpId="0" animBg="1"/>
      <p:bldP spid="14366" grpId="0"/>
      <p:bldP spid="14367" grpId="0"/>
      <p:bldP spid="14368" grpId="0"/>
      <p:bldP spid="14369" grpId="0"/>
      <p:bldP spid="14370" grpId="0" animBg="1"/>
      <p:bldP spid="143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lső Nap-rendszer RAS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099050"/>
            <a:ext cx="586898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Föld más RASZ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6129338"/>
            <a:ext cx="4222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ARS más RASZ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8376" r="3416"/>
          <a:stretch>
            <a:fillRect/>
          </a:stretch>
        </p:blipFill>
        <p:spPr bwMode="auto">
          <a:xfrm>
            <a:off x="1482725" y="5949950"/>
            <a:ext cx="209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Föld más RASZ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213100"/>
            <a:ext cx="6683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MARS más RASZ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8376" r="3416"/>
          <a:stretch>
            <a:fillRect/>
          </a:stretch>
        </p:blipFill>
        <p:spPr bwMode="auto">
          <a:xfrm>
            <a:off x="1619250" y="3319463"/>
            <a:ext cx="317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256213" y="1628775"/>
            <a:ext cx="3852862" cy="38163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71438" y="1700213"/>
            <a:ext cx="3529012" cy="345598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15369" name="Picture 9" descr="Félkörpálya RASZ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9"/>
          <a:stretch>
            <a:fillRect/>
          </a:stretch>
        </p:blipFill>
        <p:spPr bwMode="auto">
          <a:xfrm>
            <a:off x="6443663" y="3429000"/>
            <a:ext cx="1368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Freeform 10"/>
          <p:cNvSpPr>
            <a:spLocks/>
          </p:cNvSpPr>
          <p:nvPr/>
        </p:nvSpPr>
        <p:spPr bwMode="auto">
          <a:xfrm>
            <a:off x="5635625" y="2386013"/>
            <a:ext cx="2176463" cy="1116012"/>
          </a:xfrm>
          <a:custGeom>
            <a:avLst/>
            <a:gdLst>
              <a:gd name="T0" fmla="*/ 2147483646 w 1371"/>
              <a:gd name="T1" fmla="*/ 2147483646 h 703"/>
              <a:gd name="T2" fmla="*/ 2147483646 w 1371"/>
              <a:gd name="T3" fmla="*/ 2147483646 h 703"/>
              <a:gd name="T4" fmla="*/ 2147483646 w 1371"/>
              <a:gd name="T5" fmla="*/ 2147483646 h 703"/>
              <a:gd name="T6" fmla="*/ 2147483646 w 1371"/>
              <a:gd name="T7" fmla="*/ 2147483646 h 703"/>
              <a:gd name="T8" fmla="*/ 2147483646 w 1371"/>
              <a:gd name="T9" fmla="*/ 2147483646 h 703"/>
              <a:gd name="T10" fmla="*/ 2147483646 w 1371"/>
              <a:gd name="T11" fmla="*/ 2147483646 h 703"/>
              <a:gd name="T12" fmla="*/ 0 w 1371"/>
              <a:gd name="T13" fmla="*/ 0 h 7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703">
                <a:moveTo>
                  <a:pt x="1360" y="703"/>
                </a:moveTo>
                <a:cubicBezTo>
                  <a:pt x="1365" y="672"/>
                  <a:pt x="1371" y="642"/>
                  <a:pt x="1360" y="589"/>
                </a:cubicBezTo>
                <a:cubicBezTo>
                  <a:pt x="1349" y="536"/>
                  <a:pt x="1330" y="445"/>
                  <a:pt x="1292" y="385"/>
                </a:cubicBezTo>
                <a:cubicBezTo>
                  <a:pt x="1254" y="325"/>
                  <a:pt x="1202" y="271"/>
                  <a:pt x="1134" y="226"/>
                </a:cubicBezTo>
                <a:cubicBezTo>
                  <a:pt x="1066" y="181"/>
                  <a:pt x="994" y="143"/>
                  <a:pt x="884" y="113"/>
                </a:cubicBezTo>
                <a:cubicBezTo>
                  <a:pt x="774" y="83"/>
                  <a:pt x="623" y="64"/>
                  <a:pt x="476" y="45"/>
                </a:cubicBezTo>
                <a:cubicBezTo>
                  <a:pt x="329" y="26"/>
                  <a:pt x="79" y="7"/>
                  <a:pt x="0" y="0"/>
                </a:cubicBezTo>
              </a:path>
            </a:pathLst>
          </a:custGeom>
          <a:noFill/>
          <a:ln w="3175" cap="flat" cmpd="sng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6443663" y="3160713"/>
            <a:ext cx="504825" cy="341312"/>
          </a:xfrm>
          <a:custGeom>
            <a:avLst/>
            <a:gdLst>
              <a:gd name="T0" fmla="*/ 2147483646 w 318"/>
              <a:gd name="T1" fmla="*/ 2147483646 h 170"/>
              <a:gd name="T2" fmla="*/ 2147483646 w 318"/>
              <a:gd name="T3" fmla="*/ 2147483646 h 170"/>
              <a:gd name="T4" fmla="*/ 2147483646 w 318"/>
              <a:gd name="T5" fmla="*/ 2147483646 h 170"/>
              <a:gd name="T6" fmla="*/ 2147483646 w 318"/>
              <a:gd name="T7" fmla="*/ 2147483646 h 170"/>
              <a:gd name="T8" fmla="*/ 0 w 318"/>
              <a:gd name="T9" fmla="*/ 2147483646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70">
                <a:moveTo>
                  <a:pt x="318" y="79"/>
                </a:moveTo>
                <a:cubicBezTo>
                  <a:pt x="287" y="50"/>
                  <a:pt x="257" y="22"/>
                  <a:pt x="227" y="11"/>
                </a:cubicBezTo>
                <a:cubicBezTo>
                  <a:pt x="197" y="0"/>
                  <a:pt x="166" y="4"/>
                  <a:pt x="136" y="11"/>
                </a:cubicBezTo>
                <a:cubicBezTo>
                  <a:pt x="106" y="18"/>
                  <a:pt x="69" y="30"/>
                  <a:pt x="46" y="56"/>
                </a:cubicBezTo>
                <a:cubicBezTo>
                  <a:pt x="23" y="82"/>
                  <a:pt x="8" y="147"/>
                  <a:pt x="0" y="170"/>
                </a:cubicBezTo>
              </a:path>
            </a:pathLst>
          </a:custGeom>
          <a:noFill/>
          <a:ln w="9525" cap="flat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6875463" y="3248025"/>
            <a:ext cx="73025" cy="730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6443663" y="3427413"/>
            <a:ext cx="73025" cy="730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7739063" y="3606800"/>
            <a:ext cx="73025" cy="730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7559675" y="3933825"/>
            <a:ext cx="73025" cy="730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5616575" y="2349500"/>
            <a:ext cx="73025" cy="730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1295400" y="3354388"/>
            <a:ext cx="73025" cy="730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2195513" y="3355975"/>
            <a:ext cx="73025" cy="730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1762125" y="3282950"/>
            <a:ext cx="73025" cy="730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15380" name="Picture 20" descr="Félkörpálya RASZ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9"/>
          <a:stretch>
            <a:fillRect/>
          </a:stretch>
        </p:blipFill>
        <p:spPr bwMode="auto">
          <a:xfrm>
            <a:off x="1331913" y="3392488"/>
            <a:ext cx="9001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Freeform 21"/>
          <p:cNvSpPr>
            <a:spLocks/>
          </p:cNvSpPr>
          <p:nvPr/>
        </p:nvSpPr>
        <p:spPr bwMode="auto">
          <a:xfrm flipH="1">
            <a:off x="1800225" y="3176588"/>
            <a:ext cx="431800" cy="215900"/>
          </a:xfrm>
          <a:custGeom>
            <a:avLst/>
            <a:gdLst>
              <a:gd name="T0" fmla="*/ 2147483646 w 318"/>
              <a:gd name="T1" fmla="*/ 2147483646 h 170"/>
              <a:gd name="T2" fmla="*/ 2147483646 w 318"/>
              <a:gd name="T3" fmla="*/ 2147483646 h 170"/>
              <a:gd name="T4" fmla="*/ 2147483646 w 318"/>
              <a:gd name="T5" fmla="*/ 2147483646 h 170"/>
              <a:gd name="T6" fmla="*/ 2147483646 w 318"/>
              <a:gd name="T7" fmla="*/ 2147483646 h 170"/>
              <a:gd name="T8" fmla="*/ 0 w 318"/>
              <a:gd name="T9" fmla="*/ 2147483646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70">
                <a:moveTo>
                  <a:pt x="318" y="79"/>
                </a:moveTo>
                <a:cubicBezTo>
                  <a:pt x="287" y="50"/>
                  <a:pt x="257" y="22"/>
                  <a:pt x="227" y="11"/>
                </a:cubicBezTo>
                <a:cubicBezTo>
                  <a:pt x="197" y="0"/>
                  <a:pt x="166" y="4"/>
                  <a:pt x="136" y="11"/>
                </a:cubicBezTo>
                <a:cubicBezTo>
                  <a:pt x="106" y="18"/>
                  <a:pt x="69" y="30"/>
                  <a:pt x="46" y="56"/>
                </a:cubicBezTo>
                <a:cubicBezTo>
                  <a:pt x="23" y="82"/>
                  <a:pt x="8" y="147"/>
                  <a:pt x="0" y="170"/>
                </a:cubicBezTo>
              </a:path>
            </a:pathLst>
          </a:custGeom>
          <a:noFill/>
          <a:ln w="3175" cap="flat" cmpd="sng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971550" y="3211513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6840538" y="281781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119813" y="3284538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232025" y="3205163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>
                <a:solidFill>
                  <a:srgbClr val="FFFF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7631113" y="3854450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1547813" y="2990850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775575" y="3457575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616575" y="2090738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</a:p>
        </p:txBody>
      </p:sp>
      <p:grpSp>
        <p:nvGrpSpPr>
          <p:cNvPr id="15390" name="Group 30"/>
          <p:cNvGrpSpPr>
            <a:grpSpLocks/>
          </p:cNvGrpSpPr>
          <p:nvPr/>
        </p:nvGrpSpPr>
        <p:grpSpPr bwMode="auto">
          <a:xfrm>
            <a:off x="4500563" y="2097088"/>
            <a:ext cx="1116012" cy="539750"/>
            <a:chOff x="2835" y="1321"/>
            <a:chExt cx="703" cy="340"/>
          </a:xfrm>
        </p:grpSpPr>
        <p:sp>
          <p:nvSpPr>
            <p:cNvPr id="6218" name="Line 31"/>
            <p:cNvSpPr>
              <a:spLocks noChangeShapeType="1"/>
            </p:cNvSpPr>
            <p:nvPr/>
          </p:nvSpPr>
          <p:spPr bwMode="auto">
            <a:xfrm flipH="1">
              <a:off x="3243" y="1503"/>
              <a:ext cx="295" cy="158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32"/>
            <p:cNvSpPr>
              <a:spLocks noChangeShapeType="1"/>
            </p:cNvSpPr>
            <p:nvPr/>
          </p:nvSpPr>
          <p:spPr bwMode="auto">
            <a:xfrm flipH="1" flipV="1">
              <a:off x="3129" y="1321"/>
              <a:ext cx="408" cy="182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Line 33"/>
            <p:cNvSpPr>
              <a:spLocks noChangeShapeType="1"/>
            </p:cNvSpPr>
            <p:nvPr/>
          </p:nvSpPr>
          <p:spPr bwMode="auto">
            <a:xfrm flipH="1" flipV="1">
              <a:off x="2835" y="1480"/>
              <a:ext cx="679" cy="23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AutoShape 34"/>
            <p:cNvSpPr>
              <a:spLocks noChangeArrowheads="1"/>
            </p:cNvSpPr>
            <p:nvPr/>
          </p:nvSpPr>
          <p:spPr bwMode="auto">
            <a:xfrm rot="1380597">
              <a:off x="2883" y="1375"/>
              <a:ext cx="629" cy="250"/>
            </a:xfrm>
            <a:prstGeom prst="parallelogram">
              <a:avLst>
                <a:gd name="adj" fmla="val 7636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15395" name="Freeform 35"/>
          <p:cNvSpPr>
            <a:spLocks/>
          </p:cNvSpPr>
          <p:nvPr/>
        </p:nvSpPr>
        <p:spPr bwMode="auto">
          <a:xfrm flipH="1">
            <a:off x="1331913" y="2347913"/>
            <a:ext cx="1116012" cy="1044575"/>
          </a:xfrm>
          <a:custGeom>
            <a:avLst/>
            <a:gdLst>
              <a:gd name="T0" fmla="*/ 2147483646 w 1371"/>
              <a:gd name="T1" fmla="*/ 2147483646 h 703"/>
              <a:gd name="T2" fmla="*/ 2147483646 w 1371"/>
              <a:gd name="T3" fmla="*/ 2147483646 h 703"/>
              <a:gd name="T4" fmla="*/ 2147483646 w 1371"/>
              <a:gd name="T5" fmla="*/ 2147483646 h 703"/>
              <a:gd name="T6" fmla="*/ 2147483646 w 1371"/>
              <a:gd name="T7" fmla="*/ 2147483646 h 703"/>
              <a:gd name="T8" fmla="*/ 2147483646 w 1371"/>
              <a:gd name="T9" fmla="*/ 2147483646 h 703"/>
              <a:gd name="T10" fmla="*/ 2147483646 w 1371"/>
              <a:gd name="T11" fmla="*/ 2147483646 h 703"/>
              <a:gd name="T12" fmla="*/ 0 w 1371"/>
              <a:gd name="T13" fmla="*/ 0 h 7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703">
                <a:moveTo>
                  <a:pt x="1360" y="703"/>
                </a:moveTo>
                <a:cubicBezTo>
                  <a:pt x="1365" y="672"/>
                  <a:pt x="1371" y="642"/>
                  <a:pt x="1360" y="589"/>
                </a:cubicBezTo>
                <a:cubicBezTo>
                  <a:pt x="1349" y="536"/>
                  <a:pt x="1330" y="445"/>
                  <a:pt x="1292" y="385"/>
                </a:cubicBezTo>
                <a:cubicBezTo>
                  <a:pt x="1254" y="325"/>
                  <a:pt x="1202" y="271"/>
                  <a:pt x="1134" y="226"/>
                </a:cubicBezTo>
                <a:cubicBezTo>
                  <a:pt x="1066" y="181"/>
                  <a:pt x="994" y="143"/>
                  <a:pt x="884" y="113"/>
                </a:cubicBezTo>
                <a:cubicBezTo>
                  <a:pt x="774" y="83"/>
                  <a:pt x="623" y="64"/>
                  <a:pt x="476" y="45"/>
                </a:cubicBezTo>
                <a:cubicBezTo>
                  <a:pt x="329" y="26"/>
                  <a:pt x="79" y="7"/>
                  <a:pt x="0" y="0"/>
                </a:cubicBezTo>
              </a:path>
            </a:pathLst>
          </a:custGeom>
          <a:noFill/>
          <a:ln w="3175" cap="flat" cmpd="sng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>
            <a:off x="2411413" y="2349500"/>
            <a:ext cx="1008062" cy="395288"/>
          </a:xfrm>
          <a:custGeom>
            <a:avLst/>
            <a:gdLst>
              <a:gd name="T0" fmla="*/ 2147483646 w 1371"/>
              <a:gd name="T1" fmla="*/ 2147483646 h 703"/>
              <a:gd name="T2" fmla="*/ 2147483646 w 1371"/>
              <a:gd name="T3" fmla="*/ 2147483646 h 703"/>
              <a:gd name="T4" fmla="*/ 2147483646 w 1371"/>
              <a:gd name="T5" fmla="*/ 2147483646 h 703"/>
              <a:gd name="T6" fmla="*/ 2147483646 w 1371"/>
              <a:gd name="T7" fmla="*/ 2147483646 h 703"/>
              <a:gd name="T8" fmla="*/ 2147483646 w 1371"/>
              <a:gd name="T9" fmla="*/ 2147483646 h 703"/>
              <a:gd name="T10" fmla="*/ 2147483646 w 1371"/>
              <a:gd name="T11" fmla="*/ 2147483646 h 703"/>
              <a:gd name="T12" fmla="*/ 0 w 1371"/>
              <a:gd name="T13" fmla="*/ 0 h 7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703">
                <a:moveTo>
                  <a:pt x="1360" y="703"/>
                </a:moveTo>
                <a:cubicBezTo>
                  <a:pt x="1365" y="672"/>
                  <a:pt x="1371" y="642"/>
                  <a:pt x="1360" y="589"/>
                </a:cubicBezTo>
                <a:cubicBezTo>
                  <a:pt x="1349" y="536"/>
                  <a:pt x="1330" y="445"/>
                  <a:pt x="1292" y="385"/>
                </a:cubicBezTo>
                <a:cubicBezTo>
                  <a:pt x="1254" y="325"/>
                  <a:pt x="1202" y="271"/>
                  <a:pt x="1134" y="226"/>
                </a:cubicBezTo>
                <a:cubicBezTo>
                  <a:pt x="1066" y="181"/>
                  <a:pt x="994" y="143"/>
                  <a:pt x="884" y="113"/>
                </a:cubicBezTo>
                <a:cubicBezTo>
                  <a:pt x="774" y="83"/>
                  <a:pt x="623" y="64"/>
                  <a:pt x="476" y="45"/>
                </a:cubicBezTo>
                <a:cubicBezTo>
                  <a:pt x="329" y="26"/>
                  <a:pt x="79" y="7"/>
                  <a:pt x="0" y="0"/>
                </a:cubicBezTo>
              </a:path>
            </a:pathLst>
          </a:custGeom>
          <a:noFill/>
          <a:ln w="3175" cap="flat" cmpd="sng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97" name="Group 37"/>
          <p:cNvGrpSpPr>
            <a:grpSpLocks/>
          </p:cNvGrpSpPr>
          <p:nvPr/>
        </p:nvGrpSpPr>
        <p:grpSpPr bwMode="auto">
          <a:xfrm>
            <a:off x="2627313" y="2097088"/>
            <a:ext cx="863600" cy="936625"/>
            <a:chOff x="1950" y="1457"/>
            <a:chExt cx="544" cy="590"/>
          </a:xfrm>
        </p:grpSpPr>
        <p:sp>
          <p:nvSpPr>
            <p:cNvPr id="6214" name="AutoShape 38"/>
            <p:cNvSpPr>
              <a:spLocks noChangeArrowheads="1"/>
            </p:cNvSpPr>
            <p:nvPr/>
          </p:nvSpPr>
          <p:spPr bwMode="auto">
            <a:xfrm rot="3627526">
              <a:off x="1973" y="1548"/>
              <a:ext cx="476" cy="385"/>
            </a:xfrm>
            <a:prstGeom prst="parallelogram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6215" name="Line 39"/>
            <p:cNvSpPr>
              <a:spLocks noChangeShapeType="1"/>
            </p:cNvSpPr>
            <p:nvPr/>
          </p:nvSpPr>
          <p:spPr bwMode="auto">
            <a:xfrm flipH="1" flipV="1">
              <a:off x="1950" y="1639"/>
              <a:ext cx="521" cy="227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40"/>
            <p:cNvSpPr>
              <a:spLocks noChangeShapeType="1"/>
            </p:cNvSpPr>
            <p:nvPr/>
          </p:nvSpPr>
          <p:spPr bwMode="auto">
            <a:xfrm flipH="1" flipV="1">
              <a:off x="2268" y="1457"/>
              <a:ext cx="225" cy="409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Line 41"/>
            <p:cNvSpPr>
              <a:spLocks noChangeShapeType="1"/>
            </p:cNvSpPr>
            <p:nvPr/>
          </p:nvSpPr>
          <p:spPr bwMode="auto">
            <a:xfrm flipH="1">
              <a:off x="2154" y="1866"/>
              <a:ext cx="340" cy="181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2" name="Oval 42"/>
          <p:cNvSpPr>
            <a:spLocks noChangeArrowheads="1"/>
          </p:cNvSpPr>
          <p:nvPr/>
        </p:nvSpPr>
        <p:spPr bwMode="auto">
          <a:xfrm>
            <a:off x="3419475" y="2708275"/>
            <a:ext cx="73025" cy="730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pSp>
        <p:nvGrpSpPr>
          <p:cNvPr id="15403" name="Group 43"/>
          <p:cNvGrpSpPr>
            <a:grpSpLocks/>
          </p:cNvGrpSpPr>
          <p:nvPr/>
        </p:nvGrpSpPr>
        <p:grpSpPr bwMode="auto">
          <a:xfrm>
            <a:off x="1439863" y="4652963"/>
            <a:ext cx="4537075" cy="1368425"/>
            <a:chOff x="907" y="2931"/>
            <a:chExt cx="2858" cy="862"/>
          </a:xfrm>
        </p:grpSpPr>
        <p:pic>
          <p:nvPicPr>
            <p:cNvPr id="6211" name="Picture 44" descr="gk175-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7555">
              <a:off x="2767" y="2931"/>
              <a:ext cx="59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12" name="Picture 45" descr="Félkörpálya RASZ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19"/>
            <a:stretch>
              <a:fillRect/>
            </a:stretch>
          </p:blipFill>
          <p:spPr bwMode="auto">
            <a:xfrm rot="-224728">
              <a:off x="907" y="3073"/>
              <a:ext cx="285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3" name="Line 46"/>
            <p:cNvSpPr>
              <a:spLocks noChangeShapeType="1"/>
            </p:cNvSpPr>
            <p:nvPr/>
          </p:nvSpPr>
          <p:spPr bwMode="auto">
            <a:xfrm flipH="1">
              <a:off x="2336" y="3090"/>
              <a:ext cx="9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5111750" y="18383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00CCFF"/>
                </a:solidFill>
                <a:latin typeface="Arial" panose="020B0604020202020204" pitchFamily="34" charset="0"/>
              </a:rPr>
              <a:t>táv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5040313" y="2593975"/>
            <a:ext cx="468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00CC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4175125" y="223361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00CCFF"/>
                </a:solidFill>
                <a:latin typeface="Arial" panose="020B0604020202020204" pitchFamily="34" charset="0"/>
              </a:rPr>
              <a:t>hel</a:t>
            </a:r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 flipH="1">
            <a:off x="6624638" y="3536950"/>
            <a:ext cx="468312" cy="250825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6624638" y="3681413"/>
            <a:ext cx="468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00CC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2987675" y="288925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00CC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3167063" y="1946275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00CCFF"/>
                </a:solidFill>
                <a:latin typeface="Arial" panose="020B0604020202020204" pitchFamily="34" charset="0"/>
              </a:rPr>
              <a:t>érk</a:t>
            </a:r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 flipH="1">
            <a:off x="1223963" y="3465513"/>
            <a:ext cx="539750" cy="287337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1260475" y="360203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00CC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1619250" y="5891213"/>
            <a:ext cx="612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200" b="1">
                <a:latin typeface="Arial" panose="020B0604020202020204" pitchFamily="34" charset="0"/>
              </a:rPr>
              <a:t>Mars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3706813" y="209550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AB</a:t>
            </a:r>
            <a:r>
              <a:rPr lang="hu-HU" altLang="en-US" sz="1800">
                <a:latin typeface="Arial" panose="020B0604020202020204" pitchFamily="34" charset="0"/>
              </a:rPr>
              <a:t> – start és pályára állás;</a:t>
            </a: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6551613" y="222250"/>
            <a:ext cx="241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BC</a:t>
            </a:r>
            <a:r>
              <a:rPr lang="hu-HU" altLang="en-US" sz="1800">
                <a:latin typeface="Arial" panose="020B0604020202020204" pitchFamily="34" charset="0"/>
              </a:rPr>
              <a:t> – közbülső pálya;</a:t>
            </a:r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3706813" y="431800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CD</a:t>
            </a:r>
            <a:r>
              <a:rPr lang="hu-HU" altLang="en-US" sz="1800">
                <a:latin typeface="Arial" panose="020B0604020202020204" pitchFamily="34" charset="0"/>
              </a:rPr>
              <a:t> – gyorsítási szakasz;</a:t>
            </a:r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6553200" y="511175"/>
            <a:ext cx="27717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3413" indent="-6334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DE</a:t>
            </a:r>
            <a:r>
              <a:rPr lang="hu-HU" altLang="en-US" sz="1800">
                <a:latin typeface="Arial" panose="020B0604020202020204" pitchFamily="34" charset="0"/>
              </a:rPr>
              <a:t> – repülés a bolygó hatásszférájában;</a:t>
            </a:r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0" y="188913"/>
            <a:ext cx="3059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>
                <a:solidFill>
                  <a:srgbClr val="FFFF00"/>
                </a:solidFill>
                <a:latin typeface="Arial" panose="020B0604020202020204" pitchFamily="34" charset="0"/>
              </a:rPr>
              <a:t>AB</a:t>
            </a:r>
            <a:r>
              <a:rPr lang="hu-HU" altLang="en-US" sz="1800" i="1">
                <a:latin typeface="Arial" panose="020B0604020202020204" pitchFamily="34" charset="0"/>
              </a:rPr>
              <a:t> – parkoló pályaszakasz;</a:t>
            </a:r>
          </a:p>
        </p:txBody>
      </p:sp>
      <p:sp>
        <p:nvSpPr>
          <p:cNvPr id="15422" name="Text Box 62"/>
          <p:cNvSpPr txBox="1">
            <a:spLocks noChangeArrowheads="1"/>
          </p:cNvSpPr>
          <p:nvPr/>
        </p:nvSpPr>
        <p:spPr bwMode="auto">
          <a:xfrm>
            <a:off x="0" y="484188"/>
            <a:ext cx="37084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3413" indent="-6334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en-US" sz="1800" b="1" i="1">
                <a:solidFill>
                  <a:srgbClr val="FFFF00"/>
                </a:solidFill>
                <a:latin typeface="Arial" panose="020B0604020202020204" pitchFamily="34" charset="0"/>
              </a:rPr>
              <a:t>BC</a:t>
            </a:r>
            <a:r>
              <a:rPr lang="hu-HU" altLang="en-US" sz="1800" i="1">
                <a:latin typeface="Arial" panose="020B0604020202020204" pitchFamily="34" charset="0"/>
              </a:rPr>
              <a:t> – siklás és leszállás szakasza;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4356100" y="1160463"/>
            <a:ext cx="48244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3413" indent="-6334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600" b="1" baseline="-25000">
                <a:solidFill>
                  <a:srgbClr val="00CCFF"/>
                </a:solidFill>
                <a:latin typeface="Arial" panose="020B0604020202020204" pitchFamily="34" charset="0"/>
              </a:rPr>
              <a:t>táv </a:t>
            </a:r>
            <a:r>
              <a:rPr lang="hu-HU" altLang="en-US" sz="1600">
                <a:solidFill>
                  <a:srgbClr val="00CCFF"/>
                </a:solidFill>
                <a:latin typeface="Arial" panose="020B0604020202020204" pitchFamily="34" charset="0"/>
              </a:rPr>
              <a:t>– távolodási sebesség a hatásszféra határán;</a:t>
            </a:r>
            <a:endParaRPr lang="hu-HU" altLang="en-US" sz="1600" baseline="-25000">
              <a:solidFill>
                <a:srgbClr val="00CCFF"/>
              </a:solidFill>
              <a:latin typeface="Arial" panose="020B0604020202020204" pitchFamily="34" charset="0"/>
            </a:endParaRPr>
          </a:p>
        </p:txBody>
      </p:sp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4356100" y="944563"/>
            <a:ext cx="3419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3413" indent="-6334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600" b="1" baseline="-25000">
                <a:solidFill>
                  <a:srgbClr val="00CCFF"/>
                </a:solidFill>
                <a:latin typeface="Arial" panose="020B0604020202020204" pitchFamily="34" charset="0"/>
              </a:rPr>
              <a:t>b    </a:t>
            </a:r>
            <a:r>
              <a:rPr lang="hu-HU" altLang="en-US" sz="1600">
                <a:solidFill>
                  <a:srgbClr val="00CCFF"/>
                </a:solidFill>
                <a:latin typeface="Arial" panose="020B0604020202020204" pitchFamily="34" charset="0"/>
              </a:rPr>
              <a:t>– a bolygó pályasebessége;</a:t>
            </a:r>
            <a:endParaRPr lang="hu-HU" altLang="en-US" sz="1600" baseline="-25000">
              <a:solidFill>
                <a:srgbClr val="00CCFF"/>
              </a:solidFill>
              <a:latin typeface="Arial" panose="020B0604020202020204" pitchFamily="34" charset="0"/>
            </a:endParaRP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4356100" y="1376363"/>
            <a:ext cx="4535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3413" indent="-6334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600" b="1" baseline="-25000">
                <a:solidFill>
                  <a:srgbClr val="00CCFF"/>
                </a:solidFill>
                <a:latin typeface="Arial" panose="020B0604020202020204" pitchFamily="34" charset="0"/>
              </a:rPr>
              <a:t>hel </a:t>
            </a:r>
            <a:r>
              <a:rPr lang="hu-HU" altLang="en-US" sz="1600">
                <a:solidFill>
                  <a:srgbClr val="00CCFF"/>
                </a:solidFill>
                <a:latin typeface="Arial" panose="020B0604020202020204" pitchFamily="34" charset="0"/>
              </a:rPr>
              <a:t>– az űrhajó heliocentrikus sebessége;</a:t>
            </a:r>
            <a:endParaRPr lang="hu-HU" altLang="en-US" sz="1600" baseline="-25000">
              <a:solidFill>
                <a:srgbClr val="00CCFF"/>
              </a:solidFill>
              <a:latin typeface="Arial" panose="020B0604020202020204" pitchFamily="34" charset="0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0" y="944563"/>
            <a:ext cx="47164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3413" indent="-6334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600" b="1" baseline="-25000">
                <a:solidFill>
                  <a:srgbClr val="00CCFF"/>
                </a:solidFill>
                <a:latin typeface="Arial" panose="020B0604020202020204" pitchFamily="34" charset="0"/>
              </a:rPr>
              <a:t>érk </a:t>
            </a:r>
            <a:r>
              <a:rPr lang="hu-HU" altLang="en-US" sz="1600">
                <a:solidFill>
                  <a:srgbClr val="00CCFF"/>
                </a:solidFill>
                <a:latin typeface="Arial" panose="020B0604020202020204" pitchFamily="34" charset="0"/>
              </a:rPr>
              <a:t>– a hatásszférára érkezés sebessége;</a:t>
            </a:r>
            <a:endParaRPr lang="hu-HU" altLang="en-US" sz="1600" baseline="-25000">
              <a:solidFill>
                <a:srgbClr val="00CCFF"/>
              </a:solidFill>
              <a:latin typeface="Arial" panose="020B0604020202020204" pitchFamily="34" charset="0"/>
            </a:endParaRPr>
          </a:p>
        </p:txBody>
      </p:sp>
      <p:sp>
        <p:nvSpPr>
          <p:cNvPr id="15427" name="Oval 67"/>
          <p:cNvSpPr>
            <a:spLocks noChangeArrowheads="1"/>
          </p:cNvSpPr>
          <p:nvPr/>
        </p:nvSpPr>
        <p:spPr bwMode="auto">
          <a:xfrm>
            <a:off x="5507038" y="5446713"/>
            <a:ext cx="865187" cy="8270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428" name="Oval 68"/>
          <p:cNvSpPr>
            <a:spLocks noChangeArrowheads="1"/>
          </p:cNvSpPr>
          <p:nvPr/>
        </p:nvSpPr>
        <p:spPr bwMode="auto">
          <a:xfrm>
            <a:off x="1403350" y="5697538"/>
            <a:ext cx="720725" cy="6842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5797550" y="5114925"/>
            <a:ext cx="466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 u="sng">
                <a:solidFill>
                  <a:srgbClr val="FF0000"/>
                </a:solidFill>
                <a:latin typeface="Arial" panose="020B0604020202020204" pitchFamily="34" charset="0"/>
              </a:rPr>
              <a:t>I.</a:t>
            </a: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1655763" y="5367338"/>
            <a:ext cx="468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 u="sng">
                <a:solidFill>
                  <a:srgbClr val="FF0000"/>
                </a:solidFill>
                <a:latin typeface="Arial" panose="020B0604020202020204" pitchFamily="34" charset="0"/>
              </a:rPr>
              <a:t>II.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165975" y="180181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 u="sng">
                <a:solidFill>
                  <a:srgbClr val="FF0000"/>
                </a:solidFill>
                <a:latin typeface="Arial" panose="020B0604020202020204" pitchFamily="34" charset="0"/>
              </a:rPr>
              <a:t>I.</a:t>
            </a:r>
          </a:p>
        </p:txBody>
      </p:sp>
      <p:sp>
        <p:nvSpPr>
          <p:cNvPr id="15432" name="Text Box 72"/>
          <p:cNvSpPr txBox="1">
            <a:spLocks noChangeArrowheads="1"/>
          </p:cNvSpPr>
          <p:nvPr/>
        </p:nvSpPr>
        <p:spPr bwMode="auto">
          <a:xfrm>
            <a:off x="1622425" y="180181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 u="sng">
                <a:solidFill>
                  <a:srgbClr val="FF0000"/>
                </a:solidFill>
                <a:latin typeface="Arial" panose="020B0604020202020204" pitchFamily="34" charset="0"/>
              </a:rPr>
              <a:t>II.</a:t>
            </a:r>
          </a:p>
        </p:txBody>
      </p:sp>
      <p:sp>
        <p:nvSpPr>
          <p:cNvPr id="15433" name="Text Box 73"/>
          <p:cNvSpPr txBox="1">
            <a:spLocks noChangeArrowheads="1"/>
          </p:cNvSpPr>
          <p:nvPr/>
        </p:nvSpPr>
        <p:spPr bwMode="auto">
          <a:xfrm>
            <a:off x="6192838" y="4840288"/>
            <a:ext cx="21240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en-US" sz="1800">
                <a:latin typeface="Arial" panose="020B0604020202020204" pitchFamily="34" charset="0"/>
              </a:rPr>
              <a:t>Az indulási bolygó hatásszférája</a:t>
            </a:r>
          </a:p>
        </p:txBody>
      </p:sp>
      <p:sp>
        <p:nvSpPr>
          <p:cNvPr id="15434" name="Text Box 74"/>
          <p:cNvSpPr txBox="1">
            <a:spLocks noChangeArrowheads="1"/>
          </p:cNvSpPr>
          <p:nvPr/>
        </p:nvSpPr>
        <p:spPr bwMode="auto">
          <a:xfrm>
            <a:off x="792163" y="4545013"/>
            <a:ext cx="21240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en-US" sz="1800">
                <a:latin typeface="Arial" panose="020B0604020202020204" pitchFamily="34" charset="0"/>
              </a:rPr>
              <a:t>Az érkezési bolygó hatásszférája</a:t>
            </a:r>
          </a:p>
        </p:txBody>
      </p: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0" y="1185863"/>
            <a:ext cx="40671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3413" indent="-6334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600" b="1" baseline="-25000">
                <a:solidFill>
                  <a:srgbClr val="00CCFF"/>
                </a:solidFill>
                <a:latin typeface="Arial" panose="020B0604020202020204" pitchFamily="34" charset="0"/>
              </a:rPr>
              <a:t>fék </a:t>
            </a:r>
            <a:r>
              <a:rPr lang="hu-HU" altLang="en-US" sz="1600">
                <a:solidFill>
                  <a:srgbClr val="00CCFF"/>
                </a:solidFill>
                <a:latin typeface="Arial" panose="020B0604020202020204" pitchFamily="34" charset="0"/>
              </a:rPr>
              <a:t>– fékezési sebesség a hatásszférában;</a:t>
            </a:r>
            <a:endParaRPr lang="hu-HU" altLang="en-US" sz="1600" baseline="-25000">
              <a:solidFill>
                <a:srgbClr val="00CCFF"/>
              </a:solidFill>
              <a:latin typeface="Arial" panose="020B0604020202020204" pitchFamily="34" charset="0"/>
            </a:endParaRPr>
          </a:p>
        </p:txBody>
      </p:sp>
      <p:sp>
        <p:nvSpPr>
          <p:cNvPr id="15436" name="Text Box 76"/>
          <p:cNvSpPr txBox="1">
            <a:spLocks noChangeArrowheads="1"/>
          </p:cNvSpPr>
          <p:nvPr/>
        </p:nvSpPr>
        <p:spPr bwMode="auto">
          <a:xfrm>
            <a:off x="2374900" y="2349500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00CCFF"/>
                </a:solidFill>
                <a:latin typeface="Arial" panose="020B0604020202020204" pitchFamily="34" charset="0"/>
              </a:rPr>
              <a:t>v</a:t>
            </a:r>
            <a:r>
              <a:rPr lang="hu-HU" altLang="en-US" sz="1800" b="1" baseline="-25000">
                <a:solidFill>
                  <a:srgbClr val="00CCFF"/>
                </a:solidFill>
                <a:latin typeface="Arial" panose="020B0604020202020204" pitchFamily="34" charset="0"/>
              </a:rPr>
              <a:t>fék</a:t>
            </a:r>
          </a:p>
        </p:txBody>
      </p:sp>
      <p:sp>
        <p:nvSpPr>
          <p:cNvPr id="15437" name="Text Box 77"/>
          <p:cNvSpPr txBox="1">
            <a:spLocks noChangeArrowheads="1"/>
          </p:cNvSpPr>
          <p:nvPr/>
        </p:nvSpPr>
        <p:spPr bwMode="auto">
          <a:xfrm>
            <a:off x="3203575" y="6489700"/>
            <a:ext cx="612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200" b="1">
                <a:latin typeface="Arial" panose="020B0604020202020204" pitchFamily="34" charset="0"/>
              </a:rPr>
              <a:t>Föld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3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3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3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3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2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2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3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3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5" dur="20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2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3000"/>
                                        <p:tgtEl>
                                          <p:spTgt spid="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4" dur="2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30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30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30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0"/>
                                        <p:tgtEl>
                                          <p:spTgt spid="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6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0" dur="2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3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4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4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4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4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  <p:bldP spid="15381" grpId="0" animBg="1"/>
      <p:bldP spid="15382" grpId="0"/>
      <p:bldP spid="15383" grpId="0"/>
      <p:bldP spid="15384" grpId="0"/>
      <p:bldP spid="15385" grpId="0"/>
      <p:bldP spid="15386" grpId="0"/>
      <p:bldP spid="15387" grpId="0"/>
      <p:bldP spid="15388" grpId="0"/>
      <p:bldP spid="15389" grpId="0"/>
      <p:bldP spid="15395" grpId="0" animBg="1"/>
      <p:bldP spid="15396" grpId="0" animBg="1"/>
      <p:bldP spid="15402" grpId="0" animBg="1"/>
      <p:bldP spid="15407" grpId="0"/>
      <p:bldP spid="15408" grpId="0"/>
      <p:bldP spid="15409" grpId="0"/>
      <p:bldP spid="15410" grpId="0" animBg="1"/>
      <p:bldP spid="15411" grpId="0"/>
      <p:bldP spid="15412" grpId="0"/>
      <p:bldP spid="15413" grpId="0"/>
      <p:bldP spid="15414" grpId="0" animBg="1"/>
      <p:bldP spid="15415" grpId="0"/>
      <p:bldP spid="15416" grpId="0"/>
      <p:bldP spid="15417" grpId="0"/>
      <p:bldP spid="15418" grpId="0"/>
      <p:bldP spid="15419" grpId="0"/>
      <p:bldP spid="15420" grpId="0"/>
      <p:bldP spid="15421" grpId="0"/>
      <p:bldP spid="15422" grpId="0"/>
      <p:bldP spid="15423" grpId="0"/>
      <p:bldP spid="15424" grpId="0"/>
      <p:bldP spid="15425" grpId="0"/>
      <p:bldP spid="15426" grpId="0"/>
      <p:bldP spid="15427" grpId="0" animBg="1"/>
      <p:bldP spid="15428" grpId="0" animBg="1"/>
      <p:bldP spid="15429" grpId="0"/>
      <p:bldP spid="15430" grpId="0"/>
      <p:bldP spid="15431" grpId="0"/>
      <p:bldP spid="15432" grpId="0"/>
      <p:bldP spid="15433" grpId="0"/>
      <p:bldP spid="15434" grpId="0"/>
      <p:bldP spid="15435" grpId="0"/>
      <p:bldP spid="15436" grpId="0"/>
      <p:bldP spid="154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smtClean="0">
                <a:solidFill>
                  <a:schemeClr val="bg1"/>
                </a:solidFill>
              </a:rPr>
              <a:t>REPÜLÉS A BOLYGÓKÖZI TÉRBEN</a:t>
            </a:r>
            <a:endParaRPr lang="hu-HU" altLang="en-US" sz="4000" smtClean="0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chemeClr val="tx2"/>
          </a:solidFill>
        </p:spPr>
        <p:txBody>
          <a:bodyPr/>
          <a:lstStyle/>
          <a:p>
            <a:pPr>
              <a:buFontTx/>
              <a:buNone/>
            </a:pPr>
            <a:r>
              <a:rPr lang="hu-HU" altLang="en-US" sz="2800" smtClean="0">
                <a:solidFill>
                  <a:schemeClr val="bg1"/>
                </a:solidFill>
              </a:rPr>
              <a:t>A bolygóközi repülést tehát három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hu-HU" altLang="en-US" sz="2800" smtClean="0">
                <a:solidFill>
                  <a:schemeClr val="bg1"/>
                </a:solidFill>
              </a:rPr>
              <a:t>részre kell bontani. Az </a:t>
            </a:r>
            <a:r>
              <a:rPr lang="hu-HU" altLang="en-US" sz="2800" i="1" smtClean="0">
                <a:solidFill>
                  <a:schemeClr val="bg1"/>
                </a:solidFill>
              </a:rPr>
              <a:t>első:</a:t>
            </a:r>
            <a:r>
              <a:rPr lang="hu-HU" altLang="en-US" sz="2800" smtClean="0">
                <a:solidFill>
                  <a:schemeClr val="bg1"/>
                </a:solidFill>
              </a:rPr>
              <a:t> kijutás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hu-HU" altLang="en-US" sz="2800" smtClean="0">
                <a:solidFill>
                  <a:schemeClr val="bg1"/>
                </a:solidFill>
              </a:rPr>
              <a:t>a Föld hatásszférájának a határára;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hu-HU" altLang="en-US" sz="2800" i="1" smtClean="0">
                <a:solidFill>
                  <a:schemeClr val="bg1"/>
                </a:solidFill>
              </a:rPr>
              <a:t>második: </a:t>
            </a:r>
            <a:r>
              <a:rPr lang="hu-HU" altLang="en-US" sz="2800" smtClean="0">
                <a:solidFill>
                  <a:schemeClr val="bg1"/>
                </a:solidFill>
              </a:rPr>
              <a:t>repülés a  heliocentrikus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hu-HU" altLang="en-US" sz="2800" smtClean="0">
                <a:solidFill>
                  <a:schemeClr val="bg1"/>
                </a:solidFill>
              </a:rPr>
              <a:t>pályán; és a </a:t>
            </a:r>
            <a:r>
              <a:rPr lang="hu-HU" altLang="en-US" sz="2800" i="1" smtClean="0">
                <a:solidFill>
                  <a:schemeClr val="bg1"/>
                </a:solidFill>
              </a:rPr>
              <a:t>harmadik: </a:t>
            </a:r>
            <a:r>
              <a:rPr lang="hu-HU" altLang="en-US" sz="2800" smtClean="0">
                <a:solidFill>
                  <a:schemeClr val="bg1"/>
                </a:solidFill>
              </a:rPr>
              <a:t>repülés a cél-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hu-HU" altLang="en-US" sz="2800" smtClean="0">
                <a:solidFill>
                  <a:schemeClr val="bg1"/>
                </a:solidFill>
              </a:rPr>
              <a:t>bolygó körzetében. </a:t>
            </a:r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575050"/>
            <a:ext cx="5021262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410200" y="1295400"/>
          <a:ext cx="37338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Klip" r:id="rId4" imgW="4215125" imgH="6199644" progId="MS_ClipArt_Gallery.2">
                  <p:embed/>
                </p:oleObj>
              </mc:Choice>
              <mc:Fallback>
                <p:oleObj name="Klip" r:id="rId4" imgW="4215125" imgH="6199644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733800" cy="556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8862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Ir</a:t>
            </a:r>
            <a:r>
              <a:rPr lang="hu-HU" altLang="en-US" sz="2400"/>
              <a:t>ány a Mars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352800" y="6172200"/>
            <a:ext cx="1981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2400"/>
              <a:t>Irány a Vénusz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524000"/>
            <a:ext cx="92297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AZ </a:t>
            </a:r>
            <a:r>
              <a:rPr lang="hu-HU" altLang="en-US" b="1" i="1" smtClean="0">
                <a:solidFill>
                  <a:schemeClr val="bg1"/>
                </a:solidFill>
              </a:rPr>
              <a:t>R</a:t>
            </a:r>
            <a:r>
              <a:rPr lang="hu-HU" altLang="en-US" b="1" i="1" baseline="-25000" smtClean="0">
                <a:solidFill>
                  <a:schemeClr val="bg1"/>
                </a:solidFill>
              </a:rPr>
              <a:t>I</a:t>
            </a:r>
            <a:r>
              <a:rPr lang="hu-HU" altLang="en-US" b="1" i="1" smtClean="0">
                <a:solidFill>
                  <a:schemeClr val="bg1"/>
                </a:solidFill>
              </a:rPr>
              <a:t>  </a:t>
            </a:r>
            <a:r>
              <a:rPr lang="hu-HU" altLang="en-US" b="1" smtClean="0">
                <a:solidFill>
                  <a:schemeClr val="bg1"/>
                </a:solidFill>
              </a:rPr>
              <a:t>ÉS AZ</a:t>
            </a:r>
            <a:r>
              <a:rPr lang="hu-HU" altLang="en-US" b="1" i="1" smtClean="0">
                <a:solidFill>
                  <a:schemeClr val="bg1"/>
                </a:solidFill>
              </a:rPr>
              <a:t> R</a:t>
            </a:r>
            <a:r>
              <a:rPr lang="hu-HU" altLang="en-US" b="1" i="1" baseline="-25000" smtClean="0">
                <a:solidFill>
                  <a:schemeClr val="bg1"/>
                </a:solidFill>
              </a:rPr>
              <a:t>II </a:t>
            </a:r>
            <a:r>
              <a:rPr lang="hu-HU" altLang="en-US" b="1" smtClean="0">
                <a:solidFill>
                  <a:schemeClr val="bg1"/>
                </a:solidFill>
              </a:rPr>
              <a:t>MAGYARÁZATA</a:t>
            </a:r>
            <a:endParaRPr lang="hu-HU" altLang="en-US" smtClean="0">
              <a:solidFill>
                <a:schemeClr val="bg1"/>
              </a:solidFill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V="1">
            <a:off x="2438400" y="3124200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752600" y="2971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800" i="1"/>
              <a:t>R</a:t>
            </a:r>
            <a:r>
              <a:rPr lang="hu-HU" altLang="en-US" sz="2400" i="1" baseline="-25000"/>
              <a:t>I</a:t>
            </a:r>
            <a:r>
              <a:rPr lang="hu-HU" altLang="en-US" sz="2400" i="1"/>
              <a:t>=</a:t>
            </a:r>
            <a:r>
              <a:rPr lang="hu-HU" altLang="en-US" sz="2400"/>
              <a:t>149,6 m km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514600" y="3886200"/>
            <a:ext cx="2057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743200" y="36576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800" i="1"/>
              <a:t>R</a:t>
            </a:r>
            <a:r>
              <a:rPr lang="hu-HU" altLang="en-US" sz="2400" i="1" baseline="-25000"/>
              <a:t>II</a:t>
            </a:r>
            <a:r>
              <a:rPr lang="hu-HU" altLang="en-US" sz="2400" i="1"/>
              <a:t>= </a:t>
            </a:r>
            <a:r>
              <a:rPr lang="hu-HU" altLang="en-US" sz="2400"/>
              <a:t>228 m km</a:t>
            </a:r>
            <a:endParaRPr lang="hu-HU" altLang="en-US" sz="2800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V="1">
            <a:off x="6629400" y="42672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6705600" y="4316413"/>
            <a:ext cx="838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8086725" y="373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400" i="1"/>
              <a:t>R</a:t>
            </a:r>
            <a:r>
              <a:rPr lang="hu-HU" altLang="en-US" sz="2400" i="1" baseline="-25000"/>
              <a:t>I</a:t>
            </a:r>
            <a:endParaRPr lang="hu-HU" altLang="en-US" sz="2400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239000" y="4495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400" i="1"/>
              <a:t>R</a:t>
            </a:r>
            <a:r>
              <a:rPr lang="hu-HU" altLang="en-US" sz="2400" i="1" baseline="-25000"/>
              <a:t>II</a:t>
            </a:r>
            <a:endParaRPr lang="hu-HU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/>
      <p:bldP spid="55304" grpId="0" animBg="1"/>
      <p:bldP spid="55305" grpId="0"/>
      <p:bldP spid="55306" grpId="0" animBg="1"/>
      <p:bldP spid="55307" grpId="0" animBg="1"/>
      <p:bldP spid="55308" grpId="0"/>
      <p:bldP spid="553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dirty="0" smtClean="0">
                <a:solidFill>
                  <a:schemeClr val="bg1"/>
                </a:solidFill>
              </a:rPr>
              <a:t>REPÜLÉS</a:t>
            </a:r>
            <a:r>
              <a:rPr lang="hu-HU" altLang="en-US" sz="4000" b="1" dirty="0" smtClean="0"/>
              <a:t> 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A </a:t>
            </a:r>
            <a:r>
              <a:rPr lang="hu-HU" altLang="en-US" sz="4000" b="1" dirty="0" smtClean="0">
                <a:solidFill>
                  <a:schemeClr val="bg1"/>
                </a:solidFill>
              </a:rPr>
              <a:t>BOLYGÓKÖZI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 T</a:t>
            </a:r>
            <a:r>
              <a:rPr lang="hu-HU" altLang="en-US" sz="4000" b="1" dirty="0" smtClean="0">
                <a:solidFill>
                  <a:schemeClr val="bg1"/>
                </a:solidFill>
              </a:rPr>
              <a:t>É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RBEN</a:t>
            </a:r>
            <a:endParaRPr lang="hu-HU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 rIns="274320"/>
          <a:lstStyle/>
          <a:p>
            <a:pPr marL="812800" indent="-812800"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Marsra utazás és visszatérés négy fő szakasz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0838" indent="-350838" algn="just">
              <a:buFontTx/>
              <a:buAutoNum type="romanUcPeriod"/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Indulás Föld körüli pályáról. Tételezzük fel, hogy az indulást 400 km-es pályamagasságról végezzük. Ezen a magasságon a II. k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ozmikus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seb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esség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altLang="en-US" sz="2000" b="1" i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hu-HU" alt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hu-HU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10,851 </a:t>
            </a:r>
            <a:r>
              <a:rPr lang="hu-HU" alt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km/s. 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</a:t>
            </a:r>
            <a:r>
              <a:rPr lang="hu-HU" alt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későbbiekben lesz szükség, most pedig meg kell határozni azt a sebességet, amellyel az űrhajó a Föld hatásszférájának a határán távolodik a Földtől. Ha a keresett sebességértéket létrehozzuk, az űrhajó heliocentrikus rendszerben a Föld pályájáról a Mars pályájára fog emelkedni. </a:t>
            </a:r>
          </a:p>
          <a:p>
            <a:pPr marL="350838" indent="-350838" algn="just">
              <a:buFontTx/>
              <a:buAutoNum type="romanUcPeriod"/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Leszállás a Marsra.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dirty="0" smtClean="0">
                <a:solidFill>
                  <a:schemeClr val="bg1"/>
                </a:solidFill>
              </a:rPr>
              <a:t>REPÜLÉS A BOLYGÓKÖZI TÉRBEN  </a:t>
            </a:r>
            <a:endParaRPr lang="hu-HU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 rIns="274320"/>
          <a:lstStyle/>
          <a:p>
            <a:pPr algn="just"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heliocentrikus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sebesség meghatározása az alábbi képlettel történik.  A képletben a Föld körpálya-sebességével, a cél-bolygó és a Föld Naptól mért távolságával számolunk. A Mars esetében a távolodási sebesség értéke 2,9 </a:t>
            </a:r>
            <a:r>
              <a:rPr lang="hu-HU" alt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míg a Vénusz esetében 2,5 </a:t>
            </a:r>
            <a:r>
              <a:rPr lang="hu-HU" alt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lesz. Természetesen az indulás iránya más és más.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419100" y="4454372"/>
            <a:ext cx="81534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43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n-US" altLang="en-US" sz="2400">
              <a:solidFill>
                <a:schemeClr val="bg1"/>
              </a:solidFill>
            </a:endParaRPr>
          </a:p>
        </p:txBody>
      </p:sp>
      <p:graphicFrame>
        <p:nvGraphicFramePr>
          <p:cNvPr id="1434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66598"/>
              </p:ext>
            </p:extLst>
          </p:nvPr>
        </p:nvGraphicFramePr>
        <p:xfrm>
          <a:off x="457200" y="4495801"/>
          <a:ext cx="8001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gyenlet" r:id="rId3" imgW="3683000" imgH="736600" progId="Equation.3">
                  <p:embed/>
                </p:oleObj>
              </mc:Choice>
              <mc:Fallback>
                <p:oleObj name="Egyenlet" r:id="rId3" imgW="3683000" imgH="736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1"/>
                        <a:ext cx="8001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3600" b="1" smtClean="0">
                <a:solidFill>
                  <a:schemeClr val="bg1"/>
                </a:solidFill>
              </a:rPr>
              <a:t>AZ INDULÁSI SEBESSÉG MEGHATÁROZÁSA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143000"/>
                <a:ext cx="9144000" cy="5715000"/>
              </a:xfrm>
              <a:solidFill>
                <a:schemeClr val="tx2"/>
              </a:solidFill>
            </p:spPr>
            <p:txBody>
              <a:bodyPr rIns="274320"/>
              <a:lstStyle/>
              <a:p>
                <a:pPr algn="just">
                  <a:buFontTx/>
                  <a:buNone/>
                </a:pPr>
                <a:r>
                  <a:rPr lang="hu-HU" altLang="en-US" sz="3600" dirty="0" smtClean="0">
                    <a:solidFill>
                      <a:schemeClr val="bg1"/>
                    </a:solidFill>
                  </a:rPr>
                  <a:t>Ha a számítást elvégezzük, akkor tehát 32,72 </a:t>
                </a:r>
                <a:r>
                  <a:rPr lang="hu-HU" altLang="en-US" sz="3600" i="1" dirty="0" smtClean="0">
                    <a:solidFill>
                      <a:schemeClr val="bg1"/>
                    </a:solidFill>
                  </a:rPr>
                  <a:t>km/s </a:t>
                </a:r>
                <a:r>
                  <a:rPr lang="hu-HU" altLang="en-US" sz="3600" dirty="0" smtClean="0">
                    <a:solidFill>
                      <a:schemeClr val="bg1"/>
                    </a:solidFill>
                  </a:rPr>
                  <a:t>heliocentrikus sebességet </a:t>
                </a:r>
                <a:r>
                  <a:rPr lang="en-US" altLang="en-US" sz="3600" dirty="0" smtClean="0">
                    <a:solidFill>
                      <a:schemeClr val="bg1"/>
                    </a:solidFill>
                  </a:rPr>
                  <a:t>k</a:t>
                </a:r>
                <a:r>
                  <a:rPr lang="hu-HU" altLang="en-US" sz="3600" dirty="0" smtClean="0">
                    <a:solidFill>
                      <a:schemeClr val="bg1"/>
                    </a:solidFill>
                  </a:rPr>
                  <a:t>apunk. A távolodási sebességet megkapjuk, ha a </a:t>
                </a:r>
                <a:r>
                  <a:rPr lang="hu-HU" altLang="en-US" sz="3600" i="1" dirty="0" err="1" smtClean="0">
                    <a:solidFill>
                      <a:schemeClr val="bg1"/>
                    </a:solidFill>
                  </a:rPr>
                  <a:t>v</a:t>
                </a:r>
                <a:r>
                  <a:rPr lang="hu-HU" altLang="en-US" sz="3600" i="1" baseline="-25000" dirty="0" err="1" smtClean="0">
                    <a:solidFill>
                      <a:schemeClr val="bg1"/>
                    </a:solidFill>
                  </a:rPr>
                  <a:t>hc</a:t>
                </a:r>
                <a:r>
                  <a:rPr lang="hu-HU" altLang="en-US" sz="3600" i="1" dirty="0" err="1" smtClean="0">
                    <a:solidFill>
                      <a:schemeClr val="bg1"/>
                    </a:solidFill>
                  </a:rPr>
                  <a:t>.-</a:t>
                </a:r>
                <a:r>
                  <a:rPr lang="hu-HU" altLang="en-US" sz="3600" dirty="0" err="1" smtClean="0">
                    <a:solidFill>
                      <a:schemeClr val="bg1"/>
                    </a:solidFill>
                  </a:rPr>
                  <a:t>ből</a:t>
                </a:r>
                <a:r>
                  <a:rPr lang="hu-HU" altLang="en-US" sz="3600" dirty="0" smtClean="0">
                    <a:solidFill>
                      <a:schemeClr val="bg1"/>
                    </a:solidFill>
                  </a:rPr>
                  <a:t> kivonjuk a Föld pályasebességét : 32,72</a:t>
                </a:r>
                <a:r>
                  <a:rPr lang="hu-HU" altLang="en-US" sz="3600" i="1" dirty="0" smtClean="0">
                    <a:solidFill>
                      <a:schemeClr val="bg1"/>
                    </a:solidFill>
                  </a:rPr>
                  <a:t> – </a:t>
                </a:r>
                <a:r>
                  <a:rPr lang="hu-HU" altLang="en-US" sz="3600" dirty="0" smtClean="0">
                    <a:solidFill>
                      <a:schemeClr val="bg1"/>
                    </a:solidFill>
                  </a:rPr>
                  <a:t>29,785 = 2,933 </a:t>
                </a:r>
                <a:r>
                  <a:rPr lang="hu-HU" altLang="en-US" sz="3600" i="1" dirty="0" smtClean="0">
                    <a:solidFill>
                      <a:schemeClr val="bg1"/>
                    </a:solidFill>
                  </a:rPr>
                  <a:t>km/s.</a:t>
                </a:r>
                <a:r>
                  <a:rPr lang="hu-HU" altLang="en-US" sz="3600" dirty="0" smtClean="0">
                    <a:solidFill>
                      <a:schemeClr val="bg1"/>
                    </a:solidFill>
                  </a:rPr>
                  <a:t> Ebből kiszámíthatjuk a</a:t>
                </a:r>
                <a:r>
                  <a:rPr lang="hu-HU" altLang="en-US" sz="3600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hu-HU" altLang="en-US" sz="3600" i="1" dirty="0" err="1" smtClean="0">
                    <a:solidFill>
                      <a:schemeClr val="bg1"/>
                    </a:solidFill>
                  </a:rPr>
                  <a:t>v</a:t>
                </a:r>
                <a:r>
                  <a:rPr lang="hu-HU" altLang="en-US" sz="3600" i="1" baseline="-25000" dirty="0" err="1" smtClean="0">
                    <a:solidFill>
                      <a:schemeClr val="bg1"/>
                    </a:solidFill>
                  </a:rPr>
                  <a:t>i</a:t>
                </a:r>
                <a:r>
                  <a:rPr lang="hu-HU" altLang="en-US" sz="3600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hu-HU" altLang="en-US" sz="3600" dirty="0" smtClean="0">
                    <a:solidFill>
                      <a:schemeClr val="bg1"/>
                    </a:solidFill>
                  </a:rPr>
                  <a:t>sebességértéket,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alt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11,2</m:t>
                            </m:r>
                          </m:e>
                          <m:sup>
                            <m:r>
                              <a:rPr lang="en-US" alt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alt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2,933</m:t>
                            </m:r>
                          </m:e>
                          <m:sup>
                            <m:r>
                              <a:rPr lang="en-US" alt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en-US" sz="3600" b="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34,4</m:t>
                        </m:r>
                      </m:e>
                    </m:rad>
                  </m:oMath>
                </a14:m>
                <a:r>
                  <a:rPr lang="hu-HU" altLang="en-US" sz="3600" dirty="0" smtClean="0">
                    <a:solidFill>
                      <a:schemeClr val="bg1"/>
                    </a:solidFill>
                  </a:rPr>
                  <a:t>= 11,583 </a:t>
                </a:r>
                <a:r>
                  <a:rPr lang="hu-HU" altLang="en-US" sz="3600" i="1" dirty="0" smtClean="0">
                    <a:solidFill>
                      <a:schemeClr val="bg1"/>
                    </a:solidFill>
                  </a:rPr>
                  <a:t>km/s. Figyelem!!! </a:t>
                </a:r>
                <a:r>
                  <a:rPr lang="hu-HU" altLang="en-US" sz="3600" dirty="0" smtClean="0">
                    <a:solidFill>
                      <a:schemeClr val="bg1"/>
                    </a:solidFill>
                  </a:rPr>
                  <a:t>Ez a 383 </a:t>
                </a:r>
                <a:r>
                  <a:rPr lang="hu-HU" altLang="en-US" sz="3600" i="1" dirty="0" smtClean="0">
                    <a:solidFill>
                      <a:schemeClr val="bg1"/>
                    </a:solidFill>
                  </a:rPr>
                  <a:t>m/s</a:t>
                </a:r>
                <a:r>
                  <a:rPr lang="hu-HU" altLang="en-US" sz="3600" dirty="0" smtClean="0">
                    <a:solidFill>
                      <a:schemeClr val="bg1"/>
                    </a:solidFill>
                  </a:rPr>
                  <a:t> sebességtöbblet, amivel indulunk a Földtől, s ez 2,933 </a:t>
                </a:r>
                <a:r>
                  <a:rPr lang="hu-HU" altLang="en-US" sz="3600" i="1" dirty="0" smtClean="0">
                    <a:solidFill>
                      <a:schemeClr val="bg1"/>
                    </a:solidFill>
                  </a:rPr>
                  <a:t>km/s</a:t>
                </a:r>
                <a:r>
                  <a:rPr lang="hu-HU" altLang="en-US" sz="3600" dirty="0" smtClean="0">
                    <a:solidFill>
                      <a:schemeClr val="bg1"/>
                    </a:solidFill>
                  </a:rPr>
                  <a:t> távolodási sebességet biztosít a hatásszféra határán.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143000"/>
                <a:ext cx="9144000" cy="5715000"/>
              </a:xfrm>
              <a:blipFill rotWithShape="0">
                <a:blip r:embed="rId2"/>
                <a:stretch>
                  <a:fillRect l="-2000" t="-1814" b="-3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HELIOCENTRIKUS SEBESSÉG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hu-HU" altLang="en-US" b="1" dirty="0" smtClean="0">
                <a:solidFill>
                  <a:schemeClr val="bg1"/>
                </a:solidFill>
              </a:rPr>
              <a:t>1.</a:t>
            </a:r>
            <a:r>
              <a:rPr lang="hu-HU" altLang="en-US" dirty="0" smtClean="0">
                <a:solidFill>
                  <a:schemeClr val="bg1"/>
                </a:solidFill>
              </a:rPr>
              <a:t>     </a:t>
            </a:r>
            <a:r>
              <a:rPr lang="en-US" altLang="en-US" sz="4400" b="1" i="1" dirty="0" smtClean="0">
                <a:solidFill>
                  <a:schemeClr val="bg1"/>
                </a:solidFill>
              </a:rPr>
              <a:t>v</a:t>
            </a:r>
            <a:r>
              <a:rPr lang="hu-HU" altLang="en-US" sz="4400" b="1" i="1" baseline="-25000" dirty="0" err="1" smtClean="0">
                <a:solidFill>
                  <a:schemeClr val="bg1"/>
                </a:solidFill>
              </a:rPr>
              <a:t>heli</a:t>
            </a:r>
            <a:r>
              <a:rPr lang="hu-HU" altLang="en-US" sz="2800" b="1" i="1" dirty="0" smtClean="0">
                <a:solidFill>
                  <a:schemeClr val="bg1"/>
                </a:solidFill>
              </a:rPr>
              <a:t>  =</a:t>
            </a:r>
            <a:r>
              <a:rPr lang="hu-HU" alt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altLang="en-US" sz="4400" b="1" i="1" dirty="0" smtClean="0">
                <a:solidFill>
                  <a:schemeClr val="bg1"/>
                </a:solidFill>
              </a:rPr>
              <a:t>v</a:t>
            </a:r>
            <a:r>
              <a:rPr lang="hu-HU" altLang="en-US" sz="2800" b="1" i="1" baseline="-25000" dirty="0" smtClean="0">
                <a:solidFill>
                  <a:schemeClr val="bg1"/>
                </a:solidFill>
              </a:rPr>
              <a:t>F.</a:t>
            </a:r>
            <a:r>
              <a:rPr lang="hu-HU" alt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i="1" dirty="0" smtClean="0">
                <a:solidFill>
                  <a:schemeClr val="bg1"/>
                </a:solidFill>
              </a:rPr>
              <a:t>·</a:t>
            </a:r>
            <a:r>
              <a:rPr lang="hu-HU" altLang="en-US" sz="2800" b="1" i="1" dirty="0" smtClean="0">
                <a:solidFill>
                  <a:schemeClr val="bg1"/>
                </a:solidFill>
              </a:rPr>
              <a:t>        </a:t>
            </a:r>
            <a:r>
              <a:rPr lang="hu-HU" altLang="en-US" sz="4400" b="1" dirty="0" smtClean="0">
                <a:solidFill>
                  <a:schemeClr val="bg1"/>
                </a:solidFill>
              </a:rPr>
              <a:t>2</a:t>
            </a:r>
            <a:r>
              <a:rPr lang="hu-HU" altLang="en-US" sz="4400" b="1" i="1" dirty="0" smtClean="0">
                <a:solidFill>
                  <a:schemeClr val="bg1"/>
                </a:solidFill>
              </a:rPr>
              <a:t>R</a:t>
            </a:r>
            <a:r>
              <a:rPr lang="hu-HU" altLang="en-US" sz="2800" b="1" i="1" baseline="-25000" dirty="0" smtClean="0">
                <a:solidFill>
                  <a:schemeClr val="bg1"/>
                </a:solidFill>
              </a:rPr>
              <a:t>II   </a:t>
            </a:r>
            <a:r>
              <a:rPr lang="hu-HU" altLang="en-US" sz="4400" b="1" i="1" dirty="0" smtClean="0">
                <a:solidFill>
                  <a:schemeClr val="bg1"/>
                </a:solidFill>
              </a:rPr>
              <a:t>/</a:t>
            </a:r>
            <a:r>
              <a:rPr lang="hu-HU" altLang="en-US" sz="4400" b="1" i="1" baseline="-25000" dirty="0" smtClean="0">
                <a:solidFill>
                  <a:schemeClr val="bg1"/>
                </a:solidFill>
              </a:rPr>
              <a:t> </a:t>
            </a:r>
            <a:r>
              <a:rPr lang="hu-HU" altLang="en-US" sz="4400" b="1" i="1" dirty="0" smtClean="0">
                <a:solidFill>
                  <a:schemeClr val="bg1"/>
                </a:solidFill>
              </a:rPr>
              <a:t>(R</a:t>
            </a:r>
            <a:r>
              <a:rPr lang="hu-HU" altLang="en-US" sz="2800" b="1" i="1" baseline="-25000" dirty="0" smtClean="0">
                <a:solidFill>
                  <a:schemeClr val="bg1"/>
                </a:solidFill>
              </a:rPr>
              <a:t>I</a:t>
            </a:r>
            <a:r>
              <a:rPr lang="hu-HU" altLang="en-US" sz="4400" b="1" i="1" baseline="-25000" dirty="0" smtClean="0">
                <a:solidFill>
                  <a:schemeClr val="bg1"/>
                </a:solidFill>
              </a:rPr>
              <a:t> </a:t>
            </a:r>
            <a:r>
              <a:rPr lang="hu-HU" altLang="en-US" sz="2800" b="1" i="1" dirty="0" smtClean="0">
                <a:solidFill>
                  <a:schemeClr val="bg1"/>
                </a:solidFill>
              </a:rPr>
              <a:t>  +   </a:t>
            </a:r>
            <a:r>
              <a:rPr lang="en-US" altLang="en-US" sz="4400" b="1" i="1" dirty="0" smtClean="0">
                <a:solidFill>
                  <a:schemeClr val="bg1"/>
                </a:solidFill>
              </a:rPr>
              <a:t>R</a:t>
            </a:r>
            <a:r>
              <a:rPr lang="en-US" altLang="en-US" sz="2800" b="1" i="1" baseline="-25000" dirty="0" smtClean="0">
                <a:solidFill>
                  <a:schemeClr val="bg1"/>
                </a:solidFill>
              </a:rPr>
              <a:t>II</a:t>
            </a:r>
            <a:r>
              <a:rPr lang="hu-HU" altLang="en-US" sz="2800" b="1" i="1" baseline="-25000" dirty="0" smtClean="0">
                <a:solidFill>
                  <a:schemeClr val="bg1"/>
                </a:solidFill>
              </a:rPr>
              <a:t> </a:t>
            </a:r>
            <a:r>
              <a:rPr lang="hu-HU" altLang="en-US" sz="4400" b="1" i="1" dirty="0" smtClean="0">
                <a:solidFill>
                  <a:schemeClr val="bg1"/>
                </a:solidFill>
              </a:rPr>
              <a:t>)</a:t>
            </a:r>
            <a:r>
              <a:rPr lang="hu-HU" altLang="en-US" sz="2800" b="1" i="1" dirty="0" smtClean="0">
                <a:solidFill>
                  <a:schemeClr val="bg1"/>
                </a:solidFill>
              </a:rPr>
              <a:t>  </a:t>
            </a:r>
            <a:r>
              <a:rPr lang="hu-HU" altLang="en-US" sz="4400" b="1" i="1" dirty="0" smtClean="0">
                <a:solidFill>
                  <a:schemeClr val="bg1"/>
                </a:solidFill>
              </a:rPr>
              <a:t> =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u-HU" altLang="en-US" sz="4400" b="1" i="1" dirty="0" smtClean="0">
                <a:solidFill>
                  <a:schemeClr val="bg1"/>
                </a:solidFill>
              </a:rPr>
              <a:t> </a:t>
            </a:r>
            <a:r>
              <a:rPr lang="hu-HU" altLang="en-US" sz="3600" i="1" dirty="0" smtClean="0">
                <a:solidFill>
                  <a:schemeClr val="bg1"/>
                </a:solidFill>
              </a:rPr>
              <a:t>= </a:t>
            </a:r>
            <a:r>
              <a:rPr lang="hu-HU" altLang="en-US" sz="3600" dirty="0" smtClean="0">
                <a:solidFill>
                  <a:schemeClr val="bg1"/>
                </a:solidFill>
              </a:rPr>
              <a:t>29,8 </a:t>
            </a:r>
            <a:r>
              <a:rPr lang="hu-HU" altLang="en-US" sz="3600" i="1" dirty="0" smtClean="0">
                <a:solidFill>
                  <a:schemeClr val="bg1"/>
                </a:solidFill>
              </a:rPr>
              <a:t>km/s</a:t>
            </a:r>
            <a:r>
              <a:rPr lang="hu-HU" altLang="en-US" sz="3600" dirty="0" smtClean="0">
                <a:solidFill>
                  <a:schemeClr val="bg1"/>
                </a:solidFill>
              </a:rPr>
              <a:t> ×      2 </a:t>
            </a:r>
            <a:r>
              <a:rPr lang="en-US" altLang="en-US" sz="3600" baseline="30000" dirty="0" smtClean="0">
                <a:solidFill>
                  <a:schemeClr val="bg1"/>
                </a:solidFill>
              </a:rPr>
              <a:t>.</a:t>
            </a:r>
            <a:r>
              <a:rPr lang="hu-HU" altLang="en-US" sz="3600" dirty="0" smtClean="0">
                <a:solidFill>
                  <a:schemeClr val="bg1"/>
                </a:solidFill>
              </a:rPr>
              <a:t> 227,7 / (150  + 227,7)   =</a:t>
            </a:r>
            <a:endParaRPr lang="hu-HU" altLang="en-US" sz="3600" i="1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FontTx/>
              <a:buNone/>
            </a:pPr>
            <a:r>
              <a:rPr lang="hu-HU" altLang="en-US" sz="3600" i="1" dirty="0" smtClean="0">
                <a:solidFill>
                  <a:schemeClr val="bg1"/>
                </a:solidFill>
              </a:rPr>
              <a:t> = </a:t>
            </a:r>
            <a:r>
              <a:rPr lang="hu-HU" altLang="en-US" sz="3600" dirty="0" smtClean="0">
                <a:solidFill>
                  <a:schemeClr val="bg1"/>
                </a:solidFill>
              </a:rPr>
              <a:t>29,8 </a:t>
            </a:r>
            <a:r>
              <a:rPr lang="hu-HU" altLang="en-US" sz="3600" i="1" dirty="0" smtClean="0">
                <a:solidFill>
                  <a:schemeClr val="bg1"/>
                </a:solidFill>
              </a:rPr>
              <a:t>km/s ×        </a:t>
            </a:r>
            <a:r>
              <a:rPr lang="hu-HU" altLang="en-US" sz="3600" dirty="0" smtClean="0">
                <a:solidFill>
                  <a:schemeClr val="bg1"/>
                </a:solidFill>
              </a:rPr>
              <a:t>1,205  </a:t>
            </a:r>
            <a:r>
              <a:rPr lang="hu-HU" altLang="en-US" sz="3600" baseline="30000" dirty="0" smtClean="0">
                <a:solidFill>
                  <a:schemeClr val="bg1"/>
                </a:solidFill>
              </a:rPr>
              <a:t> </a:t>
            </a:r>
            <a:r>
              <a:rPr lang="hu-HU" altLang="en-US" sz="3600" dirty="0" smtClean="0">
                <a:solidFill>
                  <a:schemeClr val="bg1"/>
                </a:solidFill>
              </a:rPr>
              <a:t>= 29,8 </a:t>
            </a:r>
            <a:r>
              <a:rPr lang="en-US" altLang="en-US" sz="3600" baseline="30000" dirty="0" smtClean="0">
                <a:solidFill>
                  <a:schemeClr val="bg1"/>
                </a:solidFill>
              </a:rPr>
              <a:t>.</a:t>
            </a:r>
            <a:r>
              <a:rPr lang="hu-HU" altLang="en-US" sz="3600" dirty="0" smtClean="0">
                <a:solidFill>
                  <a:schemeClr val="bg1"/>
                </a:solidFill>
              </a:rPr>
              <a:t>1,098  </a:t>
            </a:r>
            <a:r>
              <a:rPr lang="hu-HU" altLang="en-US" sz="3600" dirty="0" smtClean="0">
                <a:solidFill>
                  <a:schemeClr val="bg1"/>
                </a:solidFill>
              </a:rPr>
              <a:t>=</a:t>
            </a:r>
            <a:r>
              <a:rPr lang="en-US" altLang="en-US" sz="3600" dirty="0" smtClean="0">
                <a:solidFill>
                  <a:schemeClr val="bg1"/>
                </a:solidFill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</a:rPr>
            </a:br>
            <a:r>
              <a:rPr lang="hu-HU" altLang="en-US" sz="3600" dirty="0" smtClean="0">
                <a:solidFill>
                  <a:schemeClr val="bg1"/>
                </a:solidFill>
              </a:rPr>
              <a:t>= </a:t>
            </a:r>
            <a:r>
              <a:rPr lang="hu-HU" altLang="en-US" sz="3600" b="1" u="sng" dirty="0" smtClean="0">
                <a:solidFill>
                  <a:schemeClr val="bg1"/>
                </a:solidFill>
              </a:rPr>
              <a:t>32,7 </a:t>
            </a:r>
            <a:r>
              <a:rPr lang="hu-HU" altLang="en-US" sz="3600" b="1" i="1" u="sng" dirty="0" smtClean="0">
                <a:solidFill>
                  <a:schemeClr val="bg1"/>
                </a:solidFill>
              </a:rPr>
              <a:t>km/s</a:t>
            </a:r>
          </a:p>
          <a:p>
            <a:pPr>
              <a:buFontTx/>
              <a:buNone/>
            </a:pPr>
            <a:r>
              <a:rPr lang="hu-HU" altLang="en-US" b="1" dirty="0" smtClean="0">
                <a:solidFill>
                  <a:schemeClr val="bg1"/>
                </a:solidFill>
              </a:rPr>
              <a:t>  2. </a:t>
            </a:r>
            <a:r>
              <a:rPr lang="hu-HU" altLang="en-US" dirty="0" smtClean="0">
                <a:solidFill>
                  <a:schemeClr val="bg1"/>
                </a:solidFill>
              </a:rPr>
              <a:t>A</a:t>
            </a:r>
            <a:r>
              <a:rPr lang="hu-HU" altLang="en-US" b="1" dirty="0" smtClean="0">
                <a:solidFill>
                  <a:schemeClr val="bg1"/>
                </a:solidFill>
              </a:rPr>
              <a:t> </a:t>
            </a:r>
            <a:r>
              <a:rPr lang="hu-HU" altLang="en-US" b="1" i="1" dirty="0" err="1" smtClean="0">
                <a:solidFill>
                  <a:schemeClr val="bg1"/>
                </a:solidFill>
              </a:rPr>
              <a:t>v</a:t>
            </a:r>
            <a:r>
              <a:rPr lang="hu-HU" altLang="en-US" b="1" i="1" baseline="-25000" dirty="0" err="1" smtClean="0">
                <a:solidFill>
                  <a:schemeClr val="bg1"/>
                </a:solidFill>
              </a:rPr>
              <a:t>táv</a:t>
            </a:r>
            <a:r>
              <a:rPr lang="hu-HU" altLang="en-US" b="1" i="1" baseline="-25000" dirty="0" smtClean="0">
                <a:solidFill>
                  <a:schemeClr val="bg1"/>
                </a:solidFill>
              </a:rPr>
              <a:t>.</a:t>
            </a:r>
            <a:r>
              <a:rPr lang="hu-HU" altLang="en-US" b="1" i="1" dirty="0" smtClean="0">
                <a:solidFill>
                  <a:schemeClr val="bg1"/>
                </a:solidFill>
              </a:rPr>
              <a:t> </a:t>
            </a:r>
            <a:r>
              <a:rPr lang="hu-HU" altLang="en-US" dirty="0" smtClean="0">
                <a:solidFill>
                  <a:schemeClr val="bg1"/>
                </a:solidFill>
              </a:rPr>
              <a:t>sebességértékét megkapjuk, ha a fenti érték-   </a:t>
            </a:r>
          </a:p>
          <a:p>
            <a:pPr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                </a:t>
            </a:r>
            <a:r>
              <a:rPr lang="hu-HU" altLang="en-US" dirty="0" err="1" smtClean="0">
                <a:solidFill>
                  <a:schemeClr val="bg1"/>
                </a:solidFill>
              </a:rPr>
              <a:t>ből</a:t>
            </a:r>
            <a:r>
              <a:rPr lang="hu-HU" altLang="en-US" dirty="0" smtClean="0">
                <a:solidFill>
                  <a:schemeClr val="bg1"/>
                </a:solidFill>
              </a:rPr>
              <a:t> kivonjuk a Föld pályasebességét:</a:t>
            </a:r>
            <a:endParaRPr lang="hu-HU" altLang="en-US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b="1" dirty="0" smtClean="0">
                <a:solidFill>
                  <a:schemeClr val="bg1"/>
                </a:solidFill>
              </a:rPr>
              <a:t>                   </a:t>
            </a:r>
            <a:r>
              <a:rPr lang="hu-HU" altLang="en-US" b="1" i="1" u="sng" dirty="0" err="1" smtClean="0">
                <a:solidFill>
                  <a:schemeClr val="bg1"/>
                </a:solidFill>
              </a:rPr>
              <a:t>v</a:t>
            </a:r>
            <a:r>
              <a:rPr lang="hu-HU" altLang="en-US" sz="2800" b="1" i="1" u="sng" baseline="-25000" dirty="0" err="1" smtClean="0">
                <a:solidFill>
                  <a:schemeClr val="bg1"/>
                </a:solidFill>
              </a:rPr>
              <a:t>táv</a:t>
            </a:r>
            <a:r>
              <a:rPr lang="hu-HU" altLang="en-US" sz="2800" b="1" u="sng" dirty="0" smtClean="0">
                <a:solidFill>
                  <a:schemeClr val="bg1"/>
                </a:solidFill>
              </a:rPr>
              <a:t>  =</a:t>
            </a:r>
            <a:r>
              <a:rPr lang="hu-HU" altLang="en-US" b="1" u="sng" dirty="0" smtClean="0">
                <a:solidFill>
                  <a:schemeClr val="bg1"/>
                </a:solidFill>
              </a:rPr>
              <a:t> 32,7–29,8 = 2,9 km/s.</a:t>
            </a:r>
            <a:endParaRPr lang="hu-HU" altLang="en-US" sz="4400" b="1" u="sng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dirty="0" smtClean="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124200" y="1638300"/>
            <a:ext cx="76200" cy="4000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3200400" y="1409700"/>
            <a:ext cx="3048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505200" y="1409700"/>
            <a:ext cx="3657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124200" y="2590800"/>
            <a:ext cx="762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3200400" y="2438400"/>
            <a:ext cx="2286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429000" y="2438400"/>
            <a:ext cx="4800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276600" y="3581400"/>
            <a:ext cx="15240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3429000" y="3352800"/>
            <a:ext cx="3048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3733800" y="3352800"/>
            <a:ext cx="1143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IRÁNY A MARS</a:t>
            </a:r>
            <a:r>
              <a:rPr lang="hu-HU" altLang="en-US" b="1" smtClean="0"/>
              <a:t> </a:t>
            </a:r>
            <a:endParaRPr lang="hu-HU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 rIns="274320"/>
          <a:lstStyle/>
          <a:p>
            <a:pPr>
              <a:buFontTx/>
              <a:buNone/>
            </a:pPr>
            <a:r>
              <a:rPr lang="hu-HU" alt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űrhajó útja a Marsig mintegy 580 millió </a:t>
            </a:r>
            <a:r>
              <a:rPr lang="hu-HU" alt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hu-HU" alt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Az átlagos sebesség a repülés során 27,1 </a:t>
            </a:r>
            <a:r>
              <a:rPr lang="hu-HU" alt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km/s. </a:t>
            </a:r>
            <a:r>
              <a:rPr lang="hu-HU" alt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utazás időtartama tehát 21 402 214 </a:t>
            </a:r>
            <a:r>
              <a:rPr lang="hu-HU" alt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hu-HU" alt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 nap, 8,148 hónap.</a:t>
            </a:r>
          </a:p>
          <a:p>
            <a:pPr algn="just">
              <a:buFontTx/>
              <a:buNone/>
            </a:pPr>
            <a:r>
              <a:rPr lang="hu-HU" alt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 nap szükséges a megközelítéshez, majd a pályára álláshoz, s ezután kezdődhet meg a leereszkedés a Mars felszínére.</a:t>
            </a:r>
            <a:endParaRPr lang="hu-HU" altLang="en-US" sz="2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hu-HU" alt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Mars-komp leereszkedésénél hasonló módszert alkalmazhatnak, mint a Holdra szálláskor. A Mars légköre igen ritka, sűrűsége közelítőleg annyi, mint a Föld légköréé 30–35 km magasságban. A leszállásnál ezt is figyelembe kell venni, valamint ne feledkezzünk meg a veszélyes, nagy sebességű porviharokról és a sugárzásról sem.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BÖLCS MONDÁSOK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chemeClr val="tx2"/>
          </a:solidFill>
        </p:spPr>
        <p:txBody>
          <a:bodyPr rIns="182880"/>
          <a:lstStyle/>
          <a:p>
            <a:pPr algn="just">
              <a:lnSpc>
                <a:spcPct val="90000"/>
              </a:lnSpc>
            </a:pPr>
            <a:r>
              <a:rPr lang="hu-HU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nehézség egy olyan dolog, amely megmutatja, hogy az vagy-e, akinek hiszed magad”</a:t>
            </a: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(Amerikai közmondás)</a:t>
            </a:r>
          </a:p>
          <a:p>
            <a:pPr algn="just">
              <a:lnSpc>
                <a:spcPct val="90000"/>
              </a:lnSpc>
            </a:pP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„Nem az akadályoz meg bennünket a sikerben, amit nem tudunk, hanem az, amit rosszul tudunk.” (</a:t>
            </a:r>
            <a:r>
              <a:rPr lang="hu-HU" alt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Johs</a:t>
            </a: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Billings</a:t>
            </a: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ausztrál fizikus)</a:t>
            </a:r>
          </a:p>
          <a:p>
            <a:pPr algn="just">
              <a:lnSpc>
                <a:spcPct val="90000"/>
              </a:lnSpc>
            </a:pP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„Senki nem tud megtanítani senkit, semmire, csak segíteni tud rátalálni.” (Galilei)</a:t>
            </a:r>
          </a:p>
          <a:p>
            <a:pPr algn="just">
              <a:lnSpc>
                <a:spcPct val="90000"/>
              </a:lnSpc>
            </a:pP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„Mond el, és én elfelejtem. Mutasd meg, valamit megjegyzek belőle. Hagyd, hagy csináljam, és akkor megtanulom.” (</a:t>
            </a:r>
            <a:r>
              <a:rPr lang="hu-HU" alt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Konfuciusz</a:t>
            </a: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„Amit nem értesz, nem lehet a tied.” (Goethe).</a:t>
            </a:r>
          </a:p>
          <a:p>
            <a:pPr algn="just">
              <a:lnSpc>
                <a:spcPct val="90000"/>
              </a:lnSpc>
            </a:pP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tudományos igazságok nem kellenek a közértelemnek. Ők a  regék világában élnek. A regékből veszik mindazt a fogalmat, amire az élethez szükségük van.”  (Anatole France – Az ametiszt-gyűrű) </a:t>
            </a:r>
          </a:p>
          <a:p>
            <a:pPr algn="just">
              <a:lnSpc>
                <a:spcPct val="90000"/>
              </a:lnSpc>
            </a:pP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igazi biztonságot az életben az jelenti, ha napról-napra érezzük, hogy egyre jobbak leszünk. (</a:t>
            </a:r>
            <a:r>
              <a:rPr lang="hu-HU" alt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Antony</a:t>
            </a: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Robbins</a:t>
            </a: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angol fizikus)</a:t>
            </a:r>
          </a:p>
          <a:p>
            <a:pPr algn="just">
              <a:lnSpc>
                <a:spcPct val="90000"/>
              </a:lnSpc>
            </a:pP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egy nagy felfedezésem! A világon csak egy nyelv van, és az a magyar. (</a:t>
            </a:r>
            <a:r>
              <a:rPr lang="hu-HU" alt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Teler</a:t>
            </a:r>
            <a:r>
              <a:rPr lang="hu-HU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Ede atomfizikus)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IRÁNY A 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295400"/>
                <a:ext cx="9144000" cy="5562600"/>
              </a:xfrm>
              <a:solidFill>
                <a:schemeClr val="tx2"/>
              </a:solidFill>
            </p:spPr>
            <p:txBody>
              <a:bodyPr rIns="274320"/>
              <a:lstStyle/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hu-HU" alt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Azt tehát tudjuk, hogy a külső pályán keringő Mars felé a Föld keringési irányának megfelelően 2,9 </a:t>
                </a:r>
                <a:r>
                  <a:rPr lang="hu-HU" alt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km/s</a:t>
                </a:r>
                <a:r>
                  <a:rPr lang="hu-HU" alt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 belső pályán keringő Vénusz felé pedig azzal ellentétes irányban, 2,5 </a:t>
                </a:r>
                <a:r>
                  <a:rPr lang="hu-HU" alt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km/s</a:t>
                </a:r>
                <a:r>
                  <a:rPr lang="hu-HU" alt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távolodási sebességet kell biztosítani. Felvetődik itt is a kérdés: mekkora az indítási sebesség az egyik és a másik esetben. 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hu-HU" alt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korábbi példa alapján itt is:</a:t>
                </a:r>
                <a:endParaRPr lang="en-US" alt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hu-HU" alt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hu-HU" alt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és a Mars felé 11,583 </a:t>
                </a:r>
                <a:r>
                  <a:rPr lang="hu-HU" alt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km/s,</a:t>
                </a:r>
                <a:r>
                  <a:rPr lang="hu-HU" alt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Vénusz felé pedig   11,475 </a:t>
                </a:r>
                <a:r>
                  <a:rPr lang="hu-HU" alt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km/s</a:t>
                </a:r>
                <a:r>
                  <a:rPr lang="hu-HU" alt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szükséges indítási sebesség (a Vénusz és a Mars távolság-különbsége a Földtől viszont  41,4 és 73,3 m. km).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295400"/>
                <a:ext cx="9144000" cy="5562600"/>
              </a:xfrm>
              <a:blipFill rotWithShape="0">
                <a:blip r:embed="rId2"/>
                <a:stretch>
                  <a:fillRect l="-1333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IRÁNY A MARS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/>
          <a:lstStyle/>
          <a:p>
            <a:pPr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 400 km-es pályamagasságról —  ahol az I. k. s. </a:t>
            </a:r>
            <a:r>
              <a:rPr lang="hu-HU" altLang="en-US" dirty="0" err="1" smtClean="0">
                <a:solidFill>
                  <a:schemeClr val="bg1"/>
                </a:solidFill>
              </a:rPr>
              <a:t>érté-ke</a:t>
            </a:r>
            <a:r>
              <a:rPr lang="hu-HU" altLang="en-US" dirty="0" smtClean="0">
                <a:solidFill>
                  <a:schemeClr val="bg1"/>
                </a:solidFill>
              </a:rPr>
              <a:t> 7,67</a:t>
            </a: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r>
              <a:rPr lang="hu-HU" altLang="en-US" dirty="0" smtClean="0">
                <a:solidFill>
                  <a:schemeClr val="bg1"/>
                </a:solidFill>
              </a:rPr>
              <a:t> </a:t>
            </a:r>
            <a:r>
              <a:rPr lang="hu-HU" altLang="en-US" i="1" dirty="0" smtClean="0">
                <a:solidFill>
                  <a:schemeClr val="bg1"/>
                </a:solidFill>
              </a:rPr>
              <a:t>km/s, </a:t>
            </a:r>
            <a:r>
              <a:rPr lang="hu-HU" altLang="en-US" dirty="0" smtClean="0">
                <a:solidFill>
                  <a:schemeClr val="bg1"/>
                </a:solidFill>
              </a:rPr>
              <a:t>a II. k. s. pedig 10,85</a:t>
            </a: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r>
              <a:rPr lang="hu-HU" altLang="en-US" dirty="0" smtClean="0">
                <a:solidFill>
                  <a:schemeClr val="bg1"/>
                </a:solidFill>
              </a:rPr>
              <a:t> </a:t>
            </a:r>
            <a:r>
              <a:rPr lang="hu-HU" altLang="en-US" i="1" dirty="0" smtClean="0">
                <a:solidFill>
                  <a:schemeClr val="bg1"/>
                </a:solidFill>
              </a:rPr>
              <a:t>km/s</a:t>
            </a:r>
            <a:r>
              <a:rPr lang="hu-HU" altLang="en-US" dirty="0" smtClean="0">
                <a:solidFill>
                  <a:schemeClr val="bg1"/>
                </a:solidFill>
              </a:rPr>
              <a:t> — az </a:t>
            </a:r>
            <a:r>
              <a:rPr lang="hu-HU" altLang="en-US" dirty="0" err="1" smtClean="0">
                <a:solidFill>
                  <a:schemeClr val="bg1"/>
                </a:solidFill>
              </a:rPr>
              <a:t>in-dulási</a:t>
            </a:r>
            <a:r>
              <a:rPr lang="hu-HU" altLang="en-US" dirty="0" smtClean="0">
                <a:solidFill>
                  <a:schemeClr val="bg1"/>
                </a:solidFill>
              </a:rPr>
              <a:t> sebesség: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  </a:t>
            </a:r>
            <a:r>
              <a:rPr lang="en-US" altLang="en-US" i="1" dirty="0" smtClean="0">
                <a:solidFill>
                  <a:schemeClr val="bg1"/>
                </a:solidFill>
              </a:rPr>
              <a:t>v</a:t>
            </a:r>
            <a:r>
              <a:rPr lang="hu-HU" altLang="en-US" sz="2400" i="1" baseline="-25000" dirty="0" smtClean="0">
                <a:solidFill>
                  <a:schemeClr val="bg1"/>
                </a:solidFill>
              </a:rPr>
              <a:t>ind</a:t>
            </a:r>
            <a:r>
              <a:rPr lang="hu-HU" altLang="en-US" sz="2400" baseline="-25000" dirty="0" smtClean="0">
                <a:solidFill>
                  <a:schemeClr val="bg1"/>
                </a:solidFill>
              </a:rPr>
              <a:t>.</a:t>
            </a:r>
            <a:r>
              <a:rPr lang="hu-HU" altLang="en-US" sz="2400" dirty="0" smtClean="0">
                <a:solidFill>
                  <a:schemeClr val="bg1"/>
                </a:solidFill>
              </a:rPr>
              <a:t> = </a:t>
            </a:r>
            <a:r>
              <a:rPr lang="hu-HU" altLang="en-US" dirty="0" smtClean="0">
                <a:solidFill>
                  <a:schemeClr val="bg1"/>
                </a:solidFill>
              </a:rPr>
              <a:t>    </a:t>
            </a:r>
            <a:r>
              <a:rPr lang="en-US" altLang="en-US" i="1" dirty="0" smtClean="0">
                <a:solidFill>
                  <a:schemeClr val="bg1"/>
                </a:solidFill>
              </a:rPr>
              <a:t>v</a:t>
            </a:r>
            <a:r>
              <a:rPr lang="hu-HU" altLang="en-US" sz="2800" i="1" baseline="-25000" dirty="0" smtClean="0">
                <a:solidFill>
                  <a:schemeClr val="bg1"/>
                </a:solidFill>
              </a:rPr>
              <a:t>II</a:t>
            </a:r>
            <a:r>
              <a:rPr lang="hu-HU" alt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km</a:t>
            </a:r>
            <a:r>
              <a:rPr lang="hu-HU" alt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/s</a:t>
            </a:r>
            <a:r>
              <a:rPr lang="hu-HU" alt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2800" i="1" baseline="-25000" dirty="0" smtClean="0">
                <a:solidFill>
                  <a:schemeClr val="bg1"/>
                </a:solidFill>
              </a:rPr>
              <a:t> 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 + </a:t>
            </a:r>
            <a:r>
              <a:rPr lang="en-US" altLang="en-US" sz="2800" i="1" dirty="0" smtClean="0">
                <a:solidFill>
                  <a:schemeClr val="bg1"/>
                </a:solidFill>
              </a:rPr>
              <a:t>v</a:t>
            </a:r>
            <a:r>
              <a:rPr lang="hu-HU" altLang="en-US" sz="2800" i="1" baseline="-25000" dirty="0" smtClean="0">
                <a:solidFill>
                  <a:schemeClr val="bg1"/>
                </a:solidFill>
              </a:rPr>
              <a:t>táv</a:t>
            </a:r>
            <a:r>
              <a:rPr lang="hu-HU" altLang="en-US" sz="2800" b="1" i="1" baseline="-25000" dirty="0" smtClean="0">
                <a:solidFill>
                  <a:schemeClr val="bg1"/>
                </a:solidFill>
              </a:rPr>
              <a:t>.</a:t>
            </a:r>
            <a:r>
              <a:rPr lang="hu-HU" altLang="en-US" sz="2800" b="1" i="1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km</a:t>
            </a:r>
            <a:r>
              <a:rPr lang="hu-HU" alt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/s</a:t>
            </a:r>
            <a:r>
              <a:rPr lang="hu-HU" alt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2800" i="1" baseline="30000" dirty="0" smtClean="0">
                <a:solidFill>
                  <a:schemeClr val="bg1"/>
                </a:solidFill>
              </a:rPr>
              <a:t> </a:t>
            </a:r>
            <a:r>
              <a:rPr lang="hu-HU" altLang="en-US" sz="2800" i="1" baseline="-25000" dirty="0" smtClean="0">
                <a:solidFill>
                  <a:schemeClr val="bg1"/>
                </a:solidFill>
              </a:rPr>
              <a:t>   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=    </a:t>
            </a:r>
            <a:r>
              <a:rPr lang="hu-HU" altLang="en-US" sz="2800" dirty="0" smtClean="0">
                <a:solidFill>
                  <a:schemeClr val="bg1"/>
                </a:solidFill>
              </a:rPr>
              <a:t>10,</a:t>
            </a:r>
            <a:r>
              <a:rPr lang="en-US" altLang="en-US" sz="2800" dirty="0" smtClean="0">
                <a:solidFill>
                  <a:schemeClr val="bg1"/>
                </a:solidFill>
              </a:rPr>
              <a:t>851</a:t>
            </a:r>
            <a:r>
              <a:rPr lang="hu-HU" altLang="en-US" sz="2800" baseline="30000" dirty="0" smtClean="0">
                <a:solidFill>
                  <a:schemeClr val="bg1"/>
                </a:solidFill>
              </a:rPr>
              <a:t>2   </a:t>
            </a:r>
            <a:r>
              <a:rPr lang="hu-HU" altLang="en-US" sz="2800" dirty="0" smtClean="0">
                <a:solidFill>
                  <a:schemeClr val="bg1"/>
                </a:solidFill>
              </a:rPr>
              <a:t>+</a:t>
            </a:r>
            <a:r>
              <a:rPr lang="hu-HU" altLang="en-US" sz="2800" baseline="30000" dirty="0" smtClean="0">
                <a:solidFill>
                  <a:schemeClr val="bg1"/>
                </a:solidFill>
              </a:rPr>
              <a:t>  </a:t>
            </a:r>
            <a:r>
              <a:rPr lang="hu-HU" altLang="en-US" sz="2800" dirty="0" err="1" smtClean="0">
                <a:solidFill>
                  <a:schemeClr val="bg1"/>
                </a:solidFill>
              </a:rPr>
              <a:t>2</a:t>
            </a:r>
            <a:r>
              <a:rPr lang="hu-HU" altLang="en-US" sz="2800" dirty="0" smtClean="0">
                <a:solidFill>
                  <a:schemeClr val="bg1"/>
                </a:solidFill>
              </a:rPr>
              <a:t>,9</a:t>
            </a:r>
            <a:r>
              <a:rPr lang="hu-HU" alt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2800" dirty="0" smtClean="0">
                <a:solidFill>
                  <a:schemeClr val="bg1"/>
                </a:solidFill>
              </a:rPr>
              <a:t>  =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</a:rPr>
              <a:t>=      1</a:t>
            </a:r>
            <a:r>
              <a:rPr lang="en-US" altLang="en-US" sz="2800" dirty="0" smtClean="0">
                <a:solidFill>
                  <a:schemeClr val="bg1"/>
                </a:solidFill>
              </a:rPr>
              <a:t>17</a:t>
            </a:r>
            <a:r>
              <a:rPr lang="hu-HU" altLang="en-US" sz="2800" dirty="0" smtClean="0">
                <a:solidFill>
                  <a:schemeClr val="bg1"/>
                </a:solidFill>
              </a:rPr>
              <a:t>,</a:t>
            </a:r>
            <a:r>
              <a:rPr lang="en-US" altLang="en-US" sz="2800" dirty="0" smtClean="0">
                <a:solidFill>
                  <a:schemeClr val="bg1"/>
                </a:solidFill>
              </a:rPr>
              <a:t>74</a:t>
            </a:r>
            <a:r>
              <a:rPr lang="hu-HU" altLang="en-US" sz="2800" dirty="0" smtClean="0">
                <a:solidFill>
                  <a:schemeClr val="bg1"/>
                </a:solidFill>
              </a:rPr>
              <a:t>  +   8,41    =       12</a:t>
            </a:r>
            <a:r>
              <a:rPr lang="en-US" altLang="en-US" sz="2800" dirty="0" smtClean="0">
                <a:solidFill>
                  <a:schemeClr val="bg1"/>
                </a:solidFill>
              </a:rPr>
              <a:t>6</a:t>
            </a:r>
            <a:r>
              <a:rPr lang="hu-HU" altLang="en-US" sz="2800" dirty="0" smtClean="0">
                <a:solidFill>
                  <a:schemeClr val="bg1"/>
                </a:solidFill>
              </a:rPr>
              <a:t>,</a:t>
            </a:r>
            <a:r>
              <a:rPr lang="en-US" altLang="en-US" sz="2800" dirty="0" smtClean="0">
                <a:solidFill>
                  <a:schemeClr val="bg1"/>
                </a:solidFill>
              </a:rPr>
              <a:t>15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km</a:t>
            </a:r>
            <a:r>
              <a:rPr lang="hu-HU" alt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2800" dirty="0" smtClean="0">
                <a:solidFill>
                  <a:schemeClr val="bg1"/>
                </a:solidFill>
              </a:rPr>
              <a:t>/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s</a:t>
            </a:r>
            <a:r>
              <a:rPr lang="hu-HU" alt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2800" dirty="0" smtClean="0">
                <a:solidFill>
                  <a:schemeClr val="bg1"/>
                </a:solidFill>
              </a:rPr>
              <a:t>   =  </a:t>
            </a:r>
            <a:r>
              <a:rPr lang="hu-HU" altLang="en-US" sz="2800" b="1" u="sng" dirty="0" smtClean="0">
                <a:solidFill>
                  <a:schemeClr val="bg1"/>
                </a:solidFill>
              </a:rPr>
              <a:t>11, </a:t>
            </a:r>
            <a:r>
              <a:rPr lang="en-US" altLang="en-US" sz="2800" b="1" u="sng" dirty="0" smtClean="0">
                <a:solidFill>
                  <a:schemeClr val="bg1"/>
                </a:solidFill>
              </a:rPr>
              <a:t>23</a:t>
            </a:r>
            <a:r>
              <a:rPr lang="hu-HU" altLang="en-US" sz="2800" b="1" u="sng" dirty="0" smtClean="0">
                <a:solidFill>
                  <a:schemeClr val="bg1"/>
                </a:solidFill>
              </a:rPr>
              <a:t>1 </a:t>
            </a:r>
            <a:r>
              <a:rPr lang="hu-HU" altLang="en-US" sz="2800" b="1" i="1" u="sng" dirty="0" smtClean="0">
                <a:solidFill>
                  <a:schemeClr val="bg1"/>
                </a:solidFill>
              </a:rPr>
              <a:t>km/s</a:t>
            </a:r>
            <a:endParaRPr lang="hu-HU" altLang="en-US" sz="2800" i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hu-HU" altLang="en-US" sz="2800" b="1" dirty="0" smtClean="0">
                <a:solidFill>
                  <a:schemeClr val="bg1"/>
                </a:solidFill>
              </a:rPr>
              <a:t> </a:t>
            </a:r>
            <a:r>
              <a:rPr lang="hu-HU" altLang="en-US" sz="2800" dirty="0" smtClean="0">
                <a:solidFill>
                  <a:schemeClr val="bg1"/>
                </a:solidFill>
              </a:rPr>
              <a:t>A második szakasz: utazás a Mars hatásszférájának a ha-táráig. Ezt az útszakaszt az űrhajó fokozatosan csökkenő sebességgel heliocentrikus pályán teszi meg. Sebessége a Föld </a:t>
            </a:r>
            <a:r>
              <a:rPr lang="hu-HU" altLang="en-US" sz="2800" dirty="0" err="1" smtClean="0">
                <a:solidFill>
                  <a:schemeClr val="bg1"/>
                </a:solidFill>
              </a:rPr>
              <a:t>h.h.-án</a:t>
            </a:r>
            <a:r>
              <a:rPr lang="hu-HU" altLang="en-US" sz="2800" dirty="0" smtClean="0">
                <a:solidFill>
                  <a:schemeClr val="bg1"/>
                </a:solidFill>
              </a:rPr>
              <a:t> 32,7 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km/s, </a:t>
            </a:r>
            <a:r>
              <a:rPr lang="hu-HU" altLang="en-US" sz="2800" dirty="0" smtClean="0">
                <a:solidFill>
                  <a:schemeClr val="bg1"/>
                </a:solidFill>
              </a:rPr>
              <a:t>és a Mars pályájára éréskor a </a:t>
            </a:r>
            <a:r>
              <a:rPr lang="hu-HU" altLang="en-US" sz="2800" dirty="0" err="1" smtClean="0">
                <a:solidFill>
                  <a:schemeClr val="bg1"/>
                </a:solidFill>
              </a:rPr>
              <a:t>sebes-sége</a:t>
            </a:r>
            <a:r>
              <a:rPr lang="hu-HU" altLang="en-US" sz="2800" dirty="0" smtClean="0">
                <a:solidFill>
                  <a:schemeClr val="bg1"/>
                </a:solidFill>
              </a:rPr>
              <a:t> az  alábbi képlettel határozható meg:</a:t>
            </a:r>
            <a:endParaRPr lang="hu-HU" altLang="en-US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143000" y="3144838"/>
            <a:ext cx="1524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295400" y="2992438"/>
            <a:ext cx="2286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V="1">
            <a:off x="1524000" y="2971800"/>
            <a:ext cx="3505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5486400" y="3276600"/>
            <a:ext cx="152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V="1">
            <a:off x="5638800" y="3048000"/>
            <a:ext cx="1524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5791200" y="3048000"/>
            <a:ext cx="2209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533400" y="3962400"/>
            <a:ext cx="76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 flipV="1">
            <a:off x="609600" y="3810000"/>
            <a:ext cx="2286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838200" y="3810000"/>
            <a:ext cx="2209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3810000" y="4038600"/>
            <a:ext cx="152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V="1">
            <a:off x="3962400" y="3810000"/>
            <a:ext cx="2286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4191000" y="3810000"/>
            <a:ext cx="1905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IRÁNY A MARS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solidFill>
            <a:schemeClr val="tx2"/>
          </a:solidFill>
        </p:spPr>
        <p:txBody>
          <a:bodyPr rIns="182880"/>
          <a:lstStyle/>
          <a:p>
            <a:pPr>
              <a:lnSpc>
                <a:spcPct val="170000"/>
              </a:lnSpc>
              <a:spcBef>
                <a:spcPts val="0"/>
              </a:spcBef>
              <a:buFontTx/>
              <a:buNone/>
            </a:pPr>
            <a:r>
              <a:rPr lang="en-US" altLang="en-US" i="1" dirty="0" smtClean="0">
                <a:solidFill>
                  <a:schemeClr val="bg1"/>
                </a:solidFill>
              </a:rPr>
              <a:t>v</a:t>
            </a:r>
            <a:r>
              <a:rPr lang="hu-HU" altLang="en-US" sz="2400" i="1" baseline="-25000" dirty="0" err="1" smtClean="0">
                <a:solidFill>
                  <a:schemeClr val="bg1"/>
                </a:solidFill>
              </a:rPr>
              <a:t>érk</a:t>
            </a:r>
            <a:r>
              <a:rPr lang="hu-HU" altLang="en-US" sz="2400" dirty="0" smtClean="0">
                <a:solidFill>
                  <a:schemeClr val="bg1"/>
                </a:solidFill>
              </a:rPr>
              <a:t>  =  </a:t>
            </a:r>
            <a:r>
              <a:rPr lang="en-US" altLang="en-US" i="1" dirty="0" smtClean="0">
                <a:solidFill>
                  <a:schemeClr val="bg1"/>
                </a:solidFill>
              </a:rPr>
              <a:t>v</a:t>
            </a:r>
            <a:r>
              <a:rPr lang="hu-HU" altLang="en-US" sz="2800" i="1" baseline="-25000" dirty="0" smtClean="0">
                <a:solidFill>
                  <a:schemeClr val="bg1"/>
                </a:solidFill>
              </a:rPr>
              <a:t>M</a:t>
            </a:r>
            <a:r>
              <a:rPr lang="hu-HU" altLang="en-US" i="1" baseline="-25000" dirty="0" smtClean="0">
                <a:solidFill>
                  <a:schemeClr val="bg1"/>
                </a:solidFill>
              </a:rPr>
              <a:t> </a:t>
            </a:r>
            <a:r>
              <a:rPr lang="hu-HU" altLang="en-US" i="1" dirty="0" smtClean="0">
                <a:solidFill>
                  <a:schemeClr val="bg1"/>
                </a:solidFill>
              </a:rPr>
              <a:t>(km/s)</a:t>
            </a:r>
            <a:r>
              <a:rPr lang="hu-HU" altLang="en-US" i="1" baseline="-25000" dirty="0" smtClean="0">
                <a:solidFill>
                  <a:schemeClr val="bg1"/>
                </a:solidFill>
              </a:rPr>
              <a:t>     </a:t>
            </a:r>
            <a:r>
              <a:rPr lang="hu-HU" altLang="en-US" dirty="0" smtClean="0">
                <a:solidFill>
                  <a:schemeClr val="bg1"/>
                </a:solidFill>
              </a:rPr>
              <a:t>2</a:t>
            </a:r>
            <a:r>
              <a:rPr lang="hu-HU" altLang="en-US" sz="2800" dirty="0" smtClean="0">
                <a:solidFill>
                  <a:schemeClr val="bg1"/>
                </a:solidFill>
              </a:rPr>
              <a:t> – (2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R</a:t>
            </a:r>
            <a:r>
              <a:rPr lang="hu-HU" altLang="en-US" sz="2800" i="1" baseline="-25000" dirty="0" smtClean="0">
                <a:solidFill>
                  <a:schemeClr val="bg1"/>
                </a:solidFill>
              </a:rPr>
              <a:t>II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(km)</a:t>
            </a:r>
            <a:r>
              <a:rPr lang="hu-HU" altLang="en-US" sz="2800" i="1" baseline="-25000" dirty="0" smtClean="0">
                <a:solidFill>
                  <a:schemeClr val="bg1"/>
                </a:solidFill>
              </a:rPr>
              <a:t>  </a:t>
            </a:r>
            <a:r>
              <a:rPr lang="hu-HU" altLang="en-US" i="1" dirty="0" smtClean="0">
                <a:solidFill>
                  <a:schemeClr val="bg1"/>
                </a:solidFill>
              </a:rPr>
              <a:t>/ R</a:t>
            </a:r>
            <a:r>
              <a:rPr lang="hu-HU" altLang="en-US" sz="2800" i="1" baseline="-25000" dirty="0" smtClean="0">
                <a:solidFill>
                  <a:schemeClr val="bg1"/>
                </a:solidFill>
              </a:rPr>
              <a:t>I</a:t>
            </a:r>
            <a:r>
              <a:rPr lang="hu-HU" altLang="en-US" i="1" dirty="0" smtClean="0">
                <a:solidFill>
                  <a:schemeClr val="bg1"/>
                </a:solidFill>
              </a:rPr>
              <a:t> + R</a:t>
            </a:r>
            <a:r>
              <a:rPr lang="hu-HU" altLang="en-US" sz="2800" i="1" baseline="-25000" dirty="0" smtClean="0">
                <a:solidFill>
                  <a:schemeClr val="bg1"/>
                </a:solidFill>
              </a:rPr>
              <a:t>II 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(km)</a:t>
            </a:r>
            <a:r>
              <a:rPr lang="hu-HU" altLang="en-US" sz="2800" i="1" baseline="-25000" dirty="0" smtClean="0">
                <a:solidFill>
                  <a:schemeClr val="bg1"/>
                </a:solidFill>
              </a:rPr>
              <a:t>     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=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None/>
            </a:pPr>
            <a:r>
              <a:rPr lang="hu-HU" altLang="en-US" sz="2800" i="1" dirty="0" smtClean="0">
                <a:solidFill>
                  <a:schemeClr val="bg1"/>
                </a:solidFill>
              </a:rPr>
              <a:t>     =  </a:t>
            </a:r>
            <a:r>
              <a:rPr lang="hu-HU" altLang="en-US" sz="2800" dirty="0" smtClean="0">
                <a:solidFill>
                  <a:schemeClr val="bg1"/>
                </a:solidFill>
              </a:rPr>
              <a:t>24,106 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km/s</a:t>
            </a:r>
            <a:r>
              <a:rPr lang="en-US" altLang="en-US" sz="2800" i="1" dirty="0" smtClean="0">
                <a:solidFill>
                  <a:schemeClr val="bg1"/>
                </a:solidFill>
              </a:rPr>
              <a:t> 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 </a:t>
            </a:r>
            <a:r>
              <a:rPr lang="hu-HU" altLang="en-US" sz="2800" dirty="0" smtClean="0">
                <a:solidFill>
                  <a:schemeClr val="bg1"/>
                </a:solidFill>
              </a:rPr>
              <a:t>   2 – (</a:t>
            </a:r>
            <a:r>
              <a:rPr lang="hu-HU" altLang="en-US" sz="2800" dirty="0" err="1" smtClean="0">
                <a:solidFill>
                  <a:schemeClr val="bg1"/>
                </a:solidFill>
              </a:rPr>
              <a:t>2</a:t>
            </a:r>
            <a:r>
              <a:rPr lang="hu-HU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baseline="30000" dirty="0" smtClean="0">
                <a:solidFill>
                  <a:schemeClr val="bg1"/>
                </a:solidFill>
              </a:rPr>
              <a:t>.</a:t>
            </a:r>
            <a:r>
              <a:rPr lang="hu-HU" altLang="en-US" sz="2800" dirty="0" smtClean="0">
                <a:solidFill>
                  <a:schemeClr val="bg1"/>
                </a:solidFill>
              </a:rPr>
              <a:t>227,9 / 149,6 +  227,9)  =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</a:rPr>
              <a:t>=  24,106 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km/s</a:t>
            </a:r>
            <a:r>
              <a:rPr lang="hu-HU" altLang="en-US" sz="2800" dirty="0" smtClean="0">
                <a:solidFill>
                  <a:schemeClr val="bg1"/>
                </a:solidFill>
              </a:rPr>
              <a:t>        2— (455,8 /377,4)    =  24,106 ·    0,792 =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</a:rPr>
              <a:t>= 24,106 </a:t>
            </a:r>
            <a:r>
              <a:rPr lang="hu-HU" altLang="en-US" sz="2800" i="1" dirty="0" smtClean="0">
                <a:solidFill>
                  <a:schemeClr val="bg1"/>
                </a:solidFill>
              </a:rPr>
              <a:t>km/s</a:t>
            </a:r>
            <a:r>
              <a:rPr lang="hu-HU" altLang="en-US" sz="2800" dirty="0" smtClean="0">
                <a:solidFill>
                  <a:schemeClr val="bg1"/>
                </a:solidFill>
              </a:rPr>
              <a:t> · </a:t>
            </a:r>
            <a:r>
              <a:rPr lang="en-US" altLang="en-US" sz="2800" dirty="0" smtClean="0">
                <a:solidFill>
                  <a:schemeClr val="bg1"/>
                </a:solidFill>
              </a:rPr>
              <a:t>0</a:t>
            </a:r>
            <a:r>
              <a:rPr lang="hu-HU" altLang="en-US" sz="2800" dirty="0" smtClean="0">
                <a:solidFill>
                  <a:schemeClr val="bg1"/>
                </a:solidFill>
              </a:rPr>
              <a:t>,89 =  </a:t>
            </a:r>
            <a:r>
              <a:rPr lang="hu-HU" altLang="en-US" sz="2800" b="1" dirty="0" smtClean="0">
                <a:solidFill>
                  <a:schemeClr val="bg1"/>
                </a:solidFill>
              </a:rPr>
              <a:t>21,454 </a:t>
            </a:r>
            <a:r>
              <a:rPr lang="hu-HU" altLang="en-US" sz="2800" b="1" i="1" dirty="0" smtClean="0">
                <a:solidFill>
                  <a:schemeClr val="bg1"/>
                </a:solidFill>
              </a:rPr>
              <a:t>km/s</a:t>
            </a:r>
            <a:r>
              <a:rPr lang="hu-HU" altLang="en-US" sz="2800" b="1" dirty="0" smtClean="0">
                <a:solidFill>
                  <a:schemeClr val="bg1"/>
                </a:solidFill>
              </a:rPr>
              <a:t>.</a:t>
            </a:r>
          </a:p>
          <a:p>
            <a:pPr marL="174625" indent="-174625" algn="just">
              <a:spcBef>
                <a:spcPts val="0"/>
              </a:spcBef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 esetben a Mars éri utol az űrhajót, mégpedig: </a:t>
            </a:r>
            <a:r>
              <a:rPr lang="hu-HU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2,652 </a:t>
            </a:r>
            <a:r>
              <a:rPr lang="hu-HU" alt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megközelítési sebességgel, vagy az űrhajót kell legalább ugyanennyivel, vagy valamivel többel gyorsítani. Mi a teendő? Nagyobb sebességgel kell indulni, és lehetőleg ott kell a tankolási lehetőséget megteremteni!!!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667000" y="1371600"/>
            <a:ext cx="2286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2895600" y="1371600"/>
            <a:ext cx="426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2819400" y="2590800"/>
            <a:ext cx="76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V="1">
            <a:off x="2895600" y="2362200"/>
            <a:ext cx="2286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3124200" y="2362200"/>
            <a:ext cx="449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2514600" y="3276601"/>
            <a:ext cx="152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V="1">
            <a:off x="2667000" y="3048001"/>
            <a:ext cx="1524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V="1">
            <a:off x="2819400" y="3047999"/>
            <a:ext cx="2819400" cy="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 flipH="1" flipV="1">
            <a:off x="2590800" y="1600200"/>
            <a:ext cx="762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7543800" y="3200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 flipV="1">
            <a:off x="7696200" y="30480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>
            <a:off x="7505700" y="3276601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9"/>
          <p:cNvSpPr>
            <a:spLocks noChangeShapeType="1"/>
          </p:cNvSpPr>
          <p:nvPr/>
        </p:nvSpPr>
        <p:spPr bwMode="auto">
          <a:xfrm flipV="1">
            <a:off x="7658100" y="3048001"/>
            <a:ext cx="1905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20"/>
          <p:cNvSpPr>
            <a:spLocks noChangeShapeType="1"/>
          </p:cNvSpPr>
          <p:nvPr/>
        </p:nvSpPr>
        <p:spPr bwMode="auto">
          <a:xfrm>
            <a:off x="7848600" y="3048001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MARS MEGKÖZELÍTÉSE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tx2"/>
          </a:solidFill>
        </p:spPr>
        <p:txBody>
          <a:bodyPr rIns="274320"/>
          <a:lstStyle/>
          <a:p>
            <a:pPr marL="230188" indent="-227013" algn="just">
              <a:buFontTx/>
              <a:buNone/>
            </a:pPr>
            <a:r>
              <a:rPr lang="hu-HU" alt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en-US" sz="3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Hohmann-pályán</a:t>
            </a:r>
            <a:r>
              <a:rPr lang="hu-HU" alt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való repülésen kívül lehet más, nagyobb sebességgel való repülés, ekkor valamivel korábban éri utol az űrhajó a célbolygót, sebessége minimálisan lehet nagyobb, mint a Marsé, így azonnal beléphet a Mars hatásszférájába és megkezdheti a Mars körüli pálya felépítést. Ehhez nagyobb indulási sebességre van szükség. A számítások ugyan</a:t>
            </a:r>
            <a:r>
              <a:rPr lang="en-US" alt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 mint korábban, s ezek eredményeként </a:t>
            </a:r>
            <a:r>
              <a:rPr lang="hu-HU" altLang="en-US" sz="3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megálla</a:t>
            </a:r>
            <a:r>
              <a:rPr lang="en-US" alt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altLang="en-US" sz="3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íthatjuk</a:t>
            </a:r>
            <a:r>
              <a:rPr lang="hu-HU" alt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mekkora távolodási, s ehhez mekkora indulási sebesség szükséges.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hu-HU" altLang="en-US" dirty="0" smtClean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3600" b="1" smtClean="0">
                <a:solidFill>
                  <a:schemeClr val="bg1"/>
                </a:solidFill>
              </a:rPr>
              <a:t>A MARS</a:t>
            </a:r>
            <a:r>
              <a:rPr lang="hu-HU" altLang="en-US" sz="3600" b="1" smtClean="0"/>
              <a:t> </a:t>
            </a:r>
            <a:r>
              <a:rPr lang="hu-HU" altLang="en-US" sz="3600" b="1" smtClean="0">
                <a:solidFill>
                  <a:schemeClr val="bg1"/>
                </a:solidFill>
              </a:rPr>
              <a:t>MEGKÖZELÍTÉSSÉNEK</a:t>
            </a:r>
            <a:br>
              <a:rPr lang="hu-HU" altLang="en-US" sz="3600" b="1" smtClean="0">
                <a:solidFill>
                  <a:schemeClr val="bg1"/>
                </a:solidFill>
              </a:rPr>
            </a:br>
            <a:r>
              <a:rPr lang="hu-HU" altLang="en-US" sz="3600" b="1" smtClean="0">
                <a:solidFill>
                  <a:schemeClr val="bg1"/>
                </a:solidFill>
              </a:rPr>
              <a:t>LEHETŐSÉGEI</a:t>
            </a:r>
            <a:endParaRPr lang="hu-HU" altLang="en-US" sz="3600" smtClean="0"/>
          </a:p>
        </p:txBody>
      </p:sp>
      <p:pic>
        <p:nvPicPr>
          <p:cNvPr id="2253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54113"/>
            <a:ext cx="67056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églalap 2"/>
          <p:cNvSpPr>
            <a:spLocks noChangeArrowheads="1"/>
          </p:cNvSpPr>
          <p:nvPr/>
        </p:nvSpPr>
        <p:spPr bwMode="auto">
          <a:xfrm>
            <a:off x="5334000" y="1154113"/>
            <a:ext cx="281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b="1">
                <a:solidFill>
                  <a:srgbClr val="000000"/>
                </a:solidFill>
              </a:rPr>
              <a:t>(Dr. Ványa László grafikája) </a:t>
            </a:r>
            <a:endParaRPr lang="en-GB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3600" b="1" smtClean="0">
                <a:solidFill>
                  <a:schemeClr val="bg1"/>
                </a:solidFill>
              </a:rPr>
              <a:t>A MARS</a:t>
            </a:r>
            <a:r>
              <a:rPr lang="hu-HU" altLang="en-US" sz="3600" b="1" smtClean="0"/>
              <a:t> </a:t>
            </a:r>
            <a:r>
              <a:rPr lang="hu-HU" altLang="en-US" sz="3600" b="1" smtClean="0">
                <a:solidFill>
                  <a:schemeClr val="bg1"/>
                </a:solidFill>
              </a:rPr>
              <a:t>MEGKÖZELÍTÉSSÉNEK</a:t>
            </a:r>
            <a:br>
              <a:rPr lang="hu-HU" altLang="en-US" sz="3600" b="1" smtClean="0">
                <a:solidFill>
                  <a:schemeClr val="bg1"/>
                </a:solidFill>
              </a:rPr>
            </a:br>
            <a:r>
              <a:rPr lang="hu-HU" altLang="en-US" sz="3600" b="1" smtClean="0">
                <a:solidFill>
                  <a:schemeClr val="bg1"/>
                </a:solidFill>
              </a:rPr>
              <a:t>LEHETŐSÉGEI</a:t>
            </a:r>
            <a:endParaRPr lang="hu-HU" altLang="en-US" sz="36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A Marshoz az ábrán öt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lehetséges útvonalat (re-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pülési pályát) veszünk fi-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gyelembe. Ezeken az uta-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zás a Marsig 250,3, nap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(8,3 hónap) 144, 105 és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70 nap  időtartamot vehet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igénybe. A II’ 417, a III’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 497 napig (16,3 hónapig)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tartana.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en-US" smtClean="0">
              <a:solidFill>
                <a:schemeClr val="bg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202113" y="1219200"/>
          <a:ext cx="4941887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Klip" r:id="rId3" imgW="2187429" imgH="2496317" progId="MS_ClipArt_Gallery.2">
                  <p:embed/>
                </p:oleObj>
              </mc:Choice>
              <mc:Fallback>
                <p:oleObj name="Klip" r:id="rId3" imgW="2187429" imgH="2496317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1219200"/>
                        <a:ext cx="4941887" cy="563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215063" y="5638800"/>
            <a:ext cx="9144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2400"/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BOLYGÓKÖZI REPÜLÉS</a:t>
            </a:r>
            <a:r>
              <a:rPr lang="hu-HU" altLang="en-US" sz="3600" b="1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/>
          <a:lstStyle/>
          <a:p>
            <a:pPr marL="174625" indent="-174625">
              <a:lnSpc>
                <a:spcPct val="120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korábbi képlet segítségével bármely bolygóra való repülés feltételeit meghatározhatjuk. Így pl. </a:t>
            </a:r>
          </a:p>
          <a:p>
            <a:pPr marL="174625" indent="-174625">
              <a:lnSpc>
                <a:spcPct val="120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a Jupiterre 38,5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heliocentr</a:t>
            </a:r>
            <a:r>
              <a:rPr lang="en-US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(8,7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táv. s.)</a:t>
            </a:r>
          </a:p>
          <a:p>
            <a:pPr marL="174625" indent="-174625">
              <a:lnSpc>
                <a:spcPct val="120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a Szaturnuszra 40,0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(10,2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táv. s.);</a:t>
            </a:r>
          </a:p>
          <a:p>
            <a:pPr marL="174625" indent="-174625">
              <a:lnSpc>
                <a:spcPct val="120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a Plútóra 41,56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(11,76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táv. s.), és </a:t>
            </a:r>
          </a:p>
          <a:p>
            <a:pPr marL="174625" indent="-174625">
              <a:lnSpc>
                <a:spcPct val="120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a szökési sebesség 42,1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(16,6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ind. s.) és 12,3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távolodási sebességet kell biztosítani. </a:t>
            </a:r>
          </a:p>
          <a:p>
            <a:pPr marL="174625" indent="-174625">
              <a:lnSpc>
                <a:spcPct val="120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itt megjegyezni: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Mm/r</a:t>
            </a:r>
            <a:r>
              <a:rPr lang="hu-HU" altLang="en-US" sz="3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l-GR" altLang="en-US" sz="3000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BOLYGÓKÖZI REPÜLÉS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chemeClr val="tx2"/>
          </a:solidFill>
        </p:spPr>
        <p:txBody>
          <a:bodyPr rIns="274320"/>
          <a:lstStyle/>
          <a:p>
            <a:pPr marL="174625" indent="-174625" algn="just">
              <a:lnSpc>
                <a:spcPct val="85000"/>
              </a:lnSpc>
              <a:buFontTx/>
              <a:buNone/>
            </a:pPr>
            <a:r>
              <a:rPr lang="en-US" altLang="en-US" sz="30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lang="en-US" altLang="en-US" sz="3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</a:t>
            </a:r>
            <a:r>
              <a:rPr lang="hu-HU" altLang="en-US" sz="3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jegyzés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Plútó és a Nap hatásszférájának</a:t>
            </a:r>
            <a:r>
              <a:rPr lang="en-US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határa között a távolság mintegy 60 000 – 40 </a:t>
            </a:r>
            <a:r>
              <a:rPr lang="hu-HU" alt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4625" indent="-174625" algn="just">
              <a:lnSpc>
                <a:spcPct val="85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Míg a 40 </a:t>
            </a:r>
            <a:r>
              <a:rPr lang="hu-HU" alt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CSE-nyi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távolságra lévő Plútóhoz a repülés</a:t>
            </a:r>
            <a:r>
              <a:rPr lang="en-US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41,56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 heliocentrikus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sebességet igényel, addig a </a:t>
            </a:r>
            <a:r>
              <a:rPr lang="en-US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további, jóval nagyobb távolság leküzdéséhez csak  + 540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 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sebességnövelés szükséges.</a:t>
            </a:r>
            <a:endParaRPr lang="en-US" alt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 algn="just">
              <a:lnSpc>
                <a:spcPct val="85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tehát azt jelenti, hogy a Plútó közepes</a:t>
            </a:r>
            <a:r>
              <a:rPr lang="en-US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pályatávolságáig szükséges 11,76 km/s sebességet 4,5%-kal megnövelve, mintegy</a:t>
            </a:r>
            <a:r>
              <a:rPr lang="en-US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1500%-kal nagyobb távolságra juthatunk a Naptól. Ez</a:t>
            </a:r>
            <a:r>
              <a:rPr lang="en-US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Newton által megalkotott egyetemes tömegvonzás törvényével magyarázható.</a:t>
            </a:r>
          </a:p>
          <a:p>
            <a:pPr>
              <a:buFontTx/>
              <a:buNone/>
            </a:pPr>
            <a:endParaRPr lang="hu-HU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CURIOSITY MEGÉRKEZÉSE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en-US" sz="28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en-US" sz="280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6628" name="Picture 2" descr="D:\BME\Tárgyak\Űrdinamika\2015 ősz\curio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VISSZATÉRÉS A FÖLDRE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tx2"/>
          </a:solidFill>
        </p:spPr>
        <p:txBody>
          <a:bodyPr rIns="182880"/>
          <a:lstStyle/>
          <a:p>
            <a:pPr marL="174625" indent="-174625" algn="just">
              <a:buFontTx/>
              <a:buNone/>
            </a:pPr>
            <a:r>
              <a:rPr lang="hu-HU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Mars körüli pályáról: </a:t>
            </a:r>
          </a:p>
          <a:p>
            <a:pPr marL="174625" indent="-174625" algn="just"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égitestre vonatkozó indulási sebességgel indulunk, (amely a parabolasebesség és a távolodási sebesség négyzeteinek összege négyzetgyök alól kihozva, tehát úgy, mint korábban);</a:t>
            </a:r>
          </a:p>
          <a:p>
            <a:pPr marL="174625" indent="-174625" algn="just"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repülés a Föld felé a Nap vonzóerejének hatása alatt (indulás az I. </a:t>
            </a:r>
            <a:r>
              <a:rPr lang="hu-HU" alt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k.s.-nél</a:t>
            </a:r>
            <a:r>
              <a:rPr lang="hu-HU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kisebb sebességgel);</a:t>
            </a:r>
          </a:p>
          <a:p>
            <a:pPr marL="174625" indent="-174625" algn="just"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Belépés a Föld hatásszférájának a határán, és Föld körüli pályára állás, majd a meghatározott módszerrel való leszállás a felszínre.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“MERT OTT VAN”</a:t>
            </a:r>
            <a:endParaRPr lang="hu-HU" altLang="en-US" sz="4000" b="1" dirty="0" smtClean="0"/>
          </a:p>
        </p:txBody>
      </p:sp>
      <p:pic>
        <p:nvPicPr>
          <p:cNvPr id="3" name="_Because it is There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1435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-28852" y="6396335"/>
            <a:ext cx="89996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/>
                </a:solidFill>
              </a:rPr>
              <a:t>"Because it is There:" President Kennedy on the Exploration of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smtClean="0">
                <a:solidFill>
                  <a:schemeClr val="bg1"/>
                </a:solidFill>
              </a:rPr>
              <a:t>A FÖLDRE VALÓ VISSZAÉRKEZÉS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chemeClr val="tx2"/>
          </a:solidFill>
        </p:spPr>
        <p:txBody>
          <a:bodyPr rIns="274320"/>
          <a:lstStyle/>
          <a:p>
            <a:pPr marL="174625" indent="-174625" algn="just"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Nap vonzerejének hatására, a Föld pályájára érkező űrhajó folyamatosan gyorsul. Ez azonban azt is jelenti, hogy a hatásszféra határára érkezési sebesség, vagyis az érkezési sebesség és a Föld pályasebessége közötti különbség a Föld hatásszférájában hozzáadódik ahhoz a sebességhez, amely a  perigeumban érvényes második kozmikus sebesség. Ahhoz viszont, hogy Föld körüli pályára tudjunk állni, ezt a sebességtöbbletet fékezéssel, vagy másként meg kell szüntetni, de legalábbis csökkenteni kell, különben az űrhajó ismét elhagyja a hatásszférát.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VISSZATÉRÉS A MARSRÓL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tx2"/>
          </a:solidFill>
        </p:spPr>
        <p:txBody>
          <a:bodyPr rIns="274320"/>
          <a:lstStyle/>
          <a:p>
            <a:pPr marL="174625" indent="-174625" algn="just"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Mars a Nap körüli pályáját 1 év és 11 hónap (687 nap) alatt teszi meg. A Föld, ennek megfelelően 2 év és 50 naponként utoléri. </a:t>
            </a:r>
          </a:p>
          <a:p>
            <a:pPr marL="174625" indent="-174625" algn="just"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a Föld és a Mars a Napnak azonos oldalán, egy egyenesen helyezkednek el,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együttállásnak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nevezik. </a:t>
            </a:r>
          </a:p>
          <a:p>
            <a:pPr marL="174625" indent="-174625" algn="just"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az együttállás úgy következik be, hogy a Mars a </a:t>
            </a:r>
            <a:r>
              <a:rPr lang="hu-HU" alt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perihéliumban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tartózkodik, így a Földhöz a legközelebb van (kb. 55 millió km),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együttállásnak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nevezik, pl. 2007 júliusában és 15-17 évenként.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VISSZATÉRÉS A MARSRÓL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962400" cy="5486400"/>
          </a:xfrm>
          <a:solidFill>
            <a:schemeClr val="tx2"/>
          </a:solidFill>
        </p:spPr>
        <p:txBody>
          <a:bodyPr/>
          <a:lstStyle/>
          <a:p>
            <a:pPr marL="174625" indent="-174625" algn="just"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</a:rPr>
              <a:t>A Marson, az Egyenlítő környékén nyáron a hőmérséklet kb. 20 °C, télen -140 °C, átlagosan -60°C körül. Két holdja van: a </a:t>
            </a:r>
            <a:r>
              <a:rPr lang="hu-HU" altLang="en-US" sz="2800" dirty="0" err="1" smtClean="0">
                <a:solidFill>
                  <a:schemeClr val="bg1"/>
                </a:solidFill>
              </a:rPr>
              <a:t>Phobos</a:t>
            </a:r>
            <a:r>
              <a:rPr lang="hu-HU" altLang="en-US" sz="2800" dirty="0" smtClean="0">
                <a:solidFill>
                  <a:schemeClr val="bg1"/>
                </a:solidFill>
              </a:rPr>
              <a:t> </a:t>
            </a:r>
            <a:br>
              <a:rPr lang="hu-HU" altLang="en-US" sz="2800" dirty="0" smtClean="0">
                <a:solidFill>
                  <a:schemeClr val="bg1"/>
                </a:solidFill>
              </a:rPr>
            </a:br>
            <a:r>
              <a:rPr lang="hu-HU" altLang="en-US" sz="2800" dirty="0" smtClean="0">
                <a:solidFill>
                  <a:schemeClr val="bg1"/>
                </a:solidFill>
              </a:rPr>
              <a:t>(D = 27 km; R=9378km) és </a:t>
            </a:r>
            <a:r>
              <a:rPr lang="hu-HU" altLang="en-US" sz="2800" dirty="0" err="1" smtClean="0">
                <a:solidFill>
                  <a:schemeClr val="bg1"/>
                </a:solidFill>
              </a:rPr>
              <a:t>Deimos</a:t>
            </a:r>
            <a:r>
              <a:rPr lang="hu-HU" altLang="en-US" sz="2800" dirty="0" smtClean="0">
                <a:solidFill>
                  <a:schemeClr val="bg1"/>
                </a:solidFill>
              </a:rPr>
              <a:t> (D = 12,6 km; R = 23 400km).</a:t>
            </a:r>
          </a:p>
        </p:txBody>
      </p:sp>
      <p:pic>
        <p:nvPicPr>
          <p:cNvPr id="30724" name="Picture 2" descr="http://latogatok.hu/images/custom/planets/marskacsa_20150827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599"/>
            <a:ext cx="51816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églalap 1"/>
          <p:cNvSpPr>
            <a:spLocks noChangeArrowheads="1"/>
          </p:cNvSpPr>
          <p:nvPr/>
        </p:nvSpPr>
        <p:spPr bwMode="auto">
          <a:xfrm>
            <a:off x="3962400" y="6019800"/>
            <a:ext cx="5181600" cy="838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VISSZATÉRÉS A MARSRÓL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endParaRPr lang="hu-HU" alt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z="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Ezzel a sebességgel elindulva a Föld vonzereje a </a:t>
            </a:r>
            <a:r>
              <a:rPr lang="hu-HU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viszszatérő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űrobjektumot azonnal maga felé húzza.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0" y="1676400"/>
          <a:ext cx="9144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3" imgW="5727700" imgH="2578100" progId="Equation.3">
                  <p:embed/>
                </p:oleObj>
              </mc:Choice>
              <mc:Fallback>
                <p:oleObj name="Equation" r:id="rId3" imgW="5727700" imgH="2578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44000" cy="3886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VISSZATÉRÉS A MARSRÓL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56260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endParaRPr lang="hu-HU" altLang="en-US" smtClean="0"/>
          </a:p>
          <a:p>
            <a:pPr>
              <a:buFontTx/>
              <a:buNone/>
            </a:pPr>
            <a:endParaRPr lang="hu-HU" altLang="en-US" smtClean="0"/>
          </a:p>
          <a:p>
            <a:pPr>
              <a:buFontTx/>
              <a:buNone/>
            </a:pPr>
            <a:endParaRPr lang="hu-HU" altLang="en-US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30175" y="1600200"/>
          <a:ext cx="8883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gyenlet" r:id="rId3" imgW="4762500" imgH="330200" progId="Equation.3">
                  <p:embed/>
                </p:oleObj>
              </mc:Choice>
              <mc:Fallback>
                <p:oleObj name="Egyenlet" r:id="rId3" imgW="4762500" imgH="33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600200"/>
                        <a:ext cx="8883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0" y="2895600"/>
          <a:ext cx="91440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gyenlet" r:id="rId5" imgW="3403600" imgH="723900" progId="Equation.3">
                  <p:embed/>
                </p:oleObj>
              </mc:Choice>
              <mc:Fallback>
                <p:oleObj name="Egyenlet" r:id="rId5" imgW="3403600" imgH="723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91440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2800" b="1" i="1">
                <a:solidFill>
                  <a:schemeClr val="bg1"/>
                </a:solidFill>
              </a:rPr>
              <a:t>K</a:t>
            </a:r>
            <a:r>
              <a:rPr lang="hu-HU" altLang="en-US" sz="2800" b="1" i="1" baseline="-25000">
                <a:solidFill>
                  <a:schemeClr val="bg1"/>
                </a:solidFill>
              </a:rPr>
              <a:t>M </a:t>
            </a:r>
            <a:r>
              <a:rPr lang="hu-HU" altLang="en-US" sz="2800" b="1" i="1">
                <a:solidFill>
                  <a:schemeClr val="bg1"/>
                </a:solidFill>
              </a:rPr>
              <a:t>=</a:t>
            </a:r>
            <a:r>
              <a:rPr lang="hu-HU" altLang="en-US" sz="2800" b="1">
                <a:solidFill>
                  <a:schemeClr val="bg1"/>
                </a:solidFill>
              </a:rPr>
              <a:t> 42 910</a:t>
            </a:r>
            <a:r>
              <a:rPr lang="hu-HU" altLang="en-US" sz="2800" b="1" i="1">
                <a:solidFill>
                  <a:schemeClr val="bg1"/>
                </a:solidFill>
              </a:rPr>
              <a:t> km</a:t>
            </a:r>
            <a:r>
              <a:rPr lang="hu-HU" altLang="en-US" sz="2800" b="1" baseline="30000">
                <a:solidFill>
                  <a:schemeClr val="bg1"/>
                </a:solidFill>
              </a:rPr>
              <a:t>3</a:t>
            </a:r>
            <a:r>
              <a:rPr lang="hu-HU" altLang="en-US" sz="2800" b="1">
                <a:solidFill>
                  <a:schemeClr val="bg1"/>
                </a:solidFill>
              </a:rPr>
              <a:t>/</a:t>
            </a:r>
            <a:r>
              <a:rPr lang="hu-HU" altLang="en-US" sz="2800" b="1" i="1">
                <a:solidFill>
                  <a:schemeClr val="bg1"/>
                </a:solidFill>
              </a:rPr>
              <a:t>s</a:t>
            </a:r>
            <a:r>
              <a:rPr lang="hu-HU" altLang="en-US" sz="2800" b="1" baseline="30000">
                <a:solidFill>
                  <a:schemeClr val="bg1"/>
                </a:solidFill>
              </a:rPr>
              <a:t>2;    </a:t>
            </a:r>
            <a:r>
              <a:rPr lang="hu-HU" altLang="en-US" sz="2800" b="1" i="1" baseline="30000">
                <a:solidFill>
                  <a:schemeClr val="bg1"/>
                </a:solidFill>
              </a:rPr>
              <a:t> </a:t>
            </a:r>
            <a:r>
              <a:rPr lang="hu-HU" altLang="en-US" sz="2800" b="1" i="1">
                <a:solidFill>
                  <a:schemeClr val="bg1"/>
                </a:solidFill>
              </a:rPr>
              <a:t>D</a:t>
            </a:r>
            <a:r>
              <a:rPr lang="hu-HU" altLang="en-US" sz="2800" b="1" i="1" baseline="-25000">
                <a:solidFill>
                  <a:schemeClr val="bg1"/>
                </a:solidFill>
              </a:rPr>
              <a:t>N-M </a:t>
            </a:r>
            <a:r>
              <a:rPr lang="hu-HU" altLang="en-US" sz="2800" b="1" i="1">
                <a:solidFill>
                  <a:schemeClr val="bg1"/>
                </a:solidFill>
              </a:rPr>
              <a:t>= </a:t>
            </a:r>
            <a:r>
              <a:rPr lang="hu-HU" altLang="en-US" sz="2800" b="1">
                <a:solidFill>
                  <a:schemeClr val="bg1"/>
                </a:solidFill>
              </a:rPr>
              <a:t>227,9 · 10</a:t>
            </a:r>
            <a:r>
              <a:rPr lang="hu-HU" altLang="en-US" sz="2800" b="1" baseline="30000">
                <a:solidFill>
                  <a:schemeClr val="bg1"/>
                </a:solidFill>
              </a:rPr>
              <a:t>6</a:t>
            </a:r>
            <a:r>
              <a:rPr lang="hu-HU" altLang="en-US" sz="2800" b="1">
                <a:solidFill>
                  <a:schemeClr val="bg1"/>
                </a:solidFill>
              </a:rPr>
              <a:t> </a:t>
            </a:r>
            <a:r>
              <a:rPr lang="hu-HU" altLang="en-US" sz="2800" b="1" i="1">
                <a:solidFill>
                  <a:schemeClr val="bg1"/>
                </a:solidFill>
              </a:rPr>
              <a:t>km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en-US" sz="2800" b="1" i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2800" b="1" i="1">
                <a:solidFill>
                  <a:schemeClr val="bg1"/>
                </a:solidFill>
              </a:rPr>
              <a:t>g</a:t>
            </a:r>
            <a:r>
              <a:rPr lang="hu-HU" altLang="en-US" sz="2800" b="1" i="1" baseline="-25000">
                <a:solidFill>
                  <a:schemeClr val="bg1"/>
                </a:solidFill>
              </a:rPr>
              <a:t>0 </a:t>
            </a:r>
            <a:r>
              <a:rPr lang="hu-HU" altLang="en-US" sz="2800" b="1" i="1">
                <a:solidFill>
                  <a:schemeClr val="bg1"/>
                </a:solidFill>
              </a:rPr>
              <a:t>= </a:t>
            </a:r>
            <a:r>
              <a:rPr lang="hu-HU" altLang="en-US" sz="2800" b="1">
                <a:solidFill>
                  <a:schemeClr val="bg1"/>
                </a:solidFill>
              </a:rPr>
              <a:t>4,02 </a:t>
            </a:r>
            <a:r>
              <a:rPr lang="hu-HU" altLang="en-US" sz="2800" b="1" i="1">
                <a:solidFill>
                  <a:schemeClr val="bg1"/>
                </a:solidFill>
              </a:rPr>
              <a:t>m/s</a:t>
            </a:r>
            <a:r>
              <a:rPr lang="hu-HU" altLang="en-US" sz="2800" b="1" baseline="30000">
                <a:solidFill>
                  <a:schemeClr val="bg1"/>
                </a:solidFill>
              </a:rPr>
              <a:t>2   </a:t>
            </a:r>
            <a:r>
              <a:rPr lang="hu-HU" altLang="en-US" sz="2800" b="1" i="1">
                <a:solidFill>
                  <a:schemeClr val="bg1"/>
                </a:solidFill>
              </a:rPr>
              <a:t>R</a:t>
            </a:r>
            <a:r>
              <a:rPr lang="hu-HU" altLang="en-US" sz="2800" b="1" i="1" baseline="-25000">
                <a:solidFill>
                  <a:schemeClr val="bg1"/>
                </a:solidFill>
              </a:rPr>
              <a:t>M</a:t>
            </a:r>
            <a:r>
              <a:rPr lang="hu-HU" altLang="en-US" sz="2800" b="1" i="1">
                <a:solidFill>
                  <a:schemeClr val="bg1"/>
                </a:solidFill>
              </a:rPr>
              <a:t> = </a:t>
            </a:r>
            <a:r>
              <a:rPr lang="hu-HU" altLang="en-US" sz="2800" b="1">
                <a:solidFill>
                  <a:schemeClr val="bg1"/>
                </a:solidFill>
              </a:rPr>
              <a:t>3310 </a:t>
            </a:r>
            <a:r>
              <a:rPr lang="hu-HU" altLang="en-US" sz="2800" b="1" i="1">
                <a:solidFill>
                  <a:schemeClr val="bg1"/>
                </a:solidFill>
              </a:rPr>
              <a:t>km.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VISSZATÉRÉS A MARSRÓL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Érkezési sebesség a Föld hatásszférájára érkezéskor:</a:t>
            </a:r>
          </a:p>
          <a:p>
            <a:pPr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                                       </a:t>
            </a:r>
          </a:p>
          <a:p>
            <a:pPr>
              <a:buFontTx/>
              <a:buNone/>
            </a:pPr>
            <a:endParaRPr lang="hu-HU" altLang="en-US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en-US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Az érkezési sebesség 2,93 </a:t>
            </a:r>
            <a:r>
              <a:rPr lang="hu-HU" altLang="en-US" i="1" smtClean="0">
                <a:solidFill>
                  <a:schemeClr val="bg1"/>
                </a:solidFill>
              </a:rPr>
              <a:t>km/s, </a:t>
            </a:r>
            <a:r>
              <a:rPr lang="hu-HU" altLang="en-US" smtClean="0">
                <a:solidFill>
                  <a:schemeClr val="bg1"/>
                </a:solidFill>
              </a:rPr>
              <a:t>s ez adódik hozzá az</a:t>
            </a:r>
          </a:p>
          <a:p>
            <a:pPr>
              <a:buFontTx/>
              <a:buNone/>
            </a:pPr>
            <a:r>
              <a:rPr lang="hu-HU" altLang="en-US" smtClean="0">
                <a:solidFill>
                  <a:schemeClr val="bg1"/>
                </a:solidFill>
              </a:rPr>
              <a:t>érk. magasságra érvényes II. kozmikus sebességhez.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81000" y="1905000"/>
          <a:ext cx="83502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Equation" r:id="rId3" imgW="3340100" imgH="762000" progId="Equation.3">
                  <p:embed/>
                </p:oleObj>
              </mc:Choice>
              <mc:Fallback>
                <p:oleObj name="Equation" r:id="rId3" imgW="3340100" imgH="762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3502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aphicFrame>
        <p:nvGraphicFramePr>
          <p:cNvPr id="33800" name="Object 9"/>
          <p:cNvGraphicFramePr>
            <a:graphicFrameLocks noChangeAspect="1"/>
          </p:cNvGraphicFramePr>
          <p:nvPr/>
        </p:nvGraphicFramePr>
        <p:xfrm>
          <a:off x="1219200" y="3886200"/>
          <a:ext cx="707866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Equation" r:id="rId5" imgW="2832100" imgH="482600" progId="Equation.3">
                  <p:embed/>
                </p:oleObj>
              </mc:Choice>
              <mc:Fallback>
                <p:oleObj name="Equation" r:id="rId5" imgW="28321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7078663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</a:rPr>
              <a:t>A VISS</a:t>
            </a:r>
            <a:r>
              <a:rPr lang="hu-HU" altLang="en-US" b="1" smtClean="0">
                <a:solidFill>
                  <a:schemeClr val="bg1"/>
                </a:solidFill>
              </a:rPr>
              <a:t>ZATÉRÉS PÁLYÁJA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5715000"/>
          </a:xfrm>
          <a:solidFill>
            <a:schemeClr val="tx1"/>
          </a:solidFill>
        </p:spPr>
        <p:txBody>
          <a:bodyPr/>
          <a:lstStyle/>
          <a:p>
            <a:pPr marL="174625" indent="-174625" algn="just"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Abban az esetben, ha a Föld megközelítése a hatásszféra határán a </a:t>
            </a:r>
            <a:r>
              <a:rPr lang="hu-HU" altLang="en-US" i="1" dirty="0" err="1" smtClean="0">
                <a:solidFill>
                  <a:schemeClr val="bg1"/>
                </a:solidFill>
              </a:rPr>
              <a:t>v</a:t>
            </a:r>
            <a:r>
              <a:rPr lang="hu-HU" altLang="en-US" baseline="-25000" dirty="0" err="1" smtClean="0">
                <a:solidFill>
                  <a:schemeClr val="bg1"/>
                </a:solidFill>
              </a:rPr>
              <a:t>II</a:t>
            </a:r>
            <a:r>
              <a:rPr lang="hu-HU" altLang="en-US" baseline="-25000" dirty="0" smtClean="0">
                <a:solidFill>
                  <a:schemeClr val="bg1"/>
                </a:solidFill>
              </a:rPr>
              <a:t> </a:t>
            </a:r>
            <a:r>
              <a:rPr lang="hu-HU" altLang="en-US" dirty="0" smtClean="0">
                <a:solidFill>
                  <a:schemeClr val="bg1"/>
                </a:solidFill>
              </a:rPr>
              <a:t>– értékű lesz, akkor az optimális pályamagasság az alábbi képlet alapján határozható meg:</a:t>
            </a:r>
          </a:p>
          <a:p>
            <a:pPr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</a:rPr>
              <a:t>        </a:t>
            </a:r>
            <a:r>
              <a:rPr lang="hu-HU" altLang="en-US" sz="3600" b="1" i="1" dirty="0" err="1" smtClean="0">
                <a:solidFill>
                  <a:schemeClr val="bg1"/>
                </a:solidFill>
              </a:rPr>
              <a:t>r</a:t>
            </a:r>
            <a:r>
              <a:rPr lang="hu-HU" altLang="en-US" sz="3600" b="1" i="1" baseline="-25000" dirty="0" err="1" smtClean="0">
                <a:solidFill>
                  <a:schemeClr val="bg1"/>
                </a:solidFill>
              </a:rPr>
              <a:t>opt</a:t>
            </a:r>
            <a:r>
              <a:rPr lang="hu-HU" altLang="en-US" sz="3600" b="1" baseline="-25000" dirty="0" smtClean="0">
                <a:solidFill>
                  <a:schemeClr val="bg1"/>
                </a:solidFill>
              </a:rPr>
              <a:t>. </a:t>
            </a:r>
            <a:r>
              <a:rPr lang="hu-HU" altLang="en-US" sz="3600" b="1" dirty="0" smtClean="0">
                <a:solidFill>
                  <a:schemeClr val="bg1"/>
                </a:solidFill>
              </a:rPr>
              <a:t>= 2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K</a:t>
            </a:r>
            <a:r>
              <a:rPr lang="hu-HU" altLang="en-US" sz="3600" b="1" dirty="0" smtClean="0">
                <a:solidFill>
                  <a:schemeClr val="bg1"/>
                </a:solidFill>
              </a:rPr>
              <a:t>/</a:t>
            </a:r>
            <a:r>
              <a:rPr lang="hu-HU" altLang="en-US" sz="3600" b="1" i="1" dirty="0" err="1" smtClean="0">
                <a:solidFill>
                  <a:schemeClr val="bg1"/>
                </a:solidFill>
              </a:rPr>
              <a:t>v</a:t>
            </a:r>
            <a:r>
              <a:rPr lang="hu-HU" altLang="en-US" sz="3600" b="1" i="1" baseline="-25000" dirty="0" err="1" smtClean="0">
                <a:solidFill>
                  <a:schemeClr val="bg1"/>
                </a:solidFill>
              </a:rPr>
              <a:t>bel</a:t>
            </a:r>
            <a:r>
              <a:rPr lang="hu-HU" altLang="en-US" sz="3600" b="1" i="1" baseline="-25000" dirty="0" smtClean="0">
                <a:solidFill>
                  <a:schemeClr val="bg1"/>
                </a:solidFill>
              </a:rPr>
              <a:t>.       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vagy</a:t>
            </a:r>
            <a:r>
              <a:rPr lang="hu-HU" altLang="en-US" sz="3600" b="1" i="1" baseline="-25000" dirty="0" smtClean="0">
                <a:solidFill>
                  <a:schemeClr val="bg1"/>
                </a:solidFill>
              </a:rPr>
              <a:t>    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 </a:t>
            </a:r>
            <a:r>
              <a:rPr lang="hu-HU" altLang="en-US" sz="3600" b="1" i="1" dirty="0" err="1" smtClean="0">
                <a:solidFill>
                  <a:schemeClr val="bg1"/>
                </a:solidFill>
              </a:rPr>
              <a:t>r</a:t>
            </a:r>
            <a:r>
              <a:rPr lang="hu-HU" altLang="en-US" sz="3600" b="1" i="1" baseline="-25000" dirty="0" err="1" smtClean="0">
                <a:solidFill>
                  <a:schemeClr val="bg1"/>
                </a:solidFill>
              </a:rPr>
              <a:t>opt</a:t>
            </a:r>
            <a:r>
              <a:rPr lang="hu-HU" altLang="en-US" sz="3600" b="1" i="1" baseline="-25000" dirty="0" smtClean="0">
                <a:solidFill>
                  <a:schemeClr val="bg1"/>
                </a:solidFill>
              </a:rPr>
              <a:t>. 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=  r* (v*</a:t>
            </a:r>
            <a:r>
              <a:rPr lang="hu-HU" altLang="en-US" sz="3600" b="1" baseline="-25000" dirty="0" smtClean="0">
                <a:solidFill>
                  <a:schemeClr val="bg1"/>
                </a:solidFill>
              </a:rPr>
              <a:t>II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 / </a:t>
            </a:r>
            <a:r>
              <a:rPr lang="hu-HU" altLang="en-US" sz="3600" b="1" i="1" dirty="0" err="1" smtClean="0">
                <a:solidFill>
                  <a:schemeClr val="bg1"/>
                </a:solidFill>
              </a:rPr>
              <a:t>v</a:t>
            </a:r>
            <a:r>
              <a:rPr lang="hu-HU" altLang="en-US" sz="3600" b="1" i="1" baseline="-25000" dirty="0" err="1" smtClean="0">
                <a:solidFill>
                  <a:schemeClr val="bg1"/>
                </a:solidFill>
              </a:rPr>
              <a:t>bel</a:t>
            </a:r>
            <a:r>
              <a:rPr lang="hu-HU" altLang="en-US" sz="3600" b="1" i="1" baseline="-25000" dirty="0" smtClean="0">
                <a:solidFill>
                  <a:schemeClr val="bg1"/>
                </a:solidFill>
              </a:rPr>
              <a:t>.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).</a:t>
            </a:r>
          </a:p>
          <a:p>
            <a:pPr>
              <a:buFontTx/>
              <a:buNone/>
            </a:pPr>
            <a:r>
              <a:rPr lang="hu-HU" altLang="en-US" sz="2400" b="1" dirty="0" smtClean="0">
                <a:solidFill>
                  <a:schemeClr val="bg1"/>
                </a:solidFill>
              </a:rPr>
              <a:t>Az</a:t>
            </a:r>
            <a:r>
              <a:rPr lang="hu-HU" altLang="en-US" sz="2400" b="1" i="1" dirty="0" smtClean="0">
                <a:solidFill>
                  <a:schemeClr val="bg1"/>
                </a:solidFill>
              </a:rPr>
              <a:t> r* </a:t>
            </a:r>
            <a:r>
              <a:rPr lang="hu-HU" altLang="en-US" sz="2400" b="1" dirty="0" smtClean="0">
                <a:solidFill>
                  <a:schemeClr val="bg1"/>
                </a:solidFill>
              </a:rPr>
              <a:t>és a</a:t>
            </a:r>
            <a:r>
              <a:rPr lang="hu-HU" altLang="en-US" sz="2400" b="1" i="1" dirty="0" smtClean="0">
                <a:solidFill>
                  <a:schemeClr val="bg1"/>
                </a:solidFill>
              </a:rPr>
              <a:t> v*</a:t>
            </a:r>
            <a:r>
              <a:rPr lang="hu-HU" altLang="en-US" sz="2400" b="1" i="1" baseline="-25000" dirty="0" smtClean="0">
                <a:solidFill>
                  <a:schemeClr val="bg1"/>
                </a:solidFill>
              </a:rPr>
              <a:t>II</a:t>
            </a:r>
            <a:r>
              <a:rPr lang="hu-HU" altLang="en-US" sz="2400" b="1" i="1" dirty="0" smtClean="0">
                <a:solidFill>
                  <a:schemeClr val="bg1"/>
                </a:solidFill>
              </a:rPr>
              <a:t> </a:t>
            </a:r>
            <a:r>
              <a:rPr lang="hu-HU" altLang="en-US" sz="2400" b="1" dirty="0" smtClean="0">
                <a:solidFill>
                  <a:schemeClr val="bg1"/>
                </a:solidFill>
              </a:rPr>
              <a:t>a bolygó sugara, ill. a II. k. s.</a:t>
            </a:r>
            <a:r>
              <a:rPr lang="hu-HU" altLang="en-US" sz="3600" b="1" dirty="0" smtClean="0">
                <a:solidFill>
                  <a:schemeClr val="bg1"/>
                </a:solidFill>
              </a:rPr>
              <a:t> </a:t>
            </a:r>
            <a:r>
              <a:rPr lang="hu-HU" altLang="en-US" sz="2400" b="1" dirty="0" smtClean="0">
                <a:solidFill>
                  <a:schemeClr val="bg1"/>
                </a:solidFill>
              </a:rPr>
              <a:t>a bolygó felszínén.</a:t>
            </a:r>
            <a:r>
              <a:rPr lang="hu-HU" altLang="en-US" sz="2400" b="1" i="1" dirty="0" smtClean="0">
                <a:solidFill>
                  <a:schemeClr val="bg1"/>
                </a:solidFill>
              </a:rPr>
              <a:t>    </a:t>
            </a:r>
          </a:p>
          <a:p>
            <a:pPr>
              <a:buFontTx/>
              <a:buNone/>
            </a:pPr>
            <a:r>
              <a:rPr lang="hu-HU" altLang="en-US" sz="3600" b="1" i="1" dirty="0" smtClean="0">
                <a:solidFill>
                  <a:schemeClr val="bg1"/>
                </a:solidFill>
              </a:rPr>
              <a:t>         </a:t>
            </a:r>
            <a:r>
              <a:rPr lang="hu-HU" altLang="en-US" sz="3600" b="1" i="1" dirty="0" err="1" smtClean="0">
                <a:solidFill>
                  <a:schemeClr val="bg1"/>
                </a:solidFill>
              </a:rPr>
              <a:t>r</a:t>
            </a:r>
            <a:r>
              <a:rPr lang="hu-HU" altLang="en-US" sz="3600" b="1" i="1" baseline="-25000" dirty="0" err="1" smtClean="0">
                <a:solidFill>
                  <a:schemeClr val="bg1"/>
                </a:solidFill>
              </a:rPr>
              <a:t>opt</a:t>
            </a:r>
            <a:r>
              <a:rPr lang="hu-HU" altLang="en-US" sz="3600" b="1" i="1" baseline="-25000" dirty="0" smtClean="0">
                <a:solidFill>
                  <a:schemeClr val="bg1"/>
                </a:solidFill>
              </a:rPr>
              <a:t>. 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= </a:t>
            </a:r>
            <a:r>
              <a:rPr lang="hu-HU" altLang="en-US" sz="3600" b="1" dirty="0" smtClean="0">
                <a:solidFill>
                  <a:schemeClr val="bg1"/>
                </a:solidFill>
              </a:rPr>
              <a:t>2·398 620 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km</a:t>
            </a:r>
            <a:r>
              <a:rPr lang="hu-HU" altLang="en-US" sz="3600" b="1" baseline="30000" dirty="0" smtClean="0">
                <a:solidFill>
                  <a:schemeClr val="bg1"/>
                </a:solidFill>
              </a:rPr>
              <a:t>3</a:t>
            </a:r>
            <a:r>
              <a:rPr lang="hu-HU" altLang="en-US" sz="3600" b="1" dirty="0" smtClean="0">
                <a:solidFill>
                  <a:schemeClr val="bg1"/>
                </a:solidFill>
              </a:rPr>
              <a:t>/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s</a:t>
            </a:r>
            <a:r>
              <a:rPr lang="hu-HU" altLang="en-US" sz="3600" b="1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3600" b="1" dirty="0" smtClean="0">
                <a:solidFill>
                  <a:schemeClr val="bg1"/>
                </a:solidFill>
              </a:rPr>
              <a:t>/11,2</a:t>
            </a:r>
            <a:r>
              <a:rPr lang="hu-HU" altLang="en-US" sz="3600" b="1" baseline="30000" dirty="0" smtClean="0">
                <a:solidFill>
                  <a:schemeClr val="bg1"/>
                </a:solidFill>
              </a:rPr>
              <a:t>2 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km</a:t>
            </a:r>
            <a:r>
              <a:rPr lang="hu-HU" altLang="en-US" sz="3600" b="1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/s</a:t>
            </a:r>
            <a:r>
              <a:rPr lang="hu-HU" altLang="en-US" sz="3600" b="1" baseline="30000" dirty="0" smtClean="0">
                <a:solidFill>
                  <a:schemeClr val="bg1"/>
                </a:solidFill>
              </a:rPr>
              <a:t>2</a:t>
            </a:r>
            <a:r>
              <a:rPr lang="hu-HU" altLang="en-US" sz="3600" b="1" dirty="0" smtClean="0">
                <a:solidFill>
                  <a:schemeClr val="bg1"/>
                </a:solidFill>
              </a:rPr>
              <a:t> = </a:t>
            </a:r>
          </a:p>
          <a:p>
            <a:pPr>
              <a:buFontTx/>
              <a:buNone/>
            </a:pPr>
            <a:r>
              <a:rPr lang="hu-HU" altLang="en-US" sz="3600" b="1" dirty="0" smtClean="0">
                <a:solidFill>
                  <a:schemeClr val="bg1"/>
                </a:solidFill>
              </a:rPr>
              <a:t>       = 797240 km/125,44 km = 6355,5 </a:t>
            </a:r>
            <a:r>
              <a:rPr lang="hu-HU" altLang="en-US" sz="3600" b="1" i="1" dirty="0" smtClean="0">
                <a:solidFill>
                  <a:schemeClr val="bg1"/>
                </a:solidFill>
              </a:rPr>
              <a:t>km.</a:t>
            </a:r>
          </a:p>
          <a:p>
            <a:pPr>
              <a:buFontTx/>
              <a:buNone/>
            </a:pPr>
            <a:endParaRPr lang="hu-HU" altLang="en-US" baseline="-25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AZ EMBER ÉS A MARSUTAZÁS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A Mars</a:t>
            </a:r>
            <a:r>
              <a:rPr lang="hu-HU" altLang="en-US" dirty="0" err="1" smtClean="0">
                <a:solidFill>
                  <a:schemeClr val="bg1"/>
                </a:solidFill>
              </a:rPr>
              <a:t>-expedíció</a:t>
            </a:r>
            <a:r>
              <a:rPr lang="hu-HU" altLang="en-US" dirty="0" smtClean="0">
                <a:solidFill>
                  <a:schemeClr val="bg1"/>
                </a:solidFill>
              </a:rPr>
              <a:t> sajátosságai:</a:t>
            </a:r>
          </a:p>
          <a:p>
            <a:pPr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— hosszú időtartam (kb. 940–960 nap);</a:t>
            </a:r>
          </a:p>
          <a:p>
            <a:pPr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— az önellátás szükségessége;</a:t>
            </a:r>
          </a:p>
          <a:p>
            <a:pPr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— a nehézségi gyorsulás változása (0 g-től 3-4 g-ig);</a:t>
            </a:r>
          </a:p>
          <a:p>
            <a:pPr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— a veszélyes sugárzás kivédésének szükségessége;</a:t>
            </a:r>
          </a:p>
          <a:p>
            <a:pPr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— magas szintű pszichikai és fizikai igénybevétel; </a:t>
            </a:r>
          </a:p>
          <a:p>
            <a:pPr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— fokozottabb meteoritveszély kivédése;</a:t>
            </a:r>
          </a:p>
          <a:p>
            <a:pPr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— biológiai problémák kivédése;</a:t>
            </a:r>
          </a:p>
          <a:p>
            <a:pPr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— a Marson való tartózkodás és munkavégzés.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AZ EMBER ÉS A MARSUTAZÁS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/>
          <a:lstStyle/>
          <a:p>
            <a:pPr algn="just"/>
            <a:r>
              <a:rPr lang="hu-HU" altLang="en-US" sz="2400" dirty="0" smtClean="0">
                <a:solidFill>
                  <a:schemeClr val="bg1"/>
                </a:solidFill>
              </a:rPr>
              <a:t>914 kiválasztott embert vizsgáltak, 552 repült 2017-ig </a:t>
            </a:r>
            <a:r>
              <a:rPr lang="hu-HU" altLang="en-US" sz="2400" dirty="0" err="1" smtClean="0">
                <a:solidFill>
                  <a:schemeClr val="bg1"/>
                </a:solidFill>
              </a:rPr>
              <a:t>Leonov</a:t>
            </a:r>
            <a:r>
              <a:rPr lang="hu-HU" altLang="en-US" sz="2400" dirty="0" smtClean="0">
                <a:solidFill>
                  <a:schemeClr val="bg1"/>
                </a:solidFill>
              </a:rPr>
              <a:t> után 211 ember járt a nyílt világűrben. 24 járt a Hold körül, 12 a Holdon.</a:t>
            </a:r>
          </a:p>
          <a:p>
            <a:pPr algn="just"/>
            <a:r>
              <a:rPr lang="hu-HU" altLang="en-US" sz="2400" dirty="0" smtClean="0">
                <a:solidFill>
                  <a:schemeClr val="bg1"/>
                </a:solidFill>
              </a:rPr>
              <a:t>552 űrhajós repült eddig, 313 emberes űrrepülés volt eddig. </a:t>
            </a:r>
          </a:p>
          <a:p>
            <a:pPr algn="just"/>
            <a:r>
              <a:rPr lang="hu-HU" altLang="en-US" sz="2400" dirty="0" smtClean="0">
                <a:solidFill>
                  <a:schemeClr val="bg1"/>
                </a:solidFill>
              </a:rPr>
              <a:t>Leghosszabb repülési idő 879 nap volt, amely már mintegy 2,3 évet jelent. Egy repülés alatt </a:t>
            </a:r>
            <a:r>
              <a:rPr lang="hu-HU" altLang="en-US" sz="2400" dirty="0" err="1" smtClean="0">
                <a:solidFill>
                  <a:schemeClr val="bg1"/>
                </a:solidFill>
              </a:rPr>
              <a:t>Valerij</a:t>
            </a:r>
            <a:r>
              <a:rPr lang="hu-HU" altLang="en-US" sz="2400" dirty="0" smtClean="0">
                <a:solidFill>
                  <a:schemeClr val="bg1"/>
                </a:solidFill>
              </a:rPr>
              <a:t> </a:t>
            </a:r>
            <a:r>
              <a:rPr lang="hu-HU" altLang="en-US" sz="2400" dirty="0" err="1" smtClean="0">
                <a:solidFill>
                  <a:schemeClr val="bg1"/>
                </a:solidFill>
              </a:rPr>
              <a:t>Poljakov</a:t>
            </a:r>
            <a:r>
              <a:rPr lang="hu-HU" altLang="en-US" sz="2400" dirty="0" smtClean="0">
                <a:solidFill>
                  <a:schemeClr val="bg1"/>
                </a:solidFill>
              </a:rPr>
              <a:t> 437 nap és 18 órát repült.</a:t>
            </a:r>
          </a:p>
          <a:p>
            <a:pPr algn="just"/>
            <a:r>
              <a:rPr lang="hu-HU" altLang="en-US" sz="2400" dirty="0" smtClean="0">
                <a:solidFill>
                  <a:schemeClr val="bg1"/>
                </a:solidFill>
              </a:rPr>
              <a:t>Ez már közelíti a Marsra oda és visszautazás időtartamát, de míg a 879 nap ötszöri űrutazás eredménye, a mintegy 940-950 napot egy repülés alatt kell teljesíteni, ami jelentősen igénybe veszi az emberi tűrőképességet.</a:t>
            </a:r>
            <a:r>
              <a:rPr lang="hu-HU" altLang="en-US" dirty="0" smtClean="0">
                <a:solidFill>
                  <a:schemeClr val="bg1"/>
                </a:solidFill>
              </a:rPr>
              <a:t> </a:t>
            </a:r>
            <a:r>
              <a:rPr lang="hu-HU" altLang="en-US" sz="2400" dirty="0" smtClean="0">
                <a:solidFill>
                  <a:schemeClr val="bg1"/>
                </a:solidFill>
              </a:rPr>
              <a:t>Mint tudjuk:</a:t>
            </a:r>
            <a:r>
              <a:rPr lang="hu-HU" altLang="en-US" dirty="0" smtClean="0">
                <a:solidFill>
                  <a:schemeClr val="bg1"/>
                </a:solidFill>
              </a:rPr>
              <a:t> </a:t>
            </a:r>
            <a:r>
              <a:rPr lang="hu-HU" altLang="en-US" sz="2400" dirty="0" smtClean="0">
                <a:solidFill>
                  <a:schemeClr val="bg1"/>
                </a:solidFill>
              </a:rPr>
              <a:t>az űrrepülésben is — mint a repülésben — a gyenge láncszem: az ember. </a:t>
            </a:r>
          </a:p>
          <a:p>
            <a:pPr algn="just"/>
            <a:r>
              <a:rPr lang="hu-HU" altLang="en-US" sz="2400" dirty="0" smtClean="0">
                <a:solidFill>
                  <a:schemeClr val="bg1"/>
                </a:solidFill>
              </a:rPr>
              <a:t>A szabad világűrben eddig a rekorder </a:t>
            </a:r>
            <a:r>
              <a:rPr lang="hu-HU" altLang="en-US" sz="2400" dirty="0" err="1" smtClean="0">
                <a:solidFill>
                  <a:schemeClr val="bg1"/>
                </a:solidFill>
              </a:rPr>
              <a:t>Anatolij</a:t>
            </a:r>
            <a:r>
              <a:rPr lang="hu-HU" altLang="en-US" sz="2400" dirty="0" smtClean="0">
                <a:solidFill>
                  <a:schemeClr val="bg1"/>
                </a:solidFill>
              </a:rPr>
              <a:t> </a:t>
            </a:r>
            <a:r>
              <a:rPr lang="hu-HU" altLang="en-US" sz="2400" dirty="0" err="1" smtClean="0">
                <a:solidFill>
                  <a:schemeClr val="bg1"/>
                </a:solidFill>
              </a:rPr>
              <a:t>Szolovjov</a:t>
            </a:r>
            <a:r>
              <a:rPr lang="hu-HU" altLang="en-US" sz="2400" dirty="0" smtClean="0">
                <a:solidFill>
                  <a:schemeClr val="bg1"/>
                </a:solidFill>
              </a:rPr>
              <a:t>, aki 16 alkalommal 82 óra 22 percet tartózkodott az űrállomáson kívül.</a:t>
            </a:r>
          </a:p>
          <a:p>
            <a:pPr algn="just"/>
            <a:r>
              <a:rPr lang="hu-HU" altLang="en-US" sz="2400" dirty="0" smtClean="0">
                <a:solidFill>
                  <a:schemeClr val="bg1"/>
                </a:solidFill>
              </a:rPr>
              <a:t>22 űrhajós v. jelölt halt meg a balesetek során.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AZ EMBER ÉS A MARSUTAZÁS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solidFill>
            <a:schemeClr val="tx2"/>
          </a:solidFill>
        </p:spPr>
        <p:txBody>
          <a:bodyPr rIns="182880"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Marsra utazás emberi problémái:</a:t>
            </a:r>
          </a:p>
          <a:p>
            <a:pPr>
              <a:lnSpc>
                <a:spcPct val="90000"/>
              </a:lnSpc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hoszantartó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bezártság hatása az emberekre;</a:t>
            </a:r>
          </a:p>
          <a:p>
            <a:pPr>
              <a:lnSpc>
                <a:spcPct val="90000"/>
              </a:lnSpc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az érzés, hogy teljesen magukra maradtak, a Föld semmit nem tud segíteni, történjen bármi;</a:t>
            </a:r>
          </a:p>
          <a:p>
            <a:pPr>
              <a:lnSpc>
                <a:spcPct val="90000"/>
              </a:lnSpc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életfeltételeket biztosító rendszerek 32 hónapig tartó működtetése, tartalékképzés;</a:t>
            </a:r>
          </a:p>
          <a:p>
            <a:pPr>
              <a:lnSpc>
                <a:spcPct val="90000"/>
              </a:lnSpc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űrhajó mérete???;</a:t>
            </a:r>
          </a:p>
          <a:p>
            <a:pPr>
              <a:lnSpc>
                <a:spcPct val="90000"/>
              </a:lnSpc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Mivel egyértelmű, hogy az űrrepülésben is az ember a gyenge láncszem, ezért nem indulhat személyzet addig a Marsra, amíg nem oldottak meg minden, az emberrel kapcsolatos olyan problémát, amely az utazás során előfordulhat (az orvos szerepe!!!).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dirty="0" smtClean="0">
                <a:solidFill>
                  <a:schemeClr val="bg1"/>
                </a:solidFill>
              </a:rPr>
              <a:t>REPÜLÉS A BOLYGÓKÖZI TÉRBEN</a:t>
            </a:r>
            <a:r>
              <a:rPr lang="hu-HU" altLang="en-US" sz="4000" b="1" dirty="0" smtClean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Ahhoz, hogy a bolygóközi térbe kijuttassunk egy űrobjektumot, legalább a második kozmikus sebességre felgyorsítva át kell lépni a Föld hatásszférájának a határát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 középpontjától 930 000 km). Ehhez — amint tudjuk — 11,2 </a:t>
            </a:r>
            <a:r>
              <a:rPr lang="hu-HU" alt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sebességre van szükség. Ezzel azonban csak a befolyásolási szférába, kb. 2,5 millió km-re juttathatjuk el az űrobjektumot.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Ahhoz viszont, hogy mekkora távolodási sebességet kell létrehozni, hogy pl. a Mars pályájára feljussunk, az indulási és az érkezési bolygó Naptól való távolságának ismeretére van szükség. E két távolság, a képletben megadottak szerinti viszonya segítségével határozhatjuk meg a heliocentrikus sebességet.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0" y="4495800"/>
            <a:ext cx="334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11,2 km/s = 40 320 km/h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TÚRISTÁK A VILÁGŰRBEN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chemeClr val="tx2"/>
          </a:solidFill>
        </p:spPr>
        <p:txBody>
          <a:bodyPr rIns="182880"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hu-HU" altLang="en-U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Eddig 7 turista járt a világűrben. Az első volt egy iráni amerikai milliárdos nő: </a:t>
            </a:r>
            <a:r>
              <a:rPr lang="hu-HU" altLang="en-U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Anousheh</a:t>
            </a:r>
            <a:r>
              <a:rPr lang="hu-HU" altLang="en-U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Ansari</a:t>
            </a:r>
            <a:r>
              <a:rPr lang="hu-HU" altLang="en-U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az </a:t>
            </a:r>
            <a:r>
              <a:rPr lang="hu-HU" altLang="en-U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útol-só</a:t>
            </a:r>
            <a:r>
              <a:rPr lang="hu-HU" altLang="en-U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Charles Simonyi magyar származású amerikai milliárdos cégtulajdonos. Ő az első, aki kétszer járt a világűrben. Az űrturizmus akkor indul be igazán, ha a magántőke fogja azt gondozni. Gondolatban már tervezik a Holdra utazást is, de addig még várni kell.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hu-HU" altLang="en-U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en-U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SzU-Oroszország</a:t>
            </a:r>
            <a:r>
              <a:rPr lang="hu-HU" altLang="en-U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relációban eddig 914 ember közül válogattak űrhajósokat. A kezdeti időszakban gyors volt az előrehaladás, ezért jósolták, hogy az ezred-fordulóra az ember eljut a Marsra is. Hol van az még? Talán az 2030-as években lesz rá lehetőség.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AZ EMBER ÉS A MARSUTAZÁS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A Mars-utazás során ki kell küszöbölni a </a:t>
            </a:r>
            <a:r>
              <a:rPr lang="hu-HU" altLang="en-US" dirty="0" err="1" smtClean="0">
                <a:solidFill>
                  <a:schemeClr val="bg1"/>
                </a:solidFill>
              </a:rPr>
              <a:t>mikrogravi-táció</a:t>
            </a:r>
            <a:r>
              <a:rPr lang="hu-HU" altLang="en-US" dirty="0" smtClean="0">
                <a:solidFill>
                  <a:schemeClr val="bg1"/>
                </a:solidFill>
              </a:rPr>
              <a:t>, és a gravitációs szintváltozásai által a </a:t>
            </a:r>
            <a:r>
              <a:rPr lang="hu-HU" altLang="en-US" dirty="0" err="1" smtClean="0">
                <a:solidFill>
                  <a:schemeClr val="bg1"/>
                </a:solidFill>
              </a:rPr>
              <a:t>szer-vezetben</a:t>
            </a:r>
            <a:r>
              <a:rPr lang="hu-HU" altLang="en-US" dirty="0" smtClean="0">
                <a:solidFill>
                  <a:schemeClr val="bg1"/>
                </a:solidFill>
              </a:rPr>
              <a:t> keltett kedvezőtlen el</a:t>
            </a:r>
            <a:r>
              <a:rPr lang="en-US" altLang="en-US" dirty="0" smtClean="0">
                <a:solidFill>
                  <a:schemeClr val="bg1"/>
                </a:solidFill>
              </a:rPr>
              <a:t>v</a:t>
            </a:r>
            <a:r>
              <a:rPr lang="hu-HU" altLang="en-US" dirty="0" err="1" smtClean="0">
                <a:solidFill>
                  <a:schemeClr val="bg1"/>
                </a:solidFill>
              </a:rPr>
              <a:t>áltozásokat</a:t>
            </a:r>
            <a:r>
              <a:rPr lang="hu-HU" altLang="en-US" dirty="0" smtClean="0">
                <a:solidFill>
                  <a:schemeClr val="bg1"/>
                </a:solidFill>
              </a:rPr>
              <a:t>.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Jelenleg az óvintézkedések közé tartozik:</a:t>
            </a:r>
          </a:p>
          <a:p>
            <a:pPr>
              <a:lnSpc>
                <a:spcPct val="80000"/>
              </a:lnSpc>
            </a:pPr>
            <a:r>
              <a:rPr lang="hu-HU" altLang="en-US" dirty="0" smtClean="0">
                <a:solidFill>
                  <a:schemeClr val="bg1"/>
                </a:solidFill>
              </a:rPr>
              <a:t>futószőnyeg,</a:t>
            </a:r>
          </a:p>
          <a:p>
            <a:pPr>
              <a:lnSpc>
                <a:spcPct val="80000"/>
              </a:lnSpc>
            </a:pPr>
            <a:r>
              <a:rPr lang="hu-HU" altLang="en-US" dirty="0" err="1" smtClean="0">
                <a:solidFill>
                  <a:schemeClr val="bg1"/>
                </a:solidFill>
              </a:rPr>
              <a:t>kerékpár-ergométer</a:t>
            </a:r>
            <a:r>
              <a:rPr lang="hu-HU" altLang="en-US" dirty="0" smtClean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hu-HU" altLang="en-US" dirty="0" smtClean="0">
                <a:solidFill>
                  <a:schemeClr val="bg1"/>
                </a:solidFill>
              </a:rPr>
              <a:t>gumikötelek,</a:t>
            </a:r>
          </a:p>
          <a:p>
            <a:pPr>
              <a:lnSpc>
                <a:spcPct val="80000"/>
              </a:lnSpc>
            </a:pPr>
            <a:r>
              <a:rPr lang="hu-HU" altLang="en-US" dirty="0" smtClean="0">
                <a:solidFill>
                  <a:schemeClr val="bg1"/>
                </a:solidFill>
              </a:rPr>
              <a:t>terhelési és </a:t>
            </a:r>
            <a:r>
              <a:rPr lang="hu-HU" altLang="en-US" dirty="0" err="1" smtClean="0">
                <a:solidFill>
                  <a:schemeClr val="bg1"/>
                </a:solidFill>
              </a:rPr>
              <a:t>anti-</a:t>
            </a:r>
            <a:r>
              <a:rPr lang="hu-HU" altLang="en-US" i="1" dirty="0" err="1" smtClean="0">
                <a:solidFill>
                  <a:schemeClr val="bg1"/>
                </a:solidFill>
              </a:rPr>
              <a:t>g</a:t>
            </a:r>
            <a:r>
              <a:rPr lang="hu-HU" altLang="en-US" dirty="0" smtClean="0">
                <a:solidFill>
                  <a:schemeClr val="bg1"/>
                </a:solidFill>
              </a:rPr>
              <a:t> ruhák, </a:t>
            </a:r>
          </a:p>
          <a:p>
            <a:pPr>
              <a:lnSpc>
                <a:spcPct val="80000"/>
              </a:lnSpc>
            </a:pPr>
            <a:r>
              <a:rPr lang="hu-HU" altLang="en-US" u="sng" dirty="0" smtClean="0">
                <a:solidFill>
                  <a:schemeClr val="bg1"/>
                </a:solidFill>
              </a:rPr>
              <a:t>altesti negatív nyomás</a:t>
            </a:r>
            <a:r>
              <a:rPr lang="hu-HU" altLang="en-US" dirty="0" smtClean="0">
                <a:solidFill>
                  <a:schemeClr val="bg1"/>
                </a:solidFill>
              </a:rPr>
              <a:t> alkalmazása. </a:t>
            </a:r>
            <a:r>
              <a:rPr lang="hu-HU" altLang="en-US" sz="2800" dirty="0" smtClean="0">
                <a:solidFill>
                  <a:schemeClr val="bg1"/>
                </a:solidFill>
              </a:rPr>
              <a:t>Több mint 80 orosz űrhajóssal végzett felmérés (16–408 napos </a:t>
            </a:r>
            <a:r>
              <a:rPr lang="en-US" altLang="en-US" sz="2800" dirty="0" smtClean="0">
                <a:solidFill>
                  <a:schemeClr val="bg1"/>
                </a:solidFill>
              </a:rPr>
              <a:t>ű</a:t>
            </a:r>
            <a:r>
              <a:rPr lang="hu-HU" altLang="en-US" sz="2800" dirty="0" err="1" smtClean="0">
                <a:solidFill>
                  <a:schemeClr val="bg1"/>
                </a:solidFill>
              </a:rPr>
              <a:t>rrepülések</a:t>
            </a:r>
            <a:r>
              <a:rPr lang="hu-HU" altLang="en-US" sz="2800" dirty="0" smtClean="0">
                <a:solidFill>
                  <a:schemeClr val="bg1"/>
                </a:solidFill>
              </a:rPr>
              <a:t>) alapján a repülés közbeni fizikai állapot közel azonos volt a repülés előttivel, a kedvezőtlen hatások nagy részét már sikerült kivédeni.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smtClean="0">
                <a:solidFill>
                  <a:schemeClr val="bg1"/>
                </a:solidFill>
              </a:rPr>
              <a:t>A VÁKUUMNADRÁG FELVÉTELE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tx2"/>
          </a:solidFill>
        </p:spPr>
        <p:txBody>
          <a:bodyPr/>
          <a:lstStyle/>
          <a:p>
            <a:pPr algn="just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</p:txBody>
      </p:sp>
      <p:pic>
        <p:nvPicPr>
          <p:cNvPr id="37892" name="Picture 4" descr="Image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t="9253" r="-2765"/>
          <a:stretch>
            <a:fillRect/>
          </a:stretch>
        </p:blipFill>
        <p:spPr bwMode="auto">
          <a:xfrm>
            <a:off x="0" y="1447800"/>
            <a:ext cx="5486400" cy="539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4" descr="FarkasBerci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8973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AZ EMBER ÉS A MARSUTAZÁS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tx2"/>
          </a:solidFill>
        </p:spPr>
        <p:txBody>
          <a:bodyPr/>
          <a:lstStyle/>
          <a:p>
            <a:pPr marL="174625" indent="-174625" algn="just">
              <a:lnSpc>
                <a:spcPct val="90000"/>
              </a:lnSpc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A Mars-utazás előtt azonban további tapasztalatok szerzése szükséges. Kísérletek folynak pl. kis sugarú centrifugával </a:t>
            </a:r>
            <a:r>
              <a:rPr lang="hu-HU" altLang="en-US" b="1" u="sng" dirty="0" smtClean="0">
                <a:solidFill>
                  <a:schemeClr val="bg1"/>
                </a:solidFill>
              </a:rPr>
              <a:t>mesterséges gravitáció</a:t>
            </a:r>
            <a:r>
              <a:rPr lang="hu-HU" altLang="en-US" b="1" dirty="0" smtClean="0">
                <a:solidFill>
                  <a:schemeClr val="bg1"/>
                </a:solidFill>
              </a:rPr>
              <a:t> </a:t>
            </a:r>
            <a:r>
              <a:rPr lang="hu-HU" altLang="en-US" dirty="0" smtClean="0">
                <a:solidFill>
                  <a:schemeClr val="bg1"/>
                </a:solidFill>
              </a:rPr>
              <a:t>létrehozására.</a:t>
            </a:r>
          </a:p>
          <a:p>
            <a:pPr marL="174625" indent="-174625" algn="just">
              <a:lnSpc>
                <a:spcPct val="90000"/>
              </a:lnSpc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Azt még vizsgálni kell, hogy egy Mars-utazás esetén a mesterséges gravitáció praktikus lenne-e. Ha igen, </a:t>
            </a:r>
            <a:r>
              <a:rPr lang="hu-HU" altLang="en-US" dirty="0" err="1" smtClean="0">
                <a:solidFill>
                  <a:schemeClr val="bg1"/>
                </a:solidFill>
              </a:rPr>
              <a:t>létfotosságú</a:t>
            </a:r>
            <a:r>
              <a:rPr lang="hu-HU" altLang="en-US" dirty="0" smtClean="0">
                <a:solidFill>
                  <a:schemeClr val="bg1"/>
                </a:solidFill>
              </a:rPr>
              <a:t> a legjobb forma megtervezése; a </a:t>
            </a:r>
            <a:r>
              <a:rPr lang="hu-HU" altLang="en-US" dirty="0" smtClean="0">
                <a:solidFill>
                  <a:schemeClr val="bg1"/>
                </a:solidFill>
              </a:rPr>
              <a:t>forgási </a:t>
            </a:r>
            <a:r>
              <a:rPr lang="hu-HU" altLang="en-US" dirty="0" smtClean="0">
                <a:solidFill>
                  <a:schemeClr val="bg1"/>
                </a:solidFill>
              </a:rPr>
              <a:t>rezsim meghatározása; a mellékhatások </a:t>
            </a:r>
            <a:r>
              <a:rPr lang="hu-HU" altLang="en-US" dirty="0" err="1" smtClean="0">
                <a:solidFill>
                  <a:schemeClr val="bg1"/>
                </a:solidFill>
              </a:rPr>
              <a:t>meghatá-rozása</a:t>
            </a:r>
            <a:r>
              <a:rPr lang="hu-HU" altLang="en-US" dirty="0" smtClean="0">
                <a:solidFill>
                  <a:schemeClr val="bg1"/>
                </a:solidFill>
              </a:rPr>
              <a:t> és kiértékelése; a mesterséges gravitáció és a többi hatás kölcsönös eredményeinek megismerése.</a:t>
            </a:r>
          </a:p>
          <a:p>
            <a:pPr marL="174625" indent="-174625">
              <a:lnSpc>
                <a:spcPct val="90000"/>
              </a:lnSpc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A kísérlet kombinálható vízben tartózkodással is </a:t>
            </a:r>
            <a:r>
              <a:rPr lang="hu-HU" altLang="en-US" smtClean="0">
                <a:solidFill>
                  <a:schemeClr val="bg1"/>
                </a:solidFill>
              </a:rPr>
              <a:t>(</a:t>
            </a:r>
            <a:r>
              <a:rPr lang="hu-HU" altLang="en-US" smtClean="0">
                <a:solidFill>
                  <a:schemeClr val="bg1"/>
                </a:solidFill>
              </a:rPr>
              <a:t>impulzus </a:t>
            </a:r>
            <a:r>
              <a:rPr lang="hu-HU" altLang="en-US" dirty="0" smtClean="0">
                <a:solidFill>
                  <a:schemeClr val="bg1"/>
                </a:solidFill>
              </a:rPr>
              <a:t>a talpra).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3600" b="1" smtClean="0">
                <a:solidFill>
                  <a:schemeClr val="bg1"/>
                </a:solidFill>
              </a:rPr>
              <a:t>A MARSON TARTÓZKODÁS PROBLÉMÁI (16 HÓNAP)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300"/>
              </a:spcBef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A Marson tartózkodás első időszaka problémát okoz-hat a személyzetnek, az alkalmazkodó-képességük csökkenése miatt:</a:t>
            </a:r>
          </a:p>
          <a:p>
            <a:pPr marL="0" indent="0" algn="just">
              <a:lnSpc>
                <a:spcPct val="90000"/>
              </a:lnSpc>
              <a:spcBef>
                <a:spcPts val="300"/>
              </a:spcBef>
            </a:pPr>
            <a:r>
              <a:rPr lang="hu-HU" altLang="en-US" dirty="0" err="1" smtClean="0">
                <a:solidFill>
                  <a:schemeClr val="bg1"/>
                </a:solidFill>
              </a:rPr>
              <a:t>Mikrogravitáció</a:t>
            </a:r>
            <a:r>
              <a:rPr lang="hu-HU" altLang="en-US" dirty="0" smtClean="0">
                <a:solidFill>
                  <a:schemeClr val="bg1"/>
                </a:solidFill>
              </a:rPr>
              <a:t> az út során</a:t>
            </a:r>
          </a:p>
          <a:p>
            <a:pPr marL="0" indent="0" algn="just">
              <a:lnSpc>
                <a:spcPct val="90000"/>
              </a:lnSpc>
              <a:spcBef>
                <a:spcPts val="300"/>
              </a:spcBef>
            </a:pPr>
            <a:r>
              <a:rPr lang="hu-HU" altLang="en-US" dirty="0" smtClean="0">
                <a:solidFill>
                  <a:schemeClr val="bg1"/>
                </a:solidFill>
              </a:rPr>
              <a:t>0,4 </a:t>
            </a:r>
            <a:r>
              <a:rPr lang="hu-HU" altLang="en-US" i="1" dirty="0" smtClean="0">
                <a:solidFill>
                  <a:schemeClr val="bg1"/>
                </a:solidFill>
              </a:rPr>
              <a:t>g </a:t>
            </a:r>
            <a:r>
              <a:rPr lang="hu-HU" altLang="en-US" dirty="0" smtClean="0">
                <a:solidFill>
                  <a:schemeClr val="bg1"/>
                </a:solidFill>
              </a:rPr>
              <a:t>a Marson (űrmozgás-betegség, érzékelési és koordinációs rendellenességek, </a:t>
            </a:r>
            <a:r>
              <a:rPr lang="hu-HU" altLang="en-US" dirty="0" err="1" smtClean="0">
                <a:solidFill>
                  <a:schemeClr val="bg1"/>
                </a:solidFill>
              </a:rPr>
              <a:t>stressztűrő</a:t>
            </a:r>
            <a:r>
              <a:rPr lang="hu-HU" altLang="en-US" dirty="0" smtClean="0">
                <a:solidFill>
                  <a:schemeClr val="bg1"/>
                </a:solidFill>
              </a:rPr>
              <a:t> képesség</a:t>
            </a:r>
            <a:r>
              <a:rPr lang="hu-HU" alt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↓)</a:t>
            </a:r>
            <a:endParaRPr lang="hu-HU" alt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ts val="300"/>
              </a:spcBef>
            </a:pPr>
            <a:r>
              <a:rPr lang="hu-HU" altLang="en-US" dirty="0" smtClean="0">
                <a:solidFill>
                  <a:schemeClr val="bg1"/>
                </a:solidFill>
              </a:rPr>
              <a:t>Adaptációs idő kb. 4-6 hét. </a:t>
            </a:r>
          </a:p>
          <a:p>
            <a:pPr marL="0" indent="0" algn="just">
              <a:lnSpc>
                <a:spcPct val="90000"/>
              </a:lnSpc>
              <a:spcBef>
                <a:spcPts val="300"/>
              </a:spcBef>
            </a:pPr>
            <a:r>
              <a:rPr lang="hu-HU" altLang="en-US" dirty="0" smtClean="0">
                <a:solidFill>
                  <a:schemeClr val="bg1"/>
                </a:solidFill>
              </a:rPr>
              <a:t>Új, a maiaknál korszerűbb ellenintézkedéseket biztosító eszközök. Ezeket ki kell fejleszteni, s az utazásra — értelemszerűen — csak ezután kerülhet sor.</a:t>
            </a:r>
            <a:endParaRPr lang="hu-HU" altLang="en-US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MARSUTAZÁS REALITÁSA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chemeClr val="tx2"/>
          </a:solidFill>
        </p:spPr>
        <p:txBody>
          <a:bodyPr rIns="274320"/>
          <a:lstStyle/>
          <a:p>
            <a:pPr marL="174625" indent="-174625" algn="just">
              <a:lnSpc>
                <a:spcPct val="110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Marsra utazás tehát bonyolult feladatok sokaságának a megoldása eredményeként jöhet létre. Az utazás lehetséges időpontja: 2030-2035 között. (Űrhatalmak versenye?) </a:t>
            </a:r>
          </a:p>
          <a:p>
            <a:pPr marL="174625" indent="-174625" algn="just">
              <a:lnSpc>
                <a:spcPct val="110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idő majd megmutatja, ezen elképzelések reálisak-e, vagy további problémák kivédésére kell felkészülni. </a:t>
            </a:r>
          </a:p>
          <a:p>
            <a:pPr marL="174625" indent="-174625" algn="just">
              <a:lnSpc>
                <a:spcPct val="110000"/>
              </a:lnSpc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utazás bonyolult feltételeinek minden részletét ma még nem tudják a tudósok megoldani, ezért a nagy  utazásra eddig nem kerülhetett sor, hiszen a bizonytalanságba nem küldhetik az űrhajósokat.</a:t>
            </a:r>
          </a:p>
          <a:p>
            <a:pPr>
              <a:lnSpc>
                <a:spcPct val="110000"/>
              </a:lnSpc>
              <a:buFontTx/>
              <a:buNone/>
            </a:pPr>
            <a:endParaRPr lang="hu-HU" altLang="en-US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1400" dirty="0" smtClean="0"/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en-US" sz="1400" dirty="0" smtClean="0"/>
          </a:p>
          <a:p>
            <a:pPr>
              <a:lnSpc>
                <a:spcPct val="80000"/>
              </a:lnSpc>
              <a:buFontTx/>
              <a:buNone/>
            </a:pPr>
            <a:endParaRPr lang="hu-HU" alt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NAPRENDSZER ELHAGYÁSA</a:t>
            </a:r>
            <a:r>
              <a:rPr lang="hu-HU" altLang="en-US" b="1" smtClean="0"/>
              <a:t> </a:t>
            </a:r>
            <a:endParaRPr lang="hu-HU" altLang="en-US" sz="4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/>
          </a:p>
        </p:txBody>
      </p:sp>
      <p:pic>
        <p:nvPicPr>
          <p:cNvPr id="4506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1447800"/>
            <a:ext cx="58118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19050" y="3810000"/>
          <a:ext cx="4397375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Klip" r:id="rId4" imgW="2633477" imgH="1341714" progId="MS_ClipArt_Gallery.2">
                  <p:embed/>
                </p:oleObj>
              </mc:Choice>
              <mc:Fallback>
                <p:oleObj name="Klip" r:id="rId4" imgW="2633477" imgH="1341714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3810000"/>
                        <a:ext cx="4397375" cy="2239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NAPRENDSZER ELHAGYÁSA</a:t>
            </a:r>
            <a:r>
              <a:rPr lang="hu-HU" altLang="en-US" b="1" smtClean="0"/>
              <a:t> </a:t>
            </a:r>
            <a:endParaRPr lang="hu-HU" altLang="en-US" sz="4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/>
          </a:p>
        </p:txBody>
      </p:sp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457200" y="1398588"/>
          <a:ext cx="83820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Klip" r:id="rId3" imgW="2845714" imgH="1732681" progId="MS_ClipArt_Gallery.2">
                  <p:embed/>
                </p:oleObj>
              </mc:Choice>
              <mc:Fallback>
                <p:oleObj name="Klip" r:id="rId3" imgW="2845714" imgH="1732681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98588"/>
                        <a:ext cx="8382000" cy="5422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HINTAMANŐVER</a:t>
            </a:r>
            <a:endParaRPr lang="hu-HU" altLang="en-US" sz="48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Ins="274320"/>
          <a:lstStyle/>
          <a:p>
            <a:pPr marL="174625" indent="-174625" algn="just"/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hintamanővert 1918-ban Jurij V. </a:t>
            </a:r>
            <a:r>
              <a:rPr lang="hu-HU" alt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Kondratyuk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ukrán származású tudós fedezte fel, de abban a korban nemzetközi elismertséget nem szerzett, mindenki a </a:t>
            </a:r>
            <a:r>
              <a:rPr lang="hu-HU" alt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Hohmann-ellipszist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tartotta az egyetlen megoldásnak, így a gondolat feledésbe merült.</a:t>
            </a:r>
          </a:p>
          <a:p>
            <a:pPr marL="174625" indent="-174625" algn="just"/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1961-ben Michael </a:t>
            </a:r>
            <a:r>
              <a:rPr lang="hu-HU" alt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Minovitch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újra felfedezte a gondolatot, s a későbbiek során lehetővé vált alkalmazása az űrrepülésben. Így került sor alkalmazására a Voyager-program keretében is, ahol jelentős sebességtöbbletet, kb. 20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</a:t>
            </a:r>
            <a:r>
              <a:rPr lang="hu-HU" altLang="en-US" sz="3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alt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-ot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adott.</a:t>
            </a:r>
          </a:p>
          <a:p>
            <a:pPr algn="just">
              <a:buFontTx/>
              <a:buNone/>
            </a:pPr>
            <a:endParaRPr lang="en-GB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HINTAMANŐVER</a:t>
            </a:r>
            <a:endParaRPr lang="hu-HU" altLang="en-US" sz="48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mozgást leíró képlet:</a:t>
            </a:r>
          </a:p>
          <a:p>
            <a:endParaRPr lang="hu-HU" alt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Ahol:</a:t>
            </a:r>
          </a:p>
          <a:p>
            <a:pPr lvl="1"/>
            <a:r>
              <a:rPr lang="hu-HU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</a:t>
            </a:r>
            <a:r>
              <a:rPr lang="hu-HU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létrejövő sebesség-különbség;</a:t>
            </a:r>
          </a:p>
          <a:p>
            <a:pPr lvl="1"/>
            <a:r>
              <a:rPr lang="hu-HU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altLang="en-US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hu-HU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eredeti relatív sebesség a bolygóhoz képest</a:t>
            </a:r>
          </a:p>
          <a:p>
            <a:pPr lvl="1"/>
            <a:r>
              <a:rPr lang="hu-HU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pedig a belépés szöge a bolygó pálya menti sebességéhez képest</a:t>
            </a:r>
            <a:endParaRPr lang="en-GB" alt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132" name="Objektum 1"/>
          <p:cNvGraphicFramePr>
            <a:graphicFrameLocks noChangeAspect="1"/>
          </p:cNvGraphicFramePr>
          <p:nvPr/>
        </p:nvGraphicFramePr>
        <p:xfrm>
          <a:off x="2590800" y="2057400"/>
          <a:ext cx="43053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gyenlet" r:id="rId3" imgW="1435100" imgH="393700" progId="Equation.3">
                  <p:embed/>
                </p:oleObj>
              </mc:Choice>
              <mc:Fallback>
                <p:oleObj name="Egyenlet" r:id="rId3" imgW="1435100" imgH="393700" progId="Equation.3">
                  <p:embed/>
                  <p:pic>
                    <p:nvPicPr>
                      <p:cNvPr id="0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43053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25154" y="1295400"/>
            <a:ext cx="9177292" cy="5562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endParaRPr lang="hu-HU" altLang="en-US" sz="28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smtClean="0">
                <a:solidFill>
                  <a:schemeClr val="bg1"/>
                </a:solidFill>
              </a:rPr>
              <a:t>REPÜLÉS A BOLYGÓKÖZI TÉRBEN</a:t>
            </a:r>
            <a:r>
              <a:rPr lang="hu-HU" altLang="en-US" sz="4000" b="1" smtClean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38" y="4419600"/>
            <a:ext cx="9144000" cy="2438400"/>
          </a:xfrm>
          <a:solidFill>
            <a:schemeClr val="tx2"/>
          </a:solidFill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hu-HU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Ahhoz viszont, hogy mekkora távolodási sebességet kell létrehozni, hogy pl. a Mars pályájára feljussunk, az indulási és az érkezési bolygó Naptól való távolságának ismeretére van szükség. E két távolság, a képletben megadottak szerinti viszonya segítségével határozhatjuk meg a heliocentrikus sebességet.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138" y="3687932"/>
            <a:ext cx="9144000" cy="12650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2800" kern="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=149,598 </a:t>
            </a:r>
            <a:r>
              <a:rPr lang="en-US" altLang="en-US" sz="2800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milló</a:t>
            </a: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 (Nap – </a:t>
            </a:r>
            <a:r>
              <a:rPr lang="en-US" altLang="en-US" sz="2800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</a:t>
            </a: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távolság</a:t>
            </a: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2800" kern="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hu-HU" altLang="en-US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222,726</a:t>
            </a: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milló</a:t>
            </a: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 (Nap – Mars </a:t>
            </a:r>
            <a:r>
              <a:rPr lang="en-US" altLang="en-US" sz="2800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távolság</a:t>
            </a: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en-US" sz="28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en-US" sz="28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4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smtClean="0">
                <a:solidFill>
                  <a:schemeClr val="bg1"/>
                </a:solidFill>
              </a:rPr>
              <a:t>A VOYAGER ÚTVONALÁNAK SZÁMÍTÁSAI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/>
          </a:solidFill>
        </p:spPr>
        <p:txBody>
          <a:bodyPr rIns="182880"/>
          <a:lstStyle/>
          <a:p>
            <a:pPr marL="174625" indent="-174625" algn="just"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Induljunk ki abból, hogy a Voyager–1 szonda a harmadik kozmikus sebességgel indult. Ebben az esetben a Jupiterhez is az ott érvényes II. kozmikus sebességgel érkezett, amely: 13,052 · 1,4142 = 18,458 </a:t>
            </a:r>
            <a:r>
              <a:rPr lang="hu-HU" altLang="en-US" i="1" dirty="0" smtClean="0">
                <a:solidFill>
                  <a:schemeClr val="bg1"/>
                </a:solidFill>
              </a:rPr>
              <a:t>km/</a:t>
            </a:r>
            <a:r>
              <a:rPr lang="hu-HU" altLang="en-US" i="1" dirty="0" err="1" smtClean="0">
                <a:solidFill>
                  <a:schemeClr val="bg1"/>
                </a:solidFill>
              </a:rPr>
              <a:t>s</a:t>
            </a:r>
            <a:r>
              <a:rPr lang="hu-HU" altLang="en-US" dirty="0" err="1" smtClean="0">
                <a:solidFill>
                  <a:schemeClr val="bg1"/>
                </a:solidFill>
              </a:rPr>
              <a:t>-nak</a:t>
            </a:r>
            <a:r>
              <a:rPr lang="hu-HU" altLang="en-US" dirty="0" smtClean="0">
                <a:solidFill>
                  <a:schemeClr val="bg1"/>
                </a:solidFill>
              </a:rPr>
              <a:t> felel meg. Így a belépési sebesség értéke: 18,458 – 13,052 = 5,406 </a:t>
            </a:r>
            <a:r>
              <a:rPr lang="hu-HU" altLang="en-US" i="1" dirty="0" smtClean="0">
                <a:solidFill>
                  <a:schemeClr val="bg1"/>
                </a:solidFill>
              </a:rPr>
              <a:t>km/s.</a:t>
            </a:r>
            <a:r>
              <a:rPr lang="hu-HU" altLang="en-US" dirty="0" smtClean="0">
                <a:solidFill>
                  <a:schemeClr val="bg1"/>
                </a:solidFill>
              </a:rPr>
              <a:t> Ebből a gyorsítás ér</a:t>
            </a:r>
            <a:r>
              <a:rPr lang="en-US" altLang="en-US" dirty="0" smtClean="0">
                <a:solidFill>
                  <a:schemeClr val="bg1"/>
                </a:solidFill>
              </a:rPr>
              <a:t>t</a:t>
            </a:r>
            <a:r>
              <a:rPr lang="hu-HU" altLang="en-US" dirty="0" smtClean="0">
                <a:solidFill>
                  <a:schemeClr val="bg1"/>
                </a:solidFill>
              </a:rPr>
              <a:t>éke, ha a </a:t>
            </a:r>
            <a:r>
              <a:rPr lang="el-GR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φ</a:t>
            </a:r>
            <a:r>
              <a:rPr lang="hu-HU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= 85°, akkor 5,406 · 2 · 0,676 = 7,31 </a:t>
            </a:r>
            <a:r>
              <a:rPr lang="hu-HU" altLang="en-US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km/s</a:t>
            </a:r>
            <a:r>
              <a:rPr lang="hu-HU" altLang="en-US" i="1" dirty="0" smtClean="0">
                <a:solidFill>
                  <a:schemeClr val="bg1"/>
                </a:solidFill>
              </a:rPr>
              <a:t>. </a:t>
            </a:r>
            <a:r>
              <a:rPr lang="hu-HU" altLang="en-US" dirty="0" smtClean="0">
                <a:solidFill>
                  <a:schemeClr val="bg1"/>
                </a:solidFill>
              </a:rPr>
              <a:t>Ez lesz tehát a pluszsebesség, amelyet ha hozzáadunk a bolygó pályasebességéhez,</a:t>
            </a:r>
            <a:r>
              <a:rPr lang="hu-HU" altLang="en-US" i="1" dirty="0" smtClean="0">
                <a:solidFill>
                  <a:schemeClr val="bg1"/>
                </a:solidFill>
              </a:rPr>
              <a:t> </a:t>
            </a:r>
            <a:r>
              <a:rPr lang="hu-HU" altLang="en-US" i="1" dirty="0" err="1" smtClean="0">
                <a:solidFill>
                  <a:schemeClr val="bg1"/>
                </a:solidFill>
              </a:rPr>
              <a:t>v</a:t>
            </a:r>
            <a:r>
              <a:rPr lang="hu-HU" altLang="en-US" i="1" baseline="-25000" dirty="0" err="1" smtClean="0">
                <a:solidFill>
                  <a:schemeClr val="bg1"/>
                </a:solidFill>
              </a:rPr>
              <a:t>hel</a:t>
            </a:r>
            <a:r>
              <a:rPr lang="hu-HU" altLang="en-US" dirty="0" smtClean="0">
                <a:solidFill>
                  <a:schemeClr val="bg1"/>
                </a:solidFill>
              </a:rPr>
              <a:t> = 13,052 + 7,31 = 20,352 </a:t>
            </a:r>
            <a:r>
              <a:rPr lang="hu-HU" altLang="en-US" i="1" dirty="0" smtClean="0">
                <a:solidFill>
                  <a:schemeClr val="bg1"/>
                </a:solidFill>
              </a:rPr>
              <a:t>km/s </a:t>
            </a:r>
            <a:r>
              <a:rPr lang="hu-HU" altLang="en-US" dirty="0" smtClean="0">
                <a:solidFill>
                  <a:schemeClr val="bg1"/>
                </a:solidFill>
              </a:rPr>
              <a:t>lesz. Ezzel megyünk t</a:t>
            </a:r>
            <a:r>
              <a:rPr lang="en-US" altLang="en-US" dirty="0" err="1" smtClean="0">
                <a:solidFill>
                  <a:schemeClr val="bg1"/>
                </a:solidFill>
              </a:rPr>
              <a:t>ovább</a:t>
            </a:r>
            <a:r>
              <a:rPr lang="hu-HU" altLang="en-US" dirty="0" smtClean="0">
                <a:solidFill>
                  <a:schemeClr val="bg1"/>
                </a:solidFill>
              </a:rPr>
              <a:t>.</a:t>
            </a:r>
            <a:r>
              <a:rPr lang="hu-HU" altLang="en-US" dirty="0" smtClean="0"/>
              <a:t> </a:t>
            </a:r>
            <a:r>
              <a:rPr lang="hu-HU" altLang="en-US" i="1" dirty="0" smtClean="0"/>
              <a:t>   </a:t>
            </a:r>
            <a:r>
              <a:rPr lang="hu-HU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ÉRKEZÉS A SZATURNUSZHOZ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chemeClr val="tx2"/>
          </a:solidFill>
        </p:spPr>
        <p:txBody>
          <a:bodyPr/>
          <a:lstStyle/>
          <a:p>
            <a:pPr marL="174625" indent="-174625"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már ismert képlet segítségével meghatározzuk a Szaturnusz pályamagasságára való érkezési sebesség értékét (a nullákat nem írtam be a képletekbe):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aphicFrame>
        <p:nvGraphicFramePr>
          <p:cNvPr id="501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84793"/>
              </p:ext>
            </p:extLst>
          </p:nvPr>
        </p:nvGraphicFramePr>
        <p:xfrm>
          <a:off x="304800" y="3124200"/>
          <a:ext cx="8610600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Egyenlet" r:id="rId3" imgW="3378200" imgH="1473200" progId="Equation.3">
                  <p:embed/>
                </p:oleObj>
              </mc:Choice>
              <mc:Fallback>
                <p:oleObj name="Egyenlet" r:id="rId3" imgW="3378200" imgH="147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24200"/>
                        <a:ext cx="8610600" cy="354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828800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400">
                <a:cs typeface="Times New Roman" panose="02020603050405020304" pitchFamily="18" charset="0"/>
              </a:rPr>
              <a:t> </a:t>
            </a:r>
            <a:r>
              <a:rPr lang="hu-HU" altLang="en-US" sz="800"/>
              <a:t> </a:t>
            </a:r>
            <a:endParaRPr lang="hu-HU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ÚJABB GYORSÍTÁS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az esetben a gyorsítás értéke, ha a </a:t>
            </a:r>
            <a:r>
              <a:rPr lang="el-GR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80°: 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0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u-HU" altLang="en-US" sz="1400">
                <a:cs typeface="Times New Roman" panose="02020603050405020304" pitchFamily="18" charset="0"/>
              </a:rPr>
              <a:t>                    </a:t>
            </a:r>
            <a:endParaRPr lang="hu-HU" altLang="en-US" sz="2400"/>
          </a:p>
        </p:txBody>
      </p:sp>
      <p:graphicFrame>
        <p:nvGraphicFramePr>
          <p:cNvPr id="512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697962"/>
              </p:ext>
            </p:extLst>
          </p:nvPr>
        </p:nvGraphicFramePr>
        <p:xfrm>
          <a:off x="152400" y="1600200"/>
          <a:ext cx="88392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gyenlet" r:id="rId3" imgW="2946400" imgH="635000" progId="Equation.3">
                  <p:embed/>
                </p:oleObj>
              </mc:Choice>
              <mc:Fallback>
                <p:oleObj name="Egyenlet" r:id="rId3" imgW="2946400" imgH="63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883920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124200"/>
            <a:ext cx="9067800" cy="3733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Ins="182880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u-HU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Szaturnusz hatásszférájában tehát a gyorsítás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</a:t>
            </a:r>
            <a:r>
              <a:rPr lang="en-US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adott viszonyok között: 8,1 </a:t>
            </a:r>
            <a:r>
              <a:rPr lang="hu-HU" altLang="en-US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</a:t>
            </a:r>
            <a:r>
              <a:rPr lang="hu-HU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lesz. Ebben </a:t>
            </a:r>
            <a:r>
              <a:rPr lang="hu-HU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a továbbrepülés sebessége: 17,736 </a:t>
            </a:r>
            <a:r>
              <a:rPr lang="hu-HU" altLang="en-US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en-US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Óriási a nyereség, ha figyelembe vesszük, hogy a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  <a:r>
              <a:rPr lang="en-US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vonzereje </a:t>
            </a:r>
            <a:r>
              <a:rPr lang="hu-HU" altLang="en-US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Föld pályája mentén jelentkező </a:t>
            </a:r>
            <a:r>
              <a:rPr lang="hu-HU" alt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vonzóerőnek </a:t>
            </a:r>
            <a:r>
              <a:rPr lang="hu-HU" altLang="en-US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1/90-ed része.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AZ INDULÁSI SEBESSÉG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solidFill>
            <a:schemeClr val="tx2"/>
          </a:solidFill>
        </p:spPr>
        <p:txBody>
          <a:bodyPr/>
          <a:lstStyle/>
          <a:p>
            <a:pPr marL="174625" indent="-174625"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Mivel a távolodási sebességet nem ismerjük, </a:t>
            </a:r>
            <a:r>
              <a:rPr lang="hu-HU" altLang="en-US" dirty="0" err="1" smtClean="0">
                <a:solidFill>
                  <a:schemeClr val="bg1"/>
                </a:solidFill>
              </a:rPr>
              <a:t>tételez-zük</a:t>
            </a:r>
            <a:r>
              <a:rPr lang="hu-HU" altLang="en-US" dirty="0" smtClean="0">
                <a:solidFill>
                  <a:schemeClr val="bg1"/>
                </a:solidFill>
              </a:rPr>
              <a:t> fel, hogy az 12 </a:t>
            </a:r>
            <a:r>
              <a:rPr lang="hu-HU" altLang="en-US" i="1" dirty="0" smtClean="0">
                <a:solidFill>
                  <a:schemeClr val="bg1"/>
                </a:solidFill>
              </a:rPr>
              <a:t>km/s</a:t>
            </a:r>
            <a:r>
              <a:rPr lang="hu-HU" altLang="en-US" dirty="0" smtClean="0">
                <a:solidFill>
                  <a:schemeClr val="bg1"/>
                </a:solidFill>
              </a:rPr>
              <a:t>. Ebben az esetben a már ugyancsak ismert képlet segítségével, az indulási sebesség egyszerűen meghatározható:</a:t>
            </a:r>
          </a:p>
          <a:p>
            <a:pPr marL="174625" indent="-174625"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    </a:t>
            </a:r>
            <a:r>
              <a:rPr lang="hu-HU" altLang="en-US" sz="3600" i="1" dirty="0" err="1" smtClean="0">
                <a:solidFill>
                  <a:schemeClr val="bg1"/>
                </a:solidFill>
              </a:rPr>
              <a:t>v</a:t>
            </a:r>
            <a:r>
              <a:rPr lang="hu-HU" altLang="en-US" sz="3600" i="1" baseline="-25000" dirty="0" err="1" smtClean="0">
                <a:solidFill>
                  <a:schemeClr val="bg1"/>
                </a:solidFill>
              </a:rPr>
              <a:t>i</a:t>
            </a:r>
            <a:r>
              <a:rPr lang="hu-HU" altLang="en-US" sz="3600" i="1" baseline="-25000" dirty="0" smtClean="0">
                <a:solidFill>
                  <a:schemeClr val="bg1"/>
                </a:solidFill>
              </a:rPr>
              <a:t> </a:t>
            </a:r>
            <a:r>
              <a:rPr lang="hu-HU" altLang="en-US" sz="3600" i="1" dirty="0" smtClean="0">
                <a:solidFill>
                  <a:schemeClr val="bg1"/>
                </a:solidFill>
              </a:rPr>
              <a:t>= </a:t>
            </a:r>
            <a:r>
              <a:rPr lang="hu-HU" altLang="en-US" sz="36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√</a:t>
            </a:r>
            <a:r>
              <a:rPr lang="hu-HU" altLang="en-US" sz="3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13,627</a:t>
            </a:r>
            <a:r>
              <a:rPr lang="hu-HU" altLang="en-US" sz="36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hu-HU" altLang="en-US" sz="3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altLang="en-US" sz="36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+ </a:t>
            </a:r>
            <a:r>
              <a:rPr lang="hu-HU" altLang="en-US" sz="3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12</a:t>
            </a:r>
            <a:r>
              <a:rPr lang="hu-HU" altLang="en-US" sz="36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hu-HU" altLang="en-US" sz="3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= √329,7 </a:t>
            </a:r>
            <a:r>
              <a:rPr lang="hu-HU" altLang="en-US" sz="36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km</a:t>
            </a:r>
            <a:r>
              <a:rPr lang="hu-HU" altLang="en-US" sz="36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hu-HU" altLang="en-US" sz="3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/</a:t>
            </a:r>
            <a:r>
              <a:rPr lang="hu-HU" altLang="en-US" sz="36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lang="hu-HU" altLang="en-US" sz="36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hu-HU" altLang="en-US" sz="3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= </a:t>
            </a:r>
          </a:p>
          <a:p>
            <a:pPr marL="174625" indent="-174625">
              <a:buFontTx/>
              <a:buNone/>
            </a:pPr>
            <a:r>
              <a:rPr lang="hu-HU" altLang="en-US" sz="3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= 18,160 </a:t>
            </a:r>
            <a:r>
              <a:rPr lang="hu-HU" altLang="en-US" sz="36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km/s. </a:t>
            </a:r>
            <a:endParaRPr lang="hu-HU" altLang="en-US" sz="3600" baseline="300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174625" indent="-174625"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Mivel ez az érték közel van az általunk számítotthoz, vehetjük a Voyager–1 indulási sebességének. </a:t>
            </a:r>
            <a:r>
              <a:rPr lang="hu-HU" altLang="en-US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Meg-állapíthatjuk</a:t>
            </a:r>
            <a:r>
              <a:rPr lang="hu-HU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hogy a távolodási sebesség a Nap hatásszférája határán 11,5–12 </a:t>
            </a:r>
            <a:r>
              <a:rPr lang="hu-HU" altLang="en-US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km/s</a:t>
            </a:r>
            <a:r>
              <a:rPr lang="hu-HU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értékű lesz.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1524000" y="3330575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 flipV="1">
            <a:off x="4930775" y="3341688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1524000" y="3330575"/>
            <a:ext cx="2743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4930775" y="3341688"/>
            <a:ext cx="114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UTAZÁSI IDŐTARTAMOK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chemeClr val="tx2"/>
          </a:solidFill>
        </p:spPr>
        <p:txBody>
          <a:bodyPr rIns="274320"/>
          <a:lstStyle/>
          <a:p>
            <a:pPr marL="174625" indent="-174625" algn="just"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Mivel a Voyager–1 az indulási és a távolodási </a:t>
            </a:r>
            <a:r>
              <a:rPr lang="hu-HU" altLang="en-US" dirty="0" err="1" smtClean="0">
                <a:solidFill>
                  <a:schemeClr val="bg1"/>
                </a:solidFill>
              </a:rPr>
              <a:t>sebes-ségek</a:t>
            </a:r>
            <a:r>
              <a:rPr lang="hu-HU" altLang="en-US" dirty="0" smtClean="0">
                <a:solidFill>
                  <a:schemeClr val="bg1"/>
                </a:solidFill>
              </a:rPr>
              <a:t> összegének a felével utazik a hatásszféra ha-táráig, vagyis mintegy 12,813 </a:t>
            </a:r>
            <a:r>
              <a:rPr lang="hu-HU" altLang="en-US" i="1" dirty="0" smtClean="0">
                <a:solidFill>
                  <a:schemeClr val="bg1"/>
                </a:solidFill>
              </a:rPr>
              <a:t>km/s</a:t>
            </a:r>
            <a:r>
              <a:rPr lang="hu-HU" altLang="en-US" dirty="0" smtClean="0">
                <a:solidFill>
                  <a:schemeClr val="bg1"/>
                </a:solidFill>
              </a:rPr>
              <a:t> lesz az </a:t>
            </a:r>
            <a:r>
              <a:rPr lang="hu-HU" altLang="en-US" dirty="0" err="1" smtClean="0">
                <a:solidFill>
                  <a:schemeClr val="bg1"/>
                </a:solidFill>
              </a:rPr>
              <a:t>átlagse-bessége</a:t>
            </a:r>
            <a:r>
              <a:rPr lang="hu-HU" altLang="en-US" dirty="0" smtClean="0">
                <a:solidFill>
                  <a:schemeClr val="bg1"/>
                </a:solidFill>
              </a:rPr>
              <a:t>, az utazási idő kb. 22 273 év lesz.</a:t>
            </a:r>
          </a:p>
          <a:p>
            <a:pPr marL="174625" indent="-174625" algn="just"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Ha pedig a csillagközi térben a Voyager–1 utazási </a:t>
            </a:r>
            <a:r>
              <a:rPr lang="hu-HU" altLang="en-US" dirty="0" err="1" smtClean="0">
                <a:solidFill>
                  <a:schemeClr val="bg1"/>
                </a:solidFill>
              </a:rPr>
              <a:t>se-bessége</a:t>
            </a:r>
            <a:r>
              <a:rPr lang="hu-HU" altLang="en-US" dirty="0" smtClean="0">
                <a:solidFill>
                  <a:schemeClr val="bg1"/>
                </a:solidFill>
              </a:rPr>
              <a:t> kb. 12 </a:t>
            </a:r>
            <a:r>
              <a:rPr lang="hu-HU" altLang="en-US" i="1" dirty="0" smtClean="0">
                <a:solidFill>
                  <a:schemeClr val="bg1"/>
                </a:solidFill>
              </a:rPr>
              <a:t>km/s</a:t>
            </a:r>
            <a:r>
              <a:rPr lang="hu-HU" altLang="en-US" dirty="0" smtClean="0">
                <a:solidFill>
                  <a:schemeClr val="bg1"/>
                </a:solidFill>
              </a:rPr>
              <a:t>, akkor a legközelebbi csillagig, vagyis az Alfa </a:t>
            </a:r>
            <a:r>
              <a:rPr lang="hu-HU" altLang="en-US" dirty="0" err="1" smtClean="0">
                <a:solidFill>
                  <a:schemeClr val="bg1"/>
                </a:solidFill>
              </a:rPr>
              <a:t>Centauri-ig</a:t>
            </a:r>
            <a:r>
              <a:rPr lang="hu-HU" altLang="en-US" dirty="0" smtClean="0">
                <a:solidFill>
                  <a:schemeClr val="bg1"/>
                </a:solidFill>
              </a:rPr>
              <a:t> (4,3 fényév) az utazás 85-88 ezer évet vehet igénybe.</a:t>
            </a:r>
          </a:p>
          <a:p>
            <a:pPr marL="174625" indent="-174625" algn="just">
              <a:buFontTx/>
              <a:buNone/>
            </a:pPr>
            <a:r>
              <a:rPr lang="hu-HU" altLang="en-US" dirty="0" smtClean="0">
                <a:solidFill>
                  <a:schemeClr val="bg1"/>
                </a:solidFill>
              </a:rPr>
              <a:t>Ez a rövid számvetés is jól bizonyítja, hogy a rakéta-technika mai színvonala messze nem elégíti ki a csillagközi repülés igényeit.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smtClean="0">
                <a:solidFill>
                  <a:schemeClr val="bg1"/>
                </a:solidFill>
              </a:rPr>
              <a:t>ADATOK A NAPRÓL </a:t>
            </a:r>
            <a:br>
              <a:rPr lang="hu-HU" altLang="en-US" sz="4000" b="1" smtClean="0">
                <a:solidFill>
                  <a:schemeClr val="bg1"/>
                </a:solidFill>
              </a:rPr>
            </a:br>
            <a:r>
              <a:rPr lang="hu-HU" altLang="en-US" sz="4000" b="1" smtClean="0">
                <a:solidFill>
                  <a:schemeClr val="bg1"/>
                </a:solidFill>
              </a:rPr>
              <a:t>ÉS </a:t>
            </a:r>
            <a:r>
              <a:rPr lang="en-US" altLang="en-US" sz="4000" b="1" smtClean="0">
                <a:solidFill>
                  <a:schemeClr val="bg1"/>
                </a:solidFill>
              </a:rPr>
              <a:t>A </a:t>
            </a:r>
            <a:r>
              <a:rPr lang="hu-HU" altLang="en-US" sz="4000" b="1" smtClean="0">
                <a:solidFill>
                  <a:schemeClr val="bg1"/>
                </a:solidFill>
              </a:rPr>
              <a:t>BOLYGÓIRÓL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7432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>
              <a:buFontTx/>
              <a:buNone/>
            </a:pPr>
            <a:endParaRPr lang="hu-HU" alt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MARSI MISSZIÓK</a:t>
            </a:r>
            <a:endParaRPr lang="hu-HU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7432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>
              <a:buFontTx/>
              <a:buNone/>
            </a:pPr>
            <a:endParaRPr lang="hu-HU" altLang="en-US" kern="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03615"/>
              </p:ext>
            </p:extLst>
          </p:nvPr>
        </p:nvGraphicFramePr>
        <p:xfrm>
          <a:off x="52628" y="1457048"/>
          <a:ext cx="903874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Image" r:id="rId3" imgW="11555280" imgH="6526800" progId="Photoshop.Image.13">
                  <p:embed/>
                </p:oleObj>
              </mc:Choice>
              <mc:Fallback>
                <p:oleObj name="Image" r:id="rId3" imgW="11555280" imgH="65268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28" y="1457048"/>
                        <a:ext cx="9038743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8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MARSI MISSZIÓK</a:t>
            </a:r>
            <a:endParaRPr lang="hu-HU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7432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>
              <a:buFontTx/>
              <a:buNone/>
            </a:pPr>
            <a:endParaRPr lang="hu-HU" alt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MARSI MISSZIÓK</a:t>
            </a:r>
            <a:endParaRPr lang="hu-HU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7432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>
              <a:buFontTx/>
              <a:buNone/>
            </a:pPr>
            <a:endParaRPr lang="hu-HU" alt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042"/>
            <a:ext cx="9144000" cy="54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MARSI MISSZIÓK</a:t>
            </a:r>
            <a:endParaRPr lang="hu-HU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7432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>
              <a:buFontTx/>
              <a:buNone/>
            </a:pPr>
            <a:endParaRPr lang="hu-HU" alt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8" y="1219200"/>
            <a:ext cx="9144000" cy="51435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66800" y="6362700"/>
            <a:ext cx="740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https://www.secretsofuniverse.in/mars-2020-perseverance/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dirty="0" smtClean="0">
                <a:solidFill>
                  <a:schemeClr val="bg1"/>
                </a:solidFill>
              </a:rPr>
              <a:t>BOLYGÓK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 ADATAI</a:t>
            </a:r>
            <a:r>
              <a:rPr lang="hu-HU" altLang="en-US" sz="4000" b="1" dirty="0" smtClean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Égitest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kumimoji="0" lang="en-US" altLang="en-US" sz="2400" b="1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Vénusz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Föld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Mars </a:t>
            </a:r>
            <a:endParaRPr kumimoji="0" lang="en-US" altLang="en-US" sz="2400" b="1" dirty="0" smtClean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kumimoji="0"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hu-HU" altLang="en-US" sz="2400" b="1" i="1" baseline="-25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kumimoji="0" lang="en-US" altLang="en-US" sz="2400" b="1" i="1" baseline="-25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2400" b="1" baseline="-25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2400" b="1" i="1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Mkm</a:t>
            </a:r>
            <a:r>
              <a:rPr kumimoji="0"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108,200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149,598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222,726</a:t>
            </a:r>
            <a:endParaRPr kumimoji="0" lang="en-US" altLang="en-US" sz="2400" b="1" dirty="0" smtClean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kumimoji="0" lang="en-US" altLang="en-US" sz="2400" b="1" i="1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Aphélium</a:t>
            </a:r>
            <a:r>
              <a:rPr kumimoji="0"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sz="2400" b="1" i="1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Mkm</a:t>
            </a:r>
            <a:r>
              <a:rPr kumimoji="0"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108 941	152 097	249 228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en-US" sz="2400" b="1" i="1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Perihélium</a:t>
            </a:r>
            <a:r>
              <a:rPr kumimoji="0"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sz="2400" b="1" i="1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Mkm</a:t>
            </a:r>
            <a:r>
              <a:rPr kumimoji="0"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107 476	147 098	206 644</a:t>
            </a:r>
          </a:p>
          <a:p>
            <a:pPr>
              <a:lnSpc>
                <a:spcPct val="80000"/>
              </a:lnSpc>
              <a:buNone/>
            </a:pPr>
            <a:r>
              <a:rPr kumimoji="0"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(m/s</a:t>
            </a:r>
            <a:r>
              <a:rPr kumimoji="0" lang="hu-HU" altLang="en-US" sz="2400" b="1" i="1" baseline="30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8,43	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9,814 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4,02</a:t>
            </a:r>
            <a:endParaRPr kumimoji="0" lang="en-US" altLang="en-US" sz="2400" b="1" i="1" dirty="0" smtClean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kumimoji="0"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hu-HU" altLang="en-US" sz="2400" b="1" i="1" baseline="-2500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 </a:t>
            </a:r>
            <a:r>
              <a:rPr kumimoji="0" lang="hu-HU" altLang="en-US" sz="2400" b="1" i="1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km/s)</a:t>
            </a:r>
            <a:r>
              <a:rPr kumimoji="0"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7,230	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7,912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3,600</a:t>
            </a:r>
            <a:endParaRPr kumimoji="0" lang="en-US" altLang="en-US" sz="2400" b="1" i="1" dirty="0" smtClean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kumimoji="0"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hu-HU" altLang="en-US" sz="2400" b="1" i="1" baseline="-25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kumimoji="0"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(km/s)</a:t>
            </a:r>
            <a:r>
              <a:rPr kumimoji="0"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10,73	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11,19 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5,090</a:t>
            </a:r>
            <a:endParaRPr kumimoji="0" lang="en-US" altLang="en-US" sz="2400" b="1" dirty="0" smtClean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 (km</a:t>
            </a:r>
            <a:r>
              <a:rPr lang="hu-HU" altLang="en-US" sz="2400" b="1" i="1" baseline="30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r>
              <a:rPr lang="hu-HU" altLang="en-US" sz="2400" b="1" i="1" baseline="30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3,242·10</a:t>
            </a:r>
            <a:r>
              <a:rPr lang="en-US" altLang="en-US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3,9862·10</a:t>
            </a:r>
            <a:r>
              <a:rPr lang="sv-SE" altLang="en-US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4,291·10</a:t>
            </a:r>
            <a:r>
              <a:rPr lang="sv-SE" altLang="en-US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b="1" i="1" dirty="0" smtClean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altLang="en-US" sz="2400" b="1" i="1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Hatszf</a:t>
            </a:r>
            <a:r>
              <a:rPr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hat. (km) </a:t>
            </a:r>
            <a:r>
              <a:rPr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6200 000	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930 000</a:t>
            </a:r>
            <a:r>
              <a:rPr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580 000</a:t>
            </a:r>
            <a:r>
              <a:rPr lang="hu-HU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(km/s) </a:t>
            </a:r>
            <a:r>
              <a:rPr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35,0 </a:t>
            </a:r>
            <a:r>
              <a:rPr lang="en-US" altLang="en-US" sz="2400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29,767	24,106 </a:t>
            </a:r>
            <a:endParaRPr lang="en-US" altLang="en-US" sz="2400" b="1" i="1" dirty="0" smtClean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 (km)</a:t>
            </a:r>
            <a:r>
              <a:rPr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6200	</a:t>
            </a:r>
            <a:r>
              <a:rPr lang="en-US" altLang="en-US" sz="2400" b="1" i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6378		3310</a:t>
            </a:r>
            <a:endParaRPr lang="en-US" altLang="en-US" sz="2400" b="1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sv-SE" altLang="en-US" sz="2400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(kg)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4,8685·10</a:t>
            </a:r>
            <a:r>
              <a:rPr lang="sv-SE" altLang="en-US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5,9736·10</a:t>
            </a:r>
            <a:r>
              <a:rPr lang="sv-SE" altLang="en-US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6,4171·10</a:t>
            </a:r>
            <a:r>
              <a:rPr lang="sv-SE" altLang="en-US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>
              <a:lnSpc>
                <a:spcPct val="80000"/>
              </a:lnSpc>
              <a:buNone/>
            </a:pPr>
            <a:endParaRPr lang="en-US" altLang="en-US" sz="2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l-GR" altLang="en-US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γ</a:t>
            </a:r>
            <a:r>
              <a:rPr lang="en-US" altLang="en-US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= 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6,6473</a:t>
            </a:r>
            <a:r>
              <a:rPr lang="sv-SE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·10</a:t>
            </a:r>
            <a:r>
              <a:rPr lang="sv-SE" altLang="en-US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n-US" altLang="en-US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  <a:r>
              <a:rPr lang="en-US" altLang="en-US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MARSI MISSZIÓK</a:t>
            </a:r>
            <a:endParaRPr lang="hu-HU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7432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>
              <a:buFontTx/>
              <a:buNone/>
            </a:pPr>
            <a:endParaRPr lang="hu-HU" alt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" y="948922"/>
            <a:ext cx="9144000" cy="58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smtClean="0">
                <a:solidFill>
                  <a:schemeClr val="bg1"/>
                </a:solidFill>
              </a:rPr>
              <a:t>ADATOK A NAPRÓL </a:t>
            </a:r>
            <a:br>
              <a:rPr lang="hu-HU" altLang="en-US" sz="4000" b="1" smtClean="0">
                <a:solidFill>
                  <a:schemeClr val="bg1"/>
                </a:solidFill>
              </a:rPr>
            </a:br>
            <a:r>
              <a:rPr lang="hu-HU" altLang="en-US" sz="4000" b="1" smtClean="0">
                <a:solidFill>
                  <a:schemeClr val="bg1"/>
                </a:solidFill>
              </a:rPr>
              <a:t>ÉS </a:t>
            </a:r>
            <a:r>
              <a:rPr lang="en-US" altLang="en-US" sz="4000" b="1" smtClean="0">
                <a:solidFill>
                  <a:schemeClr val="bg1"/>
                </a:solidFill>
              </a:rPr>
              <a:t>A </a:t>
            </a:r>
            <a:r>
              <a:rPr lang="hu-HU" altLang="en-US" sz="4000" b="1" smtClean="0">
                <a:solidFill>
                  <a:schemeClr val="bg1"/>
                </a:solidFill>
              </a:rPr>
              <a:t>BOLYGÓIRÓL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en-US" sz="2400" b="1" smtClean="0"/>
              <a:t>Égitest         </a:t>
            </a:r>
            <a:r>
              <a:rPr lang="hu-HU" altLang="en-US" sz="2400" b="1" i="1" smtClean="0"/>
              <a:t> K</a:t>
            </a:r>
            <a:r>
              <a:rPr lang="hu-HU" altLang="en-US" sz="2400" b="1" smtClean="0"/>
              <a:t> </a:t>
            </a:r>
            <a:r>
              <a:rPr lang="hu-HU" altLang="en-US" sz="2400" b="1" i="1" smtClean="0"/>
              <a:t>(km</a:t>
            </a:r>
            <a:r>
              <a:rPr lang="hu-HU" altLang="en-US" sz="2400" b="1" i="1" baseline="30000" smtClean="0"/>
              <a:t>3</a:t>
            </a:r>
            <a:r>
              <a:rPr lang="hu-HU" altLang="en-US" sz="2400" b="1" i="1" smtClean="0"/>
              <a:t>/s</a:t>
            </a:r>
            <a:r>
              <a:rPr lang="hu-HU" altLang="en-US" sz="2400" b="1" i="1" baseline="30000" smtClean="0"/>
              <a:t>2</a:t>
            </a:r>
            <a:r>
              <a:rPr lang="hu-HU" altLang="en-US" sz="2400" b="1" i="1" smtClean="0"/>
              <a:t>)    </a:t>
            </a:r>
            <a:r>
              <a:rPr lang="hu-HU" altLang="en-US" sz="2400" b="1" smtClean="0"/>
              <a:t>Hatásszf. hat. </a:t>
            </a:r>
            <a:r>
              <a:rPr lang="hu-HU" altLang="en-US" sz="2400" b="1" i="1" smtClean="0"/>
              <a:t>(km)</a:t>
            </a:r>
            <a:r>
              <a:rPr lang="hu-HU" altLang="en-US" sz="2400" b="1" smtClean="0"/>
              <a:t>      </a:t>
            </a:r>
            <a:r>
              <a:rPr lang="en-US" altLang="en-US" sz="2400" b="1" i="1" smtClean="0"/>
              <a:t>v</a:t>
            </a:r>
            <a:r>
              <a:rPr lang="hu-HU" altLang="en-US" sz="2400" b="1" i="1" smtClean="0"/>
              <a:t> (km/s)        R (km)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en-US" sz="2400" smtClean="0"/>
              <a:t>Merkúr          2,165·10</a:t>
            </a:r>
            <a:r>
              <a:rPr lang="hu-HU" altLang="en-US" sz="2400" baseline="30000" smtClean="0"/>
              <a:t>4               </a:t>
            </a:r>
            <a:r>
              <a:rPr lang="hu-HU" altLang="en-US" sz="2400" smtClean="0"/>
              <a:t>150 000                     47,83            2500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2400" smtClean="0"/>
              <a:t>Vénusz           3,242·10</a:t>
            </a:r>
            <a:r>
              <a:rPr lang="hu-HU" altLang="en-US" sz="2400" baseline="30000" smtClean="0"/>
              <a:t>5</a:t>
            </a:r>
            <a:r>
              <a:rPr lang="hu-HU" altLang="en-US" sz="2400" smtClean="0"/>
              <a:t>          620 000                     35,0             6200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2400" smtClean="0"/>
              <a:t>Föld               3,9860·10</a:t>
            </a:r>
            <a:r>
              <a:rPr lang="hu-HU" altLang="en-US" sz="2400" baseline="30000" smtClean="0"/>
              <a:t>5             </a:t>
            </a:r>
            <a:r>
              <a:rPr lang="hu-HU" altLang="en-US" sz="2400" smtClean="0"/>
              <a:t>930 000                     29,767         6371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2400" smtClean="0"/>
              <a:t>Mars              4,291·10</a:t>
            </a:r>
            <a:r>
              <a:rPr lang="hu-HU" altLang="en-US" sz="2400" baseline="30000" smtClean="0"/>
              <a:t>4                </a:t>
            </a:r>
            <a:r>
              <a:rPr lang="hu-HU" altLang="en-US" sz="2400" smtClean="0"/>
              <a:t>580 000                      24,106         3393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2400" smtClean="0"/>
              <a:t>Jupiter           1,265·10</a:t>
            </a:r>
            <a:r>
              <a:rPr lang="hu-HU" altLang="en-US" sz="2400" baseline="30000" smtClean="0"/>
              <a:t>8</a:t>
            </a:r>
            <a:r>
              <a:rPr lang="hu-HU" altLang="en-US" sz="2400" smtClean="0"/>
              <a:t>        48 500 000                   13,052        69 880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2400" smtClean="0"/>
              <a:t>Szaturnusz     3,788·10</a:t>
            </a:r>
            <a:r>
              <a:rPr lang="hu-HU" altLang="en-US" sz="2400" baseline="30000" smtClean="0"/>
              <a:t>7           </a:t>
            </a:r>
            <a:r>
              <a:rPr lang="hu-HU" altLang="en-US" sz="2400" smtClean="0"/>
              <a:t>54 500 000                     9,636        57 550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2400" smtClean="0"/>
              <a:t>Uránusz          5,784·10</a:t>
            </a:r>
            <a:r>
              <a:rPr lang="hu-HU" altLang="en-US" sz="2400" baseline="30000" smtClean="0"/>
              <a:t>6           </a:t>
            </a:r>
            <a:r>
              <a:rPr lang="hu-HU" altLang="en-US" sz="2400" smtClean="0"/>
              <a:t>51 000 000                    6,796        25 500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2400" smtClean="0"/>
              <a:t>Neptunusz      6,860·10</a:t>
            </a:r>
            <a:r>
              <a:rPr lang="hu-HU" altLang="en-US" sz="2400" baseline="30000" smtClean="0"/>
              <a:t>6</a:t>
            </a:r>
            <a:r>
              <a:rPr lang="hu-HU" altLang="en-US" sz="2400" smtClean="0"/>
              <a:t>        87 500 000                    5,429        25 000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2400" smtClean="0"/>
              <a:t>Plútó                   —                      —                            4,737          —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2400" smtClean="0"/>
              <a:t>Hold                4,903·10</a:t>
            </a:r>
            <a:r>
              <a:rPr lang="hu-HU" altLang="en-US" sz="2400" baseline="30000" smtClean="0"/>
              <a:t>3</a:t>
            </a:r>
            <a:r>
              <a:rPr lang="hu-HU" altLang="en-US" sz="2400" smtClean="0"/>
              <a:t>            66 000                       1,02            1738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hu-HU" altLang="en-US" sz="2400" smtClean="0"/>
              <a:t>Nap              1,32718·10</a:t>
            </a:r>
            <a:r>
              <a:rPr lang="hu-HU" altLang="en-US" sz="2400" baseline="30000" smtClean="0"/>
              <a:t>11</a:t>
            </a:r>
            <a:r>
              <a:rPr lang="hu-HU" altLang="en-US" sz="2400" smtClean="0"/>
              <a:t>    60 000 CSE                   250,000    696 000</a:t>
            </a:r>
            <a:endParaRPr lang="hu-HU" altLang="en-US" sz="2400" b="1" smtClean="0"/>
          </a:p>
          <a:p>
            <a:pPr>
              <a:lnSpc>
                <a:spcPct val="120000"/>
              </a:lnSpc>
              <a:buFontTx/>
              <a:buNone/>
            </a:pPr>
            <a:endParaRPr lang="hu-HU" altLang="en-US" sz="2400" smtClean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1600200" y="11430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3276600" y="11430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5943600" y="11430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7620000" y="11430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smtClean="0">
                <a:solidFill>
                  <a:schemeClr val="bg1"/>
                </a:solidFill>
              </a:rPr>
              <a:t>ADATOK A NAPRÓL </a:t>
            </a:r>
            <a:br>
              <a:rPr lang="hu-HU" altLang="en-US" sz="4000" b="1" smtClean="0">
                <a:solidFill>
                  <a:schemeClr val="bg1"/>
                </a:solidFill>
              </a:rPr>
            </a:br>
            <a:r>
              <a:rPr lang="hu-HU" altLang="en-US" sz="4000" b="1" smtClean="0">
                <a:solidFill>
                  <a:schemeClr val="bg1"/>
                </a:solidFill>
              </a:rPr>
              <a:t>ÉS BOLYGÓIRÓL</a:t>
            </a:r>
            <a:endParaRPr lang="hu-HU" altLang="en-US" sz="4000" smtClean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FontTx/>
              <a:buNone/>
            </a:pPr>
            <a:r>
              <a:rPr lang="hu-HU" altLang="en-US" sz="2400" b="1" smtClean="0"/>
              <a:t>Égitest             </a:t>
            </a:r>
            <a:r>
              <a:rPr lang="hu-HU" altLang="en-US" sz="2400" b="1" i="1" smtClean="0"/>
              <a:t>D</a:t>
            </a:r>
            <a:r>
              <a:rPr lang="hu-HU" altLang="en-US" sz="2400" b="1" i="1" baseline="-25000" smtClean="0"/>
              <a:t>N-É</a:t>
            </a:r>
            <a:r>
              <a:rPr lang="hu-HU" altLang="en-US" sz="2400" b="1" baseline="-25000" smtClean="0"/>
              <a:t> </a:t>
            </a:r>
            <a:r>
              <a:rPr lang="hu-HU" altLang="en-US" sz="2400" b="1" smtClean="0"/>
              <a:t>           </a:t>
            </a:r>
            <a:r>
              <a:rPr lang="hu-HU" altLang="en-US" sz="2400" b="1" i="1" smtClean="0"/>
              <a:t>g (m/s</a:t>
            </a:r>
            <a:r>
              <a:rPr lang="hu-HU" altLang="en-US" sz="2400" b="1" i="1" baseline="30000" smtClean="0"/>
              <a:t>2</a:t>
            </a:r>
            <a:r>
              <a:rPr lang="hu-HU" altLang="en-US" sz="2400" b="1" i="1" smtClean="0"/>
              <a:t>)</a:t>
            </a:r>
            <a:r>
              <a:rPr lang="hu-HU" altLang="en-US" sz="2400" b="1" i="1" baseline="30000" smtClean="0"/>
              <a:t>    </a:t>
            </a:r>
            <a:r>
              <a:rPr lang="hu-HU" altLang="en-US" sz="2400" b="1" i="1" smtClean="0"/>
              <a:t>       V</a:t>
            </a:r>
            <a:r>
              <a:rPr lang="hu-HU" altLang="en-US" sz="2400" b="1" i="1" baseline="-25000" smtClean="0"/>
              <a:t>I   </a:t>
            </a:r>
            <a:r>
              <a:rPr lang="hu-HU" altLang="en-US" sz="2400" b="1" i="1" smtClean="0"/>
              <a:t>(km/s)            V</a:t>
            </a:r>
            <a:r>
              <a:rPr lang="hu-HU" altLang="en-US" sz="2400" b="1" i="1" baseline="-25000" smtClean="0"/>
              <a:t>II  </a:t>
            </a:r>
            <a:r>
              <a:rPr lang="hu-HU" altLang="en-US" sz="2400" b="1" i="1" smtClean="0"/>
              <a:t>(km/s)</a:t>
            </a:r>
          </a:p>
          <a:p>
            <a:pPr>
              <a:buFontTx/>
              <a:buNone/>
            </a:pPr>
            <a:r>
              <a:rPr lang="hu-HU" altLang="en-US" sz="2400" smtClean="0"/>
              <a:t>Merkur            57,855           3,46                2,940                 4,150</a:t>
            </a:r>
          </a:p>
          <a:p>
            <a:pPr>
              <a:buFontTx/>
              <a:buNone/>
            </a:pPr>
            <a:r>
              <a:rPr lang="hu-HU" altLang="en-US" sz="2400" smtClean="0"/>
              <a:t>Vénusz          108,210           8,43               7,230                 10,73</a:t>
            </a:r>
          </a:p>
          <a:p>
            <a:pPr>
              <a:buFontTx/>
              <a:buNone/>
            </a:pPr>
            <a:r>
              <a:rPr lang="hu-HU" altLang="en-US" sz="2400" smtClean="0"/>
              <a:t>Föld               149,586          9,814              7,912                  11,19</a:t>
            </a:r>
          </a:p>
          <a:p>
            <a:pPr>
              <a:buFontTx/>
              <a:buNone/>
            </a:pPr>
            <a:r>
              <a:rPr lang="hu-HU" altLang="en-US" sz="2400" smtClean="0"/>
              <a:t>Mars              227,900           4,02                3,556                   4,970</a:t>
            </a:r>
          </a:p>
          <a:p>
            <a:pPr>
              <a:buFontTx/>
              <a:buNone/>
            </a:pPr>
            <a:r>
              <a:rPr lang="hu-HU" altLang="en-US" sz="2400" smtClean="0"/>
              <a:t>Jupiter           778,300          27,670            42,650                60,190                </a:t>
            </a:r>
          </a:p>
          <a:p>
            <a:pPr>
              <a:buFontTx/>
              <a:buNone/>
            </a:pPr>
            <a:r>
              <a:rPr lang="hu-HU" altLang="en-US" sz="2400" smtClean="0"/>
              <a:t>Szaturnusz    1426,647        12,74               25,660                36,280</a:t>
            </a:r>
          </a:p>
          <a:p>
            <a:pPr>
              <a:buFontTx/>
              <a:buNone/>
            </a:pPr>
            <a:r>
              <a:rPr lang="hu-HU" altLang="en-US" sz="2400" smtClean="0"/>
              <a:t>Uránusz         2869,226        9,58                15,070                21,320</a:t>
            </a:r>
          </a:p>
          <a:p>
            <a:pPr>
              <a:buFontTx/>
              <a:buNone/>
            </a:pPr>
            <a:r>
              <a:rPr lang="hu-HU" altLang="en-US" sz="2400" smtClean="0"/>
              <a:t>Neptunusz     4494,272       11,22               16,570                 23,430</a:t>
            </a:r>
          </a:p>
          <a:p>
            <a:pPr>
              <a:buFontTx/>
              <a:buNone/>
            </a:pPr>
            <a:r>
              <a:rPr lang="hu-HU" altLang="en-US" sz="2400" smtClean="0"/>
              <a:t>Plútó              5897,188        3,94                  7,430                 10,510</a:t>
            </a:r>
          </a:p>
          <a:p>
            <a:pPr>
              <a:buFontTx/>
              <a:buNone/>
            </a:pPr>
            <a:r>
              <a:rPr lang="hu-HU" altLang="en-US" sz="2400" smtClean="0"/>
              <a:t>Hold              384 400*        1,62                   1,680                  2,370</a:t>
            </a:r>
          </a:p>
          <a:p>
            <a:pPr>
              <a:buFontTx/>
              <a:buNone/>
            </a:pPr>
            <a:r>
              <a:rPr lang="hu-HU" altLang="en-US" sz="2400" smtClean="0"/>
              <a:t>Nap                    —            275,18              439,300              619,415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52400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2971800" y="13716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64820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6629400" y="13716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991600" cy="76200"/>
          </a:xfrm>
        </p:spPr>
        <p:txBody>
          <a:bodyPr/>
          <a:lstStyle/>
          <a:p>
            <a:endParaRPr lang="hu-HU" altLang="hu-HU" sz="40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>
              <a:buFontTx/>
              <a:buNone/>
            </a:pPr>
            <a:r>
              <a:rPr lang="hu-HU" altLang="hu-HU" sz="2800" b="1" smtClean="0"/>
              <a:t>  </a:t>
            </a:r>
            <a:r>
              <a:rPr lang="hu-HU" altLang="hu-HU" sz="2800" b="1" smtClean="0">
                <a:solidFill>
                  <a:schemeClr val="bg1"/>
                </a:solidFill>
              </a:rPr>
              <a:t>HF–3</a:t>
            </a:r>
          </a:p>
          <a:p>
            <a:pPr>
              <a:buFontTx/>
              <a:buNone/>
            </a:pPr>
            <a:r>
              <a:rPr lang="hu-HU" altLang="hu-HU" sz="2800" b="1" smtClean="0">
                <a:solidFill>
                  <a:schemeClr val="bg1"/>
                </a:solidFill>
              </a:rPr>
              <a:t>1. Határozza meg a Naptól 450 millió km távolságban ke-ringő űrállomásnak a körpálya-sebességét, a Földről oda indítandó űrhajónak a heliocentrikus, távolodási és indítási sebességét. </a:t>
            </a:r>
          </a:p>
          <a:p>
            <a:pPr>
              <a:buFontTx/>
              <a:buNone/>
            </a:pPr>
            <a:r>
              <a:rPr lang="hu-HU" altLang="hu-HU" sz="2800" b="1" smtClean="0">
                <a:solidFill>
                  <a:schemeClr val="bg1"/>
                </a:solidFill>
              </a:rPr>
              <a:t>2. Határozza meg a Földről a Vénuszra indítandó űrhajó heliocentrikus, távolodási és indulási, valamint a Vénusz pályájára érkezés sebességét.</a:t>
            </a:r>
          </a:p>
          <a:p>
            <a:pPr>
              <a:buFontTx/>
              <a:buNone/>
            </a:pPr>
            <a:r>
              <a:rPr lang="hu-HU" altLang="hu-HU" sz="2800" b="1" smtClean="0">
                <a:solidFill>
                  <a:schemeClr val="bg1"/>
                </a:solidFill>
              </a:rPr>
              <a:t>3. Számítsa ki a Merkúr pályájára, valamint a Naptól 242 </a:t>
            </a:r>
            <a:r>
              <a:rPr lang="en-US" altLang="hu-HU" sz="2800" b="1" smtClean="0">
                <a:solidFill>
                  <a:schemeClr val="bg1"/>
                </a:solidFill>
              </a:rPr>
              <a:t>milli</a:t>
            </a:r>
            <a:r>
              <a:rPr lang="hu-HU" altLang="hu-HU" sz="2800" b="1" smtClean="0">
                <a:solidFill>
                  <a:schemeClr val="bg1"/>
                </a:solidFill>
              </a:rPr>
              <a:t>ó km távolságban keringő űrállomásra való repü-léshez szükséges heliocentrikus, távolodási és indulási sebességet. A két eredményből vonja le a következtetést.</a:t>
            </a:r>
          </a:p>
          <a:p>
            <a:pPr>
              <a:buFontTx/>
              <a:buNone/>
            </a:pPr>
            <a:r>
              <a:rPr lang="hu-HU" altLang="hu-HU" sz="2800" b="1" smtClean="0">
                <a:solidFill>
                  <a:schemeClr val="bg1"/>
                </a:solidFill>
              </a:rPr>
              <a:t>4. Határozza meg a Jupiter hatásszférájában elérhető gyorsítás  értékét (</a:t>
            </a:r>
            <a:r>
              <a:rPr lang="hu-HU" altLang="hu-HU" sz="2800" b="1" i="1" smtClean="0">
                <a:solidFill>
                  <a:schemeClr val="bg1"/>
                </a:solidFill>
                <a:cs typeface="Times New Roman" panose="02020603050405020304" pitchFamily="18" charset="0"/>
              </a:rPr>
              <a:t>v</a:t>
            </a:r>
            <a:r>
              <a:rPr lang="hu-HU" altLang="hu-HU" sz="2800" b="1" i="1" baseline="-25000" smtClean="0">
                <a:solidFill>
                  <a:schemeClr val="bg1"/>
                </a:solidFill>
                <a:cs typeface="Times New Roman" panose="02020603050405020304" pitchFamily="18" charset="0"/>
              </a:rPr>
              <a:t>be</a:t>
            </a:r>
            <a:r>
              <a:rPr lang="hu-HU" altLang="hu-H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 = 4 </a:t>
            </a:r>
            <a:r>
              <a:rPr lang="hu-HU" altLang="hu-HU" sz="2800" b="1" i="1" smtClean="0">
                <a:solidFill>
                  <a:schemeClr val="bg1"/>
                </a:solidFill>
                <a:cs typeface="Times New Roman" panose="02020603050405020304" pitchFamily="18" charset="0"/>
              </a:rPr>
              <a:t>km/s;</a:t>
            </a:r>
            <a:r>
              <a:rPr lang="hu-HU" altLang="hu-H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l-GR" altLang="hu-H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φ</a:t>
            </a:r>
            <a:r>
              <a:rPr lang="hu-HU" altLang="hu-H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 = 84°) </a:t>
            </a:r>
            <a:r>
              <a:rPr lang="hu-HU" altLang="hu-HU" sz="2800" b="1" smtClean="0">
                <a:solidFill>
                  <a:schemeClr val="bg1"/>
                </a:solidFill>
              </a:rPr>
              <a:t>az alábbi képlet segítségével:      </a:t>
            </a:r>
            <a:r>
              <a:rPr lang="el-GR" altLang="hu-HU" sz="2800" b="1" i="1" smtClean="0">
                <a:solidFill>
                  <a:schemeClr val="bg1"/>
                </a:solidFill>
                <a:cs typeface="Times New Roman" panose="02020603050405020304" pitchFamily="18" charset="0"/>
              </a:rPr>
              <a:t>Δ</a:t>
            </a:r>
            <a:r>
              <a:rPr lang="hu-HU" altLang="hu-HU" sz="2800" b="1" i="1" smtClean="0">
                <a:solidFill>
                  <a:schemeClr val="bg1"/>
                </a:solidFill>
                <a:cs typeface="Times New Roman" panose="02020603050405020304" pitchFamily="18" charset="0"/>
              </a:rPr>
              <a:t>v</a:t>
            </a:r>
            <a:r>
              <a:rPr lang="hu-HU" altLang="hu-H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 = 2 </a:t>
            </a:r>
            <a:r>
              <a:rPr lang="hu-HU" altLang="hu-HU" sz="2800" b="1" smtClean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∙ </a:t>
            </a:r>
            <a:r>
              <a:rPr lang="hu-HU" altLang="hu-HU" sz="2800" i="1" smtClean="0">
                <a:solidFill>
                  <a:schemeClr val="bg1"/>
                </a:solidFill>
                <a:cs typeface="Times New Roman" panose="02020603050405020304" pitchFamily="18" charset="0"/>
              </a:rPr>
              <a:t>v</a:t>
            </a:r>
            <a:r>
              <a:rPr lang="hu-HU" altLang="hu-HU" sz="2800" b="1" baseline="-25000" smtClean="0">
                <a:solidFill>
                  <a:schemeClr val="bg1"/>
                </a:solidFill>
                <a:cs typeface="Times New Roman" panose="02020603050405020304" pitchFamily="18" charset="0"/>
              </a:rPr>
              <a:t>be</a:t>
            </a:r>
            <a:r>
              <a:rPr lang="hu-HU" altLang="hu-H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hu-HU" altLang="hu-HU" sz="2800" i="1" smtClean="0">
                <a:solidFill>
                  <a:schemeClr val="bg1"/>
                </a:solidFill>
                <a:cs typeface="Times New Roman" panose="02020603050405020304" pitchFamily="18" charset="0"/>
              </a:rPr>
              <a:t>km/s</a:t>
            </a:r>
            <a:r>
              <a:rPr lang="hu-HU" altLang="hu-H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) </a:t>
            </a:r>
            <a:r>
              <a:rPr lang="hu-HU" altLang="hu-HU" sz="2800" b="1" smtClean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∙ </a:t>
            </a:r>
            <a:r>
              <a:rPr lang="hu-HU" altLang="hu-H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sin (</a:t>
            </a:r>
            <a:r>
              <a:rPr lang="el-GR" altLang="hu-H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φ</a:t>
            </a:r>
            <a:r>
              <a:rPr lang="hu-HU" altLang="hu-H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/2) ;  </a:t>
            </a:r>
            <a:endParaRPr lang="el-GR" altLang="hu-HU" sz="2800" b="1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"/>
          </a:xfrm>
        </p:spPr>
        <p:txBody>
          <a:bodyPr/>
          <a:lstStyle/>
          <a:p>
            <a:endParaRPr lang="hu-HU" altLang="hu-HU" sz="40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 marL="174625" indent="-168275">
              <a:buFontTx/>
              <a:buNone/>
              <a:tabLst>
                <a:tab pos="174625" algn="l"/>
              </a:tabLst>
            </a:pPr>
            <a:r>
              <a:rPr lang="hu-HU" altLang="hu-HU" b="1" smtClean="0">
                <a:solidFill>
                  <a:schemeClr val="bg1"/>
                </a:solidFill>
              </a:rPr>
              <a:t>5. Határozza meg a) Mekkora távolodási sebesség érhető el a Föld hatásszférájának a határán azzal az űrobjektummal, amely H = 250 </a:t>
            </a:r>
            <a:r>
              <a:rPr lang="hu-HU" altLang="hu-HU" b="1" i="1" smtClean="0">
                <a:solidFill>
                  <a:schemeClr val="bg1"/>
                </a:solidFill>
              </a:rPr>
              <a:t>km</a:t>
            </a:r>
            <a:r>
              <a:rPr lang="hu-HU" altLang="hu-HU" b="1" smtClean="0">
                <a:solidFill>
                  <a:schemeClr val="bg1"/>
                </a:solidFill>
              </a:rPr>
              <a:t>-ről 11,13 </a:t>
            </a:r>
            <a:r>
              <a:rPr lang="hu-HU" altLang="hu-HU" b="1" i="1" smtClean="0">
                <a:solidFill>
                  <a:schemeClr val="bg1"/>
                </a:solidFill>
              </a:rPr>
              <a:t>km/s </a:t>
            </a:r>
            <a:r>
              <a:rPr lang="hu-HU" altLang="hu-HU" b="1" smtClean="0">
                <a:solidFill>
                  <a:schemeClr val="bg1"/>
                </a:solidFill>
              </a:rPr>
              <a:t>sebességgel indul; b) Mekkora volt a Voya-ger-1 távolodási sebessége a Föld hatásszférá-jának a határán, ha az indulási sebessége a Föld felületére számolva 17,46 </a:t>
            </a:r>
            <a:r>
              <a:rPr lang="hu-HU" altLang="hu-HU" b="1" i="1" smtClean="0">
                <a:solidFill>
                  <a:schemeClr val="bg1"/>
                </a:solidFill>
              </a:rPr>
              <a:t>km/s</a:t>
            </a:r>
            <a:r>
              <a:rPr lang="hu-HU" altLang="hu-HU" b="1" smtClean="0">
                <a:solidFill>
                  <a:schemeClr val="bg1"/>
                </a:solidFill>
              </a:rPr>
              <a:t> volt?</a:t>
            </a:r>
          </a:p>
          <a:p>
            <a:pPr marL="174625" indent="-168275">
              <a:buFontTx/>
              <a:buNone/>
              <a:tabLst>
                <a:tab pos="174625" algn="l"/>
              </a:tabLst>
            </a:pPr>
            <a:r>
              <a:rPr lang="hu-HU" altLang="hu-HU" sz="2400" b="1" i="1" smtClean="0">
                <a:solidFill>
                  <a:schemeClr val="bg1"/>
                </a:solidFill>
              </a:rPr>
              <a:t>Csak ha érdekli: Mennyi volt a Voyager-1 érkezési sebessége, amikor a Jupiter hatásszférájára érkezett? (Nem kötelező, de ha érdekli, a Naprendszer megfelelő adatait kell ua,-ba a képletbe beírni! Az r</a:t>
            </a:r>
            <a:r>
              <a:rPr lang="hu-HU" altLang="hu-HU" sz="2400" b="1" i="1" baseline="-25000" smtClean="0">
                <a:solidFill>
                  <a:schemeClr val="bg1"/>
                </a:solidFill>
              </a:rPr>
              <a:t>0</a:t>
            </a:r>
            <a:r>
              <a:rPr lang="hu-HU" altLang="hu-HU" sz="2400" b="1" i="1" smtClean="0">
                <a:solidFill>
                  <a:schemeClr val="bg1"/>
                </a:solidFill>
              </a:rPr>
              <a:t> =   = 149,6 m km, az r = 730 m km, majd az r = 778,3 – 48 m km.)</a:t>
            </a:r>
          </a:p>
          <a:p>
            <a:pPr marL="174625" indent="-168275">
              <a:buFontTx/>
              <a:buNone/>
              <a:tabLst>
                <a:tab pos="174625" algn="l"/>
              </a:tabLst>
            </a:pPr>
            <a:r>
              <a:rPr lang="hu-HU" altLang="hu-HU" b="1" smtClean="0">
                <a:solidFill>
                  <a:schemeClr val="bg1"/>
                </a:solidFill>
              </a:rPr>
              <a:t>6. Miért választotta az űrdinamika tárgyat, mi a véleménye, javaslata.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4000" b="1" smtClean="0">
                <a:solidFill>
                  <a:schemeClr val="bg1"/>
                </a:solidFill>
              </a:rPr>
              <a:t>A KÉPLET ALKALMAZÁSA  </a:t>
            </a:r>
            <a:br>
              <a:rPr lang="hu-HU" altLang="hu-HU" sz="4000" b="1" smtClean="0">
                <a:solidFill>
                  <a:schemeClr val="bg1"/>
                </a:solidFill>
              </a:rPr>
            </a:br>
            <a:r>
              <a:rPr lang="hu-HU" altLang="hu-HU" sz="4000" b="1" smtClean="0">
                <a:solidFill>
                  <a:schemeClr val="bg1"/>
                </a:solidFill>
              </a:rPr>
              <a:t>A NAPRENDSZERBEN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5334000"/>
          </a:xfrm>
          <a:solidFill>
            <a:schemeClr val="tx2"/>
          </a:solidFill>
        </p:spPr>
        <p:txBody>
          <a:bodyPr/>
          <a:lstStyle/>
          <a:p>
            <a:pPr marL="168275" indent="-168275">
              <a:lnSpc>
                <a:spcPct val="90000"/>
              </a:lnSpc>
              <a:buFontTx/>
              <a:buNone/>
            </a:pPr>
            <a:r>
              <a:rPr lang="hu-HU" altLang="hu-HU" smtClean="0">
                <a:solidFill>
                  <a:schemeClr val="bg1"/>
                </a:solidFill>
              </a:rPr>
              <a:t>Mivel a feladatot  a heliocentrikus rendszerben kell megoldani, ezért:</a:t>
            </a:r>
          </a:p>
          <a:p>
            <a:pPr marL="168275" indent="-168275">
              <a:lnSpc>
                <a:spcPct val="90000"/>
              </a:lnSpc>
              <a:buFontTx/>
              <a:buNone/>
            </a:pPr>
            <a:r>
              <a:rPr lang="hu-HU" altLang="hu-HU" smtClean="0">
                <a:solidFill>
                  <a:schemeClr val="bg1"/>
                </a:solidFill>
              </a:rPr>
              <a:t>- A képletben a Naprendszer adataival kell számolni;</a:t>
            </a:r>
          </a:p>
          <a:p>
            <a:pPr marL="168275" indent="-168275">
              <a:lnSpc>
                <a:spcPct val="90000"/>
              </a:lnSpc>
              <a:buFontTx/>
              <a:buNone/>
            </a:pPr>
            <a:r>
              <a:rPr lang="hu-HU" altLang="hu-HU" smtClean="0">
                <a:solidFill>
                  <a:schemeClr val="bg1"/>
                </a:solidFill>
              </a:rPr>
              <a:t>- a korábban már megoldott, a Föld hatásszférájának a határára kapott távolodási sebesség, plusz a Föld se-bessége lesz az indulási sebesség;</a:t>
            </a:r>
          </a:p>
          <a:p>
            <a:pPr marL="168275" indent="-168275">
              <a:lnSpc>
                <a:spcPct val="90000"/>
              </a:lnSpc>
              <a:buFontTx/>
              <a:buNone/>
            </a:pPr>
            <a:r>
              <a:rPr lang="hu-HU" altLang="hu-HU" smtClean="0">
                <a:solidFill>
                  <a:schemeClr val="bg1"/>
                </a:solidFill>
              </a:rPr>
              <a:t>- a belépés a Jupiter hatásszférájába, a Jupiter pálya-magassága előtt 48 500 000 km-rel történik, (az </a:t>
            </a:r>
            <a:r>
              <a:rPr lang="hu-HU" altLang="hu-HU" i="1" smtClean="0">
                <a:solidFill>
                  <a:schemeClr val="bg1"/>
                </a:solidFill>
              </a:rPr>
              <a:t>r </a:t>
            </a:r>
            <a:r>
              <a:rPr lang="hu-HU" altLang="hu-HU" smtClean="0">
                <a:solidFill>
                  <a:schemeClr val="bg1"/>
                </a:solidFill>
              </a:rPr>
              <a:t>=   = 777,6 millió mínusz a fenti érték, kb. 730 millió</a:t>
            </a:r>
          </a:p>
          <a:p>
            <a:pPr marL="168275" indent="-168275">
              <a:lnSpc>
                <a:spcPct val="90000"/>
              </a:lnSpc>
              <a:buFontTx/>
              <a:buNone/>
            </a:pPr>
            <a:r>
              <a:rPr lang="hu-HU" altLang="hu-HU" smtClean="0">
                <a:solidFill>
                  <a:schemeClr val="bg1"/>
                </a:solidFill>
              </a:rPr>
              <a:t>   km).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 smtClean="0">
                <a:solidFill>
                  <a:schemeClr val="bg1"/>
                </a:solidFill>
              </a:rPr>
              <a:t>A MECHANIKAI ENERGIA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marL="174625" indent="-174625">
              <a:buFontTx/>
              <a:buNone/>
            </a:pPr>
            <a:r>
              <a:rPr lang="hu-H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mozgás- (kinetikai) és a helyzeti (potenciális) energia képletei:</a:t>
            </a:r>
          </a:p>
          <a:p>
            <a:pPr marL="174625" indent="-174625">
              <a:buFontTx/>
              <a:buNone/>
            </a:pPr>
            <a:endParaRPr lang="hu-HU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Tx/>
              <a:buNone/>
            </a:pPr>
            <a:endParaRPr lang="hu-HU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Tx/>
              <a:buNone/>
            </a:pPr>
            <a:endParaRPr lang="hu-HU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Tx/>
              <a:buNone/>
            </a:pPr>
            <a:r>
              <a:rPr lang="hu-H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Ez alapján felírhatjuk a teljes mechanikai energia képletét az alábbi formában:</a:t>
            </a:r>
          </a:p>
          <a:p>
            <a:pPr marL="174625" indent="-174625">
              <a:buFontTx/>
              <a:buNone/>
            </a:pPr>
            <a:endParaRPr lang="hu-HU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619250" y="5081588"/>
          <a:ext cx="59039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gyenlet" r:id="rId3" imgW="2222500" imgH="431800" progId="Equation.3">
                  <p:embed/>
                </p:oleObj>
              </mc:Choice>
              <mc:Fallback>
                <p:oleObj name="Egyenlet" r:id="rId3" imgW="22225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81588"/>
                        <a:ext cx="5903913" cy="11969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1763713" y="2343150"/>
          <a:ext cx="561657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Egyenlet" r:id="rId5" imgW="2019300" imgH="419100" progId="Equation.3">
                  <p:embed/>
                </p:oleObj>
              </mc:Choice>
              <mc:Fallback>
                <p:oleObj name="Egyenlet" r:id="rId5" imgW="20193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343150"/>
                        <a:ext cx="5616575" cy="11731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3581400" y="59854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 smtClean="0">
                <a:solidFill>
                  <a:schemeClr val="bg1"/>
                </a:solidFill>
              </a:rPr>
              <a:t>A SEBESSÉG BÁRMELY </a:t>
            </a:r>
            <a:r>
              <a:rPr lang="hu-HU" altLang="en-US" sz="4000" b="1" i="1" smtClean="0">
                <a:solidFill>
                  <a:schemeClr val="bg1"/>
                </a:solidFill>
              </a:rPr>
              <a:t>r</a:t>
            </a:r>
            <a:br>
              <a:rPr lang="hu-HU" altLang="en-US" sz="4000" b="1" i="1" smtClean="0">
                <a:solidFill>
                  <a:schemeClr val="bg1"/>
                </a:solidFill>
              </a:rPr>
            </a:br>
            <a:r>
              <a:rPr lang="hu-HU" altLang="en-US" sz="4000" b="1" smtClean="0">
                <a:solidFill>
                  <a:schemeClr val="bg1"/>
                </a:solidFill>
              </a:rPr>
              <a:t>TÁVOLSÁGON</a:t>
            </a:r>
            <a:endParaRPr lang="hu-HU" altLang="en-US" sz="4000" b="1" i="1" smtClean="0">
              <a:solidFill>
                <a:schemeClr val="bg1"/>
              </a:solidFill>
            </a:endParaRP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8700497"/>
              </p:ext>
            </p:extLst>
          </p:nvPr>
        </p:nvGraphicFramePr>
        <p:xfrm>
          <a:off x="2057400" y="4115263"/>
          <a:ext cx="4964113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Egyenlet" r:id="rId3" imgW="1460500" imgH="457200" progId="Equation.3">
                  <p:embed/>
                </p:oleObj>
              </mc:Choice>
              <mc:Fallback>
                <p:oleObj name="Egyenlet" r:id="rId3" imgW="1460500" imgH="4572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5263"/>
                        <a:ext cx="4964113" cy="1296988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086317"/>
              </p:ext>
            </p:extLst>
          </p:nvPr>
        </p:nvGraphicFramePr>
        <p:xfrm>
          <a:off x="1839118" y="2370600"/>
          <a:ext cx="54006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Egyenlet" r:id="rId5" imgW="1651000" imgH="444500" progId="Equation.3">
                  <p:embed/>
                </p:oleObj>
              </mc:Choice>
              <mc:Fallback>
                <p:oleObj name="Egyenlet" r:id="rId5" imgW="16510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118" y="2370600"/>
                        <a:ext cx="5400675" cy="1466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1142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l-GR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hu-HU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nem más, mint az adott égitest gravitációs mutatója, </a:t>
            </a:r>
            <a:endParaRPr lang="en-US" alt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Amelyet</a:t>
            </a:r>
            <a: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-val </a:t>
            </a:r>
            <a:r>
              <a:rPr lang="hu-HU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jelöljük. </a:t>
            </a:r>
            <a:endParaRPr lang="hu-HU" altLang="en-US" sz="2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Az előző képletből kapjuk az alábbi képletet: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IRÁNY A MARS</a:t>
            </a:r>
            <a:endParaRPr lang="hu-HU" altLang="en-US" sz="4000" b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in a Minute: How Do You Get to Mars?</a:t>
            </a:r>
            <a:endParaRPr lang="sv-SE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rs in a Minute_ How Do You Get to Mars_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lum contrast="24000"/>
          </a:blip>
          <a:stretch>
            <a:fillRect/>
          </a:stretch>
        </p:blipFill>
        <p:spPr>
          <a:xfrm>
            <a:off x="0" y="1295400"/>
            <a:ext cx="9144000" cy="51435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6375053"/>
            <a:ext cx="6131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Mars in a Minute: How Do You Get to Mars?</a:t>
            </a:r>
          </a:p>
        </p:txBody>
      </p:sp>
    </p:spTree>
    <p:extLst>
      <p:ext uri="{BB962C8B-B14F-4D97-AF65-F5344CB8AC3E}">
        <p14:creationId xmlns:p14="http://schemas.microsoft.com/office/powerpoint/2010/main" val="10644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7511</TotalTime>
  <Words>3951</Words>
  <Application>Microsoft Office PowerPoint</Application>
  <PresentationFormat>Diavetítés a képernyőre (4:3 oldalarány)</PresentationFormat>
  <Paragraphs>374</Paragraphs>
  <Slides>65</Slides>
  <Notes>2</Notes>
  <HiddenSlides>0</HiddenSlides>
  <MMClips>3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65</vt:i4>
      </vt:variant>
    </vt:vector>
  </HeadingPairs>
  <TitlesOfParts>
    <vt:vector size="76" baseType="lpstr">
      <vt:lpstr>Monotype Sorts</vt:lpstr>
      <vt:lpstr>Algerian</vt:lpstr>
      <vt:lpstr>Arial</vt:lpstr>
      <vt:lpstr>Cambria Math</vt:lpstr>
      <vt:lpstr>Times New Roman</vt:lpstr>
      <vt:lpstr>Times New Roman CE</vt:lpstr>
      <vt:lpstr>Alapértelmezett terv</vt:lpstr>
      <vt:lpstr>Egyenlet</vt:lpstr>
      <vt:lpstr>Klip</vt:lpstr>
      <vt:lpstr>Equation</vt:lpstr>
      <vt:lpstr>Image</vt:lpstr>
      <vt:lpstr> ŰRDINAMIKA–9. </vt:lpstr>
      <vt:lpstr>BÖLCS MONDÁSOK</vt:lpstr>
      <vt:lpstr>“MERT OTT VAN”</vt:lpstr>
      <vt:lpstr>REPÜLÉS A BOLYGÓKÖZI TÉRBEN </vt:lpstr>
      <vt:lpstr>REPÜLÉS A BOLYGÓKÖZI TÉRBEN </vt:lpstr>
      <vt:lpstr>BOLYGÓK ADATAI </vt:lpstr>
      <vt:lpstr>A MECHANIKAI ENERGIA</vt:lpstr>
      <vt:lpstr>A SEBESSÉG BÁRMELY r TÁVOLSÁGON</vt:lpstr>
      <vt:lpstr>IRÁNY A MARS</vt:lpstr>
      <vt:lpstr>IRÁNY A MARS</vt:lpstr>
      <vt:lpstr>PowerPoint bemutató</vt:lpstr>
      <vt:lpstr>PowerPoint bemutató</vt:lpstr>
      <vt:lpstr>REPÜLÉS A BOLYGÓKÖZI TÉRBEN</vt:lpstr>
      <vt:lpstr>AZ RI  ÉS AZ RII MAGYARÁZATA</vt:lpstr>
      <vt:lpstr>REPÜLÉS A BOLYGÓKÖZI TÉRBEN</vt:lpstr>
      <vt:lpstr>REPÜLÉS A BOLYGÓKÖZI TÉRBEN  </vt:lpstr>
      <vt:lpstr>AZ INDULÁSI SEBESSÉG MEGHATÁROZÁSA</vt:lpstr>
      <vt:lpstr>A HELIOCENTRIKUS SEBESSÉG</vt:lpstr>
      <vt:lpstr>IRÁNY A MARS </vt:lpstr>
      <vt:lpstr>IRÁNY A MARS</vt:lpstr>
      <vt:lpstr>IRÁNY A MARS</vt:lpstr>
      <vt:lpstr>IRÁNY A MARS</vt:lpstr>
      <vt:lpstr>A MARS MEGKÖZELÍTÉSE</vt:lpstr>
      <vt:lpstr>A MARS MEGKÖZELÍTÉSSÉNEK LEHETŐSÉGEI</vt:lpstr>
      <vt:lpstr>A MARS MEGKÖZELÍTÉSSÉNEK LEHETŐSÉGEI</vt:lpstr>
      <vt:lpstr>A BOLYGÓKÖZI REPÜLÉS </vt:lpstr>
      <vt:lpstr>A BOLYGÓKÖZI REPÜLÉS</vt:lpstr>
      <vt:lpstr>A CURIOSITY MEGÉRKEZÉSE</vt:lpstr>
      <vt:lpstr>VISSZATÉRÉS A FÖLDRE</vt:lpstr>
      <vt:lpstr>A FÖLDRE VALÓ VISSZAÉRKEZÉS</vt:lpstr>
      <vt:lpstr>VISSZATÉRÉS A MARSRÓL</vt:lpstr>
      <vt:lpstr>VISSZATÉRÉS A MARSRÓL</vt:lpstr>
      <vt:lpstr>VISSZATÉRÉS A MARSRÓL</vt:lpstr>
      <vt:lpstr>VISSZATÉRÉS A MARSRÓL</vt:lpstr>
      <vt:lpstr>VISSZATÉRÉS A MARSRÓL</vt:lpstr>
      <vt:lpstr>A VISSZATÉRÉS PÁLYÁJA</vt:lpstr>
      <vt:lpstr>AZ EMBER ÉS A MARSUTAZÁS</vt:lpstr>
      <vt:lpstr>AZ EMBER ÉS A MARSUTAZÁS</vt:lpstr>
      <vt:lpstr>AZ EMBER ÉS A MARSUTAZÁS</vt:lpstr>
      <vt:lpstr>TÚRISTÁK A VILÁGŰRBEN</vt:lpstr>
      <vt:lpstr>AZ EMBER ÉS A MARSUTAZÁS</vt:lpstr>
      <vt:lpstr>A VÁKUUMNADRÁG FELVÉTELE</vt:lpstr>
      <vt:lpstr>AZ EMBER ÉS A MARSUTAZÁS</vt:lpstr>
      <vt:lpstr>A MARSON TARTÓZKODÁS PROBLÉMÁI (16 HÓNAP)</vt:lpstr>
      <vt:lpstr>A MARSUTAZÁS REALITÁSA</vt:lpstr>
      <vt:lpstr>A NAPRENDSZER ELHAGYÁSA </vt:lpstr>
      <vt:lpstr>A NAPRENDSZER ELHAGYÁSA </vt:lpstr>
      <vt:lpstr>A HINTAMANŐVER</vt:lpstr>
      <vt:lpstr>A HINTAMANŐVER</vt:lpstr>
      <vt:lpstr>A VOYAGER ÚTVONALÁNAK SZÁMÍTÁSAI </vt:lpstr>
      <vt:lpstr>ÉRKEZÉS A SZATURNUSZHOZ</vt:lpstr>
      <vt:lpstr>ÚJABB GYORSÍTÁS</vt:lpstr>
      <vt:lpstr>AZ INDULÁSI SEBESSÉG</vt:lpstr>
      <vt:lpstr>UTAZÁSI IDŐTARTAMOK</vt:lpstr>
      <vt:lpstr>ADATOK A NAPRÓL  ÉS A BOLYGÓIRÓL</vt:lpstr>
      <vt:lpstr>MARSI MISSZIÓK</vt:lpstr>
      <vt:lpstr>MARSI MISSZIÓK</vt:lpstr>
      <vt:lpstr>MARSI MISSZIÓK</vt:lpstr>
      <vt:lpstr>MARSI MISSZIÓK</vt:lpstr>
      <vt:lpstr>MARSI MISSZIÓK</vt:lpstr>
      <vt:lpstr>ADATOK A NAPRÓL  ÉS A BOLYGÓIRÓL</vt:lpstr>
      <vt:lpstr>ADATOK A NAPRÓL  ÉS BOLYGÓIRÓL</vt:lpstr>
      <vt:lpstr>PowerPoint bemutató</vt:lpstr>
      <vt:lpstr>PowerPoint bemutató</vt:lpstr>
      <vt:lpstr>A KÉPLET ALKALMAZÁSA   A NAPRENDSZERBEN</vt:lpstr>
    </vt:vector>
  </TitlesOfParts>
  <Company>Magyar Szárnyak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Dr. Szabó József</dc:creator>
  <cp:lastModifiedBy>Szakács Tamás</cp:lastModifiedBy>
  <cp:revision>202</cp:revision>
  <dcterms:created xsi:type="dcterms:W3CDTF">2003-03-04T16:33:21Z</dcterms:created>
  <dcterms:modified xsi:type="dcterms:W3CDTF">2020-07-30T05:56:16Z</dcterms:modified>
</cp:coreProperties>
</file>