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7" r:id="rId3"/>
    <p:sldId id="328" r:id="rId4"/>
    <p:sldId id="329" r:id="rId5"/>
    <p:sldId id="299" r:id="rId6"/>
    <p:sldId id="360" r:id="rId7"/>
    <p:sldId id="361" r:id="rId8"/>
    <p:sldId id="362" r:id="rId9"/>
    <p:sldId id="352" r:id="rId10"/>
    <p:sldId id="290" r:id="rId11"/>
    <p:sldId id="291" r:id="rId12"/>
    <p:sldId id="363" r:id="rId13"/>
    <p:sldId id="292" r:id="rId14"/>
    <p:sldId id="267" r:id="rId15"/>
    <p:sldId id="270" r:id="rId16"/>
    <p:sldId id="283" r:id="rId17"/>
    <p:sldId id="269" r:id="rId18"/>
    <p:sldId id="295" r:id="rId19"/>
    <p:sldId id="288" r:id="rId20"/>
    <p:sldId id="272" r:id="rId21"/>
    <p:sldId id="298" r:id="rId22"/>
    <p:sldId id="284" r:id="rId23"/>
    <p:sldId id="273" r:id="rId24"/>
    <p:sldId id="287" r:id="rId25"/>
    <p:sldId id="364" r:id="rId26"/>
    <p:sldId id="274" r:id="rId27"/>
    <p:sldId id="353" r:id="rId28"/>
    <p:sldId id="358" r:id="rId29"/>
    <p:sldId id="282" r:id="rId30"/>
    <p:sldId id="343" r:id="rId31"/>
    <p:sldId id="317" r:id="rId32"/>
    <p:sldId id="359" r:id="rId33"/>
    <p:sldId id="275" r:id="rId34"/>
    <p:sldId id="276" r:id="rId35"/>
    <p:sldId id="354" r:id="rId36"/>
    <p:sldId id="285" r:id="rId37"/>
    <p:sldId id="320" r:id="rId38"/>
    <p:sldId id="278" r:id="rId39"/>
    <p:sldId id="309" r:id="rId40"/>
    <p:sldId id="355" r:id="rId41"/>
    <p:sldId id="314" r:id="rId42"/>
    <p:sldId id="310" r:id="rId43"/>
    <p:sldId id="319" r:id="rId44"/>
    <p:sldId id="344" r:id="rId45"/>
    <p:sldId id="345" r:id="rId46"/>
    <p:sldId id="347" r:id="rId47"/>
    <p:sldId id="348" r:id="rId48"/>
    <p:sldId id="349" r:id="rId49"/>
    <p:sldId id="356" r:id="rId50"/>
    <p:sldId id="293" r:id="rId51"/>
    <p:sldId id="294" r:id="rId52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80808"/>
    <a:srgbClr val="FFCC66"/>
    <a:srgbClr val="FFCC00"/>
    <a:srgbClr val="FFCC99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3840" autoAdjust="0"/>
  </p:normalViewPr>
  <p:slideViewPr>
    <p:cSldViewPr>
      <p:cViewPr varScale="1">
        <p:scale>
          <a:sx n="103" d="100"/>
          <a:sy n="103" d="100"/>
        </p:scale>
        <p:origin x="1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162" y="-77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Cook" userId="cf16af9998696632" providerId="LiveId" clId="{751E2A1D-1C5D-4B8A-8D1B-51085024FEA6}"/>
    <pc:docChg chg="custSel delSld">
      <pc:chgData name="Tomas Cook" userId="cf16af9998696632" providerId="LiveId" clId="{751E2A1D-1C5D-4B8A-8D1B-51085024FEA6}" dt="2018-12-01T00:27:10.010" v="0" actId="2696"/>
      <pc:docMkLst>
        <pc:docMk/>
      </pc:docMkLst>
      <pc:sldChg chg="del">
        <pc:chgData name="Tomas Cook" userId="cf16af9998696632" providerId="LiveId" clId="{751E2A1D-1C5D-4B8A-8D1B-51085024FEA6}" dt="2018-12-01T00:27:10.010" v="0" actId="2696"/>
        <pc:sldMkLst>
          <pc:docMk/>
          <pc:sldMk cId="0" sldId="35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53BCEAA0-0283-4861-ACCF-BA4F0D3FCE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E2B39582-E7A6-4DED-A3B5-6A8208775F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xmlns="" id="{5F37FD4E-E14E-412F-8C37-778461C681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xmlns="" id="{8222526E-E761-4E41-B87E-4FAF969196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/>
            </a:lvl1pPr>
          </a:lstStyle>
          <a:p>
            <a:pPr>
              <a:defRPr/>
            </a:pPr>
            <a:fld id="{9EEDE9CC-43AE-40E6-BBF8-CC35802DD9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9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A99A0429-D39E-48C6-A115-A329CA2DC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9F1DE66B-D1F0-4A74-BAA6-C88C6B36E8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DAFC6242-FCC7-4B00-A78A-1DCCB5CBB7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xmlns="" id="{28B317E4-BE22-46EF-9ACD-87525DEC8D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xmlns="" id="{5EFF4BB1-E6E5-4449-B6D7-1B64B83167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xmlns="" id="{271FF512-DF41-4EFA-9FAE-AB580B83A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ACAC83D-7C8A-470A-9C16-333592AF5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982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0173E559-C555-4FF5-AC40-A5EEED7B5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55B65-A8B4-4033-ABD1-6D5C3D08BFDC}" type="slidenum">
              <a:rPr kumimoji="0" lang="en-US" altLang="en-US"/>
              <a:pPr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EC93309E-FF01-465D-B578-7DFEA8BE8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D0B95C2C-418B-436A-BF35-FBBC6A3BC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4615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84866C30-EA4F-45AC-AC9B-E5BB6A227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9FF23-085A-436C-B570-CB663B9E701F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DED6E3DE-05DB-4531-B9AC-0B87F611B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72602FF4-570D-4E22-A86B-856F8E5AB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0794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919932E5-1C38-4BCD-9EB4-E563233F5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C65A7-7922-43DA-85AF-28C4D9B8C20B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F06F54F4-664B-409B-8300-8441C9215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0E0B4EF6-92B1-44AF-817E-29444CA8B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177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09FCD6C6-8A66-4AA4-A080-E4D79063C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8E23A2-5F1F-4461-8C01-E631F6A7B6E3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64BD8C26-F48E-44C9-AC8D-FB64A1273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7E120500-82D9-49B1-86B1-5736BFB59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371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2F34CD74-4045-4DF0-A721-BA0458693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39F743-A6DA-4E8E-95C1-1F8C2E41AC7C}" type="slidenum">
              <a:rPr kumimoji="0" lang="en-US" altLang="en-US"/>
              <a:pPr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D8649420-6844-40E2-9571-B67EB17B4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CA7D45FC-0097-43C7-918D-095657E1C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67239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A52EE9B2-A90C-41D2-8974-72A44754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9D8306-AC9B-46E5-AEB1-CD9E23867B2B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0A9FB7EC-B772-445D-890A-9DBE04570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944C213-E362-4C1B-825E-69352B274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2137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E95D8C5D-C323-44BA-B4FE-737902580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644EA1-DED6-40D8-A00D-F9E027527B13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8D272AD3-DDF2-4C6D-B981-ECEAD898C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22848819-6230-419E-932E-5AB24AE28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2919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9AD06701-D595-47E6-BFD9-D5770EE4B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9F71B0-57EF-43FA-8BF8-77510912CCCA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87AF13CB-4CC4-4E3C-8C52-A6F17E6EB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C351170E-34E5-4F29-BA08-A45BAFF4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4037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59D3212B-0A08-40E8-9C92-5E667CCF9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44D882-1C73-4BFC-AB12-ED5FA380F8E2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C9469A90-7A4E-4156-AD58-D5F31518C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24F914B3-6838-4F86-A8BB-827136292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54054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45E11C31-603A-439C-8666-2C7BE1DDF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536268-EEDA-417E-95F7-14B80A38A976}" type="slidenum">
              <a:rPr kumimoji="0" lang="en-US" altLang="en-US"/>
              <a:pPr>
                <a:spcBef>
                  <a:spcPct val="0"/>
                </a:spcBef>
              </a:pPr>
              <a:t>22</a:t>
            </a:fld>
            <a:endParaRPr kumimoji="0"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AB1AEE91-FA04-476B-941C-EC6A7143D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C04B19DF-AA83-4B59-8703-678C2260E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1825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0462B3B9-9448-4F3A-B799-C8CDD9326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9E3F68-B558-4A74-947E-4E928D24BA71}" type="slidenum">
              <a:rPr kumimoji="0" lang="en-US" altLang="en-US"/>
              <a:pPr>
                <a:spcBef>
                  <a:spcPct val="0"/>
                </a:spcBef>
              </a:pPr>
              <a:t>23</a:t>
            </a:fld>
            <a:endParaRPr kumimoji="0"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5788A381-1D07-4A16-A0B2-7834685F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A4C68460-CC6B-4936-A593-9070C019B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1710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A80FF346-9701-48C4-9A5F-26C0D0D7A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BCE4FF-D5CD-438A-AEA3-277D85740580}" type="slidenum">
              <a:rPr kumimoji="0" lang="en-US" altLang="en-US"/>
              <a:pPr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B249889F-D288-49CF-9D1F-E11393122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7540473A-A33B-420F-9EE9-09CE1FAD2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7030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8BB5E5E7-584F-46E8-B351-7EAB1CA81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0F8303-B2EF-4C5E-A897-9294E757C356}" type="slidenum">
              <a:rPr kumimoji="0" lang="en-US" altLang="en-US"/>
              <a:pPr>
                <a:spcBef>
                  <a:spcPct val="0"/>
                </a:spcBef>
              </a:pPr>
              <a:t>24</a:t>
            </a:fld>
            <a:endParaRPr kumimoji="0"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290D34EA-3040-4CF2-8D52-CABCE78F6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9EFB379D-E42D-4D78-BAA4-F564D0EEF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2334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6B826B40-50AD-4922-9E0D-78A0DA8B2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AECB6B-7E8D-4C46-BC43-D9B86F572C9B}" type="slidenum">
              <a:rPr kumimoji="0" lang="en-US" altLang="en-US"/>
              <a:pPr>
                <a:spcBef>
                  <a:spcPct val="0"/>
                </a:spcBef>
              </a:pPr>
              <a:t>26</a:t>
            </a:fld>
            <a:endParaRPr kumimoji="0"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9B9C2DC9-4DB1-4C86-B372-25C8C2B39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B0840540-79A1-4BA5-918E-59AF06A45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2639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B8B754E0-7427-47F4-A598-2060E8F20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5B769A-6D58-4EFA-8CCB-E5829FE014A5}" type="slidenum">
              <a:rPr kumimoji="0" lang="en-US" altLang="en-US"/>
              <a:pPr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BF7D4A42-8804-4CE9-9DC7-C13A5B012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81A88347-7E79-4CFD-BBE5-AA5E8D3F6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74943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FA8CB31C-37BD-45A9-AAEA-14FC9548BD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E7A50A-D380-4C18-BBAF-2D29F4DC1E16}" type="slidenum">
              <a:rPr kumimoji="0" lang="en-US" altLang="en-US"/>
              <a:pPr>
                <a:spcBef>
                  <a:spcPct val="0"/>
                </a:spcBef>
              </a:pPr>
              <a:t>33</a:t>
            </a:fld>
            <a:endParaRPr kumimoji="0"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E562B84B-9378-4C92-9083-717FAB359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732AFBA6-26D4-46B6-B468-5A7C67926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47462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34FBC0D8-5E6D-48A1-804F-EBE1F48EF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A00716-1190-4789-8BCE-C333865C423B}" type="slidenum">
              <a:rPr kumimoji="0" lang="en-US" altLang="en-US"/>
              <a:pPr>
                <a:spcBef>
                  <a:spcPct val="0"/>
                </a:spcBef>
              </a:pPr>
              <a:t>34</a:t>
            </a:fld>
            <a:endParaRPr kumimoji="0"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F08CF6FC-2DFD-485D-8E4B-9B3F9013F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CB66E26B-1FCD-4FCF-86EB-A0692DCD3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07392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xmlns="" id="{E83858FE-516E-4F54-BCDF-6EF204D56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8C11B5-B2FB-4074-BBF4-4D7A1F62581E}" type="slidenum">
              <a:rPr kumimoji="0" lang="en-US" altLang="en-US"/>
              <a:pPr>
                <a:spcBef>
                  <a:spcPct val="0"/>
                </a:spcBef>
              </a:pPr>
              <a:t>36</a:t>
            </a:fld>
            <a:endParaRPr kumimoji="0"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xmlns="" id="{7788D072-DB10-4860-A7EA-4C884F27D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xmlns="" id="{B029596A-60DF-4CD5-AB18-29A39B258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27231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29884156-D47F-4932-B15A-C46B9CADB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0B6A00-FAD5-4A5E-9638-21F2CFC78C60}" type="slidenum">
              <a:rPr kumimoji="0" lang="en-US" altLang="en-US"/>
              <a:pPr>
                <a:spcBef>
                  <a:spcPct val="0"/>
                </a:spcBef>
              </a:pPr>
              <a:t>38</a:t>
            </a:fld>
            <a:endParaRPr kumimoji="0"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5E90755D-A3BC-446B-BCB2-BAA8CA940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FBCED2FB-627F-4539-8EE9-D8D895775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37766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D2E4F92F-2482-4EE7-BD4B-42A83FCB1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6A954F-7D07-4278-A33B-8A5CF557F00F}" type="slidenum">
              <a:rPr kumimoji="0" lang="en-US" altLang="en-US"/>
              <a:pPr>
                <a:spcBef>
                  <a:spcPct val="0"/>
                </a:spcBef>
              </a:pPr>
              <a:t>39</a:t>
            </a:fld>
            <a:endParaRPr kumimoji="0"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1344F08B-26FB-4DD0-9E8B-BC311B18E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616F88C6-5015-4202-BF5E-9C3120291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00294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xmlns="" id="{06D38431-57C4-4BA5-9A62-D7067ED81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88A17A-AE43-494F-9967-1E802C9A199B}" type="slidenum">
              <a:rPr kumimoji="0" lang="en-US" altLang="en-US"/>
              <a:pPr>
                <a:spcBef>
                  <a:spcPct val="0"/>
                </a:spcBef>
              </a:pPr>
              <a:t>42</a:t>
            </a:fld>
            <a:endParaRPr kumimoji="0"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6378EFC8-26BD-4136-B2C9-C9F4CFC8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xmlns="" id="{9E6F1087-7D13-4B5D-9F07-60411B701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4380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xmlns="" id="{AD2D3060-5B79-49A6-8833-C024D4B3C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E3940B-939A-4FF7-9DE2-1F46BF74304E}" type="slidenum">
              <a:rPr kumimoji="0" lang="en-US" altLang="en-US"/>
              <a:pPr>
                <a:spcBef>
                  <a:spcPct val="0"/>
                </a:spcBef>
              </a:pPr>
              <a:t>50</a:t>
            </a:fld>
            <a:endParaRPr kumimoji="0"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xmlns="" id="{FA0B505E-91F2-4738-9973-77B96BD6B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xmlns="" id="{00F27404-6609-4831-97EC-70BF65452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5693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DADFF59-A774-4644-98A1-20614521E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F6A4E4-1C0B-460B-87D8-A93E60C2DC18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04DD54CD-77A5-4B6C-8240-700B58998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3ED680EC-CEAD-43A2-9D34-C196451BB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3031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xmlns="" id="{E7D5A10E-EAAD-4847-B970-1F7BA8E33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3DFF32-C37A-4C85-BA4A-703DDC95148F}" type="slidenum">
              <a:rPr kumimoji="0" lang="en-US" altLang="en-US"/>
              <a:pPr>
                <a:spcBef>
                  <a:spcPct val="0"/>
                </a:spcBef>
              </a:pPr>
              <a:t>51</a:t>
            </a:fld>
            <a:endParaRPr kumimoji="0"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F3451102-D38A-41CC-B89A-3903D9102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xmlns="" id="{B67A2E55-D100-4585-AC0E-7F233F3EE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3687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A018D737-55BA-4BE8-86FA-AE2ECD0E9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A224FE-E90F-48A3-A7AF-A95EF5F06F68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2FEC6C2D-96BB-41C4-BE54-0C4BB5340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FB20D99B-863D-4973-BAA0-C29CC4236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5821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00C5F274-91BF-4FA1-AE52-BFF671EBF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34A057-FE1B-461A-9967-397BEDCBA97A}" type="slidenum">
              <a:rPr kumimoji="0" lang="en-US" altLang="en-US"/>
              <a:pPr>
                <a:spcBef>
                  <a:spcPct val="0"/>
                </a:spcBef>
              </a:pPr>
              <a:t>8</a:t>
            </a:fld>
            <a:endParaRPr kumimoji="0"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62F0BA3A-595D-4699-9C3B-871DF7F7F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866E2E97-74BC-475B-9DEB-04AE994F4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5735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C4452542-786B-4AE7-BB84-8CB969F7A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9C9964-9226-43E3-9174-7CB18526E479}" type="slidenum">
              <a:rPr kumimoji="0" lang="en-US" altLang="en-US"/>
              <a:pPr>
                <a:spcBef>
                  <a:spcPct val="0"/>
                </a:spcBef>
              </a:pPr>
              <a:t>10</a:t>
            </a:fld>
            <a:endParaRPr kumimoji="0"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2F075CEB-DAA3-4781-90FD-FCDF8C000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365B3004-8195-40E4-88F1-8BF5395F5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6838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B930A76A-A1BE-4FDC-AC19-CDBBECA4B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54EC1E-9887-4C59-B424-E22097B6DEBD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811DB385-260C-40E6-9406-D0F107F43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CCFC6B1A-11EC-4D7A-8B9A-0BC8F01FA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609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D5695E92-4965-4B75-8C16-63964FE0A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540EC-5BBA-47DE-BA5C-E725D940F1E0}" type="slidenum">
              <a:rPr kumimoji="0" lang="en-US" altLang="en-US"/>
              <a:pPr>
                <a:spcBef>
                  <a:spcPct val="0"/>
                </a:spcBef>
              </a:pPr>
              <a:t>12</a:t>
            </a:fld>
            <a:endParaRPr kumimoji="0"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63A6E087-6F15-44A0-8125-DA2EFB32F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32D1E8FD-9638-442D-9C07-46DDE5E6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0892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6ED43CB1-0A16-43FC-9CCA-11E32F4D7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438491-10A2-4C4D-A8CC-75883908A133}" type="slidenum">
              <a:rPr kumimoji="0" lang="en-US" altLang="en-US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CE3CC823-56F8-4C5E-8CDA-14A09AA93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2FFA8246-E010-4FCF-99F6-D6C9B336D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2151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9AEB8EC-AABB-4AC6-B46A-B2D1AEC9A82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08307CC-8D10-4EDA-9D35-20F59A6B4B8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hu-H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/>
              <a:t>Mintacím szerkesztése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hu-HU" noProof="0"/>
              <a:t>Mintaalcím szerkesztése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22216B68-EB8A-445A-97B7-A8BEF5852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38E0C16A-5A49-495F-95B1-DDDC95242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4F4FDCE9-78DE-411D-BE04-19D3E3216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38F579D4-C723-4261-AA18-A3ADAB6192A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289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352086-F909-45D3-AD80-D83516750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EE705B-CDA8-42B3-981F-8BD12508D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8F1FFC0-BDE1-4A16-AA1E-E330ECE9D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FA97-7D94-432C-B069-1EC797F764D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458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98F7A7-9BB8-4D63-AE8D-75BF1F625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24AAC6-A226-47EF-AA89-35C3B3248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CA2BE5-B1DD-42F0-AE54-00750C18F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3672-F21F-4302-9B43-CDA0A768CDB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897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627FC2-50B0-4582-9E50-D279E0F4B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E1CED3-1491-4342-9E2F-44E3DF153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F1983F-0AE3-49EE-BEBE-96D7590B3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CDBD-D374-4747-9E43-7782BFB7793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076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83958C-273F-4CA6-8A7B-58811B5AF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5BE32A-FE1B-4C52-92AB-4BFD785C2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3C5DA9-2780-4651-A2E2-9EE24CF18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8379-8ABE-4292-B0B1-645F1621A8E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8104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CBAF48-2E59-4054-B21F-06D9EC063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D10DB8-0E40-4A82-A232-A1A4B629D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FCAD42-BA18-419F-9620-A97BC9773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74C22-4429-4A07-A460-F60F2C75221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4838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8873547-3095-4406-9C1B-75CDF0D3B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9668315-F96D-4BE8-9EFD-D7D935CAE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695BEF7-FCB7-48DB-B2B9-BD3AA135E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8917-045F-4C5B-B81B-15947C6E9BA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8488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0CCEBCD-CB23-436C-B695-1A1019A6C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CB35649-3384-497D-9292-F3943D702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CFB040-EC39-4BD8-96DF-E0354A36C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942D-F65E-4EEF-89C7-75E4790B64B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4165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67A4E1-7E3F-4F83-BFEE-D36F8121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FF9F996-7165-45A5-A5BB-F14B46228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6660481-B3C0-4A91-B053-A8FEE7587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ACDC-DE26-4922-871A-A77CB5A973A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054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1B491-4F32-4E1D-B7E3-0BB13FB34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FCE664-96D6-44EB-A6BE-93661150C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C3ECCB-CDEB-4C0B-A87B-CAE85B377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59D2B-BE25-4A57-BDC5-039BD48AAFB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493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1AB78C-39DB-44F6-A68A-2DD482BE2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BE463A-9707-46F6-A0AB-256BA4003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A1CA7A-5B6C-4477-BD7C-3F44D218C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B0AA-3F35-4E70-AD8A-1D5FDBBD93B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7113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0D75650-2995-420D-8C51-58A4FC8B2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0B7ECE9-26D0-44DF-A320-D04B7C862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1EF76C52-CBB8-4F6A-920B-7EFD46372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82FEC715-B840-4969-BF30-957E7C931D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9E1C8A6D-FA74-4779-9B58-8C18830216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21834B88-97AF-4DBB-A2E6-BA6DF1639CA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43162D4F-48DD-4B49-8AE9-E74A7196CD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hu-H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C4AF7CD8-6BC7-47A9-B0CA-D13AF29D80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5814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altLang="en-US" sz="66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ŰRDINAMIKA — 3</a:t>
            </a:r>
            <a:r>
              <a:rPr lang="hu-HU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hu-HU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hu-HU" altLang="en-US" sz="6600" b="1">
                <a:solidFill>
                  <a:schemeClr val="bg2"/>
                </a:solidFill>
                <a:latin typeface="Times New Roman" panose="02020603050405020304" pitchFamily="18" charset="0"/>
              </a:rPr>
              <a:t/>
            </a:r>
            <a:br>
              <a:rPr lang="hu-HU" altLang="en-US" sz="6600" b="1">
                <a:solidFill>
                  <a:schemeClr val="bg2"/>
                </a:solidFill>
                <a:latin typeface="Times New Roman" panose="02020603050405020304" pitchFamily="18" charset="0"/>
              </a:rPr>
            </a:br>
            <a:r>
              <a:rPr lang="hu-HU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endParaRPr lang="hu-HU" altLang="en-US">
              <a:solidFill>
                <a:schemeClr val="bg2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41EBB084-327C-43BC-9146-9144761151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32004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u-HU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A TEJÚTRENDSZER FELÉPÍTÉSE, </a:t>
            </a:r>
          </a:p>
          <a:p>
            <a:pPr>
              <a:lnSpc>
                <a:spcPct val="80000"/>
              </a:lnSpc>
              <a:defRPr/>
            </a:pP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MÉRETEI,  MÉRTÉKEGYSÉGEK,</a:t>
            </a:r>
          </a:p>
          <a:p>
            <a:pPr>
              <a:lnSpc>
                <a:spcPct val="80000"/>
              </a:lnSpc>
              <a:defRPr/>
            </a:pP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A FOGALMAK MEGHATÁROZÁSA, </a:t>
            </a:r>
          </a:p>
          <a:p>
            <a:pPr>
              <a:lnSpc>
                <a:spcPct val="80000"/>
              </a:lnSpc>
              <a:defRPr/>
            </a:pP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SŰLY, TÖMEG, SÚLYTALANSÁG,</a:t>
            </a:r>
          </a:p>
          <a:p>
            <a:pPr>
              <a:lnSpc>
                <a:spcPct val="80000"/>
              </a:lnSpc>
              <a:defRPr/>
            </a:pP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MIKROGRAVITÁCIÓ</a:t>
            </a:r>
          </a:p>
        </p:txBody>
      </p:sp>
    </p:spTree>
    <p:custDataLst>
      <p:tags r:id="rId1"/>
    </p:custDataLst>
  </p:cSld>
  <p:clrMapOvr>
    <a:masterClrMapping/>
  </p:clrMapOvr>
  <p:transition advTm="53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4BA92CB8-C8D4-4297-A140-48D46FFC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80000"/>
              </a:lnSpc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ANDROMÉDA-KÖD</a:t>
            </a:r>
            <a:endParaRPr lang="hu-HU" altLang="en-US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xmlns="" id="{8D4ECABC-BA30-46D8-82F8-DF8ED55FDCB0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71600"/>
          <a:ext cx="9142413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5794564" imgH="3227674" progId="Photoshop.Image.4">
                  <p:embed/>
                </p:oleObj>
              </mc:Choice>
              <mc:Fallback>
                <p:oleObj name="Image" r:id="rId4" imgW="5794564" imgH="3227674" progId="Photoshop.Image.4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xmlns="" id="{8D4ECABC-BA30-46D8-82F8-DF8ED55FDC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2413" cy="5287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6BBDCAE-0D9A-4B29-A824-13275AD13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ANDROMÉDA-KÖD</a:t>
            </a:r>
          </a:p>
        </p:txBody>
      </p:sp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xmlns="" id="{092BDA22-247E-4BBE-8DC2-049808994822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71600"/>
          <a:ext cx="9144000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4" imgW="7370279" imgH="5451465" progId="Photoshop.Image.4">
                  <p:embed/>
                </p:oleObj>
              </mc:Choice>
              <mc:Fallback>
                <p:oleObj name="Image" r:id="rId4" imgW="7370279" imgH="5451465" progId="Photoshop.Image.4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xmlns="" id="{092BDA22-247E-4BBE-8DC2-04980899482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484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594C27ED-5D5E-47A7-928D-7A7E6CC41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ANDROMÉDA-KÖD</a:t>
            </a:r>
          </a:p>
        </p:txBody>
      </p:sp>
      <p:pic>
        <p:nvPicPr>
          <p:cNvPr id="4" name="Picture 5" descr="andromeda">
            <a:extLst>
              <a:ext uri="{FF2B5EF4-FFF2-40B4-BE49-F238E27FC236}">
                <a16:creationId xmlns:a16="http://schemas.microsoft.com/office/drawing/2014/main" xmlns="" id="{4329A724-9524-4CAD-BEAC-9962F87F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25AC69D0-DD71-4FA2-AEB6-CB0CA5F57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80000"/>
              </a:lnSpc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FEKETE LYUK</a:t>
            </a:r>
            <a:endParaRPr lang="hu-HU" altLang="en-US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xmlns="" id="{393DBE4E-AE0E-440F-AA24-D22499A5E0A7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71600"/>
          <a:ext cx="9144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4" imgW="7471938" imgH="4371338" progId="Photoshop.Image.4">
                  <p:embed/>
                </p:oleObj>
              </mc:Choice>
              <mc:Fallback>
                <p:oleObj name="Image" r:id="rId4" imgW="7471938" imgH="4371338" progId="Photoshop.Image.4">
                  <p:embed/>
                  <p:pic>
                    <p:nvPicPr>
                      <p:cNvPr id="48131" name="Object 3">
                        <a:extLst>
                          <a:ext uri="{FF2B5EF4-FFF2-40B4-BE49-F238E27FC236}">
                            <a16:creationId xmlns:a16="http://schemas.microsoft.com/office/drawing/2014/main" xmlns="" id="{393DBE4E-AE0E-440F-AA24-D22499A5E0A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B17BEBD6-B9D8-4E45-9144-48F6A836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2133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b="1" i="1">
                <a:solidFill>
                  <a:srgbClr val="080808"/>
                </a:solidFill>
                <a:latin typeface="Times New Roman" panose="02020603050405020304" pitchFamily="18" charset="0"/>
              </a:rPr>
              <a:t>ma </a:t>
            </a:r>
            <a:r>
              <a:rPr kumimoji="0" lang="en-US" altLang="en-US" b="1" i="1">
                <a:solidFill>
                  <a:srgbClr val="080808"/>
                </a:solidFill>
                <a:latin typeface="Times New Roman" panose="02020603050405020304" pitchFamily="18" charset="0"/>
              </a:rPr>
              <a:t>&gt; mc</a:t>
            </a:r>
            <a:r>
              <a:rPr kumimoji="0" lang="en-US" altLang="en-US" b="1" baseline="30000">
                <a:solidFill>
                  <a:srgbClr val="080808"/>
                </a:solidFill>
                <a:latin typeface="Times New Roman" panose="02020603050405020304" pitchFamily="18" charset="0"/>
              </a:rPr>
              <a:t>2</a:t>
            </a:r>
            <a:endParaRPr kumimoji="0" lang="hu-HU" altLang="en-US" b="1" baseline="3000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B044975D-2382-4508-98E2-B23AAE269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NAPRENDSZER FELÉPÍTÉSE, MÉRETEI,  MÉRTÉKEGYSÉGEK</a:t>
            </a:r>
            <a:endParaRPr lang="hu-HU" altLang="en-US" sz="4000">
              <a:solidFill>
                <a:srgbClr val="FFFFFF"/>
              </a:solidFill>
              <a:effectLst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06958277-1A70-4CFC-961D-8C45FE4D1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Elképzelések a Naprendszerről (Nap — lakható égitest?) </a:t>
            </a:r>
          </a:p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Napnak nyolc ismert bolygója van. Belső, Föld-típusú, bolygók, külső vagy óriásbolygók, és a kisbolygók öve. </a:t>
            </a:r>
          </a:p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ma ismert Naprendszer határán kering egy kisbolygó, a Plútó, közepesen mintegy 6 milliárd km-re a Naptól. </a:t>
            </a:r>
          </a:p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Naprendszer tagjai ezen kívül az üstökösök és a meteo-ritok, amelyek sokáig rejtélyes égitestek voltak. Kutatá-suk eredményei révén ma már jobban ismerjük őket. Tudjuk pl., hogy az üstökösök pályája nagyon elnyúlt ellipszis lehet, s egyeseknek a naptávoli pontja jóval a Plútó pályáján túl található. (Csur.-Ger., Voyagerek)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894B6EBA-B2D7-419F-8C7B-D711F69F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MÉRTÉKEGYSÉGEK</a:t>
            </a:r>
            <a:b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(CsE, FÉNYÉV, PARSZEK)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AD3EB0C-9084-424E-8CE8-610859AD2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endParaRPr lang="hu-HU" altLang="en-US" sz="14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Csillagászati egység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(CsE):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 Nap–Föld közepes távolsága, 149,598 millió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km,  ~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149,6 millió km;</a:t>
            </a:r>
          </a:p>
          <a:p>
            <a:pPr algn="just"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Fényév: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az a távolság, amelyet a fény kb. 300 000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sebességgel egy naptári év alatt megtesz. Ennek értéke hatalmas szám, egyenlő 9,463×10</a:t>
            </a:r>
            <a:r>
              <a:rPr lang="hu-HU" altLang="en-US" sz="2800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12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kimondva:  kilencbillió-négyszázhatvanhárommilliárd km.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Parszek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(pc.):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parallaxis és a szekundum szavak össze-vonásából származik. A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pc.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az a távolság, amelyről a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CsE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-et (150 millió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-t) derékszög alatt nézve egy szögmásodperc (1”) alatt látjuk. Összevetve e távolságokat: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pc.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= 3,2633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fényév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= 206 265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CsE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= 3,1 × 10</a:t>
            </a:r>
            <a:r>
              <a:rPr lang="hu-HU" altLang="en-US" sz="28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13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(harmincegybillió km)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Nap hatásszférája 60 000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CsE.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kb. 9 billió km.</a:t>
            </a:r>
            <a:endParaRPr lang="hu-HU" altLang="en-US" sz="2800" b="1" i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0AFFE3FF-7A93-4240-ACB5-0DBD5978B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PARSZEK FOGALMÁNAK MAGYARÁZATA</a:t>
            </a:r>
            <a:endParaRPr lang="hu-HU" altLang="en-US" sz="400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771" name="Text Box 12">
            <a:extLst>
              <a:ext uri="{FF2B5EF4-FFF2-40B4-BE49-F238E27FC236}">
                <a16:creationId xmlns:a16="http://schemas.microsoft.com/office/drawing/2014/main" xmlns="" id="{5CD207E1-7CEF-439C-8E25-F038906B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38400"/>
            <a:ext cx="3581400" cy="4619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chemeClr val="bg2"/>
                </a:solidFill>
                <a:latin typeface="Times New Roman" panose="02020603050405020304" pitchFamily="18" charset="0"/>
              </a:rPr>
              <a:t>1 pc. = 30,86 billió km</a:t>
            </a:r>
            <a:endParaRPr kumimoji="0" lang="hu-HU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2772" name="Line 13">
            <a:extLst>
              <a:ext uri="{FF2B5EF4-FFF2-40B4-BE49-F238E27FC236}">
                <a16:creationId xmlns:a16="http://schemas.microsoft.com/office/drawing/2014/main" xmlns="" id="{E91433B0-E57A-4962-B6E1-D7F700C89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3048000"/>
            <a:ext cx="45720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3" name="Csoportba foglalás 2">
            <a:extLst>
              <a:ext uri="{FF2B5EF4-FFF2-40B4-BE49-F238E27FC236}">
                <a16:creationId xmlns:a16="http://schemas.microsoft.com/office/drawing/2014/main" xmlns="" id="{B895AEF1-88E6-4F79-B4ED-ADBD44AE9C38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1828800"/>
            <a:ext cx="6553200" cy="4800600"/>
            <a:chOff x="2590800" y="1828800"/>
            <a:chExt cx="6553200" cy="4800600"/>
          </a:xfrm>
        </p:grpSpPr>
        <p:sp>
          <p:nvSpPr>
            <p:cNvPr id="32775" name="Oval 4">
              <a:extLst>
                <a:ext uri="{FF2B5EF4-FFF2-40B4-BE49-F238E27FC236}">
                  <a16:creationId xmlns:a16="http://schemas.microsoft.com/office/drawing/2014/main" xmlns="" id="{8C6AD626-3135-4ED3-8E9B-9DD18364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5791200"/>
              <a:ext cx="2590800" cy="8382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Monotype Sorts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hu-HU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Line 5">
              <a:extLst>
                <a:ext uri="{FF2B5EF4-FFF2-40B4-BE49-F238E27FC236}">
                  <a16:creationId xmlns:a16="http://schemas.microsoft.com/office/drawing/2014/main" xmlns="" id="{2FADCB93-89A7-4795-A103-7D099AE72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8600" y="1828800"/>
              <a:ext cx="0" cy="4343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6">
              <a:extLst>
                <a:ext uri="{FF2B5EF4-FFF2-40B4-BE49-F238E27FC236}">
                  <a16:creationId xmlns:a16="http://schemas.microsoft.com/office/drawing/2014/main" xmlns="" id="{BE531EA3-F69A-408C-8A61-E174415F2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1905000"/>
              <a:ext cx="1295400" cy="41910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7">
              <a:extLst>
                <a:ext uri="{FF2B5EF4-FFF2-40B4-BE49-F238E27FC236}">
                  <a16:creationId xmlns:a16="http://schemas.microsoft.com/office/drawing/2014/main" xmlns="" id="{470F246C-CC02-43AB-A3BB-E7AB0F112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6172200"/>
              <a:ext cx="12954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Text Box 8">
              <a:extLst>
                <a:ext uri="{FF2B5EF4-FFF2-40B4-BE49-F238E27FC236}">
                  <a16:creationId xmlns:a16="http://schemas.microsoft.com/office/drawing/2014/main" xmlns="" id="{4CFE680C-A8DF-4ABE-B3BD-3B7F22B41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6096000"/>
              <a:ext cx="38862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Monotype Sorts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hu-HU" altLang="en-US" sz="2400">
                  <a:solidFill>
                    <a:srgbClr val="080808"/>
                  </a:solidFill>
                  <a:latin typeface="Times New Roman" panose="02020603050405020304" pitchFamily="18" charset="0"/>
                </a:rPr>
                <a:t>CSE — kb. 150 millió km</a:t>
              </a:r>
            </a:p>
          </p:txBody>
        </p:sp>
        <p:sp>
          <p:nvSpPr>
            <p:cNvPr id="32780" name="Line 9">
              <a:extLst>
                <a:ext uri="{FF2B5EF4-FFF2-40B4-BE49-F238E27FC236}">
                  <a16:creationId xmlns:a16="http://schemas.microsoft.com/office/drawing/2014/main" xmlns="" id="{07A8CE0B-2C13-4675-B509-17C83699A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6553200"/>
              <a:ext cx="54102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Line 10">
              <a:extLst>
                <a:ext uri="{FF2B5EF4-FFF2-40B4-BE49-F238E27FC236}">
                  <a16:creationId xmlns:a16="http://schemas.microsoft.com/office/drawing/2014/main" xmlns="" id="{F8044C6A-8E2B-4214-B3B4-CC2117AB0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7200" y="6172200"/>
              <a:ext cx="304800" cy="3810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Arc 11">
              <a:extLst>
                <a:ext uri="{FF2B5EF4-FFF2-40B4-BE49-F238E27FC236}">
                  <a16:creationId xmlns:a16="http://schemas.microsoft.com/office/drawing/2014/main" xmlns="" id="{C93FDFB4-B676-4EAC-ADCC-563E341230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48600" y="3733800"/>
              <a:ext cx="533400" cy="152400"/>
            </a:xfrm>
            <a:custGeom>
              <a:avLst/>
              <a:gdLst>
                <a:gd name="T0" fmla="*/ 0 w 21600"/>
                <a:gd name="T1" fmla="*/ 0 h 21600"/>
                <a:gd name="T2" fmla="*/ 325275642 w 21600"/>
                <a:gd name="T3" fmla="*/ 7586606 h 21600"/>
                <a:gd name="T4" fmla="*/ 0 w 21600"/>
                <a:gd name="T5" fmla="*/ 75866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Text Box 14">
              <a:extLst>
                <a:ext uri="{FF2B5EF4-FFF2-40B4-BE49-F238E27FC236}">
                  <a16:creationId xmlns:a16="http://schemas.microsoft.com/office/drawing/2014/main" xmlns="" id="{EC6D7BE6-DBD7-44ED-9299-C7517470B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3962400"/>
              <a:ext cx="609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Monotype Sorts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Monotype Sorts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hu-HU" altLang="en-US" sz="2400">
                  <a:solidFill>
                    <a:schemeClr val="bg2"/>
                  </a:solidFill>
                  <a:latin typeface="Times New Roman" panose="02020603050405020304" pitchFamily="18" charset="0"/>
                </a:rPr>
                <a:t>1”</a:t>
              </a:r>
            </a:p>
          </p:txBody>
        </p:sp>
      </p:grpSp>
      <p:sp>
        <p:nvSpPr>
          <p:cNvPr id="32774" name="Text Box 15">
            <a:extLst>
              <a:ext uri="{FF2B5EF4-FFF2-40B4-BE49-F238E27FC236}">
                <a16:creationId xmlns:a16="http://schemas.microsoft.com/office/drawing/2014/main" xmlns="" id="{50499B6E-A698-44D0-8D3E-22BDBB48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7543800" cy="2676525"/>
          </a:xfrm>
          <a:prstGeom prst="rect">
            <a:avLst/>
          </a:prstGeom>
          <a:solidFill>
            <a:srgbClr val="FFFFFF"/>
          </a:solidFill>
          <a:ln w="2857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080808"/>
                </a:solidFill>
                <a:latin typeface="Times New Roman" panose="02020603050405020304" pitchFamily="18" charset="0"/>
              </a:rPr>
              <a:t>A 30,086 billió km roppant nagy távolság, amelynek megtételéhez 16,6 </a:t>
            </a:r>
            <a:r>
              <a:rPr kumimoji="0" lang="hu-HU" altLang="en-US" sz="2400" i="1">
                <a:solidFill>
                  <a:srgbClr val="080808"/>
                </a:solidFill>
                <a:latin typeface="Times New Roman" panose="02020603050405020304" pitchFamily="18" charset="0"/>
              </a:rPr>
              <a:t>km/s</a:t>
            </a:r>
            <a:r>
              <a:rPr kumimoji="0" lang="hu-HU" altLang="en-US" sz="2400">
                <a:solidFill>
                  <a:srgbClr val="080808"/>
                </a:solidFill>
                <a:latin typeface="Times New Roman" panose="02020603050405020304" pitchFamily="18" charset="0"/>
              </a:rPr>
              <a:t> (harmadik kozmikus) sebességgel haladva mintegy 61 235 évre lenne szükség. A fénysebes-ség 5%-ával haladva (15 000 </a:t>
            </a:r>
            <a:r>
              <a:rPr kumimoji="0" lang="hu-HU" altLang="en-US" sz="2400" i="1">
                <a:solidFill>
                  <a:srgbClr val="080808"/>
                </a:solidFill>
                <a:latin typeface="Times New Roman" panose="02020603050405020304" pitchFamily="18" charset="0"/>
              </a:rPr>
              <a:t>km/s,</a:t>
            </a:r>
            <a:r>
              <a:rPr kumimoji="0" lang="hu-HU" altLang="en-US" sz="2400">
                <a:solidFill>
                  <a:srgbClr val="080808"/>
                </a:solidFill>
                <a:latin typeface="Times New Roman" panose="02020603050405020304" pitchFamily="18" charset="0"/>
              </a:rPr>
              <a:t> tehát az előbbinek csaknem a 100-szorosa) még mindig több, mint 6000 évig tartana az utazás. Így a Proxima Kentauriig csaknem 9000 évig kellene utazni.</a:t>
            </a:r>
            <a:endParaRPr kumimoji="0" lang="hu-HU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DB5EE6E7-1D03-41E6-8B31-AD725BA67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defRPr/>
            </a:pPr>
            <a:r>
              <a:rPr lang="hu-HU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hu-HU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hu-HU" sz="12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hu-HU" sz="12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hu-HU" b="1" dirty="0">
                <a:solidFill>
                  <a:srgbClr val="FFFFFF"/>
                </a:solidFill>
                <a:effectLst/>
                <a:latin typeface="Times New Roman" pitchFamily="18" charset="0"/>
              </a:rPr>
              <a:t>MINI NAPRENDSZER</a:t>
            </a:r>
            <a:endParaRPr lang="hu-HU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7CEEEB5C-30EF-4DEF-AEC1-28F88645D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Ha a Naprendszert milliárdod részére zsugorítjuk:</a:t>
            </a:r>
          </a:p>
        </p:txBody>
      </p:sp>
      <p:sp>
        <p:nvSpPr>
          <p:cNvPr id="34820" name="Oval 4">
            <a:extLst>
              <a:ext uri="{FF2B5EF4-FFF2-40B4-BE49-F238E27FC236}">
                <a16:creationId xmlns:a16="http://schemas.microsoft.com/office/drawing/2014/main" xmlns="" id="{37238C3F-5F3B-4862-B2E9-A7D3095F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610600" cy="396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0808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 sz="2400">
                <a:latin typeface="Times New Roman" panose="02020603050405020304" pitchFamily="18" charset="0"/>
              </a:rPr>
              <a:t>600 km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21" name="Oval 5">
            <a:extLst>
              <a:ext uri="{FF2B5EF4-FFF2-40B4-BE49-F238E27FC236}">
                <a16:creationId xmlns:a16="http://schemas.microsoft.com/office/drawing/2014/main" xmlns="" id="{A99CCCBF-5110-4436-9B6B-F349AC63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00600"/>
            <a:ext cx="533400" cy="4572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xmlns="" id="{9B02952F-87B2-4753-9A6A-32D0EE865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29200"/>
            <a:ext cx="8763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9">
            <a:extLst>
              <a:ext uri="{FF2B5EF4-FFF2-40B4-BE49-F238E27FC236}">
                <a16:creationId xmlns:a16="http://schemas.microsoft.com/office/drawing/2014/main" xmlns="" id="{161A0B40-A82E-4851-88B4-1408675DC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24" name="Line 10">
            <a:extLst>
              <a:ext uri="{FF2B5EF4-FFF2-40B4-BE49-F238E27FC236}">
                <a16:creationId xmlns:a16="http://schemas.microsoft.com/office/drawing/2014/main" xmlns="" id="{5FCF5E4B-DCDB-4C10-B3E4-0F2F1729C6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2590800"/>
            <a:ext cx="0" cy="23622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3">
            <a:extLst>
              <a:ext uri="{FF2B5EF4-FFF2-40B4-BE49-F238E27FC236}">
                <a16:creationId xmlns:a16="http://schemas.microsoft.com/office/drawing/2014/main" xmlns="" id="{8C6CC7E9-0D3F-4A49-8D0E-DB458B03A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2514600"/>
            <a:ext cx="0" cy="2514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4">
            <a:extLst>
              <a:ext uri="{FF2B5EF4-FFF2-40B4-BE49-F238E27FC236}">
                <a16:creationId xmlns:a16="http://schemas.microsoft.com/office/drawing/2014/main" xmlns="" id="{E43CECAA-29AE-4D33-9F31-AB5B27A40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86000"/>
            <a:ext cx="1752600" cy="495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 sz="2400">
                <a:latin typeface="Times New Roman" panose="02020603050405020304" pitchFamily="18" charset="0"/>
              </a:rPr>
              <a:t>   </a:t>
            </a:r>
            <a:r>
              <a:rPr kumimoji="0" lang="hu-HU" altLang="en-US" sz="2400">
                <a:solidFill>
                  <a:srgbClr val="080808"/>
                </a:solidFill>
                <a:latin typeface="Times New Roman" panose="02020603050405020304" pitchFamily="18" charset="0"/>
              </a:rPr>
              <a:t>1200 m</a:t>
            </a:r>
            <a:endParaRPr kumimoji="0" lang="hu-HU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Line 15">
            <a:extLst>
              <a:ext uri="{FF2B5EF4-FFF2-40B4-BE49-F238E27FC236}">
                <a16:creationId xmlns:a16="http://schemas.microsoft.com/office/drawing/2014/main" xmlns="" id="{C32B47C2-FB8A-4096-BF98-C9E7687CC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2514600"/>
            <a:ext cx="32766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6">
            <a:extLst>
              <a:ext uri="{FF2B5EF4-FFF2-40B4-BE49-F238E27FC236}">
                <a16:creationId xmlns:a16="http://schemas.microsoft.com/office/drawing/2014/main" xmlns="" id="{0A914CD7-C05C-4CAE-A0F4-0013AA9D0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514600"/>
            <a:ext cx="35052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Oval 18">
            <a:extLst>
              <a:ext uri="{FF2B5EF4-FFF2-40B4-BE49-F238E27FC236}">
                <a16:creationId xmlns:a16="http://schemas.microsoft.com/office/drawing/2014/main" xmlns="" id="{B94BA021-1412-4D0F-BCE3-654A627A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029200"/>
            <a:ext cx="76200" cy="762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0" name="Oval 19">
            <a:extLst>
              <a:ext uri="{FF2B5EF4-FFF2-40B4-BE49-F238E27FC236}">
                <a16:creationId xmlns:a16="http://schemas.microsoft.com/office/drawing/2014/main" xmlns="" id="{2ADD3CA8-5C47-4B11-8586-CF4CF9D6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76200" cy="76200"/>
          </a:xfrm>
          <a:prstGeom prst="ellipse">
            <a:avLst/>
          </a:prstGeom>
          <a:solidFill>
            <a:srgbClr val="080808"/>
          </a:solidFill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1" name="Oval 20">
            <a:extLst>
              <a:ext uri="{FF2B5EF4-FFF2-40B4-BE49-F238E27FC236}">
                <a16:creationId xmlns:a16="http://schemas.microsoft.com/office/drawing/2014/main" xmlns="" id="{BEB79C99-071F-457F-B408-03A917804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953000"/>
            <a:ext cx="76200" cy="1524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2" name="Oval 21">
            <a:extLst>
              <a:ext uri="{FF2B5EF4-FFF2-40B4-BE49-F238E27FC236}">
                <a16:creationId xmlns:a16="http://schemas.microsoft.com/office/drawing/2014/main" xmlns="" id="{F1028B2A-EBD0-42FA-92F9-FF8B12DA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3" name="Oval 22">
            <a:extLst>
              <a:ext uri="{FF2B5EF4-FFF2-40B4-BE49-F238E27FC236}">
                <a16:creationId xmlns:a16="http://schemas.microsoft.com/office/drawing/2014/main" xmlns="" id="{0A2547EA-FF12-4919-8816-512CB851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4" name="Oval 23">
            <a:extLst>
              <a:ext uri="{FF2B5EF4-FFF2-40B4-BE49-F238E27FC236}">
                <a16:creationId xmlns:a16="http://schemas.microsoft.com/office/drawing/2014/main" xmlns="" id="{4AED7E70-22E0-46F4-A856-D8FCC2F4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953000"/>
            <a:ext cx="152400" cy="1524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5" name="Oval 24">
            <a:extLst>
              <a:ext uri="{FF2B5EF4-FFF2-40B4-BE49-F238E27FC236}">
                <a16:creationId xmlns:a16="http://schemas.microsoft.com/office/drawing/2014/main" xmlns="" id="{12178193-D90B-4331-91A6-6AD86D7C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953000"/>
            <a:ext cx="76200" cy="1524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6" name="Oval 25">
            <a:extLst>
              <a:ext uri="{FF2B5EF4-FFF2-40B4-BE49-F238E27FC236}">
                <a16:creationId xmlns:a16="http://schemas.microsoft.com/office/drawing/2014/main" xmlns="" id="{01A8E7AD-654A-4F1B-B013-91B6A2F23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029200"/>
            <a:ext cx="76200" cy="76200"/>
          </a:xfrm>
          <a:prstGeom prst="ellipse">
            <a:avLst/>
          </a:prstGeom>
          <a:solidFill>
            <a:srgbClr val="08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7" name="Oval 26">
            <a:extLst>
              <a:ext uri="{FF2B5EF4-FFF2-40B4-BE49-F238E27FC236}">
                <a16:creationId xmlns:a16="http://schemas.microsoft.com/office/drawing/2014/main" xmlns="" id="{62410346-E347-4923-BDED-1771B0F2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953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8" name="Oval 27">
            <a:extLst>
              <a:ext uri="{FF2B5EF4-FFF2-40B4-BE49-F238E27FC236}">
                <a16:creationId xmlns:a16="http://schemas.microsoft.com/office/drawing/2014/main" xmlns="" id="{0B54C0DF-1048-4E7A-8448-1FF9D459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39" name="Line 28">
            <a:extLst>
              <a:ext uri="{FF2B5EF4-FFF2-40B4-BE49-F238E27FC236}">
                <a16:creationId xmlns:a16="http://schemas.microsoft.com/office/drawing/2014/main" xmlns="" id="{287D5BA3-1EB7-4D82-9CAE-6E43C62DB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8768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9">
            <a:extLst>
              <a:ext uri="{FF2B5EF4-FFF2-40B4-BE49-F238E27FC236}">
                <a16:creationId xmlns:a16="http://schemas.microsoft.com/office/drawing/2014/main" xmlns="" id="{CD15AF85-F0DD-47AE-8229-187481421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9530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30">
            <a:extLst>
              <a:ext uri="{FF2B5EF4-FFF2-40B4-BE49-F238E27FC236}">
                <a16:creationId xmlns:a16="http://schemas.microsoft.com/office/drawing/2014/main" xmlns="" id="{E24911CF-F8AF-4B64-A8DE-63EAAD07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2" name="Oval 31">
            <a:extLst>
              <a:ext uri="{FF2B5EF4-FFF2-40B4-BE49-F238E27FC236}">
                <a16:creationId xmlns:a16="http://schemas.microsoft.com/office/drawing/2014/main" xmlns="" id="{524E7D9E-DA12-4FEA-93AC-7E56F04A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3" name="Oval 32">
            <a:extLst>
              <a:ext uri="{FF2B5EF4-FFF2-40B4-BE49-F238E27FC236}">
                <a16:creationId xmlns:a16="http://schemas.microsoft.com/office/drawing/2014/main" xmlns="" id="{D7F59CE8-A879-4502-BE93-C0E340A9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4" name="Oval 33">
            <a:extLst>
              <a:ext uri="{FF2B5EF4-FFF2-40B4-BE49-F238E27FC236}">
                <a16:creationId xmlns:a16="http://schemas.microsoft.com/office/drawing/2014/main" xmlns="" id="{789E32E7-6A90-4D4D-93B7-1C138C46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5" name="Oval 34">
            <a:extLst>
              <a:ext uri="{FF2B5EF4-FFF2-40B4-BE49-F238E27FC236}">
                <a16:creationId xmlns:a16="http://schemas.microsoft.com/office/drawing/2014/main" xmlns="" id="{55103D9E-FC27-42D2-ACDC-163D9EEC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6" name="Oval 35">
            <a:extLst>
              <a:ext uri="{FF2B5EF4-FFF2-40B4-BE49-F238E27FC236}">
                <a16:creationId xmlns:a16="http://schemas.microsoft.com/office/drawing/2014/main" xmlns="" id="{DE5C5F20-9BA9-496A-8248-5A50AD56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4847" name="Oval 36">
            <a:extLst>
              <a:ext uri="{FF2B5EF4-FFF2-40B4-BE49-F238E27FC236}">
                <a16:creationId xmlns:a16="http://schemas.microsoft.com/office/drawing/2014/main" xmlns="" id="{C99FAA4B-1B10-404A-9973-621245F97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533400" cy="533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0B9A9284-CA72-41D6-9505-651710382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MINI NAPRENDSZERÜNK</a:t>
            </a:r>
            <a:b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BOLYGÓKKAL TELÍTETT RÉSZE</a:t>
            </a:r>
            <a:endParaRPr lang="en-GB" altLang="en-US" sz="40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xmlns="" id="{D2778BE4-935F-45EA-9719-B5E387AE45D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5715000" cy="5562600"/>
          </a:xfrm>
          <a:solidFill>
            <a:srgbClr val="FFFFFF"/>
          </a:solidFill>
        </p:spPr>
      </p:pic>
      <p:sp>
        <p:nvSpPr>
          <p:cNvPr id="51204" name="Oval 4">
            <a:extLst>
              <a:ext uri="{FF2B5EF4-FFF2-40B4-BE49-F238E27FC236}">
                <a16:creationId xmlns:a16="http://schemas.microsoft.com/office/drawing/2014/main" xmlns="" id="{5A5E108E-3268-4A1A-A274-4B0B9383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4572000" cy="403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  <p:sp>
        <p:nvSpPr>
          <p:cNvPr id="36869" name="Oval 5">
            <a:extLst>
              <a:ext uri="{FF2B5EF4-FFF2-40B4-BE49-F238E27FC236}">
                <a16:creationId xmlns:a16="http://schemas.microsoft.com/office/drawing/2014/main" xmlns="" id="{F60E85BD-01BA-44AA-979B-DBDF0C6B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76200" cy="1524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build="p" animBg="1"/>
      <p:bldP spid="512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D8CB0BC4-66D1-4A77-9F64-47EEE7612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hu-HU" altLang="en-US" sz="36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MINI NAPRENDSZERÜNK, A NAP HATÁSSZFÉRÁJÁNAK A HATÁRA </a:t>
            </a:r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xmlns="" id="{39E68A3E-4E9A-4B94-AD41-5288C89B5E4B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533400" y="1416050"/>
          <a:ext cx="769620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4" imgW="4142605" imgH="2986234" progId="Photoshop.Image.4">
                  <p:embed/>
                </p:oleObj>
              </mc:Choice>
              <mc:Fallback>
                <p:oleObj name="Image" r:id="rId4" imgW="4142605" imgH="2986234" progId="Photoshop.Image.4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xmlns="" id="{39E68A3E-4E9A-4B94-AD41-5288C89B5E4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16050"/>
                        <a:ext cx="7696200" cy="544195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xmlns="" id="{C20E75E4-F0D3-4660-B3FF-0ABF11CF6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folHlink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BÖLCS GONDOLATOK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xmlns="" id="{345A2296-6345-4DC8-BFD7-5195A9F07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 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Mondd el, és én elfelejtem. Mutasd meg, valamit megjegyzek belőle. Hagyd, hagy csináljam, és én  megtanulom. (Konfuciusz)</a:t>
            </a:r>
          </a:p>
          <a:p>
            <a:pPr>
              <a:buFont typeface="Monotype Sorts"/>
              <a:buNone/>
              <a:defRPr/>
            </a:pPr>
            <a:endParaRPr lang="hu-HU" altLang="en-US" b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Amit nem értesz, nem lehet a tied (Goethe).</a:t>
            </a:r>
          </a:p>
          <a:p>
            <a:pPr>
              <a:defRPr/>
            </a:pPr>
            <a:endParaRPr lang="hu-HU" altLang="en-US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5. A tudományos igazságok nem kellenek a közér-telemnek. A meséből, regéből veszik mindazt, amire az élethez szükségük van. </a:t>
            </a:r>
          </a:p>
          <a:p>
            <a:pPr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 (Anatole France – Az ametiszt-gyűrű)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B69C3899-51BB-4F78-AB1E-19A3840EA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VILÁGMINDENSÉG </a:t>
            </a:r>
            <a:b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ÜRESSÉGE</a:t>
            </a:r>
            <a:endParaRPr lang="hu-HU" altLang="en-US" sz="360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9FA3CB47-1E36-4716-9759-87AB9975D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mini Naprendszerünk ismert része tehát 1,2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átmérő-jű. A Nap hatásszférája, vagyis a Naprendszer tényleges határa 60 000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CsE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kilencbillió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km,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átmérője tizennyolc-billió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km.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Ez azt jelenti, hogy a Naprendszer milliárdod részének sugara 900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a legközelebbi csillag pedig Napunktól 4073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-re található. Ha a Proxima Kentauri hatásszférájának a határát is 900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-nek vesszük, akkor a kettő között 2273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-nyi távolságon (22,73 billió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  alig van anyag. Ilyen a világmindenség üressége.  A csil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lagok a Tejútrendszeren belül egymástól átlag 4-5 fény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évre (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38–47 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billió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-re) vannak.</a:t>
            </a:r>
          </a:p>
          <a:p>
            <a:endParaRPr lang="hu-HU" altLang="en-US" sz="2800" b="1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5968391E-8A8C-4A71-9A97-7B02A6CF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VIL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Á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GMINDENS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 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Ü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RESS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GE</a:t>
            </a:r>
            <a:endParaRPr lang="en-GB" altLang="en-US" sz="40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xmlns="" id="{63DFF24F-204C-48CB-A8E2-579BB31802D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791200"/>
          </a:xfrm>
          <a:solidFill>
            <a:srgbClr val="080808"/>
          </a:solidFill>
        </p:spPr>
      </p:pic>
      <p:sp>
        <p:nvSpPr>
          <p:cNvPr id="43012" name="Szövegdoboz 1">
            <a:extLst>
              <a:ext uri="{FF2B5EF4-FFF2-40B4-BE49-F238E27FC236}">
                <a16:creationId xmlns:a16="http://schemas.microsoft.com/office/drawing/2014/main" xmlns="" id="{A424A9B8-C36D-4B95-9378-C01EAA41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65688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Naprendszer</a:t>
            </a:r>
          </a:p>
        </p:txBody>
      </p:sp>
      <p:sp>
        <p:nvSpPr>
          <p:cNvPr id="43013" name="Szövegdoboz 2">
            <a:extLst>
              <a:ext uri="{FF2B5EF4-FFF2-40B4-BE49-F238E27FC236}">
                <a16:creationId xmlns:a16="http://schemas.microsoft.com/office/drawing/2014/main" xmlns="" id="{7CED1847-9C15-4CE9-9DE7-4C9F2D8E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09800"/>
            <a:ext cx="2584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Szomszédos csillag</a:t>
            </a:r>
            <a:br>
              <a:rPr kumimoji="0" lang="hu-HU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0" lang="hu-HU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hatásszférája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79DCC651-D284-449E-874F-BB69E5662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VILÁGMINDENSÉG </a:t>
            </a:r>
            <a:br>
              <a:rPr lang="hu-HU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ÜRESSÉGE</a:t>
            </a:r>
            <a:r>
              <a:rPr lang="hu-HU" b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B9AB35D4-312B-4336-9072-568C76E57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rgbClr val="080808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előbbi „üresség” a csillagokkal sűrűn benépesített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Tej-útrendszerre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vonatkozik, amelynek átmérője mintegy 1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0 000 fényév, kicsinyítve 1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 millió km. A mintegy 2,5 millió fényévre lévő </a:t>
            </a:r>
            <a:r>
              <a:rPr lang="hu-HU" altLang="en-US" sz="28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Androméda-köd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 mi lecsökkentett világunkban vagyis a Tejútrendszerünktől kb. 2,5 milliárd km-re lenne. E távolságon elvétve találnánk egy-egy 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15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-20 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cm 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át-mérőjű csillagot vagy kisebb csillaghalmazt.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Ezek szerint tehát a világmindenség üressége már szinte elképzelhetetlen. Az atommagokat egymás mellé rakva: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a Nap átmérője 2,4 km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583 333-ad r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en-US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), a Földé mintegy 24 m lenne.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6F3A3354-8C7E-4FD1-99D8-B49CBE078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4000" b="1">
                <a:solidFill>
                  <a:srgbClr val="FFFFFF"/>
                </a:solidFill>
                <a:latin typeface="Times New Roman" pitchFamily="18" charset="0"/>
              </a:rPr>
              <a:t>A FOGALMAK </a:t>
            </a:r>
            <a:br>
              <a:rPr lang="hu-HU" sz="40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hu-HU" sz="4000" b="1">
                <a:solidFill>
                  <a:srgbClr val="FFFFFF"/>
                </a:solidFill>
                <a:latin typeface="Times New Roman" pitchFamily="18" charset="0"/>
              </a:rPr>
              <a:t>MEGHATÁROZÁSA</a:t>
            </a:r>
            <a:endParaRPr lang="hu-HU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F79B3572-0E7D-48B5-830E-492F0FA14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Az űr (világűr) határa többféleképpen vizsgálható</a:t>
            </a: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– </a:t>
            </a: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az emberi szervezet szempontjából (16 000 m);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– aerodinamikai repülési magasság lehetőségének   vizsgálata szempontjából (40–50 km);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-- (Kármán-vonal 100 km, ott megszünik az aerodin. kor-mányzás lehetősége).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– az űrrepülés szempontjából az a magasság, amelyen a már pályára állított űrobjektum legalább egyszer megkerüli a földet (160–170 km). Számunkra természetesen a harmadik követelmény a meghatározó. A pályára állásnál ez a köve-telmény csak egy a háromból, amelynek eleget kell tenni    (</a:t>
            </a:r>
            <a:r>
              <a:rPr lang="hu-HU" alt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hu-HU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= I. k.s, és az indulási szögbeállítás – 90°. )</a:t>
            </a:r>
            <a:endParaRPr lang="hu-HU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63F6B89E-016C-4280-8ED3-231CF070F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MAGASSÁGI RUHA (VKK)</a:t>
            </a:r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xmlns="" id="{C5BDEEE2-7FF9-4AB7-A02C-70CCDF729248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1905000" y="1373188"/>
          <a:ext cx="5343525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4" imgW="11576421" imgH="11881398" progId="Photoshop.Image.4">
                  <p:embed/>
                </p:oleObj>
              </mc:Choice>
              <mc:Fallback>
                <p:oleObj name="Image" r:id="rId4" imgW="11576421" imgH="11881398" progId="Photoshop.Image.4">
                  <p:embed/>
                  <p:pic>
                    <p:nvPicPr>
                      <p:cNvPr id="41987" name="Object 3">
                        <a:extLst>
                          <a:ext uri="{FF2B5EF4-FFF2-40B4-BE49-F238E27FC236}">
                            <a16:creationId xmlns:a16="http://schemas.microsoft.com/office/drawing/2014/main" xmlns="" id="{C5BDEEE2-7FF9-4AB7-A02C-70CCDF7292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3188"/>
                        <a:ext cx="5343525" cy="548481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69F3D00-74EB-4C3C-8045-56B739128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MAGASSÁGI KABINNYOMÁS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CFC94B7E-AD6F-49F3-A035-0815A02AD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noFill/>
        </p:spPr>
        <p:txBody>
          <a:bodyPr/>
          <a:lstStyle/>
          <a:p>
            <a:pPr>
              <a:buFont typeface="Monotype Sorts"/>
              <a:buNone/>
            </a:pPr>
            <a:endParaRPr lang="hu-HU" altLang="en-US">
              <a:effectLst/>
            </a:endParaRPr>
          </a:p>
        </p:txBody>
      </p:sp>
      <p:pic>
        <p:nvPicPr>
          <p:cNvPr id="51204" name="Picture 4" descr="Herm">
            <a:extLst>
              <a:ext uri="{FF2B5EF4-FFF2-40B4-BE49-F238E27FC236}">
                <a16:creationId xmlns:a16="http://schemas.microsoft.com/office/drawing/2014/main" xmlns="" id="{4BB6E68E-F1E9-4115-8D9C-2F08C1B5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F199808A-0CBF-4D5C-99D2-7DA315891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4000" b="1">
                <a:solidFill>
                  <a:srgbClr val="FFFFFF"/>
                </a:solidFill>
                <a:latin typeface="Times New Roman" pitchFamily="18" charset="0"/>
              </a:rPr>
              <a:t>A FÖLD ELHAGYÁSÁNAK FELTÉ-TELEI </a:t>
            </a:r>
            <a:r>
              <a:rPr lang="hu-HU" sz="3200" b="1">
                <a:solidFill>
                  <a:srgbClr val="FFFFFF"/>
                </a:solidFill>
                <a:latin typeface="Times New Roman" pitchFamily="18" charset="0"/>
              </a:rPr>
              <a:t>(A FIZIKA ALAPTÖRVÉNYEI)</a:t>
            </a:r>
            <a:endParaRPr lang="hu-HU" sz="4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21F2FAD7-CDF3-4F46-B083-BE04757FB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rgbClr val="080808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hu-H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Newton első törvénye (tehetetlenségi  törvény): </a:t>
            </a:r>
            <a:r>
              <a:rPr lang="hu-HU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Minden test megtartja nyugalmi állapotát vagy egyenes vonalú egyen-letes mozgását mindaddig, amíg külső erő mozgásállapo-tának megváltoztatására nem kényszeríti.</a:t>
            </a:r>
            <a:r>
              <a:rPr lang="hu-H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hu-H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Erő hatására gyorsulás jön létre.</a:t>
            </a:r>
          </a:p>
          <a:p>
            <a:pPr>
              <a:buFont typeface="Monotype Sorts" pitchFamily="2" charset="2"/>
              <a:buNone/>
              <a:defRPr/>
            </a:pPr>
            <a:r>
              <a:rPr lang="hu-H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Newton második törvénye: </a:t>
            </a:r>
            <a:r>
              <a:rPr lang="hu-HU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Az erő (F) és az általa létesített gyorsulás (a) egyenesen arányos, hányadosuk pedig a mozgatott rendszer tömegére (m) jellemző állandó.</a:t>
            </a:r>
          </a:p>
        </p:txBody>
      </p: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xmlns="" id="{0031BB6D-811F-46DF-95C4-21D25EF39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638800"/>
          <a:ext cx="205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Klip" r:id="rId4" imgW="1378461" imgH="660613" progId="MS_ClipArt_Gallery.2">
                  <p:embed/>
                </p:oleObj>
              </mc:Choice>
              <mc:Fallback>
                <p:oleObj name="Klip" r:id="rId4" imgW="1378461" imgH="660613" progId="MS_ClipArt_Gallery.2">
                  <p:embed/>
                  <p:pic>
                    <p:nvPicPr>
                      <p:cNvPr id="27654" name="Object 6">
                        <a:extLst>
                          <a:ext uri="{FF2B5EF4-FFF2-40B4-BE49-F238E27FC236}">
                            <a16:creationId xmlns:a16="http://schemas.microsoft.com/office/drawing/2014/main" xmlns="" id="{0031BB6D-811F-46DF-95C4-21D25EF39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638800"/>
                        <a:ext cx="2057400" cy="685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xmlns="" id="{40F18311-98B2-41FE-A636-646F53F016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5638800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Klip" r:id="rId6" imgW="715338" imgH="495717" progId="MS_ClipArt_Gallery.2">
                  <p:embed/>
                </p:oleObj>
              </mc:Choice>
              <mc:Fallback>
                <p:oleObj name="Klip" r:id="rId6" imgW="715338" imgH="495717" progId="MS_ClipArt_Gallery.2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xmlns="" id="{40F18311-98B2-41FE-A636-646F53F01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1600200" cy="685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10">
            <a:extLst>
              <a:ext uri="{FF2B5EF4-FFF2-40B4-BE49-F238E27FC236}">
                <a16:creationId xmlns:a16="http://schemas.microsoft.com/office/drawing/2014/main" xmlns="" id="{7CB5E314-689C-468B-8050-D2696A4F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352800" cy="617538"/>
          </a:xfrm>
          <a:prstGeom prst="rect">
            <a:avLst/>
          </a:prstGeom>
          <a:solidFill>
            <a:srgbClr val="FFFFFF"/>
          </a:solidFill>
          <a:ln w="3810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 b="1" i="1">
                <a:solidFill>
                  <a:srgbClr val="080808"/>
                </a:solidFill>
                <a:latin typeface="Times New Roman" panose="02020603050405020304" pitchFamily="18" charset="0"/>
              </a:rPr>
              <a:t>F/a = m = állandó</a:t>
            </a:r>
            <a:endParaRPr kumimoji="0" lang="hu-HU" altLang="en-US" sz="2400" b="1" i="1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784440D5-DBA7-4059-A29A-015A72BBB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NEWTON MÁSODIK TÖRVÉNYE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A0FD8913-6CDE-48F9-AFEE-E48FFDB48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000000"/>
          </a:solidFill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dinamika alaptörvénye:</a:t>
            </a:r>
          </a:p>
          <a:p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impulzusváltozás arányos a mozgató erővel (F), és annak az egyenes vektornak az irányába fejti ki hatását, amerre az F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erő hat.</a:t>
            </a:r>
          </a:p>
          <a:p>
            <a:pPr algn="just"/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Egy anyagi test impulzusa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(I)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 test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 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tömegének és a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 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sebességnek a szorzata, így a 2. törvény matematikai kifejezése: </a:t>
            </a:r>
          </a:p>
          <a:p>
            <a:pPr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           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I/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= F, vagy:  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(mv)/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= F.</a:t>
            </a:r>
          </a:p>
          <a:p>
            <a:pPr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m = áll., mivel a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v/</a:t>
            </a:r>
            <a:r>
              <a:rPr lang="el-GR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 más, mint a gyor-sulás (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így:</a:t>
            </a:r>
          </a:p>
          <a:p>
            <a:pPr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 = F. 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b="1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xmlns="" id="{D2683664-1D46-4AC3-8B68-57FF535F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ERŐ ÉS IMPULZUS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xmlns="" id="{4D225C8E-C8B1-4AA6-9383-D63E8AE57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80808"/>
          </a:solidFill>
        </p:spPr>
        <p:txBody>
          <a:bodyPr/>
          <a:lstStyle/>
          <a:p>
            <a:pPr algn="just">
              <a:buFont typeface="Monotype Sorts"/>
              <a:buNone/>
              <a:defRPr/>
            </a:pP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Az erő – vektormennyiség, a fizikában olyan hatás, amely egy tömeggel rendelkező testet gyorsulásra késztet. Mértékegysége a Newton (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).</a:t>
            </a:r>
          </a:p>
          <a:p>
            <a:pPr algn="just">
              <a:buFont typeface="Monotype Sorts"/>
              <a:buNone/>
              <a:defRPr/>
            </a:pP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Az impulzus – lendület vagy mozgásmennyiség. Általában véve egy test azon törekvése, hogy fenntartsa mozgásállapotát. Nagysága arányos a tömeggel és a sebességgel. Jele 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I, 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mértékegysége 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kgm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/s, vagy a vele ekvivalens </a:t>
            </a:r>
            <a:r>
              <a:rPr lang="hu-HU" altLang="en-US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Ns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. Megmaradó mennyiség, vagyis egy bizonyos tömegű test impulzusa állandó. Ez jut kifejezésre az ún. impulzus-megmaradás törvényében.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5F760C38-7195-47CE-94FA-CC3B0CAB3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40000"/>
              </a:lnSpc>
              <a:defRPr/>
            </a:pPr>
            <a:r>
              <a:rPr lang="hu-HU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hu-HU">
                <a:solidFill>
                  <a:schemeClr val="bg2"/>
                </a:solidFill>
                <a:latin typeface="Times New Roman" pitchFamily="18" charset="0"/>
              </a:rPr>
            </a:b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GYORSULÁSRÓL</a:t>
            </a:r>
            <a:br>
              <a:rPr lang="hu-HU" b="1">
                <a:solidFill>
                  <a:srgbClr val="FFFFFF"/>
                </a:solidFill>
                <a:latin typeface="Times New Roman" pitchFamily="18" charset="0"/>
              </a:rPr>
            </a:br>
            <a:endParaRPr lang="hu-H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0BD1D61D-1ADE-4801-B0F4-08E883DC3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rgbClr val="000000"/>
          </a:solidFill>
        </p:spPr>
        <p:txBody>
          <a:bodyPr/>
          <a:lstStyle/>
          <a:p>
            <a:pPr algn="just"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gyorsulás tehát a mozgásállapotban bekövetkezett változás. Ha egy test sebessége 0,5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alatt 10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m/s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se-bességértékkel változott, akkor 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=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v/t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= 10/0,5 = 20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m/s</a:t>
            </a:r>
            <a:r>
              <a:rPr lang="hu-HU" altLang="en-US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.  A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terhelési többes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(túlterhelés) ennek az értéknek a földi nehézségi gyorsuláson keresztül ki-fejezett értéke  20/9,81 = 2,04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 algn="just"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Ez tehát azt jelenti, hogy a testre, amely így változtatja meg mozgásállapotát, 2,04-szeres terhelési többes  hat, s egy 70 kg tömegű test által kifejtett súlyerő 687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helyett 1401,5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lesz.</a:t>
            </a:r>
            <a:endParaRPr lang="hu-HU" altLang="en-US" i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xmlns="" id="{047014E4-F409-498D-8D8A-85EF56C33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Times" pitchFamily="18" charset="0"/>
              </a:rPr>
              <a:t>A TEJ</a:t>
            </a:r>
            <a:r>
              <a:rPr lang="hu-HU" b="1">
                <a:solidFill>
                  <a:srgbClr val="FFFFFF"/>
                </a:solidFill>
                <a:latin typeface="Times" pitchFamily="18" charset="0"/>
              </a:rPr>
              <a:t>Ú</a:t>
            </a:r>
            <a:r>
              <a:rPr lang="en-US" b="1">
                <a:solidFill>
                  <a:srgbClr val="FFFFFF"/>
                </a:solidFill>
                <a:latin typeface="Times" pitchFamily="18" charset="0"/>
              </a:rPr>
              <a:t>TRENDS</a:t>
            </a:r>
            <a:r>
              <a:rPr lang="hu-HU" b="1">
                <a:solidFill>
                  <a:srgbClr val="FFFFFF"/>
                </a:solidFill>
                <a:latin typeface="Times" pitchFamily="18" charset="0"/>
              </a:rPr>
              <a:t>Z</a:t>
            </a:r>
            <a:r>
              <a:rPr lang="en-US" b="1">
                <a:solidFill>
                  <a:srgbClr val="FFFFFF"/>
                </a:solidFill>
                <a:latin typeface="Times" pitchFamily="18" charset="0"/>
              </a:rPr>
              <a:t>ER</a:t>
            </a:r>
            <a:endParaRPr lang="hu-HU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xmlns="" id="{127974A9-B096-4780-BCD5-754038DF7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hu-HU"/>
          </a:p>
        </p:txBody>
      </p:sp>
      <p:pic>
        <p:nvPicPr>
          <p:cNvPr id="9220" name="Picture 4" descr="dirbe123_2p6dec">
            <a:extLst>
              <a:ext uri="{FF2B5EF4-FFF2-40B4-BE49-F238E27FC236}">
                <a16:creationId xmlns:a16="http://schemas.microsoft.com/office/drawing/2014/main" xmlns="" id="{E0013EDC-40EB-4FDB-BB52-8114E9B9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E643F3CA-D527-4591-8296-579CF3270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800">
                <a:latin typeface="Times New Roman" panose="02020603050405020304" pitchFamily="18" charset="0"/>
              </a:rPr>
              <a:t>http://</a:t>
            </a:r>
            <a:r>
              <a:rPr kumimoji="0" lang="hu-HU" altLang="en-US" sz="3600">
                <a:latin typeface="Times New Roman" panose="02020603050405020304" pitchFamily="18" charset="0"/>
              </a:rPr>
              <a:t>emberesavilagur.uw.hu/index.html</a:t>
            </a: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xmlns="" id="{12A9D690-1ECA-413F-88CC-72B2408D7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971800"/>
            <a:ext cx="381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xmlns="" id="{BFA3FB95-98CB-4BDF-879C-E495FD623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latin typeface="Times New Roman" pitchFamily="18" charset="0"/>
              </a:rPr>
              <a:t>A </a:t>
            </a: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GYORSULÁSRÓL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xmlns="" id="{4C1D54AA-2BDE-42C4-89A1-74F3C02A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rgbClr val="080808"/>
          </a:solidFill>
        </p:spPr>
        <p:txBody>
          <a:bodyPr/>
          <a:lstStyle/>
          <a:p>
            <a:pPr marL="182563" indent="-160338" algn="just"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gyorsulás lehet pozitív és negatív irányú. Pozitív 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ak-kor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, amikor gyorsítunk, negatív, amikor fékezünk. A pozitív gyorsulás legszélsőségesebb fajtája 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jelentke-zik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, amikor a visszatérő fülke viszonylag nagy 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se-bességgel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csapódik a földnek (4-8 </a:t>
            </a:r>
            <a:r>
              <a:rPr lang="hu-HU" altLang="en-US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), 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e sebesség értéke kb. 0,025 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alatt csökken nullára. Ekkor a 4 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m/</a:t>
            </a:r>
            <a:r>
              <a:rPr lang="hu-HU" altLang="en-US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hu-HU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-os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süllyedési sebességgel 160 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m/s</a:t>
            </a:r>
            <a:r>
              <a:rPr lang="hu-HU" altLang="en-US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gyorsulás lép föl, amely a földi nehézségi gyorsulás értéknél: 16,3-szoros terhelési többest (15,3-szoros </a:t>
            </a:r>
            <a:r>
              <a:rPr lang="hu-H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túlterhelést</a:t>
            </a:r>
            <a:r>
              <a:rPr lang="hu-H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) jelent. Ugyanez 8 </a:t>
            </a:r>
            <a:r>
              <a:rPr lang="hu-HU" alt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m/s </a:t>
            </a:r>
            <a:r>
              <a:rPr lang="hu-HU" altLang="en-US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becsapódási sebesség esetén (320 </a:t>
            </a:r>
            <a:r>
              <a:rPr lang="hu-HU" altLang="en-US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 már eléri a 32,6-szoros terhelési többest. (A </a:t>
            </a:r>
            <a:r>
              <a:rPr lang="hu-HU" altLang="en-US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Kubászov-Farkas</a:t>
            </a:r>
            <a:r>
              <a:rPr lang="hu-HU" altLang="en-US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páros visszatérése)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xmlns="" id="{F49082E3-3F4E-4836-BF0F-BF1DE6F74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4000" b="1">
                <a:solidFill>
                  <a:srgbClr val="FFFFFF"/>
                </a:solidFill>
                <a:latin typeface="Times New Roman" pitchFamily="18" charset="0"/>
              </a:rPr>
              <a:t>„KILŐTTÉK AZ ŰRHAJÓSOKAT”</a:t>
            </a:r>
            <a:br>
              <a:rPr lang="hu-HU" sz="40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hu-HU" sz="1600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hu-HU" sz="1600" b="1">
                <a:solidFill>
                  <a:srgbClr val="FFFFFF"/>
                </a:solidFill>
                <a:latin typeface="Times New Roman" pitchFamily="18" charset="0"/>
              </a:rPr>
            </a:br>
            <a:endParaRPr lang="hu-HU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xmlns="" id="{1859FCB5-1BBB-4D1C-BE05-1EB2EB56F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A rakéta és az űrhajósok </a:t>
            </a:r>
            <a:r>
              <a:rPr lang="hu-HU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„</a:t>
            </a:r>
            <a:r>
              <a:rPr lang="hu-HU" alt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kilövése</a:t>
            </a:r>
            <a:r>
              <a:rPr lang="hu-HU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”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kérdésében: Az ágyúgolyó  0,004 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alatt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2000 </a:t>
            </a:r>
            <a:r>
              <a:rPr lang="hu-HU" altLang="en-US" sz="2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m/s</a:t>
            </a:r>
            <a:r>
              <a:rPr lang="hu-HU" alt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 sebességgel </a:t>
            </a:r>
            <a:r>
              <a:rPr lang="hu-HU" alt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hagy-ja</a:t>
            </a:r>
            <a:r>
              <a:rPr lang="hu-HU" alt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 el az ágyúcsövet. Ekkor az  </a:t>
            </a:r>
            <a:r>
              <a:rPr lang="hu-HU" altLang="en-US" sz="2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a = </a:t>
            </a:r>
            <a:r>
              <a:rPr lang="hu-HU" alt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2000/0,004 =                                                                                =500 000 </a:t>
            </a:r>
            <a:r>
              <a:rPr lang="hu-HU" altLang="en-US" sz="2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m/s</a:t>
            </a:r>
            <a:r>
              <a:rPr lang="hu-HU" altLang="en-US" sz="2800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lesz. Ha ezt elosztjuk 9,81 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m/s</a:t>
            </a:r>
            <a:r>
              <a:rPr lang="hu-HU" altLang="en-US" sz="2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-tel, a</a:t>
            </a:r>
            <a:r>
              <a:rPr lang="hu-HU" altLang="en-US" sz="2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terhelési többes 50 968-szoros értéknek felel meg. Ekkora terhelésnek az 1%-át sem viselné el (510 g) sem az ember, sem a technika. Egy 75 kg-os test  közel 37,5 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MN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, egy 0,15 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gr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-os daráz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 pedig (73.5 </a:t>
            </a:r>
            <a:r>
              <a:rPr lang="hu-HU" alt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) súlyerőt fejtene ki. Ezért nem helyes, ha indítás helyett a „kilövés” fogalmat használjuk. </a:t>
            </a:r>
          </a:p>
          <a:p>
            <a:pPr>
              <a:buFont typeface="Monotype Sorts"/>
              <a:buNone/>
              <a:defRPr/>
            </a:pPr>
            <a:r>
              <a:rPr lang="hu-HU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(Példák a repülőnek a magyar nyelvben való helytelen használatára!)</a:t>
            </a:r>
          </a:p>
          <a:p>
            <a:pPr>
              <a:buFont typeface="Monotype Sorts"/>
              <a:buNone/>
              <a:defRPr/>
            </a:pPr>
            <a:endParaRPr lang="hu-HU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xmlns="" id="{7AD7FB9F-CD8D-4BC4-8662-23F5E888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66FF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 dirty="0">
                <a:solidFill>
                  <a:srgbClr val="FFFFFF"/>
                </a:solidFill>
                <a:latin typeface="Times New Roman" pitchFamily="18" charset="0"/>
              </a:rPr>
              <a:t>KOMAROV KATASZTRÓFÁJA</a:t>
            </a:r>
          </a:p>
        </p:txBody>
      </p:sp>
      <p:pic>
        <p:nvPicPr>
          <p:cNvPr id="60419" name="Picture 4">
            <a:extLst>
              <a:ext uri="{FF2B5EF4-FFF2-40B4-BE49-F238E27FC236}">
                <a16:creationId xmlns:a16="http://schemas.microsoft.com/office/drawing/2014/main" xmlns="" id="{C711180C-E5DE-4689-B977-0B5CC4EA7C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808788"/>
          </a:xfr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0" name="Szövegdoboz 1">
            <a:extLst>
              <a:ext uri="{FF2B5EF4-FFF2-40B4-BE49-F238E27FC236}">
                <a16:creationId xmlns:a16="http://schemas.microsoft.com/office/drawing/2014/main" xmlns="" id="{8AC2C624-F0C2-46FD-A9F3-00D6CDB0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275"/>
            <a:ext cx="9144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Szojuz-1, 1967. április 24-én Komarov űrhajós ezredessel a fedélzetén tért vissza a világűrből. Az ejtőernyő nem nyílt ki, és a terhelési többes kb. 800</a:t>
            </a:r>
            <a:r>
              <a:rPr kumimoji="0" lang="hu-HU" altLang="en-US" sz="2400" i="1">
                <a:solidFill>
                  <a:srgbClr val="FFFFFF"/>
                </a:solidFill>
                <a:latin typeface="Times New Roman" panose="02020603050405020304" pitchFamily="18" charset="0"/>
              </a:rPr>
              <a:t> g</a:t>
            </a: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volt. A visszatérő fülke sérülése az itt látható. Kb. 51 000-es értéknél a komplexum még laposabbá válna, a </a:t>
            </a:r>
            <a:r>
              <a:rPr kumimoji="0" lang="hu-HU" altLang="en-US" sz="2400" i="1">
                <a:solidFill>
                  <a:srgbClr val="FFFFFF"/>
                </a:solidFill>
                <a:latin typeface="Times New Roman" panose="02020603050405020304" pitchFamily="18" charset="0"/>
              </a:rPr>
              <a:t>g </a:t>
            </a: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értéke kb. a 63-szorosa.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D83C3C9B-2B1B-41BE-8DED-92F9156FF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hu-HU" altLang="en-US" sz="4000" b="1">
                <a:solidFill>
                  <a:srgbClr val="FFFFFF"/>
                </a:solidFill>
                <a:latin typeface="Times New Roman" panose="02020603050405020304" pitchFamily="18" charset="0"/>
              </a:rPr>
              <a:t>A FIZIKA ALAPTÖRVÉNYEI</a:t>
            </a:r>
            <a:endParaRPr lang="hu-HU" altLang="en-US" sz="4000">
              <a:solidFill>
                <a:srgbClr val="FFFFFF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A8C26F67-FE78-45C0-A5E9-5A79369AD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00000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Föld körül keringő mesterséges hold állandóan zuhan a tömegkö-</a:t>
            </a:r>
          </a:p>
          <a:p>
            <a:pPr marL="609600" indent="-609600" algn="just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zéppont felé. A zuhanás értéke a felszín közelében 4,9 m</a:t>
            </a:r>
            <a:r>
              <a:rPr lang="hu-HU" alt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/s; </a:t>
            </a: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0,5</a:t>
            </a:r>
            <a:r>
              <a:rPr lang="hu-HU" alt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g(</a:t>
            </a:r>
            <a:r>
              <a:rPr lang="el-GR" alt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hu-HU" altLang="en-US" sz="24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.Mégsem zuhan le, mert ugyanezen idő alatt 7910 m-t halad előre, és ezen a távolságon a Föld görbülete éppen 4,9 m,</a:t>
            </a:r>
            <a:r>
              <a:rPr lang="hu-HU" altLang="en-US" sz="24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körpályamozgás egyenletét először Huygens irta le:</a:t>
            </a: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endParaRPr lang="hu-HU" altLang="en-US" sz="2400" b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hu-HU" altLang="en-US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+ (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hu-HU" alt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0 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hu-HU" altLang="en-US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+ </a:t>
            </a:r>
            <a:r>
              <a:rPr lang="el-GR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hu-HU" altLang="en-US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endParaRPr lang="hu-HU" altLang="en-US" b="1" baseline="30000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el-GR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en-US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= (v</a:t>
            </a:r>
            <a:r>
              <a:rPr lang="hu-HU" alt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hu-HU" altLang="en-US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altLang="en-US" b="1" baseline="30000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endParaRPr lang="hu-HU" altLang="en-US" b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endParaRPr lang="hu-HU" altLang="en-US" sz="2000" b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Föld körül keringő mesterséges </a:t>
            </a: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hold körpályán való mozgását-</a:t>
            </a: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is hasonlóan vizsgálhatjuk.</a:t>
            </a:r>
          </a:p>
          <a:p>
            <a:pPr marL="609600" indent="-609600">
              <a:lnSpc>
                <a:spcPct val="80000"/>
              </a:lnSpc>
              <a:buFont typeface="Monotype Sorts"/>
              <a:buNone/>
              <a:defRPr/>
            </a:pPr>
            <a:r>
              <a:rPr lang="hu-HU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61444" name="Object 5">
            <a:extLst>
              <a:ext uri="{FF2B5EF4-FFF2-40B4-BE49-F238E27FC236}">
                <a16:creationId xmlns:a16="http://schemas.microsoft.com/office/drawing/2014/main" xmlns="" id="{92A78402-B4DE-4420-8A67-790BB7610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270250"/>
          <a:ext cx="41148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Klip" r:id="rId4" imgW="2176138" imgH="2148844" progId="MS_ClipArt_Gallery.2">
                  <p:embed/>
                </p:oleObj>
              </mc:Choice>
              <mc:Fallback>
                <p:oleObj name="Klip" r:id="rId4" imgW="2176138" imgH="2148844" progId="MS_ClipArt_Gallery.2">
                  <p:embed/>
                  <p:pic>
                    <p:nvPicPr>
                      <p:cNvPr id="61444" name="Object 5">
                        <a:extLst>
                          <a:ext uri="{FF2B5EF4-FFF2-40B4-BE49-F238E27FC236}">
                            <a16:creationId xmlns:a16="http://schemas.microsoft.com/office/drawing/2014/main" xmlns="" id="{92A78402-B4DE-4420-8A67-790BB7610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0250"/>
                        <a:ext cx="4114800" cy="3587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F47DA92-FC92-462A-82B0-D1B19C683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</a:rPr>
              <a:t>A FIZIKA ALAPTÖRVÉNYEI</a:t>
            </a:r>
            <a:endParaRPr lang="hu-HU" sz="3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4F8A8BE4-4FDE-4927-9247-75A122B95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00000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Newton harmadik törvénye: „</a:t>
            </a:r>
            <a:r>
              <a:rPr lang="hu-HU" alt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Ha egy test egy másik testre erőhatást gyakorol, akkor az erővel szemben mindig fellép egy vele egyenlő, de ellenkező irányú erő. Az erőhatás e-gyenlő az ellenhatással.”</a:t>
            </a: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 Ez a hatás-ellenhatás törvénye. </a:t>
            </a:r>
          </a:p>
          <a:p>
            <a:pPr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E törvény alapján jön létre pl. a tolóerő a sugárhajtómű-vekben, rakétákban.  A rakétából és a repülőgépeken alkalmazott sugárhajtóművekből az elégetett hajtóanyag nagy sebességgel áramlik ki a fúvócsövön át, közben a nyomás lecsökken, s ellenhatásként a rakéta, illetve a repülőgép ellenkező irányba mozdul el. (Példa: a csó-nakból kiugró ember esete).</a:t>
            </a:r>
          </a:p>
          <a:p>
            <a:pPr>
              <a:lnSpc>
                <a:spcPct val="70000"/>
              </a:lnSpc>
              <a:buFont typeface="Monotype Sorts"/>
              <a:buNone/>
              <a:defRPr/>
            </a:pPr>
            <a:r>
              <a:rPr lang="hu-HU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természetben erre számos példát találhatunk.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CAF25D22-6646-465B-B860-5DCAAF531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FÚVÓCSŐ HOSSZA</a:t>
            </a:r>
          </a:p>
        </p:txBody>
      </p:sp>
      <p:pic>
        <p:nvPicPr>
          <p:cNvPr id="65539" name="Picture 4" descr="A rakéta-hajtómű_C">
            <a:extLst>
              <a:ext uri="{FF2B5EF4-FFF2-40B4-BE49-F238E27FC236}">
                <a16:creationId xmlns:a16="http://schemas.microsoft.com/office/drawing/2014/main" xmlns="" id="{7DAC874F-FB55-4104-AF30-24AE81135A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7113"/>
            <a:ext cx="9144000" cy="579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Line 5">
            <a:extLst>
              <a:ext uri="{FF2B5EF4-FFF2-40B4-BE49-F238E27FC236}">
                <a16:creationId xmlns:a16="http://schemas.microsoft.com/office/drawing/2014/main" xmlns="" id="{BBF3437E-DCA8-41D5-840D-41823FC9C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810000"/>
            <a:ext cx="76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6">
            <a:extLst>
              <a:ext uri="{FF2B5EF4-FFF2-40B4-BE49-F238E27FC236}">
                <a16:creationId xmlns:a16="http://schemas.microsoft.com/office/drawing/2014/main" xmlns="" id="{E721116C-89B1-48DB-A94F-44BBFE925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810000"/>
            <a:ext cx="1219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7">
            <a:extLst>
              <a:ext uri="{FF2B5EF4-FFF2-40B4-BE49-F238E27FC236}">
                <a16:creationId xmlns:a16="http://schemas.microsoft.com/office/drawing/2014/main" xmlns="" id="{0DCFE053-EA9A-46CD-B769-33BEA4329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90800"/>
            <a:ext cx="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xmlns="" id="{75678EA2-B978-43E7-8F11-2458528C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57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>
                <a:solidFill>
                  <a:schemeClr val="bg2"/>
                </a:solidFill>
                <a:latin typeface="Times New Roman" panose="02020603050405020304" pitchFamily="18" charset="0"/>
              </a:rPr>
              <a:t>50-70 bar</a:t>
            </a:r>
          </a:p>
        </p:txBody>
      </p:sp>
      <p:sp>
        <p:nvSpPr>
          <p:cNvPr id="65544" name="Line 9">
            <a:extLst>
              <a:ext uri="{FF2B5EF4-FFF2-40B4-BE49-F238E27FC236}">
                <a16:creationId xmlns:a16="http://schemas.microsoft.com/office/drawing/2014/main" xmlns="" id="{5992C99C-87BF-4468-B187-67B7A2FBF2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209800"/>
            <a:ext cx="76200" cy="3810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Text Box 10">
            <a:extLst>
              <a:ext uri="{FF2B5EF4-FFF2-40B4-BE49-F238E27FC236}">
                <a16:creationId xmlns:a16="http://schemas.microsoft.com/office/drawing/2014/main" xmlns="" id="{42E0824B-124A-4862-97F3-42E7201D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>
                <a:solidFill>
                  <a:srgbClr val="000000"/>
                </a:solidFill>
                <a:latin typeface="Times New Roman" panose="02020603050405020304" pitchFamily="18" charset="0"/>
              </a:rPr>
              <a:t>1 bar</a:t>
            </a:r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xmlns="" id="{8E6CA179-14C9-4506-9B8B-7581934C5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8862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2">
            <a:extLst>
              <a:ext uri="{FF2B5EF4-FFF2-40B4-BE49-F238E27FC236}">
                <a16:creationId xmlns:a16="http://schemas.microsoft.com/office/drawing/2014/main" xmlns="" id="{08B96C76-9AF1-4411-A293-4708D4764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514600"/>
            <a:ext cx="1371600" cy="13716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Text Box 13">
            <a:extLst>
              <a:ext uri="{FF2B5EF4-FFF2-40B4-BE49-F238E27FC236}">
                <a16:creationId xmlns:a16="http://schemas.microsoft.com/office/drawing/2014/main" xmlns="" id="{C8220E91-982F-41A4-8AFC-7E1D0F84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>
                <a:solidFill>
                  <a:srgbClr val="000000"/>
                </a:solidFill>
                <a:latin typeface="Times New Roman" panose="02020603050405020304" pitchFamily="18" charset="0"/>
              </a:rPr>
              <a:t>1 km/s</a:t>
            </a:r>
          </a:p>
        </p:txBody>
      </p:sp>
      <p:sp>
        <p:nvSpPr>
          <p:cNvPr id="65549" name="Line 14">
            <a:extLst>
              <a:ext uri="{FF2B5EF4-FFF2-40B4-BE49-F238E27FC236}">
                <a16:creationId xmlns:a16="http://schemas.microsoft.com/office/drawing/2014/main" xmlns="" id="{E63C8A5B-9684-46D0-969C-ECE7FF54C3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886200"/>
            <a:ext cx="152400" cy="22098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Text Box 15">
            <a:extLst>
              <a:ext uri="{FF2B5EF4-FFF2-40B4-BE49-F238E27FC236}">
                <a16:creationId xmlns:a16="http://schemas.microsoft.com/office/drawing/2014/main" xmlns="" id="{E92829B8-1590-42FE-8F8D-9E01A7DF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hu-HU" altLang="en-US">
                <a:solidFill>
                  <a:srgbClr val="000000"/>
                </a:solidFill>
                <a:latin typeface="Times New Roman" panose="02020603050405020304" pitchFamily="18" charset="0"/>
              </a:rPr>
              <a:t>3-4 km/s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BDF2D031-F5C6-4431-858E-8946C5EC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CENTRIFUGÁLIS ERŐ </a:t>
            </a:r>
            <a:b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MINDENNAPOKBAN</a:t>
            </a:r>
            <a:endParaRPr lang="hu-HU" altLang="en-US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E25350D1-11B1-48B5-B2E8-4DF30E2ED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solidFill>
            <a:srgbClr val="000000"/>
          </a:solidFill>
        </p:spPr>
        <p:txBody>
          <a:bodyPr/>
          <a:lstStyle/>
          <a:p>
            <a:pPr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Föld</a:t>
            </a:r>
            <a:r>
              <a:rPr lang="en-US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tengelye körül</a:t>
            </a:r>
            <a:r>
              <a:rPr lang="en-US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24 óra alatt egyszer fordul meg, vagyis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Egyenlítőn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v =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1671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km/h,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ill. 464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 Magyarország az 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északi szélesség 46°-on fekszik, így sebessége: 1158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km/h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vagyis 322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  (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</a:t>
            </a:r>
            <a:r>
              <a:rPr lang="hu-HU" altLang="en-US" sz="14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46°</a:t>
            </a:r>
            <a:r>
              <a:rPr lang="hu-HU" altLang="en-US" sz="24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=</a:t>
            </a:r>
            <a:r>
              <a:rPr lang="hu-HU" altLang="en-US" sz="24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1667 × cos 46°; 1667 × 0,695 = 1157 </a:t>
            </a:r>
            <a:r>
              <a:rPr lang="hu-HU" altLang="en-US" sz="24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km/h.</a:t>
            </a:r>
            <a:r>
              <a:rPr lang="hu-HU" altLang="en-US" sz="24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Monotype Sorts"/>
              <a:buNone/>
            </a:pPr>
            <a:endParaRPr lang="hu-HU" altLang="en-US" sz="280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Ha egy 80 000 brt. hajó 30 csomóval halad — 2400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ha a 10 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t. rg. 2700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km/h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 sebességgel repül — 1000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ha egy rakéta 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5000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sebességet ér el, akkor súlyának 30%-t kitevő centri-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fugális erő keletkezik. Ha egy rakéta az első kozmikus sebes-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ség 99-át éri el (7833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), akkor sem kerüli meg a Földet,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hanem kb. 7000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km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után visszatér annak felszínére. Később 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majd látni fogjuk, hogy egy űrobjektum biztonságos pályára </a:t>
            </a:r>
          </a:p>
          <a:p>
            <a:pPr>
              <a:lnSpc>
                <a:spcPct val="7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állításához szigorú követelményeknek kell megfelelnie.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C1EDBD05-3584-43B8-BFFC-4FC1CAE96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KOUROU</a:t>
            </a:r>
            <a:r>
              <a:rPr lang="hu-HU" altLang="en-US" sz="4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ŰRREPÜLŐTÉR ELŐNYE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B52FE55B-18D7-48C9-9E02-4D11C8958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Amint tudjuk, az űrrepülőtér földrajzi helyén a Föld forgási sebességéből adódó érték hozzáadódik a Föld körüli pályára állási sebességhez. Ebből adódik pl. hogy a Szojuz rakétakomplexum, Kourou űrrepü-lőtérről indulva, nagyobb tömegű hasznos terhet ké</a:t>
            </a:r>
            <a:r>
              <a:rPr lang="en-US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pes Föld körüli pályára juttatni, mint Bajkonurból indulva. Mivel az adott földrajzi hely forgási sebes-sége 1667 · cos </a:t>
            </a:r>
            <a:r>
              <a:rPr lang="el-GR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Kourou az északi szélesség 5°-án, Bajkonur pedig a 46°-án helyezkedik el, a sebesség-különbség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kb. </a:t>
            </a:r>
            <a:r>
              <a:rPr lang="en-US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 </a:t>
            </a:r>
            <a:r>
              <a:rPr lang="hu-HU" altLang="en-US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 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Kourou javára.</a:t>
            </a:r>
            <a:r>
              <a:rPr lang="hu-HU" altLang="en-US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Amennyi tö-megű hajtóanyag kell e sebesség eléréséhez, annyi- val nagyobb lehet a hasznos teher tömege.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0C2C0255-4FC6-4B21-849E-3375DD4A7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SÚLY(ERŐ) ÉS A TÖMEG ÉRTELMEZÉSE</a:t>
            </a:r>
            <a:endParaRPr lang="hu-HU" sz="3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46E36562-BD58-4AA9-A8BA-004FBBA1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solidFill>
            <a:srgbClr val="000000"/>
          </a:solidFill>
        </p:spPr>
        <p:txBody>
          <a:bodyPr/>
          <a:lstStyle/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súlyerő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függőlegesen lefelé irányuló vektor, a 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tömeg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viszont skaláris (irány nélküli) mennyiség, amelynek súlyereje a nehéz-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ségi gyorsulás helyi értéké-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től függ.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mellékelt ábrán látható,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hogy a magasság növekedé-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sével négyzetesen csökken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nehézségi gyorsulás.</a:t>
            </a:r>
          </a:p>
          <a:p>
            <a:pPr marL="0" indent="0" algn="just">
              <a:lnSpc>
                <a:spcPct val="105000"/>
              </a:lnSpc>
              <a:spcBef>
                <a:spcPct val="0"/>
              </a:spcBef>
              <a:buFont typeface="Monotype Sorts"/>
              <a:buNone/>
            </a:pPr>
            <a:endParaRPr lang="hu-HU" altLang="en-US" sz="600" b="1">
              <a:solidFill>
                <a:srgbClr val="080808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xmlns="" id="{6F91AF77-F6E8-41AE-9010-42CD5DC60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900363"/>
          <a:ext cx="39624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Klip" r:id="rId4" imgW="2617143" imgH="2553143" progId="MS_ClipArt_Gallery.2">
                  <p:embed/>
                </p:oleObj>
              </mc:Choice>
              <mc:Fallback>
                <p:oleObj name="Klip" r:id="rId4" imgW="2617143" imgH="2553143" progId="MS_ClipArt_Gallery.2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xmlns="" id="{6F91AF77-F6E8-41AE-9010-42CD5DC60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00363"/>
                        <a:ext cx="3962400" cy="38814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360460D0-3A07-4F6D-8102-2A15F6EB9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SÚLYRÓL ÉS A TÖMEGRŐL</a:t>
            </a:r>
            <a:endParaRPr lang="en-US" altLang="en-US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40BCDB6C-EBDE-48FE-9314-290E0538C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tömeg (mértékegys.: kg):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 tömegmérés egysége, az egy köbdeciméter 4°C-os desztillált víz 760 Hgmm nyomá-son mért tömege.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súly és a tömeg.</a:t>
            </a: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Nem határolták el kellőképpen a tömeg és a súly, illetve a súlyerő fogalmát. Ezért a kilogramm nemzetközi alapértékét a súlyegység etalonjának is tar-tották. Ez addig nem volt zavaró, ameddig nem derült ki, hogy: – a súlyerő a Föld különböző részein is más és más értékű. A tömegnek és a gyorsulásnak a szorzata a sarkokon kb. 0,5%-kal nagyobb, mint pl. az egyenlítőn, ill. egy magas hegy tetején is kisebb, mint a tengerszin-ten;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Erre jött az űrkorszak, s kiderült, hogy a Holdon a nehéz-ségi gyorsulás értéke csak 1/6-a a földiének. Ekkor már e kérdésben lépni kellett, és elhatárolták e fogalmakat.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</a:t>
            </a:r>
            <a:endParaRPr lang="en-US" altLang="en-US" sz="2800" b="1" u="sng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129EB7BF-6C5D-48E2-B21D-A92D6B2BA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" panose="02020603050405020304" pitchFamily="18" charset="0"/>
              </a:rPr>
              <a:t>A TEJÚTRENDSZER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xmlns="" id="{B053B96C-2D0E-4D50-A6C3-B0FE3EC3A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hu-HU"/>
          </a:p>
        </p:txBody>
      </p:sp>
      <p:pic>
        <p:nvPicPr>
          <p:cNvPr id="10244" name="Picture 4" descr="eso0830a_A">
            <a:extLst>
              <a:ext uri="{FF2B5EF4-FFF2-40B4-BE49-F238E27FC236}">
                <a16:creationId xmlns:a16="http://schemas.microsoft.com/office/drawing/2014/main" xmlns="" id="{90824A0B-375D-4916-AA75-FDD74460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zövegdoboz 1">
            <a:extLst>
              <a:ext uri="{FF2B5EF4-FFF2-40B4-BE49-F238E27FC236}">
                <a16:creationId xmlns:a16="http://schemas.microsoft.com/office/drawing/2014/main" xmlns="" id="{7AC12819-C076-42BC-8E8F-F967B7DE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23950"/>
            <a:ext cx="5235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800">
                <a:latin typeface="Times New Roman" panose="02020603050405020304" pitchFamily="18" charset="0"/>
              </a:rPr>
              <a:t>Küllős spirálgalaxis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800">
                <a:latin typeface="Times New Roman" panose="02020603050405020304" pitchFamily="18" charset="0"/>
              </a:rPr>
              <a:t>Átmérője kb. 130 000 fényév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800">
                <a:latin typeface="Times New Roman" panose="02020603050405020304" pitchFamily="18" charset="0"/>
              </a:rPr>
              <a:t>Naprendszerünk a középponttól kb.</a:t>
            </a:r>
            <a:br>
              <a:rPr kumimoji="0" lang="hu-HU" altLang="en-US" sz="2800">
                <a:latin typeface="Times New Roman" panose="02020603050405020304" pitchFamily="18" charset="0"/>
              </a:rPr>
            </a:br>
            <a:r>
              <a:rPr kumimoji="0" lang="hu-HU" altLang="en-US" sz="2800">
                <a:latin typeface="Times New Roman" panose="02020603050405020304" pitchFamily="18" charset="0"/>
              </a:rPr>
              <a:t>   40 000 fényévnyire található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DC320CA4-319C-49BA-A271-6D124AEB7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SÚLYRÓL ÉS A TÖMEGRŐL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xmlns="" id="{F32317E5-1FD1-433A-A13D-EA52B0C03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– Az 1957-es évben az űrhajózás korszakához ér-keztünk. Kiderült, hogy egy adott tömeg földi súlyerejére a Holdon csak 1/6-nyi értéket ka-punk, a Nap felszínén pedig 28-szorosát kapnánk.;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Az űrhajók és az űrhajósok a Föld körüli pályán a súlytalanság állapotában vannak, de azt nem mondhatjuk, hogy a tömegük is nulla. Sőt!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hu-HU" altLang="en-US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súly – erőmennyiség (vektor),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a Föld (égitest) vonzóerejét fejezi ki. Ez az erő tehát az „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m”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tö-megnek (skalár) és az ott érvényes „</a:t>
            </a:r>
            <a:r>
              <a:rPr lang="hu-HU" altLang="en-US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g” </a:t>
            </a:r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gyorsulás-nak (vektor) a szorzata.</a:t>
            </a:r>
            <a:endParaRPr lang="en-US" altLang="en-US" b="1" i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hu-HU" altLang="en-US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CF6CF695-A6B0-42BB-A363-FBF4B6B42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TÖMEGRŐL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7FFED07C-590A-4FAD-A188-3F8BE4A86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Mi a tömeg? A tömeg a testnek a mozgatóerővel szemben ta-nusított ellenállása, amely mindenhol állandó.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Ha egy kilogram tömegre a Földön 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erőkg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-mal hatunk (9,81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 egy másodpercig, közel 10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végsebességet érünk el (gyorsulása 9,81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). A tömeg a testnek olyan tulajdonsá-ga, amely a világmindenség bármely pontján állandó. Ha egy test tömegét meg akarjuk határozni, akkor arra 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kg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erővel hatunk egy másodpercig, s tapasztaljuk, hogy az 2 méter végsebességgel mozog. Mivel ez ötöde az egy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kg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tö-megű test végsebességének, egyértelmű, hogy az ismeret-len test tömege az etalon ötszöröse, vagyis öt kg.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Nap felszínén 1 kg tömegű test 28 kg (275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N)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súlyerőt kép-visel. A rá ható erő ugyanennyi, így sebessége 9,81 </a:t>
            </a:r>
            <a:r>
              <a:rPr lang="hu-HU" altLang="en-US" sz="2800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sz="2800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hu-HU" altLang="en-US" sz="28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lesz.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163294E6-9383-4B26-92D4-CFF4ED83F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TÖMEGRŐL</a:t>
            </a:r>
            <a:endParaRPr lang="en-US" altLang="en-US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51A22311-7C16-4CC9-A628-CDECD7F8B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00000"/>
          </a:solidFill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Mivel:</a:t>
            </a:r>
            <a:r>
              <a:rPr lang="hu-HU" b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itchFamily="18" charset="0"/>
              </a:rPr>
              <a:t>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F = ma, a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 súlyerő (G) a Földön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az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 „m”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tö-megnek és a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 „g”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nehézségi gyorsulásnak a szor-zata, tehát: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G = mg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. </a:t>
            </a:r>
          </a:p>
          <a:p>
            <a:pPr>
              <a:buFont typeface="Monotype Sorts" pitchFamily="2" charset="2"/>
              <a:buNone/>
              <a:defRPr/>
            </a:pP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Mondhatjuk azt, hogy a mindennapi életben a tö-meg változatlan, állandó értékű (kivéve a fényse-besség megközelítésének esetét).</a:t>
            </a:r>
          </a:p>
          <a:p>
            <a:pPr>
              <a:buFont typeface="Monotype Sorts" pitchFamily="2" charset="2"/>
              <a:buNone/>
              <a:defRPr/>
            </a:pP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A rugós mérleg (dinamométer) a testre ható súlye-rőt, míg a kétkarú mérleg a test tömegét méri, illetve hasonlítja össze egy meghatározott etalon-nal. </a:t>
            </a:r>
            <a:endParaRPr lang="en-US" b="1" i="1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AFB9C752-5F25-48F9-862A-10457821D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TÖMEGRŐL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xmlns="" id="{453DDE40-B207-45BA-B8D1-AFEB6643D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A tömeg és a súly fogalma még napjainkban is ke-veredik. Kifogásolható pl. ha azt mondjuk, hogy: valamely test súlya (kg); raksúlya (kg); őnsúlya (kg). Helyesen: tömege (kg); a rakomány tömege (kg); a jármű saját tömege (kg).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Esetenként a testnek nem a tömegét, hanem a rá ható nehézségi erőt akarjuk hangsúlyozni. Ilyen-kor a súlyerő fogalmat használjuk, és utána erő-egységet írunk. Pl., ha a tengely 2500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kg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 tömeget hord, akkor a terhelő súlyerő = 24 500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N,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vagyis 24,5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kN .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(1000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 N –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1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 kN; 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1 000 000 – 1 </a:t>
            </a:r>
            <a:r>
              <a:rPr lang="hu-HU" b="1" i="1">
                <a:solidFill>
                  <a:srgbClr val="FFFFFF"/>
                </a:solidFill>
                <a:effectLst/>
                <a:latin typeface="Times New Roman" pitchFamily="18" charset="0"/>
              </a:rPr>
              <a:t>MN</a:t>
            </a:r>
            <a:r>
              <a:rPr lang="hu-HU" b="1">
                <a:solidFill>
                  <a:srgbClr val="FFFFFF"/>
                </a:solidFill>
                <a:effectLst/>
                <a:latin typeface="Times New Roman" pitchFamily="18" charset="0"/>
              </a:rPr>
              <a:t>)</a:t>
            </a:r>
            <a:endParaRPr lang="en-US" b="1">
              <a:solidFill>
                <a:srgbClr val="FFFFFF"/>
              </a:solidFill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hu-HU" i="1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xmlns="" id="{290A3E9F-1E77-4F14-8DDD-82F5F488A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SÚLYTALANSÁGRÓL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xmlns="" id="{C2410B6C-104C-45BB-B615-C835409AF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rgbClr val="080808"/>
          </a:solidFill>
        </p:spPr>
        <p:txBody>
          <a:bodyPr/>
          <a:lstStyle/>
          <a:p>
            <a:pPr marL="609600" indent="-609600">
              <a:buFont typeface="Monotype Sorts"/>
              <a:buNone/>
              <a:defRPr/>
            </a:pP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„Ha egy test a világűrben, kizárólag az egyetemes tö-megvonzás hatása alatt mozog, akkor a súlytalan-ság állapotában van.” (Űrhajózási Lexikon)</a:t>
            </a:r>
          </a:p>
          <a:p>
            <a:pPr marL="609600" indent="-609600"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A súlytalanság fogalma az űrkorszak beköszöntével vált közismertté, miután egyértelművé vált, hogy az űrrepülés szükségszerű velejárója. 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„A súlytalan-ság valamely anyagi rendszer azon mozgásállapo-ta, amelyben a gravitációs erő hatására szabadon esve mozog, és a rendszert mozgásában semmilyen kényszer (külső megtámasztás, közegellenállás, ill. rakétahajtás) nem akadályozza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.”  (</a:t>
            </a: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Uo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xmlns="" id="{64525F5A-84B5-417B-85EA-8FD96242B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SÚLYTALANSÁGRÓL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xmlns="" id="{03EB1B0E-23FD-4283-B759-27A04331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rgbClr val="000000"/>
          </a:solidFill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hu-HU" alt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„A súlytalanság viszonyai között rendszer egyes részei az ekvivalencia-elv értelmében azonos gyorsulással mozognak, így egymásra nyomást (erőt) nem fejte-nek ki. A súlyérzet a rendszeren belül megszűnik.”</a:t>
            </a:r>
          </a:p>
          <a:p>
            <a:pPr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Times New Roman" panose="02020603050405020304" pitchFamily="18" charset="0"/>
              </a:rPr>
              <a:t>Földi viszonyok között csak részleges súlytalanság ál-lítható elő, amely alkalmas arra, hogy az ember a súlytalanság érzésével, valamint az ilyen viszonyok közti mozgás lényegével ismerkedjen. Ehhez a rend-szert parabola pályán kell mozgatni. Ilyen pálya ese-tén a súlytalanság időtartama a repülési sebesség függvényében 30-40 s, rakétával jóval több is lehet.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xmlns="" id="{AADC174E-8A8E-498C-8A3A-831B0FB9D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SÚLYTALANSÁGRÓL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xmlns="" id="{58FE810B-EB8A-41DF-8E8D-FDBC5525AC1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990600"/>
                <a:ext cx="9144000" cy="5867400"/>
              </a:xfrm>
              <a:solidFill>
                <a:srgbClr val="080808"/>
              </a:solidFill>
            </p:spPr>
            <p:txBody>
              <a:bodyPr/>
              <a:lstStyle/>
              <a:p>
                <a:pPr algn="just">
                  <a:lnSpc>
                    <a:spcPct val="90000"/>
                  </a:lnSpc>
                  <a:buNone/>
                  <a:defRPr/>
                </a:pPr>
                <a:r>
                  <a:rPr lang="hu-HU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</a:rPr>
                  <a:t>A parabolapályán mozgó test súlytalanságban töltött időtartamának meghatározására az alábbi képlet szolgál:</a:t>
                </a:r>
                <a:endParaRPr lang="en-US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66"/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66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66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66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66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en-US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66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r>
                          <a:rPr lang="en-US" altLang="en-US" i="1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∙2∙</m:t>
                        </m:r>
                        <m:func>
                          <m:funcPr>
                            <m:ctrlPr>
                              <a:rPr lang="en-US" altLang="en-US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66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66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66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altLang="en-US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66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66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66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66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66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66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en-US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66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</a:rPr>
                  <a:t> = 33s</a:t>
                </a:r>
                <a:endParaRPr lang="hu-HU" altLang="en-US" sz="36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Font typeface="Monotype Sorts"/>
                  <a:buNone/>
                  <a:defRPr/>
                </a:pPr>
                <a:r>
                  <a:rPr lang="hu-HU" altLang="en-US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ahol: </a:t>
                </a:r>
                <a:r>
                  <a:rPr lang="hu-HU" altLang="en-US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— </a:t>
                </a:r>
                <a:r>
                  <a:rPr lang="hu-HU" altLang="en-US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repülési sebesség </a:t>
                </a:r>
                <a:r>
                  <a:rPr lang="hu-HU" altLang="en-US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</a:t>
                </a:r>
                <a:r>
                  <a:rPr lang="hu-HU" altLang="en-US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-ban;</a:t>
                </a:r>
                <a:r>
                  <a:rPr lang="hu-HU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Font typeface="Monotype Sorts"/>
                  <a:buNone/>
                  <a:defRPr/>
                </a:pPr>
                <a:r>
                  <a:rPr lang="hu-HU" alt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l-GR" altLang="en-US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hu-HU" altLang="en-US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hu-HU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repülőgép emelkedési szöge (55°).</a:t>
                </a:r>
              </a:p>
              <a:p>
                <a:pPr>
                  <a:lnSpc>
                    <a:spcPct val="90000"/>
                  </a:lnSpc>
                  <a:buFont typeface="Monotype Sorts"/>
                  <a:buNone/>
                  <a:defRPr/>
                </a:pPr>
                <a:endParaRPr lang="hu-HU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66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Font typeface="Monotype Sorts"/>
                  <a:buNone/>
                  <a:defRPr/>
                </a:pPr>
                <a:r>
                  <a:rPr lang="hu-HU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így kapott súlytalanságban töltött időtartam elegendő, hogy az űrhajósjelöltek </a:t>
                </a:r>
                <a:r>
                  <a:rPr lang="hu-HU" altLang="en-US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megismerked</a:t>
                </a:r>
                <a:r>
                  <a:rPr lang="hu-HU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66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-jenek azzal az érzéssel, amely rájuk a világűrben vár.</a:t>
                </a:r>
              </a:p>
              <a:p>
                <a:pPr>
                  <a:lnSpc>
                    <a:spcPct val="90000"/>
                  </a:lnSpc>
                  <a:buFont typeface="Monotype Sorts"/>
                  <a:buNone/>
                  <a:defRPr/>
                </a:pPr>
                <a:endParaRPr lang="hu-HU" alt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66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Font typeface="Monotype Sorts"/>
                  <a:buNone/>
                  <a:defRPr/>
                </a:pPr>
                <a:endParaRPr lang="el-GR" altLang="en-US" sz="2800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66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867" name="Rectangle 3">
                <a:extLst>
                  <a:ext uri="{FF2B5EF4-FFF2-40B4-BE49-F238E27FC236}">
                    <a16:creationId xmlns:a16="http://schemas.microsoft.com/office/drawing/2014/main" id="{58FE810B-EB8A-41DF-8E8D-FDBC5525A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90600"/>
                <a:ext cx="9144000" cy="5867400"/>
              </a:xfrm>
              <a:blipFill>
                <a:blip r:embed="rId2"/>
                <a:stretch>
                  <a:fillRect l="-1800" t="-2495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0" name="Rectangle 7">
            <a:extLst>
              <a:ext uri="{FF2B5EF4-FFF2-40B4-BE49-F238E27FC236}">
                <a16:creationId xmlns:a16="http://schemas.microsoft.com/office/drawing/2014/main" xmlns="" id="{28721242-AB30-4895-807B-471C96F2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hu-HU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xmlns="" id="{EE4F9C74-BA83-4793-A290-01782F216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SÚLYTALANSÁGRÓL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xmlns="" id="{DCCC87A4-307D-4890-B1F9-05B0E1B51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000000"/>
          </a:solidFill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  <a:endParaRPr lang="hu-HU" b="1" dirty="0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24" name="ZG78_flight_2006jul31.avi">
            <a:hlinkClick r:id="" action="ppaction://media"/>
            <a:extLst>
              <a:ext uri="{FF2B5EF4-FFF2-40B4-BE49-F238E27FC236}">
                <a16:creationId xmlns:a16="http://schemas.microsoft.com/office/drawing/2014/main" xmlns="" id="{EDC7E087-018A-4F3E-8BB0-2F97F1CD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xmlns="" id="{DA6C6B3C-E24A-40AD-B721-35587D0BE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MIKROGRAVITÁCIÓRÓL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8011E82-61F4-4696-B9AB-A4DFEC4B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000000"/>
          </a:solidFill>
        </p:spPr>
        <p:txBody>
          <a:bodyPr/>
          <a:lstStyle/>
          <a:p>
            <a:pPr algn="just">
              <a:lnSpc>
                <a:spcPct val="115000"/>
              </a:lnSpc>
              <a:buFont typeface="Monotype Sorts"/>
              <a:buNone/>
            </a:pP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Mikrogravitáció alatt azt a nehézségi gyorsulási értékváltozást értjük, amely 1m szintkülönbségnél, pl. már egy 10-15 m hosszú úrállomás belsejében is kialakulhat. (Fekhelyek kiválasztása)</a:t>
            </a:r>
          </a:p>
          <a:p>
            <a:pPr algn="just">
              <a:lnSpc>
                <a:spcPct val="115000"/>
              </a:lnSpc>
              <a:buFont typeface="Monotype Sorts"/>
              <a:buNone/>
            </a:pP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240 km magasságban, ahol pl. a Kubászov-Farkas páros pályára állt, a nehézségi gyorsulás méterenként 2,77·10</a:t>
            </a:r>
            <a:r>
              <a:rPr lang="hu-HU" altLang="en-US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-5 </a:t>
            </a:r>
            <a:r>
              <a:rPr lang="hu-HU" altLang="en-US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értékkel változik. Ez mind-össze 0,0000277 </a:t>
            </a:r>
            <a:r>
              <a:rPr lang="hu-HU" altLang="en-US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m/s</a:t>
            </a:r>
            <a:r>
              <a:rPr lang="hu-HU" altLang="en-US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de, mint az közismert, elegendő pl. ahhoz, hogy az űrállomást a Föld középpontja irányába állítsa és ott megtartsa.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xmlns="" id="{FFF123F4-5362-448C-AAF5-ED8A116DF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b="1">
                <a:solidFill>
                  <a:srgbClr val="FFFFFF"/>
                </a:solidFill>
                <a:latin typeface="Times New Roman" pitchFamily="18" charset="0"/>
              </a:rPr>
              <a:t>A MIKROGRAVITÁCIÓRÓL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xmlns="" id="{3ED1B325-6B26-40CD-A66E-9B9C7C02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rgbClr val="080808"/>
          </a:solidFill>
        </p:spPr>
        <p:txBody>
          <a:bodyPr/>
          <a:lstStyle/>
          <a:p>
            <a:pPr>
              <a:lnSpc>
                <a:spcPct val="115000"/>
              </a:lnSpc>
              <a:buFont typeface="Monotype Sorts"/>
              <a:buNone/>
              <a:defRPr/>
            </a:pPr>
            <a:r>
              <a:rPr lang="hu-HU" altLang="en-US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Amint újabban kiderült, ezt a parányi gyorsulásválto-zási értéket az emberi szervezet is érzékeli, s bizo-nyos reakciót vált ki. Ezen jelenség jobb megisme-résének szükségessége is eredményezte, hogy a Marsra utazás időpontja ma még bizonytalan. Az 1960-as 70-es évek találgatásai — az ezredfordulóra az ember eljut a Marsra!!! Ma már a 21. század második évtizedében vagyunk, s még mindig csak találgatjuk, mikor mehetünk a Marsra (talán 2030-2035 körül?).</a:t>
            </a:r>
            <a:endParaRPr lang="hu-HU" altLang="en-US" baseline="3000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Monotype Sorts"/>
              <a:buNone/>
              <a:defRPr/>
            </a:pPr>
            <a:endParaRPr lang="hu-HU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E42C970E-CEE4-4B55-88C6-5E76459E4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3124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sz="32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altLang="en-US" sz="32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APRENDS</a:t>
            </a:r>
            <a:r>
              <a:rPr lang="hu-HU" altLang="en-US" sz="32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32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hu-HU" altLang="en-US" sz="32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KIALAKULÁSA</a:t>
            </a:r>
            <a:endParaRPr lang="en-GB" altLang="en-US" sz="3200" b="1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xmlns="" id="{44CC1A20-CF84-4538-A7BF-DBE3B18413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0"/>
            <a:ext cx="5715000" cy="6858000"/>
          </a:xfrm>
          <a:solidFill>
            <a:srgbClr val="FFFFFF"/>
          </a:solidFill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6E692DFF-988E-4EB5-8B5D-FA12C320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3429000" cy="1676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Robert Jastrow: Vörös óri-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ások és fehér törpék c.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hu-HU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könyvéből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28FB0739-4069-4555-AF5A-C01AAE1C0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66FF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NAP ÉS A BOLYGÓK FŐBB ADATAI</a:t>
            </a:r>
            <a:endParaRPr lang="en-GB" altLang="en-US" sz="36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83348CD7-3BF8-4F54-B004-65D372B80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rgbClr val="080808"/>
          </a:solidFill>
        </p:spPr>
        <p:txBody>
          <a:bodyPr/>
          <a:lstStyle/>
          <a:p>
            <a:pPr>
              <a:buFont typeface="Monotype Sorts"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Égitest            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</a:t>
            </a:r>
            <a:r>
              <a:rPr kumimoji="0" lang="hu-HU" altLang="en-US" sz="2400" b="1" i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N-</a:t>
            </a:r>
            <a:r>
              <a:rPr kumimoji="0" lang="en-US" altLang="en-US" sz="2400" b="1" i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kumimoji="0" lang="en-US" altLang="en-US" sz="2400" b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hu-HU" altLang="en-US" sz="2400" b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   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 (m/s</a:t>
            </a:r>
            <a:r>
              <a:rPr kumimoji="0" lang="hu-HU" altLang="en-US" sz="2400" b="1" i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kumimoji="0" lang="hu-HU" altLang="en-US" sz="2400" b="1" i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V</a:t>
            </a:r>
            <a:r>
              <a:rPr kumimoji="0" lang="hu-HU" altLang="en-US" sz="2400" b="1" i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   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(km/s)          V</a:t>
            </a:r>
            <a:r>
              <a:rPr kumimoji="0" lang="hu-HU" altLang="en-US" sz="2400" b="1" i="1" baseline="-25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II </a:t>
            </a:r>
            <a:r>
              <a:rPr kumimoji="0" lang="hu-HU" altLang="en-US" sz="24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(km/s)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Merkur            57,855           3,46                2,940                 4,150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Vénusz          108,200           8,43                 7,230                10,73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Föld               149,598          9,814               7,912                 11,19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Mars              222,726           4,02                3,600                   5,090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Jupiter           777,595          27,670            42,650                60,190                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Szaturnusz    1425,647        12,74               25,660                36,280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Uránusz         2368,226        9,58                15,070                21,320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Neptunusz     4494,272       11,22               16,570                 23,430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Plútó*              5897,188        3,94                  7,430                 10,510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Hold                 384 400        1,62                   1,680                  2,370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Nap                    —            275,18              439,300              619,415</a:t>
            </a:r>
          </a:p>
          <a:p>
            <a:pPr>
              <a:buClrTx/>
              <a:buSzTx/>
              <a:buFontTx/>
              <a:buNone/>
            </a:pPr>
            <a:r>
              <a:rPr kumimoji="0"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*A Plútó néhány éve már nem bolygó, csak kisbolygó.</a:t>
            </a:r>
            <a:endParaRPr kumimoji="0" lang="en-GB" altLang="en-US" sz="24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xmlns="" id="{2D3BD11A-752A-47BB-A783-AA2E1358D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>
            <a:extLst>
              <a:ext uri="{FF2B5EF4-FFF2-40B4-BE49-F238E27FC236}">
                <a16:creationId xmlns:a16="http://schemas.microsoft.com/office/drawing/2014/main" xmlns="" id="{050986FA-26AC-4184-8BFD-24EDE92D8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914400"/>
            <a:ext cx="0" cy="59436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>
            <a:extLst>
              <a:ext uri="{FF2B5EF4-FFF2-40B4-BE49-F238E27FC236}">
                <a16:creationId xmlns:a16="http://schemas.microsoft.com/office/drawing/2014/main" xmlns="" id="{B37BB784-9755-435E-89A4-64845CCE6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990600"/>
            <a:ext cx="0" cy="58674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xmlns="" id="{46C06E09-F03C-4177-B468-BB32B639E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990600"/>
            <a:ext cx="0" cy="5867400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xmlns="" id="{D7B78D96-F96F-4CE3-9C9C-C61B67CCC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990600"/>
            <a:ext cx="0" cy="58674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EB0572D3-02B2-4291-AB8D-7FA76AAA6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sz="36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NAP ÉS A BOLYGÓK FŐBB ADATAI</a:t>
            </a:r>
            <a:endParaRPr lang="en-GB" altLang="en-US" sz="3600" b="1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98FFDFB5-B527-4CC2-AB8E-380492F84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solidFill>
            <a:srgbClr val="080808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hu-HU" altLang="en-US" sz="24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Égitest          K </a:t>
            </a:r>
            <a:r>
              <a:rPr lang="hu-HU" altLang="en-US" sz="2400" b="1" i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(km</a:t>
            </a:r>
            <a:r>
              <a:rPr lang="hu-HU" altLang="en-US" sz="2400" b="1" i="1" u="sng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hu-HU" altLang="en-US" sz="2400" b="1" i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/s</a:t>
            </a:r>
            <a:r>
              <a:rPr lang="hu-HU" altLang="en-US" sz="2400" b="1" i="1" u="sng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hu-HU" altLang="en-US" sz="2400" b="1" i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    </a:t>
            </a:r>
            <a:r>
              <a:rPr lang="hu-HU" altLang="en-US" sz="24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Hatásszf. hat. </a:t>
            </a:r>
            <a:r>
              <a:rPr lang="hu-HU" altLang="en-US" sz="2400" b="1" i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(km)</a:t>
            </a:r>
            <a:r>
              <a:rPr lang="hu-HU" altLang="en-US" sz="2400" b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hu-HU" altLang="en-US" sz="2400" b="1" i="1" u="sng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 (km/s)        R (km)</a:t>
            </a:r>
          </a:p>
          <a:p>
            <a:pPr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Merkúr          2,165·10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4               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150 000                     47,83            2500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Vénusz           3,242·10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  620 000                     35,0             6200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Föld               3,9862·10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             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930 000                     29,767         6378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Mars              4,291·10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4                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580 000                      24,106         3310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Jupiter           1,265·10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8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48 500 000                   13,052        69 880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Szaturnusz     3,788·10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7           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54 500 000                     9,636        57 550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Uránusz          5,784·10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6           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51 000 000                    6,796        25 500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Neptunusz      6,860·10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87 500 000                    5,429        25 000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Plútó                   —                      —                            4,737          7200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Hold                4,903·10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        66 000                       1,02            1738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Nap              1,32718·10</a:t>
            </a:r>
            <a:r>
              <a:rPr lang="hu-HU" altLang="en-US" sz="2400" b="1" baseline="30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11</a:t>
            </a:r>
            <a:r>
              <a:rPr lang="hu-HU" alt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   60 000 CSE                   230,000    696 000</a:t>
            </a:r>
          </a:p>
          <a:p>
            <a:pPr>
              <a:buFont typeface="Monotype Sorts"/>
              <a:buNone/>
            </a:pPr>
            <a:endParaRPr lang="en-GB" altLang="en-US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7044" name="Line 4">
            <a:extLst>
              <a:ext uri="{FF2B5EF4-FFF2-40B4-BE49-F238E27FC236}">
                <a16:creationId xmlns:a16="http://schemas.microsoft.com/office/drawing/2014/main" xmlns="" id="{631D548B-A8D8-4FE2-B273-DF9690BA3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xmlns="" id="{A812890F-FBCC-4847-8F7C-33F80CDBF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066800"/>
            <a:ext cx="0" cy="57912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Line 6">
            <a:extLst>
              <a:ext uri="{FF2B5EF4-FFF2-40B4-BE49-F238E27FC236}">
                <a16:creationId xmlns:a16="http://schemas.microsoft.com/office/drawing/2014/main" xmlns="" id="{09B57CE9-BB1A-4AA6-BAC3-251EC1B37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066800"/>
            <a:ext cx="0" cy="5562600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Line 7">
            <a:extLst>
              <a:ext uri="{FF2B5EF4-FFF2-40B4-BE49-F238E27FC236}">
                <a16:creationId xmlns:a16="http://schemas.microsoft.com/office/drawing/2014/main" xmlns="" id="{F3F278AA-0525-4D47-AB14-DA66F05CA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066800"/>
            <a:ext cx="0" cy="55626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8">
            <a:extLst>
              <a:ext uri="{FF2B5EF4-FFF2-40B4-BE49-F238E27FC236}">
                <a16:creationId xmlns:a16="http://schemas.microsoft.com/office/drawing/2014/main" xmlns="" id="{EC5A6F50-AAE3-4C0E-B470-9E8500D84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066800"/>
            <a:ext cx="0" cy="57912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52F5A370-162E-4660-8E4F-A69E08BB1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APRENDS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KIALAKULÁSA</a:t>
            </a:r>
            <a:endParaRPr lang="en-GB" altLang="en-US" sz="4000" b="1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0500CA9E-2994-456B-80C1-F2FE6898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/>
          <a:lstStyle/>
          <a:p>
            <a:pPr algn="just"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A csillagközi por- és gázfelhő sűrűsödésnek indult, ahol egyre több anyag gyűlt össze, az vált a középponttá, mely egyre forróbb lett, s kialakult az ős-Nap</a:t>
            </a:r>
          </a:p>
          <a:p>
            <a:pPr algn="just"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A megmaradt anyag a forgás miatt korong alakú felhővé változott, majd ebből alakultak ki a bolygók</a:t>
            </a:r>
          </a:p>
          <a:p>
            <a:pPr algn="just">
              <a:defRPr/>
            </a:pPr>
            <a:endParaRPr lang="hu-HU" altLang="en-US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  <p:pic>
        <p:nvPicPr>
          <p:cNvPr id="13316" name="Picture 2" descr="http://player.slideplayer.hu/10/2842091/data/images/img58.jpg">
            <a:extLst>
              <a:ext uri="{FF2B5EF4-FFF2-40B4-BE49-F238E27FC236}">
                <a16:creationId xmlns:a16="http://schemas.microsoft.com/office/drawing/2014/main" xmlns="" id="{C0C60C9B-5D5A-42DD-8FF6-2A468E29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295400"/>
            <a:ext cx="33686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3169A5DA-7313-4087-A147-B156BCAC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APRENDS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KIALAKULÁSA</a:t>
            </a:r>
            <a:endParaRPr lang="en-GB" altLang="en-US" sz="4000" b="1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FF6E04E2-53B5-4EE7-833D-DB74CB17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/>
          <a:lstStyle/>
          <a:p>
            <a:pPr algn="just">
              <a:spcBef>
                <a:spcPts val="600"/>
              </a:spcBef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A felhőben folytatódó sűrűsödés 1000 km átmérőjű bolygócsírákat hozott létre</a:t>
            </a:r>
          </a:p>
          <a:p>
            <a:pPr algn="just">
              <a:spcBef>
                <a:spcPts val="600"/>
              </a:spcBef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Ezekből keletkeztek a bolygók és holdjaik</a:t>
            </a:r>
          </a:p>
          <a:p>
            <a:pPr algn="just">
              <a:defRPr/>
            </a:pPr>
            <a:endParaRPr lang="hu-HU" altLang="en-US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  <p:pic>
        <p:nvPicPr>
          <p:cNvPr id="15364" name="Picture 2" descr="http://player.slideplayer.hu/10/2842091/data/images/img58.jpg">
            <a:extLst>
              <a:ext uri="{FF2B5EF4-FFF2-40B4-BE49-F238E27FC236}">
                <a16:creationId xmlns:a16="http://schemas.microsoft.com/office/drawing/2014/main" xmlns="" id="{762A472F-B35C-4287-AE8C-BB117E24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295400"/>
            <a:ext cx="33686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AD2E6ABC-A958-4F55-BF75-A68C78CFD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  <a:ln w="57150">
            <a:solidFill>
              <a:srgbClr val="080808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APRENDS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hu-HU" alt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KIALAKULÁSA</a:t>
            </a:r>
            <a:endParaRPr lang="en-GB" altLang="en-US" sz="4000" b="1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9E373AB4-5A71-4387-804B-EDA020B7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just">
              <a:spcBef>
                <a:spcPts val="600"/>
              </a:spcBef>
              <a:defRPr/>
            </a:pP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</a:rPr>
              <a:t>A megmaradt bolygócsírák kisbolygók, ill. üstökösök formájában léteznek, s ezek vizsgálatával pontosabb választ kaphatunk a Naprendszer kialakulásáról (pl. Rosetta űrszonda és a</a:t>
            </a:r>
            <a:r>
              <a:rPr lang="hu-HU" altLang="en-US">
                <a:solidFill>
                  <a:srgbClr val="FFFFFF"/>
                </a:solidFill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Csurjumov-Geraszimenko üstökös találkozása és a Rozetta leszállása.)</a:t>
            </a:r>
            <a:endParaRPr lang="hu-HU" altLang="en-US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</a:endParaRPr>
          </a:p>
          <a:p>
            <a:pPr algn="just">
              <a:defRPr/>
            </a:pPr>
            <a:endParaRPr lang="hu-HU" altLang="en-US">
              <a:solidFill>
                <a:srgbClr val="FFFFFF"/>
              </a:solidFill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  <p:pic>
        <p:nvPicPr>
          <p:cNvPr id="17412" name="Picture 2" descr="http://img.444.hu/sites/27/Comet_on_3_August_2014_node_full_image_21.png">
            <a:extLst>
              <a:ext uri="{FF2B5EF4-FFF2-40B4-BE49-F238E27FC236}">
                <a16:creationId xmlns:a16="http://schemas.microsoft.com/office/drawing/2014/main" xmlns="" id="{535BD0C5-3AE4-43E1-A66B-423F9EF1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403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s://cnes.fr/sites/default/files/migration/automne/standard/2014_03/p11223_77fc3268df32a462cb71ae1d9584c96brosetta_philae_recadr.jpg">
            <a:extLst>
              <a:ext uri="{FF2B5EF4-FFF2-40B4-BE49-F238E27FC236}">
                <a16:creationId xmlns:a16="http://schemas.microsoft.com/office/drawing/2014/main" xmlns="" id="{41CDF76D-A4E8-4776-AA0B-07CA0DFA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19600"/>
            <a:ext cx="49911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12A33E97-995A-4174-90E6-CCCF2314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en-US" b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 FÖLD A VOYAGERRŐL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xmlns="" id="{E3645AFE-BF03-41FC-95A4-37FE9CA6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hu-HU"/>
          </a:p>
        </p:txBody>
      </p:sp>
      <p:pic>
        <p:nvPicPr>
          <p:cNvPr id="19460" name="Picture 5" descr="http://m.cdn.blog.hu/ml/mlzphoto/image/hirek/2013_03/fold.jpg">
            <a:extLst>
              <a:ext uri="{FF2B5EF4-FFF2-40B4-BE49-F238E27FC236}">
                <a16:creationId xmlns:a16="http://schemas.microsoft.com/office/drawing/2014/main" xmlns="" id="{F4A7A35D-6DA0-418E-A5F7-E60AA397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>
            <a:extLst>
              <a:ext uri="{FF2B5EF4-FFF2-40B4-BE49-F238E27FC236}">
                <a16:creationId xmlns:a16="http://schemas.microsoft.com/office/drawing/2014/main" xmlns="" id="{18118393-3F61-4D21-9607-303DE5456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09800"/>
            <a:ext cx="381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Örvény">
  <a:themeElements>
    <a:clrScheme name="Örvény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Örvé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Örvény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rvény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rvén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Office\Sablonok\Bemutatótervek\Örvény.pot</Template>
  <TotalTime>8818</TotalTime>
  <Words>3323</Words>
  <Application>Microsoft Office PowerPoint</Application>
  <PresentationFormat>On-screen Show (4:3)</PresentationFormat>
  <Paragraphs>248</Paragraphs>
  <Slides>51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Cambria Math</vt:lpstr>
      <vt:lpstr>Monotype Sorts</vt:lpstr>
      <vt:lpstr>Symbol</vt:lpstr>
      <vt:lpstr>Tahoma</vt:lpstr>
      <vt:lpstr>Times</vt:lpstr>
      <vt:lpstr>Times New Roman</vt:lpstr>
      <vt:lpstr>Örvény</vt:lpstr>
      <vt:lpstr>Image</vt:lpstr>
      <vt:lpstr>Klip</vt:lpstr>
      <vt:lpstr>ŰRDINAMIKA — 3   </vt:lpstr>
      <vt:lpstr>BÖLCS GONDOLATOK</vt:lpstr>
      <vt:lpstr>A TEJÚTRENDSZER</vt:lpstr>
      <vt:lpstr>A TEJÚTRENDSZER</vt:lpstr>
      <vt:lpstr>A NAPRENDSZER KIALAKULÁSA</vt:lpstr>
      <vt:lpstr>A NAPRENDSZER KIALAKULÁSA</vt:lpstr>
      <vt:lpstr>A NAPRENDSZER KIALAKULÁSA</vt:lpstr>
      <vt:lpstr>A NAPRENDSZER KIALAKULÁSA</vt:lpstr>
      <vt:lpstr>A FÖLD A VOYAGERRŐL</vt:lpstr>
      <vt:lpstr>AZ ANDROMÉDA-KÖD</vt:lpstr>
      <vt:lpstr>AZ ANDROMÉDA-KÖD</vt:lpstr>
      <vt:lpstr>AZ ANDROMÉDA-KÖD</vt:lpstr>
      <vt:lpstr>A FEKETE LYUK</vt:lpstr>
      <vt:lpstr>A NAPRENDSZER FELÉPÍTÉSE, MÉRETEI,  MÉRTÉKEGYSÉGEK</vt:lpstr>
      <vt:lpstr>MÉRTÉKEGYSÉGEK (CsE, FÉNYÉV, PARSZEK)</vt:lpstr>
      <vt:lpstr>A PARSZEK FOGALMÁNAK MAGYARÁZATA</vt:lpstr>
      <vt:lpstr>  MINI NAPRENDSZER</vt:lpstr>
      <vt:lpstr>MINI NAPRENDSZERÜNK BOLYGÓKKAL TELÍTETT RÉSZE</vt:lpstr>
      <vt:lpstr> MINI NAPRENDSZERÜNK, A NAP HATÁSSZFÉRÁJÁNAK A HATÁRA </vt:lpstr>
      <vt:lpstr>A VILÁGMINDENSÉG  ÜRESSÉGE</vt:lpstr>
      <vt:lpstr>A VILÁGMINDENSÉG ÜRESSÉGE</vt:lpstr>
      <vt:lpstr>A VILÁGMINDENSÉG  ÜRESSÉGE </vt:lpstr>
      <vt:lpstr>A FOGALMAK  MEGHATÁROZÁSA</vt:lpstr>
      <vt:lpstr>MAGASSÁGI RUHA (VKK)</vt:lpstr>
      <vt:lpstr>A MAGASSÁGI KABINNYOMÁS</vt:lpstr>
      <vt:lpstr>A FÖLD ELHAGYÁSÁNAK FELTÉ-TELEI (A FIZIKA ALAPTÖRVÉNYEI)</vt:lpstr>
      <vt:lpstr>NEWTON MÁSODIK TÖRVÉNYE</vt:lpstr>
      <vt:lpstr>ERŐ ÉS IMPULZUS</vt:lpstr>
      <vt:lpstr> A GYORSULÁSRÓL </vt:lpstr>
      <vt:lpstr>A GYORSULÁSRÓL</vt:lpstr>
      <vt:lpstr>„KILŐTTÉK AZ ŰRHAJÓSOKAT”  </vt:lpstr>
      <vt:lpstr>KOMAROV KATASZTRÓFÁJA</vt:lpstr>
      <vt:lpstr>A FIZIKA ALAPTÖRVÉNYEI</vt:lpstr>
      <vt:lpstr>A FIZIKA ALAPTÖRVÉNYEI</vt:lpstr>
      <vt:lpstr>A FÚVÓCSŐ HOSSZA</vt:lpstr>
      <vt:lpstr>A CENTRIFUGÁLIS ERŐ  A MINDENNAPOKBAN</vt:lpstr>
      <vt:lpstr>KOUROU ŰRREPÜLŐTÉR ELŐNYE</vt:lpstr>
      <vt:lpstr>A SÚLY(ERŐ) ÉS A TÖMEG ÉRTELMEZÉSE</vt:lpstr>
      <vt:lpstr>A SÚLYRÓL ÉS A TÖMEGRŐL</vt:lpstr>
      <vt:lpstr>A SÚLYRÓL ÉS A TÖMEGRŐL</vt:lpstr>
      <vt:lpstr>A TÖMEGRŐL</vt:lpstr>
      <vt:lpstr>A TÖMEGRŐL</vt:lpstr>
      <vt:lpstr>A TÖMEGRŐL</vt:lpstr>
      <vt:lpstr>A SÚLYTALANSÁGRÓL</vt:lpstr>
      <vt:lpstr>A SÚLYTALANSÁGRÓL</vt:lpstr>
      <vt:lpstr>A SÚLYTALANSÁGRÓL</vt:lpstr>
      <vt:lpstr>A SÚLYTALANSÁGRÓL</vt:lpstr>
      <vt:lpstr>A MIKROGRAVITÁCIÓRÓL</vt:lpstr>
      <vt:lpstr>A MIKROGRAVITÁCIÓRÓL</vt:lpstr>
      <vt:lpstr>A NAP ÉS A BOLYGÓK FŐBB ADATAI</vt:lpstr>
      <vt:lpstr>A NAP ÉS A BOLYGÓK FŐBB ADATAI</vt:lpstr>
    </vt:vector>
  </TitlesOfParts>
  <Company>Magyar Szárnyak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ŰRDINAMIKA (2)</dc:title>
  <dc:creator>Dr. Szabó József</dc:creator>
  <cp:lastModifiedBy>Tamas</cp:lastModifiedBy>
  <cp:revision>408</cp:revision>
  <dcterms:created xsi:type="dcterms:W3CDTF">2001-01-01T09:14:24Z</dcterms:created>
  <dcterms:modified xsi:type="dcterms:W3CDTF">2019-02-27T16:51:29Z</dcterms:modified>
</cp:coreProperties>
</file>