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30" r:id="rId2"/>
    <p:sldId id="338" r:id="rId3"/>
    <p:sldId id="331" r:id="rId4"/>
    <p:sldId id="332" r:id="rId5"/>
    <p:sldId id="333" r:id="rId6"/>
    <p:sldId id="334" r:id="rId7"/>
    <p:sldId id="335" r:id="rId8"/>
    <p:sldId id="336" r:id="rId9"/>
    <p:sldId id="308" r:id="rId10"/>
    <p:sldId id="310" r:id="rId11"/>
    <p:sldId id="327" r:id="rId12"/>
    <p:sldId id="324" r:id="rId13"/>
    <p:sldId id="325" r:id="rId14"/>
    <p:sldId id="328" r:id="rId15"/>
    <p:sldId id="337" r:id="rId16"/>
    <p:sldId id="339" r:id="rId17"/>
    <p:sldId id="340" r:id="rId18"/>
  </p:sldIdLst>
  <p:sldSz cx="9906000" cy="6858000" type="A4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4C02C"/>
    <a:srgbClr val="D0D032"/>
    <a:srgbClr val="DDDDDD"/>
    <a:srgbClr val="FF6600"/>
    <a:srgbClr val="00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507" y="365"/>
      </p:cViewPr>
      <p:guideLst>
        <p:guide orient="horz" pos="2160"/>
        <p:guide pos="312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t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b" anchorCtr="0" compatLnSpc="1">
            <a:prstTxWarp prst="textNoShape">
              <a:avLst/>
            </a:prstTxWarp>
          </a:bodyPr>
          <a:lstStyle>
            <a:lvl1pPr algn="l" defTabSz="915988">
              <a:defRPr sz="1200"/>
            </a:lvl1pPr>
          </a:lstStyle>
          <a:p>
            <a:endParaRPr lang="de-DE" alt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4" tIns="45760" rIns="91524" bIns="45760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520AE60C-7201-489F-ACC4-1EC599DA9F56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6102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054AE-9B20-41A0-85ED-441470D6A957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4674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A5000-CA78-4940-870E-73AB4B6A4D8B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075458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1357F-B9F4-4E3D-8103-94FD9FA3541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7038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19524-E9AA-4411-BA51-087BB84E9632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16767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6B081-3DBC-4844-9DFD-54B5DD9E47AA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14540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35854A-FB22-4093-AF4E-C7A340562491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702689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F48CC-BD1B-44F7-AF91-89E82998A128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26147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A6FED-CEE6-4973-A85C-33DBC4B2D98E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410654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B4935F-F207-4FF6-9A0B-1918BFE99DE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6938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E56B93-C6CC-4321-8690-80DC6814A219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2455193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886F5-1DF7-4A53-B5EA-21D55280B3E8}" type="slidenum">
              <a:rPr lang="de-DE" altLang="en-US"/>
              <a:pPr/>
              <a:t>‹#›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98789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Klicken Sie, um die Formate des Vorlagentextes zu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de-DE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EBEE47-7D36-4857-B098-3976A5A5F115}" type="slidenum">
              <a:rPr lang="de-DE" altLang="en-US"/>
              <a:pPr/>
              <a:t>‹#›</a:t>
            </a:fld>
            <a:endParaRPr lang="de-D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0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18.png"/><Relationship Id="rId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267635" y="295700"/>
            <a:ext cx="9373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Négykerekű, mellsőkerék-kormányzású jármű kanyarodása, kormányzási jellegei.</a:t>
            </a:r>
          </a:p>
          <a:p>
            <a:pPr algn="l"/>
            <a:r>
              <a:rPr lang="hu-HU" sz="4000" dirty="0" smtClean="0"/>
              <a:t> </a:t>
            </a:r>
            <a:endParaRPr lang="hu-HU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267635" y="5055959"/>
            <a:ext cx="9373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Dr. Szakács Tamás OE-BGK-MEI</a:t>
            </a:r>
          </a:p>
          <a:p>
            <a:pPr algn="r"/>
            <a:r>
              <a:rPr lang="hu-HU" dirty="0" smtClean="0"/>
              <a:t>2017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2921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 rot="-1903110">
            <a:off x="4786313" y="2281238"/>
            <a:ext cx="3784600" cy="100965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 rot="-1903110">
            <a:off x="5719763" y="2120900"/>
            <a:ext cx="1579562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 rot="-1903110">
            <a:off x="4602163" y="2019300"/>
            <a:ext cx="1663700" cy="542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 rot="-1903110">
            <a:off x="5484813" y="2136775"/>
            <a:ext cx="0" cy="236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rot="-1903110">
            <a:off x="5340350" y="2260600"/>
            <a:ext cx="2936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 rot="-1903110">
            <a:off x="5783263" y="3816350"/>
            <a:ext cx="1666875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Line 8"/>
          <p:cNvSpPr>
            <a:spLocks noChangeShapeType="1"/>
          </p:cNvSpPr>
          <p:nvPr/>
        </p:nvSpPr>
        <p:spPr bwMode="auto">
          <a:xfrm rot="-1903110">
            <a:off x="7092950" y="1893888"/>
            <a:ext cx="20320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 rot="19696890" flipH="1">
            <a:off x="4375150" y="2230438"/>
            <a:ext cx="23145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rot="19696890" flipH="1">
            <a:off x="5535613" y="4021138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 rot="-1903110">
            <a:off x="6635750" y="3952875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Line 12"/>
          <p:cNvSpPr>
            <a:spLocks noChangeShapeType="1"/>
          </p:cNvSpPr>
          <p:nvPr/>
        </p:nvSpPr>
        <p:spPr bwMode="auto">
          <a:xfrm rot="-1903110">
            <a:off x="6488113" y="4079875"/>
            <a:ext cx="3016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 rot="18196890">
            <a:off x="6758781" y="670719"/>
            <a:ext cx="1590675" cy="56038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Line 14"/>
          <p:cNvSpPr>
            <a:spLocks noChangeShapeType="1"/>
          </p:cNvSpPr>
          <p:nvPr/>
        </p:nvSpPr>
        <p:spPr bwMode="auto">
          <a:xfrm rot="19696890" flipV="1">
            <a:off x="7480300" y="966788"/>
            <a:ext cx="16351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Line 15"/>
          <p:cNvSpPr>
            <a:spLocks noChangeShapeType="1"/>
          </p:cNvSpPr>
          <p:nvPr/>
        </p:nvSpPr>
        <p:spPr bwMode="auto">
          <a:xfrm rot="-1903110">
            <a:off x="7566025" y="846138"/>
            <a:ext cx="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Line 16"/>
          <p:cNvSpPr>
            <a:spLocks noChangeShapeType="1"/>
          </p:cNvSpPr>
          <p:nvPr/>
        </p:nvSpPr>
        <p:spPr bwMode="auto">
          <a:xfrm rot="19696890" flipH="1">
            <a:off x="6626225" y="582613"/>
            <a:ext cx="1825625" cy="8207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 rot="18609115">
            <a:off x="7905750" y="2508250"/>
            <a:ext cx="1670050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Line 18"/>
          <p:cNvSpPr>
            <a:spLocks noChangeShapeType="1"/>
          </p:cNvSpPr>
          <p:nvPr/>
        </p:nvSpPr>
        <p:spPr bwMode="auto">
          <a:xfrm rot="-2090884">
            <a:off x="8732838" y="2670175"/>
            <a:ext cx="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 rot="19509116" flipH="1">
            <a:off x="7480300" y="2354263"/>
            <a:ext cx="2679700" cy="6667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 rot="19509116" flipV="1">
            <a:off x="8648700" y="2789238"/>
            <a:ext cx="16351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Rectangle 21"/>
          <p:cNvSpPr>
            <a:spLocks noChangeArrowheads="1"/>
          </p:cNvSpPr>
          <p:nvPr/>
        </p:nvSpPr>
        <p:spPr bwMode="auto">
          <a:xfrm rot="-618126">
            <a:off x="447675" y="3221038"/>
            <a:ext cx="1663700" cy="542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 rot="-618126">
            <a:off x="1339850" y="3359150"/>
            <a:ext cx="0" cy="236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 rot="-618126">
            <a:off x="1193800" y="3482975"/>
            <a:ext cx="2936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 rot="-618126">
            <a:off x="892175" y="5326063"/>
            <a:ext cx="1666875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 rot="-618126">
            <a:off x="474663" y="4327525"/>
            <a:ext cx="4351337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 rot="20981874" flipH="1">
            <a:off x="236538" y="3471863"/>
            <a:ext cx="23145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 rot="20981874" flipH="1">
            <a:off x="660400" y="5578475"/>
            <a:ext cx="2400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 rot="-618126">
            <a:off x="1746250" y="5470525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Line 29"/>
          <p:cNvSpPr>
            <a:spLocks noChangeShapeType="1"/>
          </p:cNvSpPr>
          <p:nvPr/>
        </p:nvSpPr>
        <p:spPr bwMode="auto">
          <a:xfrm rot="-618126">
            <a:off x="1597025" y="5597525"/>
            <a:ext cx="3016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Line 30"/>
          <p:cNvSpPr>
            <a:spLocks noChangeShapeType="1"/>
          </p:cNvSpPr>
          <p:nvPr/>
        </p:nvSpPr>
        <p:spPr bwMode="auto">
          <a:xfrm>
            <a:off x="1341438" y="3489325"/>
            <a:ext cx="398462" cy="21256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 rot="-1903110">
            <a:off x="4676775" y="3549650"/>
            <a:ext cx="14906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Line 32"/>
          <p:cNvSpPr>
            <a:spLocks noChangeShapeType="1"/>
          </p:cNvSpPr>
          <p:nvPr/>
        </p:nvSpPr>
        <p:spPr bwMode="auto">
          <a:xfrm>
            <a:off x="5489575" y="2262188"/>
            <a:ext cx="1147763" cy="1814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5489575" y="2262188"/>
            <a:ext cx="1147763" cy="18145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6" name="Line 34"/>
          <p:cNvSpPr>
            <a:spLocks noChangeShapeType="1"/>
          </p:cNvSpPr>
          <p:nvPr/>
        </p:nvSpPr>
        <p:spPr bwMode="auto">
          <a:xfrm flipH="1">
            <a:off x="6637338" y="1863725"/>
            <a:ext cx="1509712" cy="2209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7" name="Line 35"/>
          <p:cNvSpPr>
            <a:spLocks noChangeShapeType="1"/>
          </p:cNvSpPr>
          <p:nvPr/>
        </p:nvSpPr>
        <p:spPr bwMode="auto">
          <a:xfrm>
            <a:off x="7570788" y="952500"/>
            <a:ext cx="1166812" cy="184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8" name="Line 36"/>
          <p:cNvSpPr>
            <a:spLocks noChangeShapeType="1"/>
          </p:cNvSpPr>
          <p:nvPr/>
        </p:nvSpPr>
        <p:spPr bwMode="auto">
          <a:xfrm flipV="1">
            <a:off x="5489575" y="1862138"/>
            <a:ext cx="2662238" cy="400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389" name="Line 37"/>
          <p:cNvSpPr>
            <a:spLocks noChangeShapeType="1"/>
          </p:cNvSpPr>
          <p:nvPr/>
        </p:nvSpPr>
        <p:spPr bwMode="auto">
          <a:xfrm rot="-1903110">
            <a:off x="8147050" y="1727200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Oval 38"/>
          <p:cNvSpPr>
            <a:spLocks noChangeArrowheads="1"/>
          </p:cNvSpPr>
          <p:nvPr/>
        </p:nvSpPr>
        <p:spPr bwMode="auto">
          <a:xfrm>
            <a:off x="4740275" y="3894138"/>
            <a:ext cx="98425" cy="984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 rot="-591375">
            <a:off x="557213" y="2781300"/>
            <a:ext cx="1128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RL</a:t>
            </a:r>
            <a:r>
              <a:rPr lang="de-DE" altLang="en-US" baseline="30000"/>
              <a:t>Trailer</a:t>
            </a:r>
          </a:p>
        </p:txBody>
      </p:sp>
      <p:sp>
        <p:nvSpPr>
          <p:cNvPr id="100392" name="Text Box 40"/>
          <p:cNvSpPr txBox="1">
            <a:spLocks noChangeArrowheads="1"/>
          </p:cNvSpPr>
          <p:nvPr/>
        </p:nvSpPr>
        <p:spPr bwMode="auto">
          <a:xfrm rot="-591375">
            <a:off x="1163638" y="5881688"/>
            <a:ext cx="114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RR</a:t>
            </a:r>
            <a:r>
              <a:rPr lang="de-DE" altLang="en-US" baseline="30000"/>
              <a:t>Trailer</a:t>
            </a:r>
          </a:p>
        </p:txBody>
      </p:sp>
      <p:sp>
        <p:nvSpPr>
          <p:cNvPr id="100393" name="Text Box 41"/>
          <p:cNvSpPr txBox="1">
            <a:spLocks noChangeArrowheads="1"/>
          </p:cNvSpPr>
          <p:nvPr/>
        </p:nvSpPr>
        <p:spPr bwMode="auto">
          <a:xfrm rot="-1941925">
            <a:off x="4954588" y="1657350"/>
            <a:ext cx="573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RL</a:t>
            </a:r>
            <a:endParaRPr lang="de-DE" altLang="en-US" baseline="-25000"/>
          </a:p>
        </p:txBody>
      </p:sp>
      <p:sp>
        <p:nvSpPr>
          <p:cNvPr id="100394" name="Text Box 42"/>
          <p:cNvSpPr txBox="1">
            <a:spLocks noChangeArrowheads="1"/>
          </p:cNvSpPr>
          <p:nvPr/>
        </p:nvSpPr>
        <p:spPr bwMode="auto">
          <a:xfrm rot="-1941925">
            <a:off x="6604000" y="4186238"/>
            <a:ext cx="590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RR</a:t>
            </a:r>
            <a:endParaRPr lang="de-DE" altLang="en-US" baseline="-25000"/>
          </a:p>
        </p:txBody>
      </p:sp>
      <p:sp>
        <p:nvSpPr>
          <p:cNvPr id="100395" name="Text Box 43"/>
          <p:cNvSpPr txBox="1">
            <a:spLocks noChangeArrowheads="1"/>
          </p:cNvSpPr>
          <p:nvPr/>
        </p:nvSpPr>
        <p:spPr bwMode="auto">
          <a:xfrm rot="-3430229">
            <a:off x="6910388" y="51435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FL</a:t>
            </a:r>
            <a:endParaRPr lang="de-DE" altLang="en-US" baseline="-25000"/>
          </a:p>
        </p:txBody>
      </p:sp>
      <p:sp>
        <p:nvSpPr>
          <p:cNvPr id="100396" name="Text Box 44"/>
          <p:cNvSpPr txBox="1">
            <a:spLocks noChangeArrowheads="1"/>
          </p:cNvSpPr>
          <p:nvPr/>
        </p:nvSpPr>
        <p:spPr bwMode="auto">
          <a:xfrm rot="-3430229">
            <a:off x="8778082" y="2905919"/>
            <a:ext cx="557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FR</a:t>
            </a:r>
            <a:endParaRPr lang="de-DE" altLang="en-US" baseline="-25000"/>
          </a:p>
        </p:txBody>
      </p:sp>
      <p:sp>
        <p:nvSpPr>
          <p:cNvPr id="100397" name="Oval 45"/>
          <p:cNvSpPr>
            <a:spLocks noChangeArrowheads="1"/>
          </p:cNvSpPr>
          <p:nvPr/>
        </p:nvSpPr>
        <p:spPr bwMode="auto">
          <a:xfrm rot="-2118897">
            <a:off x="6440488" y="2816225"/>
            <a:ext cx="155575" cy="1555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98" name="Text Box 46"/>
          <p:cNvSpPr txBox="1">
            <a:spLocks noChangeArrowheads="1"/>
          </p:cNvSpPr>
          <p:nvPr/>
        </p:nvSpPr>
        <p:spPr bwMode="auto">
          <a:xfrm rot="-1941925">
            <a:off x="6356350" y="2822575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sp</a:t>
            </a:r>
            <a:endParaRPr lang="de-DE" altLang="en-US" baseline="-25000"/>
          </a:p>
        </p:txBody>
      </p:sp>
      <p:sp>
        <p:nvSpPr>
          <p:cNvPr id="100400" name="Freeform 48"/>
          <p:cNvSpPr>
            <a:spLocks/>
          </p:cNvSpPr>
          <p:nvPr/>
        </p:nvSpPr>
        <p:spPr bwMode="auto">
          <a:xfrm>
            <a:off x="3616203" y="1503363"/>
            <a:ext cx="2844922" cy="608012"/>
          </a:xfrm>
          <a:custGeom>
            <a:avLst/>
            <a:gdLst>
              <a:gd name="T0" fmla="*/ 0 w 1579"/>
              <a:gd name="T1" fmla="*/ 6 h 383"/>
              <a:gd name="T2" fmla="*/ 1327 w 1579"/>
              <a:gd name="T3" fmla="*/ 0 h 383"/>
              <a:gd name="T4" fmla="*/ 1579 w 1579"/>
              <a:gd name="T5" fmla="*/ 383 h 3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9" h="383">
                <a:moveTo>
                  <a:pt x="0" y="6"/>
                </a:moveTo>
                <a:lnTo>
                  <a:pt x="1327" y="0"/>
                </a:lnTo>
                <a:lnTo>
                  <a:pt x="1579" y="383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401" name="Oval 49"/>
          <p:cNvSpPr>
            <a:spLocks noChangeArrowheads="1"/>
          </p:cNvSpPr>
          <p:nvPr/>
        </p:nvSpPr>
        <p:spPr bwMode="auto">
          <a:xfrm>
            <a:off x="427038" y="4670425"/>
            <a:ext cx="98425" cy="984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402" name="Rectangle 50"/>
          <p:cNvSpPr>
            <a:spLocks noChangeArrowheads="1"/>
          </p:cNvSpPr>
          <p:nvPr/>
        </p:nvSpPr>
        <p:spPr bwMode="auto">
          <a:xfrm>
            <a:off x="3870780" y="576997"/>
            <a:ext cx="2888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altLang="en-US" dirty="0" smtClean="0"/>
              <a:t>Billenő mellsőtengely</a:t>
            </a:r>
            <a:endParaRPr lang="en-US" altLang="en-US" dirty="0"/>
          </a:p>
        </p:txBody>
      </p:sp>
      <p:sp>
        <p:nvSpPr>
          <p:cNvPr id="100403" name="Freeform 51"/>
          <p:cNvSpPr>
            <a:spLocks/>
          </p:cNvSpPr>
          <p:nvPr/>
        </p:nvSpPr>
        <p:spPr bwMode="auto">
          <a:xfrm>
            <a:off x="4127500" y="1014413"/>
            <a:ext cx="3878263" cy="722312"/>
          </a:xfrm>
          <a:custGeom>
            <a:avLst/>
            <a:gdLst>
              <a:gd name="T0" fmla="*/ 0 w 2443"/>
              <a:gd name="T1" fmla="*/ 8 h 455"/>
              <a:gd name="T2" fmla="*/ 1338 w 2443"/>
              <a:gd name="T3" fmla="*/ 0 h 455"/>
              <a:gd name="T4" fmla="*/ 2443 w 2443"/>
              <a:gd name="T5" fmla="*/ 455 h 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43" h="455">
                <a:moveTo>
                  <a:pt x="0" y="8"/>
                </a:moveTo>
                <a:lnTo>
                  <a:pt x="1338" y="0"/>
                </a:lnTo>
                <a:lnTo>
                  <a:pt x="2443" y="455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404" name="Arc 52"/>
          <p:cNvSpPr>
            <a:spLocks/>
          </p:cNvSpPr>
          <p:nvPr/>
        </p:nvSpPr>
        <p:spPr bwMode="auto">
          <a:xfrm rot="-7902737" flipH="1" flipV="1">
            <a:off x="7924800" y="1739900"/>
            <a:ext cx="481013" cy="239713"/>
          </a:xfrm>
          <a:custGeom>
            <a:avLst/>
            <a:gdLst>
              <a:gd name="G0" fmla="+- 21600 0 0"/>
              <a:gd name="G1" fmla="+- 21462 0 0"/>
              <a:gd name="G2" fmla="+- 21600 0 0"/>
              <a:gd name="T0" fmla="*/ 30507 w 43200"/>
              <a:gd name="T1" fmla="*/ 1784 h 43062"/>
              <a:gd name="T2" fmla="*/ 19162 w 43200"/>
              <a:gd name="T3" fmla="*/ 0 h 43062"/>
              <a:gd name="T4" fmla="*/ 21600 w 43200"/>
              <a:gd name="T5" fmla="*/ 21462 h 43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3062" fill="none" extrusionOk="0">
                <a:moveTo>
                  <a:pt x="30507" y="1783"/>
                </a:moveTo>
                <a:cubicBezTo>
                  <a:pt x="38234" y="5281"/>
                  <a:pt x="43200" y="12979"/>
                  <a:pt x="43200" y="21462"/>
                </a:cubicBezTo>
                <a:cubicBezTo>
                  <a:pt x="43200" y="33391"/>
                  <a:pt x="33529" y="43062"/>
                  <a:pt x="21600" y="43062"/>
                </a:cubicBezTo>
                <a:cubicBezTo>
                  <a:pt x="9670" y="43062"/>
                  <a:pt x="0" y="33391"/>
                  <a:pt x="0" y="21462"/>
                </a:cubicBezTo>
                <a:cubicBezTo>
                  <a:pt x="-1" y="10475"/>
                  <a:pt x="8246" y="1240"/>
                  <a:pt x="19162" y="0"/>
                </a:cubicBezTo>
              </a:path>
              <a:path w="43200" h="43062" stroke="0" extrusionOk="0">
                <a:moveTo>
                  <a:pt x="30507" y="1783"/>
                </a:moveTo>
                <a:cubicBezTo>
                  <a:pt x="38234" y="5281"/>
                  <a:pt x="43200" y="12979"/>
                  <a:pt x="43200" y="21462"/>
                </a:cubicBezTo>
                <a:cubicBezTo>
                  <a:pt x="43200" y="33391"/>
                  <a:pt x="33529" y="43062"/>
                  <a:pt x="21600" y="43062"/>
                </a:cubicBezTo>
                <a:cubicBezTo>
                  <a:pt x="9670" y="43062"/>
                  <a:pt x="0" y="33391"/>
                  <a:pt x="0" y="21462"/>
                </a:cubicBezTo>
                <a:cubicBezTo>
                  <a:pt x="-1" y="10475"/>
                  <a:pt x="8246" y="1240"/>
                  <a:pt x="19162" y="0"/>
                </a:cubicBezTo>
                <a:lnTo>
                  <a:pt x="21600" y="21462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3407626" y="1094234"/>
            <a:ext cx="28392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altLang="en-US" dirty="0" smtClean="0"/>
              <a:t>Stabilitási háromszög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 rot="-1617601">
            <a:off x="5683250" y="2203450"/>
            <a:ext cx="2855913" cy="100965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5" name="Rectangle 3"/>
          <p:cNvSpPr>
            <a:spLocks noChangeArrowheads="1"/>
          </p:cNvSpPr>
          <p:nvPr/>
        </p:nvSpPr>
        <p:spPr bwMode="auto">
          <a:xfrm rot="-1617601">
            <a:off x="5730875" y="2241550"/>
            <a:ext cx="1579563" cy="1524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 rot="-1617601">
            <a:off x="4665663" y="2052638"/>
            <a:ext cx="1663700" cy="542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38" name="Line 6"/>
          <p:cNvSpPr>
            <a:spLocks noChangeShapeType="1"/>
          </p:cNvSpPr>
          <p:nvPr/>
        </p:nvSpPr>
        <p:spPr bwMode="auto">
          <a:xfrm rot="-1617601">
            <a:off x="5407025" y="2298700"/>
            <a:ext cx="29368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 rot="-1617601">
            <a:off x="5694363" y="3941763"/>
            <a:ext cx="1666875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 rot="-1617601">
            <a:off x="4795838" y="2720975"/>
            <a:ext cx="45529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1" name="Line 9"/>
          <p:cNvSpPr>
            <a:spLocks noChangeShapeType="1"/>
          </p:cNvSpPr>
          <p:nvPr/>
        </p:nvSpPr>
        <p:spPr bwMode="auto">
          <a:xfrm rot="19982399" flipH="1">
            <a:off x="4456113" y="2320925"/>
            <a:ext cx="21018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2" name="Line 10"/>
          <p:cNvSpPr>
            <a:spLocks noChangeShapeType="1"/>
          </p:cNvSpPr>
          <p:nvPr/>
        </p:nvSpPr>
        <p:spPr bwMode="auto">
          <a:xfrm rot="19982399" flipH="1">
            <a:off x="5467350" y="4227513"/>
            <a:ext cx="2084388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rot="-1617601">
            <a:off x="6399213" y="4206875"/>
            <a:ext cx="3016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45" name="Rectangle 13"/>
          <p:cNvSpPr>
            <a:spLocks noChangeArrowheads="1"/>
          </p:cNvSpPr>
          <p:nvPr/>
        </p:nvSpPr>
        <p:spPr bwMode="auto">
          <a:xfrm rot="18482399">
            <a:off x="6927056" y="885032"/>
            <a:ext cx="1590675" cy="56038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7" name="Line 15"/>
          <p:cNvSpPr>
            <a:spLocks noChangeShapeType="1"/>
          </p:cNvSpPr>
          <p:nvPr/>
        </p:nvSpPr>
        <p:spPr bwMode="auto">
          <a:xfrm rot="-1617601">
            <a:off x="7734300" y="1062038"/>
            <a:ext cx="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8" name="Line 16"/>
          <p:cNvSpPr>
            <a:spLocks noChangeShapeType="1"/>
          </p:cNvSpPr>
          <p:nvPr/>
        </p:nvSpPr>
        <p:spPr bwMode="auto">
          <a:xfrm rot="19982399" flipH="1">
            <a:off x="6858000" y="777875"/>
            <a:ext cx="1746250" cy="785813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49" name="Rectangle 17"/>
          <p:cNvSpPr>
            <a:spLocks noChangeArrowheads="1"/>
          </p:cNvSpPr>
          <p:nvPr/>
        </p:nvSpPr>
        <p:spPr bwMode="auto">
          <a:xfrm rot="18894624">
            <a:off x="7918450" y="2814638"/>
            <a:ext cx="1670050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0" name="Line 18"/>
          <p:cNvSpPr>
            <a:spLocks noChangeShapeType="1"/>
          </p:cNvSpPr>
          <p:nvPr/>
        </p:nvSpPr>
        <p:spPr bwMode="auto">
          <a:xfrm rot="-1805375">
            <a:off x="8745538" y="2976563"/>
            <a:ext cx="0" cy="22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1" name="Line 19"/>
          <p:cNvSpPr>
            <a:spLocks noChangeShapeType="1"/>
          </p:cNvSpPr>
          <p:nvPr/>
        </p:nvSpPr>
        <p:spPr bwMode="auto">
          <a:xfrm rot="19794625" flipH="1">
            <a:off x="7683500" y="2827338"/>
            <a:ext cx="2122488" cy="52705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3" name="Rectangle 21"/>
          <p:cNvSpPr>
            <a:spLocks noChangeArrowheads="1"/>
          </p:cNvSpPr>
          <p:nvPr/>
        </p:nvSpPr>
        <p:spPr bwMode="auto">
          <a:xfrm rot="-332617">
            <a:off x="509588" y="2624138"/>
            <a:ext cx="1663700" cy="542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4" name="Line 22"/>
          <p:cNvSpPr>
            <a:spLocks noChangeShapeType="1"/>
          </p:cNvSpPr>
          <p:nvPr/>
        </p:nvSpPr>
        <p:spPr bwMode="auto">
          <a:xfrm rot="-332617">
            <a:off x="1401763" y="2767013"/>
            <a:ext cx="0" cy="236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5" name="Line 23"/>
          <p:cNvSpPr>
            <a:spLocks noChangeShapeType="1"/>
          </p:cNvSpPr>
          <p:nvPr/>
        </p:nvSpPr>
        <p:spPr bwMode="auto">
          <a:xfrm rot="-332617">
            <a:off x="1255713" y="2892425"/>
            <a:ext cx="2936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 rot="-332617">
            <a:off x="777875" y="4759325"/>
            <a:ext cx="1666875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8" name="Line 26"/>
          <p:cNvSpPr>
            <a:spLocks noChangeShapeType="1"/>
          </p:cNvSpPr>
          <p:nvPr/>
        </p:nvSpPr>
        <p:spPr bwMode="auto">
          <a:xfrm rot="21267383" flipH="1">
            <a:off x="382588" y="2887663"/>
            <a:ext cx="21621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59" name="Line 27"/>
          <p:cNvSpPr>
            <a:spLocks noChangeShapeType="1"/>
          </p:cNvSpPr>
          <p:nvPr/>
        </p:nvSpPr>
        <p:spPr bwMode="auto">
          <a:xfrm rot="21267383" flipH="1">
            <a:off x="588963" y="5019675"/>
            <a:ext cx="2357437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62" name="Line 30"/>
          <p:cNvSpPr>
            <a:spLocks noChangeShapeType="1"/>
          </p:cNvSpPr>
          <p:nvPr/>
        </p:nvSpPr>
        <p:spPr bwMode="auto">
          <a:xfrm rot="285509">
            <a:off x="1309688" y="2911475"/>
            <a:ext cx="414337" cy="2208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67" name="Line 35"/>
          <p:cNvSpPr>
            <a:spLocks noChangeShapeType="1"/>
          </p:cNvSpPr>
          <p:nvPr/>
        </p:nvSpPr>
        <p:spPr bwMode="auto">
          <a:xfrm rot="285509">
            <a:off x="7637463" y="1174750"/>
            <a:ext cx="1190625" cy="18827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69" name="Line 37"/>
          <p:cNvSpPr>
            <a:spLocks noChangeShapeType="1"/>
          </p:cNvSpPr>
          <p:nvPr/>
        </p:nvSpPr>
        <p:spPr bwMode="auto">
          <a:xfrm rot="-1617601">
            <a:off x="8239125" y="1987550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86" name="Line 54"/>
          <p:cNvSpPr>
            <a:spLocks noChangeShapeType="1"/>
          </p:cNvSpPr>
          <p:nvPr/>
        </p:nvSpPr>
        <p:spPr bwMode="auto">
          <a:xfrm rot="285509">
            <a:off x="5400675" y="2216150"/>
            <a:ext cx="1301750" cy="2057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887" name="Line 55"/>
          <p:cNvSpPr>
            <a:spLocks noChangeShapeType="1"/>
          </p:cNvSpPr>
          <p:nvPr/>
        </p:nvSpPr>
        <p:spPr bwMode="auto">
          <a:xfrm rot="10467383" flipH="1">
            <a:off x="1628775" y="4951413"/>
            <a:ext cx="170973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88" name="Line 56"/>
          <p:cNvSpPr>
            <a:spLocks noChangeShapeType="1"/>
          </p:cNvSpPr>
          <p:nvPr/>
        </p:nvSpPr>
        <p:spPr bwMode="auto">
          <a:xfrm rot="10467383" flipH="1">
            <a:off x="1406525" y="2835275"/>
            <a:ext cx="11953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89" name="Line 57"/>
          <p:cNvSpPr>
            <a:spLocks noChangeShapeType="1"/>
          </p:cNvSpPr>
          <p:nvPr/>
        </p:nvSpPr>
        <p:spPr bwMode="auto">
          <a:xfrm rot="10467383" flipH="1">
            <a:off x="5364163" y="2813050"/>
            <a:ext cx="1722437" cy="6762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0885" name="Group 53"/>
          <p:cNvGrpSpPr>
            <a:grpSpLocks/>
          </p:cNvGrpSpPr>
          <p:nvPr/>
        </p:nvGrpSpPr>
        <p:grpSpPr bwMode="auto">
          <a:xfrm rot="285509">
            <a:off x="479425" y="3319463"/>
            <a:ext cx="4954588" cy="495300"/>
            <a:chOff x="332" y="2247"/>
            <a:chExt cx="3121" cy="312"/>
          </a:xfrm>
        </p:grpSpPr>
        <p:sp>
          <p:nvSpPr>
            <p:cNvPr id="120857" name="Line 25"/>
            <p:cNvSpPr>
              <a:spLocks noChangeShapeType="1"/>
            </p:cNvSpPr>
            <p:nvPr/>
          </p:nvSpPr>
          <p:spPr bwMode="auto">
            <a:xfrm rot="-618126">
              <a:off x="332" y="2558"/>
              <a:ext cx="3120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70" name="Oval 38"/>
            <p:cNvSpPr>
              <a:spLocks noChangeArrowheads="1"/>
            </p:cNvSpPr>
            <p:nvPr/>
          </p:nvSpPr>
          <p:spPr bwMode="auto">
            <a:xfrm>
              <a:off x="3391" y="2247"/>
              <a:ext cx="62" cy="62"/>
            </a:xfrm>
            <a:prstGeom prst="ellipse">
              <a:avLst/>
            </a:prstGeom>
            <a:solidFill>
              <a:schemeClr val="tx2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90" name="Text Box 58"/>
          <p:cNvSpPr txBox="1">
            <a:spLocks noChangeArrowheads="1"/>
          </p:cNvSpPr>
          <p:nvPr/>
        </p:nvSpPr>
        <p:spPr bwMode="auto">
          <a:xfrm rot="-305866">
            <a:off x="184190" y="2201218"/>
            <a:ext cx="22573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altLang="en-US" dirty="0" smtClean="0"/>
              <a:t>Baloldali </a:t>
            </a:r>
            <a:r>
              <a:rPr lang="hu-HU" altLang="en-US" dirty="0" err="1" smtClean="0"/>
              <a:t>tolóreő</a:t>
            </a:r>
            <a:endParaRPr lang="de-DE" altLang="en-US" baseline="30000" dirty="0"/>
          </a:p>
        </p:txBody>
      </p:sp>
      <p:sp>
        <p:nvSpPr>
          <p:cNvPr id="120892" name="Text Box 60"/>
          <p:cNvSpPr txBox="1">
            <a:spLocks noChangeArrowheads="1"/>
          </p:cNvSpPr>
          <p:nvPr/>
        </p:nvSpPr>
        <p:spPr bwMode="auto">
          <a:xfrm rot="-305866">
            <a:off x="702742" y="5299433"/>
            <a:ext cx="26207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dirty="0" smtClean="0"/>
              <a:t>Jobboldali tolóerő</a:t>
            </a:r>
            <a:endParaRPr lang="de-DE" altLang="en-US" dirty="0"/>
          </a:p>
        </p:txBody>
      </p:sp>
      <p:sp>
        <p:nvSpPr>
          <p:cNvPr id="120893" name="Text Box 61"/>
          <p:cNvSpPr txBox="1">
            <a:spLocks noChangeArrowheads="1"/>
          </p:cNvSpPr>
          <p:nvPr/>
        </p:nvSpPr>
        <p:spPr bwMode="auto">
          <a:xfrm rot="279219">
            <a:off x="3931535" y="3918893"/>
            <a:ext cx="1222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hu-HU" altLang="en-US" dirty="0" smtClean="0"/>
              <a:t>Vonóerő</a:t>
            </a:r>
            <a:endParaRPr lang="de-DE" altLang="en-US" baseline="30000" dirty="0"/>
          </a:p>
        </p:txBody>
      </p:sp>
      <p:sp>
        <p:nvSpPr>
          <p:cNvPr id="120895" name="Freeform 63"/>
          <p:cNvSpPr>
            <a:spLocks/>
          </p:cNvSpPr>
          <p:nvPr/>
        </p:nvSpPr>
        <p:spPr bwMode="auto">
          <a:xfrm rot="285509">
            <a:off x="3754438" y="3338513"/>
            <a:ext cx="1962150" cy="1028700"/>
          </a:xfrm>
          <a:custGeom>
            <a:avLst/>
            <a:gdLst>
              <a:gd name="T0" fmla="*/ 0 w 1236"/>
              <a:gd name="T1" fmla="*/ 648 h 648"/>
              <a:gd name="T2" fmla="*/ 1044 w 1236"/>
              <a:gd name="T3" fmla="*/ 648 h 648"/>
              <a:gd name="T4" fmla="*/ 1236 w 1236"/>
              <a:gd name="T5" fmla="*/ 0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36" h="648">
                <a:moveTo>
                  <a:pt x="0" y="648"/>
                </a:moveTo>
                <a:lnTo>
                  <a:pt x="1044" y="648"/>
                </a:lnTo>
                <a:lnTo>
                  <a:pt x="1236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 rot="-1903110">
            <a:off x="5934075" y="4286250"/>
            <a:ext cx="2500313" cy="876300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auto">
          <a:xfrm rot="-1903110">
            <a:off x="6022975" y="4354513"/>
            <a:ext cx="1370013" cy="1320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 rot="-1903110">
            <a:off x="5056188" y="4265613"/>
            <a:ext cx="1439862" cy="47148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1" name="Line 5"/>
          <p:cNvSpPr>
            <a:spLocks noChangeShapeType="1"/>
          </p:cNvSpPr>
          <p:nvPr/>
        </p:nvSpPr>
        <p:spPr bwMode="auto">
          <a:xfrm rot="-1903110">
            <a:off x="5819775" y="4368800"/>
            <a:ext cx="1588" cy="20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2" name="Line 6"/>
          <p:cNvSpPr>
            <a:spLocks noChangeShapeType="1"/>
          </p:cNvSpPr>
          <p:nvPr/>
        </p:nvSpPr>
        <p:spPr bwMode="auto">
          <a:xfrm rot="-1903110">
            <a:off x="5695950" y="4475163"/>
            <a:ext cx="252413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auto">
          <a:xfrm rot="-1903110">
            <a:off x="6078538" y="5822950"/>
            <a:ext cx="1444625" cy="468313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4" name="Line 8"/>
          <p:cNvSpPr>
            <a:spLocks noChangeShapeType="1"/>
          </p:cNvSpPr>
          <p:nvPr/>
        </p:nvSpPr>
        <p:spPr bwMode="auto">
          <a:xfrm rot="-1903110">
            <a:off x="6032500" y="4497388"/>
            <a:ext cx="3005138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5" name="Line 9"/>
          <p:cNvSpPr>
            <a:spLocks noChangeShapeType="1"/>
          </p:cNvSpPr>
          <p:nvPr/>
        </p:nvSpPr>
        <p:spPr bwMode="auto">
          <a:xfrm rot="19696890" flipH="1">
            <a:off x="4859338" y="4448175"/>
            <a:ext cx="2003425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6" name="Line 10"/>
          <p:cNvSpPr>
            <a:spLocks noChangeShapeType="1"/>
          </p:cNvSpPr>
          <p:nvPr/>
        </p:nvSpPr>
        <p:spPr bwMode="auto">
          <a:xfrm rot="19696890" flipH="1">
            <a:off x="5864225" y="6000750"/>
            <a:ext cx="2079625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7" name="Line 11"/>
          <p:cNvSpPr>
            <a:spLocks noChangeShapeType="1"/>
          </p:cNvSpPr>
          <p:nvPr/>
        </p:nvSpPr>
        <p:spPr bwMode="auto">
          <a:xfrm rot="-1903110">
            <a:off x="6818313" y="5942013"/>
            <a:ext cx="1587" cy="212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 rot="-1903110">
            <a:off x="6688138" y="6051550"/>
            <a:ext cx="26193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 rot="19696890" flipV="1">
            <a:off x="7548563" y="3352800"/>
            <a:ext cx="141287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1" name="Line 15"/>
          <p:cNvSpPr>
            <a:spLocks noChangeShapeType="1"/>
          </p:cNvSpPr>
          <p:nvPr/>
        </p:nvSpPr>
        <p:spPr bwMode="auto">
          <a:xfrm rot="-1903110">
            <a:off x="7623175" y="3249613"/>
            <a:ext cx="1588" cy="1920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 rot="-2090884">
            <a:off x="8632825" y="4829175"/>
            <a:ext cx="3175" cy="19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Line 20"/>
          <p:cNvSpPr>
            <a:spLocks noChangeShapeType="1"/>
          </p:cNvSpPr>
          <p:nvPr/>
        </p:nvSpPr>
        <p:spPr bwMode="auto">
          <a:xfrm rot="19509116" flipV="1">
            <a:off x="8559800" y="4933950"/>
            <a:ext cx="14287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7" name="Line 31"/>
          <p:cNvSpPr>
            <a:spLocks noChangeShapeType="1"/>
          </p:cNvSpPr>
          <p:nvPr/>
        </p:nvSpPr>
        <p:spPr bwMode="auto">
          <a:xfrm rot="-1903110">
            <a:off x="5570538" y="5462588"/>
            <a:ext cx="803275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Line 32"/>
          <p:cNvSpPr>
            <a:spLocks noChangeShapeType="1"/>
          </p:cNvSpPr>
          <p:nvPr/>
        </p:nvSpPr>
        <p:spPr bwMode="auto">
          <a:xfrm>
            <a:off x="5824538" y="4476750"/>
            <a:ext cx="995362" cy="1571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69" name="Line 33"/>
          <p:cNvSpPr>
            <a:spLocks noChangeShapeType="1"/>
          </p:cNvSpPr>
          <p:nvPr/>
        </p:nvSpPr>
        <p:spPr bwMode="auto">
          <a:xfrm>
            <a:off x="5824538" y="4476750"/>
            <a:ext cx="995362" cy="1571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71" name="Line 35"/>
          <p:cNvSpPr>
            <a:spLocks noChangeShapeType="1"/>
          </p:cNvSpPr>
          <p:nvPr/>
        </p:nvSpPr>
        <p:spPr bwMode="auto">
          <a:xfrm>
            <a:off x="7626350" y="3341688"/>
            <a:ext cx="1012825" cy="1598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2" name="Line 16"/>
          <p:cNvSpPr>
            <a:spLocks noChangeShapeType="1"/>
          </p:cNvSpPr>
          <p:nvPr/>
        </p:nvSpPr>
        <p:spPr bwMode="auto">
          <a:xfrm rot="19896564" flipH="1">
            <a:off x="6883400" y="2889250"/>
            <a:ext cx="1624013" cy="7286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49" name="Rectangle 13"/>
          <p:cNvSpPr>
            <a:spLocks noChangeArrowheads="1"/>
          </p:cNvSpPr>
          <p:nvPr/>
        </p:nvSpPr>
        <p:spPr bwMode="auto">
          <a:xfrm rot="18396564">
            <a:off x="6921500" y="3108325"/>
            <a:ext cx="1379538" cy="48418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2" name="Line 56"/>
          <p:cNvSpPr>
            <a:spLocks noChangeShapeType="1"/>
          </p:cNvSpPr>
          <p:nvPr/>
        </p:nvSpPr>
        <p:spPr bwMode="auto">
          <a:xfrm rot="199675" flipH="1" flipV="1">
            <a:off x="2878138" y="244475"/>
            <a:ext cx="4886325" cy="2995613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3" name="Line 57"/>
          <p:cNvSpPr>
            <a:spLocks noChangeShapeType="1"/>
          </p:cNvSpPr>
          <p:nvPr/>
        </p:nvSpPr>
        <p:spPr bwMode="auto">
          <a:xfrm flipH="1" flipV="1">
            <a:off x="2954338" y="36513"/>
            <a:ext cx="3348037" cy="5180012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Line 58"/>
          <p:cNvSpPr>
            <a:spLocks noChangeShapeType="1"/>
          </p:cNvSpPr>
          <p:nvPr/>
        </p:nvSpPr>
        <p:spPr bwMode="auto">
          <a:xfrm rot="804005" flipH="1" flipV="1">
            <a:off x="2259013" y="66675"/>
            <a:ext cx="1219200" cy="633253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Rectangle 17"/>
          <p:cNvSpPr>
            <a:spLocks noChangeArrowheads="1"/>
          </p:cNvSpPr>
          <p:nvPr/>
        </p:nvSpPr>
        <p:spPr bwMode="auto">
          <a:xfrm rot="18651568">
            <a:off x="7876381" y="4669632"/>
            <a:ext cx="1539875" cy="49688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Line 19"/>
          <p:cNvSpPr>
            <a:spLocks noChangeShapeType="1"/>
          </p:cNvSpPr>
          <p:nvPr/>
        </p:nvSpPr>
        <p:spPr bwMode="auto">
          <a:xfrm rot="19551568" flipH="1">
            <a:off x="7739063" y="4616450"/>
            <a:ext cx="1914525" cy="4762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1" name="Line 65"/>
          <p:cNvSpPr>
            <a:spLocks noChangeShapeType="1"/>
          </p:cNvSpPr>
          <p:nvPr/>
        </p:nvSpPr>
        <p:spPr bwMode="auto">
          <a:xfrm rot="-153532" flipH="1" flipV="1">
            <a:off x="3041650" y="-65088"/>
            <a:ext cx="5507038" cy="5108576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Line 68"/>
          <p:cNvSpPr>
            <a:spLocks noChangeShapeType="1"/>
          </p:cNvSpPr>
          <p:nvPr/>
        </p:nvSpPr>
        <p:spPr bwMode="auto">
          <a:xfrm flipH="1" flipV="1">
            <a:off x="6310313" y="5246688"/>
            <a:ext cx="827087" cy="129063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6" name="Rectangle 70"/>
          <p:cNvSpPr>
            <a:spLocks noChangeArrowheads="1"/>
          </p:cNvSpPr>
          <p:nvPr/>
        </p:nvSpPr>
        <p:spPr bwMode="auto">
          <a:xfrm rot="185880">
            <a:off x="2043113" y="4337050"/>
            <a:ext cx="1441450" cy="471488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Line 71"/>
          <p:cNvSpPr>
            <a:spLocks noChangeShapeType="1"/>
          </p:cNvSpPr>
          <p:nvPr/>
        </p:nvSpPr>
        <p:spPr bwMode="auto">
          <a:xfrm rot="185880">
            <a:off x="2690813" y="4576763"/>
            <a:ext cx="254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8" name="Rectangle 72"/>
          <p:cNvSpPr>
            <a:spLocks noChangeArrowheads="1"/>
          </p:cNvSpPr>
          <p:nvPr/>
        </p:nvSpPr>
        <p:spPr bwMode="auto">
          <a:xfrm rot="185880">
            <a:off x="1995488" y="6200775"/>
            <a:ext cx="1444625" cy="468313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9" name="Line 73"/>
          <p:cNvSpPr>
            <a:spLocks noChangeShapeType="1"/>
          </p:cNvSpPr>
          <p:nvPr/>
        </p:nvSpPr>
        <p:spPr bwMode="auto">
          <a:xfrm rot="185880">
            <a:off x="2360613" y="5562600"/>
            <a:ext cx="3273425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10" name="Line 74"/>
          <p:cNvSpPr>
            <a:spLocks noChangeShapeType="1"/>
          </p:cNvSpPr>
          <p:nvPr/>
        </p:nvSpPr>
        <p:spPr bwMode="auto">
          <a:xfrm rot="185880" flipH="1">
            <a:off x="1766888" y="4575175"/>
            <a:ext cx="2101850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11" name="Line 75"/>
          <p:cNvSpPr>
            <a:spLocks noChangeShapeType="1"/>
          </p:cNvSpPr>
          <p:nvPr/>
        </p:nvSpPr>
        <p:spPr bwMode="auto">
          <a:xfrm rot="185880" flipH="1">
            <a:off x="1665288" y="6442075"/>
            <a:ext cx="2208212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12" name="Line 76"/>
          <p:cNvSpPr>
            <a:spLocks noChangeShapeType="1"/>
          </p:cNvSpPr>
          <p:nvPr/>
        </p:nvSpPr>
        <p:spPr bwMode="auto">
          <a:xfrm rot="185880">
            <a:off x="2725738" y="6335713"/>
            <a:ext cx="1587" cy="214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13" name="Line 77"/>
          <p:cNvSpPr>
            <a:spLocks noChangeShapeType="1"/>
          </p:cNvSpPr>
          <p:nvPr/>
        </p:nvSpPr>
        <p:spPr bwMode="auto">
          <a:xfrm rot="185880">
            <a:off x="2605088" y="6442075"/>
            <a:ext cx="26193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14" name="Line 78"/>
          <p:cNvSpPr>
            <a:spLocks noChangeShapeType="1"/>
          </p:cNvSpPr>
          <p:nvPr/>
        </p:nvSpPr>
        <p:spPr bwMode="auto">
          <a:xfrm rot="804005">
            <a:off x="2598738" y="4595813"/>
            <a:ext cx="344487" cy="18430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 rot="804005">
            <a:off x="5589588" y="5614988"/>
            <a:ext cx="84137" cy="84137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0" name="Line 94"/>
          <p:cNvSpPr>
            <a:spLocks noChangeShapeType="1"/>
          </p:cNvSpPr>
          <p:nvPr/>
        </p:nvSpPr>
        <p:spPr bwMode="auto">
          <a:xfrm rot="185880">
            <a:off x="4287838" y="5643563"/>
            <a:ext cx="2324100" cy="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1" name="Line 95"/>
          <p:cNvSpPr>
            <a:spLocks noChangeShapeType="1"/>
          </p:cNvSpPr>
          <p:nvPr/>
        </p:nvSpPr>
        <p:spPr bwMode="auto">
          <a:xfrm rot="-1903110">
            <a:off x="7292975" y="3071813"/>
            <a:ext cx="1566863" cy="158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2" name="Line 96"/>
          <p:cNvSpPr>
            <a:spLocks noChangeShapeType="1"/>
          </p:cNvSpPr>
          <p:nvPr/>
        </p:nvSpPr>
        <p:spPr bwMode="auto">
          <a:xfrm rot="-1903110">
            <a:off x="8112125" y="4700588"/>
            <a:ext cx="1773238" cy="158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3" name="Arc 97"/>
          <p:cNvSpPr>
            <a:spLocks/>
          </p:cNvSpPr>
          <p:nvPr/>
        </p:nvSpPr>
        <p:spPr bwMode="auto">
          <a:xfrm>
            <a:off x="7634288" y="2462213"/>
            <a:ext cx="584200" cy="88265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3103"/>
              <a:gd name="T1" fmla="*/ 0 h 19822"/>
              <a:gd name="T2" fmla="*/ 13103 w 13103"/>
              <a:gd name="T3" fmla="*/ 2650 h 19822"/>
              <a:gd name="T4" fmla="*/ 0 w 13103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103" h="19822" fill="none" extrusionOk="0">
                <a:moveTo>
                  <a:pt x="8581" y="0"/>
                </a:moveTo>
                <a:cubicBezTo>
                  <a:pt x="10190" y="696"/>
                  <a:pt x="11709" y="1586"/>
                  <a:pt x="13102" y="2650"/>
                </a:cubicBezTo>
              </a:path>
              <a:path w="13103" h="19822" stroke="0" extrusionOk="0">
                <a:moveTo>
                  <a:pt x="8581" y="0"/>
                </a:moveTo>
                <a:cubicBezTo>
                  <a:pt x="10190" y="696"/>
                  <a:pt x="11709" y="1586"/>
                  <a:pt x="13102" y="2650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4" name="Arc 98"/>
          <p:cNvSpPr>
            <a:spLocks/>
          </p:cNvSpPr>
          <p:nvPr/>
        </p:nvSpPr>
        <p:spPr bwMode="auto">
          <a:xfrm>
            <a:off x="7634288" y="2843213"/>
            <a:ext cx="925512" cy="498475"/>
          </a:xfrm>
          <a:custGeom>
            <a:avLst/>
            <a:gdLst>
              <a:gd name="G0" fmla="+- 0 0 0"/>
              <a:gd name="G1" fmla="+- 11190 0 0"/>
              <a:gd name="G2" fmla="+- 21600 0 0"/>
              <a:gd name="T0" fmla="*/ 18476 w 20775"/>
              <a:gd name="T1" fmla="*/ 0 h 11190"/>
              <a:gd name="T2" fmla="*/ 20775 w 20775"/>
              <a:gd name="T3" fmla="*/ 5276 h 11190"/>
              <a:gd name="T4" fmla="*/ 0 w 20775"/>
              <a:gd name="T5" fmla="*/ 11190 h 1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75" h="11190" fill="none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</a:path>
              <a:path w="20775" h="11190" stroke="0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  <a:lnTo>
                  <a:pt x="0" y="1119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5" name="Arc 99"/>
          <p:cNvSpPr>
            <a:spLocks/>
          </p:cNvSpPr>
          <p:nvPr/>
        </p:nvSpPr>
        <p:spPr bwMode="auto">
          <a:xfrm>
            <a:off x="7634288" y="2573338"/>
            <a:ext cx="831850" cy="769937"/>
          </a:xfrm>
          <a:custGeom>
            <a:avLst/>
            <a:gdLst>
              <a:gd name="G0" fmla="+- 0 0 0"/>
              <a:gd name="G1" fmla="+- 17283 0 0"/>
              <a:gd name="G2" fmla="+- 21600 0 0"/>
              <a:gd name="T0" fmla="*/ 12955 w 18666"/>
              <a:gd name="T1" fmla="*/ 0 h 17283"/>
              <a:gd name="T2" fmla="*/ 18666 w 18666"/>
              <a:gd name="T3" fmla="*/ 6413 h 17283"/>
              <a:gd name="T4" fmla="*/ 0 w 18666"/>
              <a:gd name="T5" fmla="*/ 17283 h 17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66" h="17283" fill="none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</a:path>
              <a:path w="18666" h="17283" stroke="0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  <a:lnTo>
                  <a:pt x="0" y="172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6836" name="Object 100"/>
          <p:cNvGraphicFramePr>
            <a:graphicFrameLocks noChangeAspect="1"/>
          </p:cNvGraphicFramePr>
          <p:nvPr/>
        </p:nvGraphicFramePr>
        <p:xfrm>
          <a:off x="4895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37" name="Text Box 101"/>
          <p:cNvSpPr txBox="1">
            <a:spLocks noChangeArrowheads="1"/>
          </p:cNvSpPr>
          <p:nvPr/>
        </p:nvSpPr>
        <p:spPr bwMode="auto">
          <a:xfrm>
            <a:off x="8201025" y="2311400"/>
            <a:ext cx="45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</a:t>
            </a:r>
            <a:r>
              <a:rPr lang="en-US" altLang="en-US" baseline="-25000">
                <a:sym typeface="Symbol" panose="05050102010706020507" pitchFamily="18" charset="2"/>
              </a:rPr>
              <a:t>L</a:t>
            </a:r>
            <a:endParaRPr lang="en-US" altLang="en-US"/>
          </a:p>
        </p:txBody>
      </p:sp>
      <p:sp>
        <p:nvSpPr>
          <p:cNvPr id="116838" name="Arc 102"/>
          <p:cNvSpPr>
            <a:spLocks/>
          </p:cNvSpPr>
          <p:nvPr/>
        </p:nvSpPr>
        <p:spPr bwMode="auto">
          <a:xfrm>
            <a:off x="8637588" y="4038600"/>
            <a:ext cx="642937" cy="88265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4403"/>
              <a:gd name="T1" fmla="*/ 0 h 19822"/>
              <a:gd name="T2" fmla="*/ 14403 w 14403"/>
              <a:gd name="T3" fmla="*/ 3725 h 19822"/>
              <a:gd name="T4" fmla="*/ 0 w 14403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03" h="19822" fill="none" extrusionOk="0">
                <a:moveTo>
                  <a:pt x="8581" y="0"/>
                </a:moveTo>
                <a:cubicBezTo>
                  <a:pt x="10709" y="921"/>
                  <a:pt x="12675" y="2178"/>
                  <a:pt x="14403" y="3724"/>
                </a:cubicBezTo>
              </a:path>
              <a:path w="14403" h="19822" stroke="0" extrusionOk="0">
                <a:moveTo>
                  <a:pt x="8581" y="0"/>
                </a:moveTo>
                <a:cubicBezTo>
                  <a:pt x="10709" y="921"/>
                  <a:pt x="12675" y="2178"/>
                  <a:pt x="14403" y="3724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39" name="Arc 103"/>
          <p:cNvSpPr>
            <a:spLocks/>
          </p:cNvSpPr>
          <p:nvPr/>
        </p:nvSpPr>
        <p:spPr bwMode="auto">
          <a:xfrm>
            <a:off x="8637588" y="4418013"/>
            <a:ext cx="925512" cy="498475"/>
          </a:xfrm>
          <a:custGeom>
            <a:avLst/>
            <a:gdLst>
              <a:gd name="G0" fmla="+- 0 0 0"/>
              <a:gd name="G1" fmla="+- 11190 0 0"/>
              <a:gd name="G2" fmla="+- 21600 0 0"/>
              <a:gd name="T0" fmla="*/ 18476 w 20775"/>
              <a:gd name="T1" fmla="*/ 0 h 11190"/>
              <a:gd name="T2" fmla="*/ 20775 w 20775"/>
              <a:gd name="T3" fmla="*/ 5276 h 11190"/>
              <a:gd name="T4" fmla="*/ 0 w 20775"/>
              <a:gd name="T5" fmla="*/ 11190 h 1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75" h="11190" fill="none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</a:path>
              <a:path w="20775" h="11190" stroke="0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  <a:lnTo>
                  <a:pt x="0" y="1119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0" name="Arc 104"/>
          <p:cNvSpPr>
            <a:spLocks/>
          </p:cNvSpPr>
          <p:nvPr/>
        </p:nvSpPr>
        <p:spPr bwMode="auto">
          <a:xfrm>
            <a:off x="8637588" y="4148138"/>
            <a:ext cx="831850" cy="769937"/>
          </a:xfrm>
          <a:custGeom>
            <a:avLst/>
            <a:gdLst>
              <a:gd name="G0" fmla="+- 0 0 0"/>
              <a:gd name="G1" fmla="+- 17283 0 0"/>
              <a:gd name="G2" fmla="+- 21600 0 0"/>
              <a:gd name="T0" fmla="*/ 12955 w 18666"/>
              <a:gd name="T1" fmla="*/ 0 h 17283"/>
              <a:gd name="T2" fmla="*/ 18666 w 18666"/>
              <a:gd name="T3" fmla="*/ 6413 h 17283"/>
              <a:gd name="T4" fmla="*/ 0 w 18666"/>
              <a:gd name="T5" fmla="*/ 17283 h 17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66" h="17283" fill="none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</a:path>
              <a:path w="18666" h="17283" stroke="0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  <a:lnTo>
                  <a:pt x="0" y="172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1" name="Text Box 105"/>
          <p:cNvSpPr txBox="1">
            <a:spLocks noChangeArrowheads="1"/>
          </p:cNvSpPr>
          <p:nvPr/>
        </p:nvSpPr>
        <p:spPr bwMode="auto">
          <a:xfrm>
            <a:off x="9267825" y="3911600"/>
            <a:ext cx="496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</a:t>
            </a:r>
            <a:r>
              <a:rPr lang="en-US" altLang="en-US" baseline="-25000">
                <a:sym typeface="Symbol" panose="05050102010706020507" pitchFamily="18" charset="2"/>
              </a:rPr>
              <a:t>R</a:t>
            </a:r>
            <a:endParaRPr lang="en-US" altLang="en-US"/>
          </a:p>
        </p:txBody>
      </p:sp>
      <p:sp>
        <p:nvSpPr>
          <p:cNvPr id="116842" name="Arc 106"/>
          <p:cNvSpPr>
            <a:spLocks/>
          </p:cNvSpPr>
          <p:nvPr/>
        </p:nvSpPr>
        <p:spPr bwMode="auto">
          <a:xfrm>
            <a:off x="5632450" y="5170488"/>
            <a:ext cx="465138" cy="48895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8789"/>
              <a:gd name="T1" fmla="*/ 0 h 19822"/>
              <a:gd name="T2" fmla="*/ 18789 w 18789"/>
              <a:gd name="T3" fmla="*/ 9167 h 19822"/>
              <a:gd name="T4" fmla="*/ 0 w 18789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789" h="19822" fill="none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</a:path>
              <a:path w="18789" h="19822" stroke="0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3" name="Arc 107"/>
          <p:cNvSpPr>
            <a:spLocks/>
          </p:cNvSpPr>
          <p:nvPr/>
        </p:nvSpPr>
        <p:spPr bwMode="auto">
          <a:xfrm>
            <a:off x="5632450" y="5657850"/>
            <a:ext cx="533400" cy="35242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79 w 21579"/>
              <a:gd name="T1" fmla="*/ 961 h 14332"/>
              <a:gd name="T2" fmla="*/ 16160 w 21579"/>
              <a:gd name="T3" fmla="*/ 14332 h 14332"/>
              <a:gd name="T4" fmla="*/ 0 w 21579"/>
              <a:gd name="T5" fmla="*/ 0 h 14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9" h="14332" fill="none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</a:path>
              <a:path w="21579" h="14332" stroke="0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4" name="Arc 108"/>
          <p:cNvSpPr>
            <a:spLocks/>
          </p:cNvSpPr>
          <p:nvPr/>
        </p:nvSpPr>
        <p:spPr bwMode="auto">
          <a:xfrm>
            <a:off x="5632450" y="5395913"/>
            <a:ext cx="533400" cy="282575"/>
          </a:xfrm>
          <a:custGeom>
            <a:avLst/>
            <a:gdLst>
              <a:gd name="G0" fmla="+- 0 0 0"/>
              <a:gd name="G1" fmla="+- 10803 0 0"/>
              <a:gd name="G2" fmla="+- 21600 0 0"/>
              <a:gd name="T0" fmla="*/ 18704 w 21600"/>
              <a:gd name="T1" fmla="*/ 0 h 11524"/>
              <a:gd name="T2" fmla="*/ 21588 w 21600"/>
              <a:gd name="T3" fmla="*/ 11524 h 11524"/>
              <a:gd name="T4" fmla="*/ 0 w 21600"/>
              <a:gd name="T5" fmla="*/ 10803 h 1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524" fill="none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</a:path>
              <a:path w="21600" h="11524" stroke="0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  <a:lnTo>
                  <a:pt x="0" y="108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7" name="Line 111"/>
          <p:cNvSpPr>
            <a:spLocks noChangeShapeType="1"/>
          </p:cNvSpPr>
          <p:nvPr/>
        </p:nvSpPr>
        <p:spPr bwMode="auto">
          <a:xfrm rot="-1320450">
            <a:off x="5365750" y="4829175"/>
            <a:ext cx="355600" cy="18430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8" name="Line 112"/>
          <p:cNvSpPr>
            <a:spLocks noChangeShapeType="1"/>
          </p:cNvSpPr>
          <p:nvPr/>
        </p:nvSpPr>
        <p:spPr bwMode="auto">
          <a:xfrm rot="4079550">
            <a:off x="7808119" y="4909344"/>
            <a:ext cx="404813" cy="21050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49" name="Text Box 113"/>
          <p:cNvSpPr txBox="1">
            <a:spLocks noChangeArrowheads="1"/>
          </p:cNvSpPr>
          <p:nvPr/>
        </p:nvSpPr>
        <p:spPr bwMode="auto">
          <a:xfrm rot="-7368525">
            <a:off x="4935538" y="5691188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 err="1"/>
              <a:t>w</a:t>
            </a:r>
            <a:r>
              <a:rPr lang="en-US" altLang="en-US" baseline="-25000" dirty="0" err="1"/>
              <a:t>RA</a:t>
            </a:r>
            <a:endParaRPr lang="en-US" altLang="en-US" dirty="0"/>
          </a:p>
        </p:txBody>
      </p:sp>
      <p:sp>
        <p:nvSpPr>
          <p:cNvPr id="116850" name="Text Box 114"/>
          <p:cNvSpPr txBox="1">
            <a:spLocks noChangeArrowheads="1"/>
          </p:cNvSpPr>
          <p:nvPr/>
        </p:nvSpPr>
        <p:spPr bwMode="auto">
          <a:xfrm>
            <a:off x="6111875" y="5578475"/>
            <a:ext cx="309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</a:t>
            </a:r>
            <a:endParaRPr lang="en-US" altLang="en-US"/>
          </a:p>
        </p:txBody>
      </p:sp>
      <p:sp>
        <p:nvSpPr>
          <p:cNvPr id="116851" name="Line 115"/>
          <p:cNvSpPr>
            <a:spLocks noChangeShapeType="1"/>
          </p:cNvSpPr>
          <p:nvPr/>
        </p:nvSpPr>
        <p:spPr bwMode="auto">
          <a:xfrm flipH="1" flipV="1">
            <a:off x="2930525" y="0"/>
            <a:ext cx="2695575" cy="5622925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triangle" w="sm" len="lg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52" name="Arc 116"/>
          <p:cNvSpPr>
            <a:spLocks/>
          </p:cNvSpPr>
          <p:nvPr/>
        </p:nvSpPr>
        <p:spPr bwMode="auto">
          <a:xfrm rot="-16200000">
            <a:off x="3051969" y="129382"/>
            <a:ext cx="465137" cy="48895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8789"/>
              <a:gd name="T1" fmla="*/ 0 h 19822"/>
              <a:gd name="T2" fmla="*/ 18789 w 18789"/>
              <a:gd name="T3" fmla="*/ 9167 h 19822"/>
              <a:gd name="T4" fmla="*/ 0 w 18789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789" h="19822" fill="none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</a:path>
              <a:path w="18789" h="19822" stroke="0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53" name="Arc 117"/>
          <p:cNvSpPr>
            <a:spLocks/>
          </p:cNvSpPr>
          <p:nvPr/>
        </p:nvSpPr>
        <p:spPr bwMode="auto">
          <a:xfrm rot="-16200000">
            <a:off x="2598738" y="231775"/>
            <a:ext cx="533400" cy="35242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79 w 21579"/>
              <a:gd name="T1" fmla="*/ 961 h 14332"/>
              <a:gd name="T2" fmla="*/ 16160 w 21579"/>
              <a:gd name="T3" fmla="*/ 14332 h 14332"/>
              <a:gd name="T4" fmla="*/ 0 w 21579"/>
              <a:gd name="T5" fmla="*/ 0 h 14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9" h="14332" fill="none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</a:path>
              <a:path w="21579" h="14332" stroke="0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54" name="Arc 118"/>
          <p:cNvSpPr>
            <a:spLocks/>
          </p:cNvSpPr>
          <p:nvPr/>
        </p:nvSpPr>
        <p:spPr bwMode="auto">
          <a:xfrm rot="-16200000">
            <a:off x="2895601" y="266700"/>
            <a:ext cx="533400" cy="282575"/>
          </a:xfrm>
          <a:custGeom>
            <a:avLst/>
            <a:gdLst>
              <a:gd name="G0" fmla="+- 0 0 0"/>
              <a:gd name="G1" fmla="+- 10803 0 0"/>
              <a:gd name="G2" fmla="+- 21600 0 0"/>
              <a:gd name="T0" fmla="*/ 18704 w 21600"/>
              <a:gd name="T1" fmla="*/ 0 h 11524"/>
              <a:gd name="T2" fmla="*/ 21588 w 21600"/>
              <a:gd name="T3" fmla="*/ 11524 h 11524"/>
              <a:gd name="T4" fmla="*/ 0 w 21600"/>
              <a:gd name="T5" fmla="*/ 10803 h 1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524" fill="none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</a:path>
              <a:path w="21600" h="11524" stroke="0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  <a:lnTo>
                  <a:pt x="0" y="108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55" name="Text Box 119"/>
          <p:cNvSpPr txBox="1">
            <a:spLocks noChangeArrowheads="1"/>
          </p:cNvSpPr>
          <p:nvPr/>
        </p:nvSpPr>
        <p:spPr bwMode="auto">
          <a:xfrm rot="-21600000">
            <a:off x="2924175" y="241300"/>
            <a:ext cx="309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</a:t>
            </a:r>
          </a:p>
        </p:txBody>
      </p:sp>
      <p:sp>
        <p:nvSpPr>
          <p:cNvPr id="116862" name="Text Box 126"/>
          <p:cNvSpPr txBox="1">
            <a:spLocks noChangeArrowheads="1"/>
          </p:cNvSpPr>
          <p:nvPr/>
        </p:nvSpPr>
        <p:spPr bwMode="auto">
          <a:xfrm rot="-21600000">
            <a:off x="3067050" y="1195388"/>
            <a:ext cx="51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 </a:t>
            </a:r>
            <a:r>
              <a:rPr lang="en-US" altLang="en-US" baseline="-25000"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16863" name="Arc 127"/>
          <p:cNvSpPr>
            <a:spLocks/>
          </p:cNvSpPr>
          <p:nvPr/>
        </p:nvSpPr>
        <p:spPr bwMode="auto">
          <a:xfrm rot="-16200000">
            <a:off x="2798763" y="369888"/>
            <a:ext cx="1108075" cy="669925"/>
          </a:xfrm>
          <a:custGeom>
            <a:avLst/>
            <a:gdLst>
              <a:gd name="G0" fmla="+- 0 0 0"/>
              <a:gd name="G1" fmla="+- 11874 0 0"/>
              <a:gd name="G2" fmla="+- 21600 0 0"/>
              <a:gd name="T0" fmla="*/ 18043 w 19641"/>
              <a:gd name="T1" fmla="*/ 0 h 11874"/>
              <a:gd name="T2" fmla="*/ 19641 w 19641"/>
              <a:gd name="T3" fmla="*/ 2885 h 11874"/>
              <a:gd name="T4" fmla="*/ 0 w 19641"/>
              <a:gd name="T5" fmla="*/ 11874 h 118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641" h="11874" fill="none" extrusionOk="0">
                <a:moveTo>
                  <a:pt x="18043" y="-1"/>
                </a:moveTo>
                <a:cubicBezTo>
                  <a:pt x="18648" y="919"/>
                  <a:pt x="19182" y="1884"/>
                  <a:pt x="19640" y="2885"/>
                </a:cubicBezTo>
              </a:path>
              <a:path w="19641" h="11874" stroke="0" extrusionOk="0">
                <a:moveTo>
                  <a:pt x="18043" y="-1"/>
                </a:moveTo>
                <a:cubicBezTo>
                  <a:pt x="18648" y="919"/>
                  <a:pt x="19182" y="1884"/>
                  <a:pt x="19640" y="2885"/>
                </a:cubicBezTo>
                <a:lnTo>
                  <a:pt x="0" y="1187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64" name="Arc 128"/>
          <p:cNvSpPr>
            <a:spLocks/>
          </p:cNvSpPr>
          <p:nvPr/>
        </p:nvSpPr>
        <p:spPr bwMode="auto">
          <a:xfrm rot="-16200000">
            <a:off x="2635250" y="469900"/>
            <a:ext cx="1219200" cy="584200"/>
          </a:xfrm>
          <a:custGeom>
            <a:avLst/>
            <a:gdLst>
              <a:gd name="G0" fmla="+- 0 0 0"/>
              <a:gd name="G1" fmla="+- 9220 0 0"/>
              <a:gd name="G2" fmla="+- 21600 0 0"/>
              <a:gd name="T0" fmla="*/ 19534 w 21600"/>
              <a:gd name="T1" fmla="*/ 0 h 10349"/>
              <a:gd name="T2" fmla="*/ 21570 w 21600"/>
              <a:gd name="T3" fmla="*/ 10349 h 10349"/>
              <a:gd name="T4" fmla="*/ 0 w 21600"/>
              <a:gd name="T5" fmla="*/ 9220 h 10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0349" fill="none" extrusionOk="0">
                <a:moveTo>
                  <a:pt x="19533" y="0"/>
                </a:moveTo>
                <a:cubicBezTo>
                  <a:pt x="20894" y="2883"/>
                  <a:pt x="21600" y="6031"/>
                  <a:pt x="21600" y="9220"/>
                </a:cubicBezTo>
                <a:cubicBezTo>
                  <a:pt x="21600" y="9596"/>
                  <a:pt x="21590" y="9973"/>
                  <a:pt x="21570" y="10349"/>
                </a:cubicBezTo>
              </a:path>
              <a:path w="21600" h="10349" stroke="0" extrusionOk="0">
                <a:moveTo>
                  <a:pt x="19533" y="0"/>
                </a:moveTo>
                <a:cubicBezTo>
                  <a:pt x="20894" y="2883"/>
                  <a:pt x="21600" y="6031"/>
                  <a:pt x="21600" y="9220"/>
                </a:cubicBezTo>
                <a:cubicBezTo>
                  <a:pt x="21600" y="9596"/>
                  <a:pt x="21590" y="9973"/>
                  <a:pt x="21570" y="10349"/>
                </a:cubicBezTo>
                <a:lnTo>
                  <a:pt x="0" y="922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66" name="Arc 130"/>
          <p:cNvSpPr>
            <a:spLocks/>
          </p:cNvSpPr>
          <p:nvPr/>
        </p:nvSpPr>
        <p:spPr bwMode="auto">
          <a:xfrm rot="-16200000">
            <a:off x="2962275" y="207963"/>
            <a:ext cx="1017587" cy="915988"/>
          </a:xfrm>
          <a:custGeom>
            <a:avLst/>
            <a:gdLst>
              <a:gd name="G0" fmla="+- 0 0 0"/>
              <a:gd name="G1" fmla="+- 16218 0 0"/>
              <a:gd name="G2" fmla="+- 21600 0 0"/>
              <a:gd name="T0" fmla="*/ 14267 w 18037"/>
              <a:gd name="T1" fmla="*/ 0 h 16218"/>
              <a:gd name="T2" fmla="*/ 18037 w 18037"/>
              <a:gd name="T3" fmla="*/ 4335 h 16218"/>
              <a:gd name="T4" fmla="*/ 0 w 18037"/>
              <a:gd name="T5" fmla="*/ 16218 h 16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037" h="16218" fill="none" extrusionOk="0">
                <a:moveTo>
                  <a:pt x="14266" y="0"/>
                </a:moveTo>
                <a:cubicBezTo>
                  <a:pt x="15711" y="1270"/>
                  <a:pt x="16979" y="2728"/>
                  <a:pt x="18037" y="4334"/>
                </a:cubicBezTo>
              </a:path>
              <a:path w="18037" h="16218" stroke="0" extrusionOk="0">
                <a:moveTo>
                  <a:pt x="14266" y="0"/>
                </a:moveTo>
                <a:cubicBezTo>
                  <a:pt x="15711" y="1270"/>
                  <a:pt x="16979" y="2728"/>
                  <a:pt x="18037" y="4334"/>
                </a:cubicBezTo>
                <a:lnTo>
                  <a:pt x="0" y="1621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67" name="Text Box 131"/>
          <p:cNvSpPr txBox="1">
            <a:spLocks noChangeArrowheads="1"/>
          </p:cNvSpPr>
          <p:nvPr/>
        </p:nvSpPr>
        <p:spPr bwMode="auto">
          <a:xfrm rot="-21600000">
            <a:off x="3746500" y="917575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 </a:t>
            </a:r>
            <a:r>
              <a:rPr lang="en-US" altLang="en-US" baseline="-25000"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16868" name="Text Box 132"/>
          <p:cNvSpPr txBox="1">
            <a:spLocks noChangeArrowheads="1"/>
          </p:cNvSpPr>
          <p:nvPr/>
        </p:nvSpPr>
        <p:spPr bwMode="auto">
          <a:xfrm rot="-1968525">
            <a:off x="7800975" y="5624513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</a:t>
            </a:r>
          </a:p>
        </p:txBody>
      </p:sp>
      <p:sp>
        <p:nvSpPr>
          <p:cNvPr id="116869" name="Line 133"/>
          <p:cNvSpPr>
            <a:spLocks noChangeShapeType="1"/>
          </p:cNvSpPr>
          <p:nvPr/>
        </p:nvSpPr>
        <p:spPr bwMode="auto">
          <a:xfrm rot="16385880" flipH="1">
            <a:off x="5116512" y="6165851"/>
            <a:ext cx="9937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71" name="Line 135"/>
          <p:cNvSpPr>
            <a:spLocks noChangeShapeType="1"/>
          </p:cNvSpPr>
          <p:nvPr/>
        </p:nvSpPr>
        <p:spPr bwMode="auto">
          <a:xfrm rot="185880">
            <a:off x="2740025" y="6219825"/>
            <a:ext cx="2870200" cy="15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72" name="Line 136"/>
          <p:cNvSpPr>
            <a:spLocks noChangeShapeType="1"/>
          </p:cNvSpPr>
          <p:nvPr/>
        </p:nvSpPr>
        <p:spPr bwMode="auto">
          <a:xfrm rot="804005">
            <a:off x="1574800" y="4543425"/>
            <a:ext cx="341313" cy="18224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73" name="Text Box 137"/>
          <p:cNvSpPr txBox="1">
            <a:spLocks noChangeArrowheads="1"/>
          </p:cNvSpPr>
          <p:nvPr/>
        </p:nvSpPr>
        <p:spPr bwMode="auto">
          <a:xfrm rot="137436">
            <a:off x="1663700" y="5181600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w</a:t>
            </a:r>
            <a:r>
              <a:rPr lang="en-US" altLang="en-US" baseline="-25000"/>
              <a:t>a</a:t>
            </a:r>
            <a:endParaRPr lang="en-US" altLang="en-US"/>
          </a:p>
        </p:txBody>
      </p:sp>
      <p:sp>
        <p:nvSpPr>
          <p:cNvPr id="116874" name="Text Box 138"/>
          <p:cNvSpPr txBox="1">
            <a:spLocks noChangeArrowheads="1"/>
          </p:cNvSpPr>
          <p:nvPr/>
        </p:nvSpPr>
        <p:spPr bwMode="auto">
          <a:xfrm rot="137436">
            <a:off x="3921125" y="5768975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l</a:t>
            </a:r>
            <a:r>
              <a:rPr lang="en-US" altLang="en-US" baseline="-25000"/>
              <a:t>a</a:t>
            </a:r>
            <a:endParaRPr lang="en-US" altLang="en-US"/>
          </a:p>
        </p:txBody>
      </p:sp>
      <p:sp>
        <p:nvSpPr>
          <p:cNvPr id="116876" name="Line 140"/>
          <p:cNvSpPr>
            <a:spLocks noChangeShapeType="1"/>
          </p:cNvSpPr>
          <p:nvPr/>
        </p:nvSpPr>
        <p:spPr bwMode="auto">
          <a:xfrm rot="4079550">
            <a:off x="6573044" y="6125369"/>
            <a:ext cx="149225" cy="773113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77" name="Text Box 141"/>
          <p:cNvSpPr txBox="1">
            <a:spLocks noChangeArrowheads="1"/>
          </p:cNvSpPr>
          <p:nvPr/>
        </p:nvSpPr>
        <p:spPr bwMode="auto">
          <a:xfrm rot="-1968525">
            <a:off x="6542088" y="6356350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lk</a:t>
            </a:r>
          </a:p>
        </p:txBody>
      </p:sp>
      <p:graphicFrame>
        <p:nvGraphicFramePr>
          <p:cNvPr id="116878" name="Object 142"/>
          <p:cNvGraphicFramePr>
            <a:graphicFrameLocks noChangeAspect="1"/>
          </p:cNvGraphicFramePr>
          <p:nvPr/>
        </p:nvGraphicFramePr>
        <p:xfrm>
          <a:off x="4059238" y="241300"/>
          <a:ext cx="5545137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3" name="Equation" r:id="rId5" imgW="3200400" imgH="1066680" progId="Equation.3">
                  <p:embed/>
                </p:oleObj>
              </mc:Choice>
              <mc:Fallback>
                <p:oleObj name="Equation" r:id="rId5" imgW="3200400" imgH="1066680" progId="Equation.3">
                  <p:embed/>
                  <p:pic>
                    <p:nvPicPr>
                      <p:cNvPr id="0" name="Objec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9238" y="241300"/>
                        <a:ext cx="5545137" cy="184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79" name="Text Box 143"/>
          <p:cNvSpPr txBox="1">
            <a:spLocks noChangeArrowheads="1"/>
          </p:cNvSpPr>
          <p:nvPr/>
        </p:nvSpPr>
        <p:spPr bwMode="auto">
          <a:xfrm rot="175062">
            <a:off x="4586288" y="2401888"/>
            <a:ext cx="5667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</a:t>
            </a:r>
            <a:r>
              <a:rPr lang="en-US" altLang="en-US" baseline="-25000"/>
              <a:t>RA</a:t>
            </a:r>
            <a:endParaRPr lang="en-US" altLang="en-US"/>
          </a:p>
        </p:txBody>
      </p:sp>
      <p:sp>
        <p:nvSpPr>
          <p:cNvPr id="116880" name="Text Box 144"/>
          <p:cNvSpPr txBox="1">
            <a:spLocks noChangeArrowheads="1"/>
          </p:cNvSpPr>
          <p:nvPr/>
        </p:nvSpPr>
        <p:spPr bwMode="auto">
          <a:xfrm rot="12978">
            <a:off x="3765550" y="2663825"/>
            <a:ext cx="44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</a:t>
            </a:r>
            <a:r>
              <a:rPr lang="en-US" altLang="en-US" baseline="-25000"/>
              <a:t>lk</a:t>
            </a:r>
            <a:endParaRPr lang="en-US" altLang="en-US"/>
          </a:p>
        </p:txBody>
      </p:sp>
      <p:sp>
        <p:nvSpPr>
          <p:cNvPr id="116881" name="Line 145"/>
          <p:cNvSpPr>
            <a:spLocks noChangeShapeType="1"/>
          </p:cNvSpPr>
          <p:nvPr/>
        </p:nvSpPr>
        <p:spPr bwMode="auto">
          <a:xfrm flipH="1" flipV="1">
            <a:off x="5630863" y="5653088"/>
            <a:ext cx="720725" cy="112553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6882" name="Object 146"/>
          <p:cNvGraphicFramePr>
            <a:graphicFrameLocks noChangeAspect="1"/>
          </p:cNvGraphicFramePr>
          <p:nvPr/>
        </p:nvGraphicFramePr>
        <p:xfrm>
          <a:off x="265113" y="1519238"/>
          <a:ext cx="2262187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34" name="Equation" r:id="rId7" imgW="1282680" imgH="431640" progId="Equation.3">
                  <p:embed/>
                </p:oleObj>
              </mc:Choice>
              <mc:Fallback>
                <p:oleObj name="Equation" r:id="rId7" imgW="1282680" imgH="431640" progId="Equation.3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113" y="1519238"/>
                        <a:ext cx="2262187" cy="75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83" name="Line 147"/>
          <p:cNvSpPr>
            <a:spLocks noChangeShapeType="1"/>
          </p:cNvSpPr>
          <p:nvPr/>
        </p:nvSpPr>
        <p:spPr bwMode="auto">
          <a:xfrm rot="-1320450">
            <a:off x="9012238" y="2547938"/>
            <a:ext cx="355600" cy="184308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84" name="Text Box 148"/>
          <p:cNvSpPr txBox="1">
            <a:spLocks noChangeArrowheads="1"/>
          </p:cNvSpPr>
          <p:nvPr/>
        </p:nvSpPr>
        <p:spPr bwMode="auto">
          <a:xfrm rot="-7368525">
            <a:off x="8566150" y="3246438"/>
            <a:ext cx="663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</a:t>
            </a:r>
            <a:r>
              <a:rPr lang="en-US" altLang="en-US" baseline="-25000"/>
              <a:t>FA</a:t>
            </a:r>
            <a:endParaRPr lang="en-US" altLang="en-US"/>
          </a:p>
        </p:txBody>
      </p:sp>
      <p:sp>
        <p:nvSpPr>
          <p:cNvPr id="116885" name="Line 149"/>
          <p:cNvSpPr>
            <a:spLocks noChangeShapeType="1"/>
          </p:cNvSpPr>
          <p:nvPr/>
        </p:nvSpPr>
        <p:spPr bwMode="auto">
          <a:xfrm flipH="1" flipV="1">
            <a:off x="8097838" y="4094163"/>
            <a:ext cx="827087" cy="129063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87" name="Text Box 151"/>
          <p:cNvSpPr txBox="1">
            <a:spLocks noChangeArrowheads="1"/>
          </p:cNvSpPr>
          <p:nvPr/>
        </p:nvSpPr>
        <p:spPr bwMode="auto">
          <a:xfrm rot="-1941925">
            <a:off x="7513638" y="4405313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sp</a:t>
            </a:r>
            <a:endParaRPr lang="de-DE" altLang="en-US" baseline="-25000"/>
          </a:p>
        </p:txBody>
      </p:sp>
      <p:sp>
        <p:nvSpPr>
          <p:cNvPr id="116902" name="Text Box 166"/>
          <p:cNvSpPr txBox="1">
            <a:spLocks noChangeArrowheads="1"/>
          </p:cNvSpPr>
          <p:nvPr/>
        </p:nvSpPr>
        <p:spPr bwMode="auto">
          <a:xfrm rot="79479">
            <a:off x="3586163" y="5464175"/>
            <a:ext cx="455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sp</a:t>
            </a:r>
            <a:endParaRPr lang="de-DE" altLang="en-US" baseline="-25000"/>
          </a:p>
        </p:txBody>
      </p:sp>
      <p:grpSp>
        <p:nvGrpSpPr>
          <p:cNvPr id="116903" name="Group 167"/>
          <p:cNvGrpSpPr>
            <a:grpSpLocks/>
          </p:cNvGrpSpPr>
          <p:nvPr/>
        </p:nvGrpSpPr>
        <p:grpSpPr bwMode="auto">
          <a:xfrm>
            <a:off x="3495675" y="5386388"/>
            <a:ext cx="309563" cy="287337"/>
            <a:chOff x="1416" y="327"/>
            <a:chExt cx="4013" cy="3722"/>
          </a:xfrm>
        </p:grpSpPr>
        <p:sp>
          <p:nvSpPr>
            <p:cNvPr id="116904" name="Arc 168"/>
            <p:cNvSpPr>
              <a:spLocks/>
            </p:cNvSpPr>
            <p:nvPr/>
          </p:nvSpPr>
          <p:spPr bwMode="auto">
            <a:xfrm rot="5400000" flipV="1">
              <a:off x="1908" y="2176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05" name="Oval 169"/>
            <p:cNvSpPr>
              <a:spLocks noChangeArrowheads="1"/>
            </p:cNvSpPr>
            <p:nvPr/>
          </p:nvSpPr>
          <p:spPr bwMode="auto">
            <a:xfrm flipH="1">
              <a:off x="1908" y="724"/>
              <a:ext cx="2930" cy="2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06" name="Line 170"/>
            <p:cNvSpPr>
              <a:spLocks noChangeShapeType="1"/>
            </p:cNvSpPr>
            <p:nvPr/>
          </p:nvSpPr>
          <p:spPr bwMode="auto">
            <a:xfrm rot="16200000" flipH="1">
              <a:off x="1516" y="2187"/>
              <a:ext cx="372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07" name="Line 171"/>
            <p:cNvSpPr>
              <a:spLocks noChangeShapeType="1"/>
            </p:cNvSpPr>
            <p:nvPr/>
          </p:nvSpPr>
          <p:spPr bwMode="auto">
            <a:xfrm flipH="1">
              <a:off x="1416" y="2187"/>
              <a:ext cx="401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08" name="Arc 172"/>
            <p:cNvSpPr>
              <a:spLocks/>
            </p:cNvSpPr>
            <p:nvPr/>
          </p:nvSpPr>
          <p:spPr bwMode="auto">
            <a:xfrm flipH="1">
              <a:off x="1904" y="725"/>
              <a:ext cx="1482" cy="14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09" name="Arc 173"/>
            <p:cNvSpPr>
              <a:spLocks/>
            </p:cNvSpPr>
            <p:nvPr/>
          </p:nvSpPr>
          <p:spPr bwMode="auto">
            <a:xfrm flipV="1">
              <a:off x="3374" y="2191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910" name="Group 174"/>
          <p:cNvGrpSpPr>
            <a:grpSpLocks/>
          </p:cNvGrpSpPr>
          <p:nvPr/>
        </p:nvGrpSpPr>
        <p:grpSpPr bwMode="auto">
          <a:xfrm rot="-1919252">
            <a:off x="7259638" y="4422775"/>
            <a:ext cx="309562" cy="287338"/>
            <a:chOff x="1416" y="327"/>
            <a:chExt cx="4013" cy="3722"/>
          </a:xfrm>
        </p:grpSpPr>
        <p:sp>
          <p:nvSpPr>
            <p:cNvPr id="116911" name="Arc 175"/>
            <p:cNvSpPr>
              <a:spLocks/>
            </p:cNvSpPr>
            <p:nvPr/>
          </p:nvSpPr>
          <p:spPr bwMode="auto">
            <a:xfrm rot="5400000" flipV="1">
              <a:off x="1908" y="2176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12" name="Oval 176"/>
            <p:cNvSpPr>
              <a:spLocks noChangeArrowheads="1"/>
            </p:cNvSpPr>
            <p:nvPr/>
          </p:nvSpPr>
          <p:spPr bwMode="auto">
            <a:xfrm flipH="1">
              <a:off x="1908" y="724"/>
              <a:ext cx="2930" cy="2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13" name="Line 177"/>
            <p:cNvSpPr>
              <a:spLocks noChangeShapeType="1"/>
            </p:cNvSpPr>
            <p:nvPr/>
          </p:nvSpPr>
          <p:spPr bwMode="auto">
            <a:xfrm rot="16200000" flipH="1">
              <a:off x="1516" y="2187"/>
              <a:ext cx="372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14" name="Line 178"/>
            <p:cNvSpPr>
              <a:spLocks noChangeShapeType="1"/>
            </p:cNvSpPr>
            <p:nvPr/>
          </p:nvSpPr>
          <p:spPr bwMode="auto">
            <a:xfrm flipH="1">
              <a:off x="1416" y="2187"/>
              <a:ext cx="401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15" name="Arc 179"/>
            <p:cNvSpPr>
              <a:spLocks/>
            </p:cNvSpPr>
            <p:nvPr/>
          </p:nvSpPr>
          <p:spPr bwMode="auto">
            <a:xfrm flipH="1">
              <a:off x="1904" y="725"/>
              <a:ext cx="1482" cy="14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16" name="Arc 180"/>
            <p:cNvSpPr>
              <a:spLocks/>
            </p:cNvSpPr>
            <p:nvPr/>
          </p:nvSpPr>
          <p:spPr bwMode="auto">
            <a:xfrm flipV="1">
              <a:off x="3374" y="2191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917" name="Text Box 181"/>
          <p:cNvSpPr txBox="1">
            <a:spLocks noChangeArrowheads="1"/>
          </p:cNvSpPr>
          <p:nvPr/>
        </p:nvSpPr>
        <p:spPr bwMode="auto">
          <a:xfrm rot="-5462295">
            <a:off x="2263775" y="2670176"/>
            <a:ext cx="657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r</a:t>
            </a:r>
            <a:r>
              <a:rPr lang="en-US" altLang="en-US" baseline="-25000"/>
              <a:t>RAa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84" name="AutoShape 124"/>
          <p:cNvSpPr>
            <a:spLocks noChangeArrowheads="1"/>
          </p:cNvSpPr>
          <p:nvPr/>
        </p:nvSpPr>
        <p:spPr bwMode="auto">
          <a:xfrm rot="3470239">
            <a:off x="7637463" y="3103563"/>
            <a:ext cx="292100" cy="76200"/>
          </a:xfrm>
          <a:prstGeom prst="roundRect">
            <a:avLst>
              <a:gd name="adj" fmla="val 16667"/>
            </a:avLst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 rot="-1903110">
            <a:off x="5183188" y="3325813"/>
            <a:ext cx="2968625" cy="1044575"/>
          </a:xfrm>
          <a:prstGeom prst="rect">
            <a:avLst/>
          </a:prstGeom>
          <a:noFill/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3" name="Rectangle 3"/>
          <p:cNvSpPr>
            <a:spLocks noChangeArrowheads="1"/>
          </p:cNvSpPr>
          <p:nvPr/>
        </p:nvSpPr>
        <p:spPr bwMode="auto">
          <a:xfrm rot="-1903110">
            <a:off x="5276850" y="3411538"/>
            <a:ext cx="1633538" cy="1576387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4" name="Rectangle 4"/>
          <p:cNvSpPr>
            <a:spLocks noChangeArrowheads="1"/>
          </p:cNvSpPr>
          <p:nvPr/>
        </p:nvSpPr>
        <p:spPr bwMode="auto">
          <a:xfrm rot="-1903110">
            <a:off x="4122738" y="3305175"/>
            <a:ext cx="1717675" cy="563563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6" name="Line 6"/>
          <p:cNvSpPr>
            <a:spLocks noChangeShapeType="1"/>
          </p:cNvSpPr>
          <p:nvPr/>
        </p:nvSpPr>
        <p:spPr bwMode="auto">
          <a:xfrm rot="-1903110">
            <a:off x="4886325" y="3551238"/>
            <a:ext cx="301625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7" name="Rectangle 7"/>
          <p:cNvSpPr>
            <a:spLocks noChangeArrowheads="1"/>
          </p:cNvSpPr>
          <p:nvPr/>
        </p:nvSpPr>
        <p:spPr bwMode="auto">
          <a:xfrm rot="-1903110">
            <a:off x="5341938" y="5164138"/>
            <a:ext cx="1724025" cy="558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8" name="Line 8"/>
          <p:cNvSpPr>
            <a:spLocks noChangeShapeType="1"/>
          </p:cNvSpPr>
          <p:nvPr/>
        </p:nvSpPr>
        <p:spPr bwMode="auto">
          <a:xfrm rot="-1903110">
            <a:off x="5307013" y="3652838"/>
            <a:ext cx="3311525" cy="476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69" name="Line 9"/>
          <p:cNvSpPr>
            <a:spLocks noChangeShapeType="1"/>
          </p:cNvSpPr>
          <p:nvPr/>
        </p:nvSpPr>
        <p:spPr bwMode="auto">
          <a:xfrm rot="19696890" flipH="1">
            <a:off x="3887788" y="3522663"/>
            <a:ext cx="2390775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 rot="19696890" flipH="1">
            <a:off x="5086350" y="5376863"/>
            <a:ext cx="2482850" cy="15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 rot="-1903110">
            <a:off x="6226175" y="5305425"/>
            <a:ext cx="1588" cy="254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2" name="Line 12"/>
          <p:cNvSpPr>
            <a:spLocks noChangeShapeType="1"/>
          </p:cNvSpPr>
          <p:nvPr/>
        </p:nvSpPr>
        <p:spPr bwMode="auto">
          <a:xfrm rot="-1903110">
            <a:off x="6070600" y="5437188"/>
            <a:ext cx="3127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3" name="Line 13"/>
          <p:cNvSpPr>
            <a:spLocks noChangeShapeType="1"/>
          </p:cNvSpPr>
          <p:nvPr/>
        </p:nvSpPr>
        <p:spPr bwMode="auto">
          <a:xfrm rot="19696890" flipV="1">
            <a:off x="7096125" y="2216150"/>
            <a:ext cx="16986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4" name="Line 14"/>
          <p:cNvSpPr>
            <a:spLocks noChangeShapeType="1"/>
          </p:cNvSpPr>
          <p:nvPr/>
        </p:nvSpPr>
        <p:spPr bwMode="auto">
          <a:xfrm rot="-1903110">
            <a:off x="7186613" y="2092325"/>
            <a:ext cx="1587" cy="230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5" name="Line 15"/>
          <p:cNvSpPr>
            <a:spLocks noChangeShapeType="1"/>
          </p:cNvSpPr>
          <p:nvPr/>
        </p:nvSpPr>
        <p:spPr bwMode="auto">
          <a:xfrm rot="-2090884">
            <a:off x="8389938" y="3978275"/>
            <a:ext cx="4762" cy="2301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6" name="Line 16"/>
          <p:cNvSpPr>
            <a:spLocks noChangeShapeType="1"/>
          </p:cNvSpPr>
          <p:nvPr/>
        </p:nvSpPr>
        <p:spPr bwMode="auto">
          <a:xfrm rot="19509116" flipV="1">
            <a:off x="8304213" y="4103688"/>
            <a:ext cx="169862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Line 17"/>
          <p:cNvSpPr>
            <a:spLocks noChangeShapeType="1"/>
          </p:cNvSpPr>
          <p:nvPr/>
        </p:nvSpPr>
        <p:spPr bwMode="auto">
          <a:xfrm rot="-1903110">
            <a:off x="4737100" y="4733925"/>
            <a:ext cx="957263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8" name="Line 18"/>
          <p:cNvSpPr>
            <a:spLocks noChangeShapeType="1"/>
          </p:cNvSpPr>
          <p:nvPr/>
        </p:nvSpPr>
        <p:spPr bwMode="auto">
          <a:xfrm>
            <a:off x="5038725" y="3557588"/>
            <a:ext cx="1189038" cy="18748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9" name="Line 19"/>
          <p:cNvSpPr>
            <a:spLocks noChangeShapeType="1"/>
          </p:cNvSpPr>
          <p:nvPr/>
        </p:nvSpPr>
        <p:spPr bwMode="auto">
          <a:xfrm>
            <a:off x="4981575" y="3467100"/>
            <a:ext cx="1246188" cy="1965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80" name="Line 20"/>
          <p:cNvSpPr>
            <a:spLocks noChangeShapeType="1"/>
          </p:cNvSpPr>
          <p:nvPr/>
        </p:nvSpPr>
        <p:spPr bwMode="auto">
          <a:xfrm>
            <a:off x="7189788" y="2203450"/>
            <a:ext cx="1208087" cy="1906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81" name="Line 21"/>
          <p:cNvSpPr>
            <a:spLocks noChangeShapeType="1"/>
          </p:cNvSpPr>
          <p:nvPr/>
        </p:nvSpPr>
        <p:spPr bwMode="auto">
          <a:xfrm rot="19896564" flipH="1">
            <a:off x="6302375" y="1662113"/>
            <a:ext cx="1938338" cy="869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2" name="Rectangle 22"/>
          <p:cNvSpPr>
            <a:spLocks noChangeArrowheads="1"/>
          </p:cNvSpPr>
          <p:nvPr/>
        </p:nvSpPr>
        <p:spPr bwMode="auto">
          <a:xfrm rot="18396564">
            <a:off x="6349206" y="1924844"/>
            <a:ext cx="1646238" cy="5778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6" name="Rectangle 26"/>
          <p:cNvSpPr>
            <a:spLocks noChangeArrowheads="1"/>
          </p:cNvSpPr>
          <p:nvPr/>
        </p:nvSpPr>
        <p:spPr bwMode="auto">
          <a:xfrm rot="18651568">
            <a:off x="7488238" y="3787775"/>
            <a:ext cx="1836738" cy="592137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87" name="Line 27"/>
          <p:cNvSpPr>
            <a:spLocks noChangeShapeType="1"/>
          </p:cNvSpPr>
          <p:nvPr/>
        </p:nvSpPr>
        <p:spPr bwMode="auto">
          <a:xfrm rot="19551568" flipH="1">
            <a:off x="7324725" y="3724275"/>
            <a:ext cx="2284413" cy="5683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0" name="Rectangle 30"/>
          <p:cNvSpPr>
            <a:spLocks noChangeArrowheads="1"/>
          </p:cNvSpPr>
          <p:nvPr/>
        </p:nvSpPr>
        <p:spPr bwMode="auto">
          <a:xfrm rot="185880">
            <a:off x="304800" y="3390900"/>
            <a:ext cx="1720850" cy="56197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1" name="Line 31"/>
          <p:cNvSpPr>
            <a:spLocks noChangeShapeType="1"/>
          </p:cNvSpPr>
          <p:nvPr/>
        </p:nvSpPr>
        <p:spPr bwMode="auto">
          <a:xfrm rot="185880">
            <a:off x="1077913" y="3676650"/>
            <a:ext cx="303212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2" name="Rectangle 32"/>
          <p:cNvSpPr>
            <a:spLocks noChangeArrowheads="1"/>
          </p:cNvSpPr>
          <p:nvPr/>
        </p:nvSpPr>
        <p:spPr bwMode="auto">
          <a:xfrm rot="185880">
            <a:off x="247650" y="5614988"/>
            <a:ext cx="1724025" cy="55880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3" name="Line 33"/>
          <p:cNvSpPr>
            <a:spLocks noChangeShapeType="1"/>
          </p:cNvSpPr>
          <p:nvPr/>
        </p:nvSpPr>
        <p:spPr bwMode="auto">
          <a:xfrm rot="185880">
            <a:off x="681038" y="4856163"/>
            <a:ext cx="412115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4" name="Line 34"/>
          <p:cNvSpPr>
            <a:spLocks noChangeShapeType="1"/>
          </p:cNvSpPr>
          <p:nvPr/>
        </p:nvSpPr>
        <p:spPr bwMode="auto">
          <a:xfrm rot="185880" flipH="1">
            <a:off x="173038" y="3679825"/>
            <a:ext cx="2308225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5" name="Line 35"/>
          <p:cNvSpPr>
            <a:spLocks noChangeShapeType="1"/>
          </p:cNvSpPr>
          <p:nvPr/>
        </p:nvSpPr>
        <p:spPr bwMode="auto">
          <a:xfrm rot="185880" flipH="1">
            <a:off x="100013" y="5908675"/>
            <a:ext cx="2387600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7" name="Line 37"/>
          <p:cNvSpPr>
            <a:spLocks noChangeShapeType="1"/>
          </p:cNvSpPr>
          <p:nvPr/>
        </p:nvSpPr>
        <p:spPr bwMode="auto">
          <a:xfrm rot="185880">
            <a:off x="979488" y="5899150"/>
            <a:ext cx="303212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98" name="Line 38"/>
          <p:cNvSpPr>
            <a:spLocks noChangeShapeType="1"/>
          </p:cNvSpPr>
          <p:nvPr/>
        </p:nvSpPr>
        <p:spPr bwMode="auto">
          <a:xfrm rot="804005">
            <a:off x="941388" y="3546475"/>
            <a:ext cx="460375" cy="2473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99" name="Oval 39"/>
          <p:cNvSpPr>
            <a:spLocks noChangeArrowheads="1"/>
          </p:cNvSpPr>
          <p:nvPr/>
        </p:nvSpPr>
        <p:spPr bwMode="auto">
          <a:xfrm rot="804005">
            <a:off x="4765675" y="4929188"/>
            <a:ext cx="100013" cy="10001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0" name="Line 40"/>
          <p:cNvSpPr>
            <a:spLocks noChangeShapeType="1"/>
          </p:cNvSpPr>
          <p:nvPr/>
        </p:nvSpPr>
        <p:spPr bwMode="auto">
          <a:xfrm rot="185880">
            <a:off x="3203575" y="4938713"/>
            <a:ext cx="2379663" cy="2063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1" name="Line 41"/>
          <p:cNvSpPr>
            <a:spLocks noChangeShapeType="1"/>
          </p:cNvSpPr>
          <p:nvPr/>
        </p:nvSpPr>
        <p:spPr bwMode="auto">
          <a:xfrm rot="-1903110">
            <a:off x="6808788" y="1944688"/>
            <a:ext cx="1624012" cy="158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2" name="Line 42"/>
          <p:cNvSpPr>
            <a:spLocks noChangeShapeType="1"/>
          </p:cNvSpPr>
          <p:nvPr/>
        </p:nvSpPr>
        <p:spPr bwMode="auto">
          <a:xfrm rot="-1903110">
            <a:off x="7789863" y="3900488"/>
            <a:ext cx="1822450" cy="1587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3" name="Arc 43"/>
          <p:cNvSpPr>
            <a:spLocks/>
          </p:cNvSpPr>
          <p:nvPr/>
        </p:nvSpPr>
        <p:spPr bwMode="auto">
          <a:xfrm>
            <a:off x="7199313" y="1152525"/>
            <a:ext cx="696912" cy="105410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3103"/>
              <a:gd name="T1" fmla="*/ 0 h 19822"/>
              <a:gd name="T2" fmla="*/ 13103 w 13103"/>
              <a:gd name="T3" fmla="*/ 2650 h 19822"/>
              <a:gd name="T4" fmla="*/ 0 w 13103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103" h="19822" fill="none" extrusionOk="0">
                <a:moveTo>
                  <a:pt x="8581" y="0"/>
                </a:moveTo>
                <a:cubicBezTo>
                  <a:pt x="10190" y="696"/>
                  <a:pt x="11709" y="1586"/>
                  <a:pt x="13102" y="2650"/>
                </a:cubicBezTo>
              </a:path>
              <a:path w="13103" h="19822" stroke="0" extrusionOk="0">
                <a:moveTo>
                  <a:pt x="8581" y="0"/>
                </a:moveTo>
                <a:cubicBezTo>
                  <a:pt x="10190" y="696"/>
                  <a:pt x="11709" y="1586"/>
                  <a:pt x="13102" y="2650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4" name="Arc 44"/>
          <p:cNvSpPr>
            <a:spLocks/>
          </p:cNvSpPr>
          <p:nvPr/>
        </p:nvSpPr>
        <p:spPr bwMode="auto">
          <a:xfrm>
            <a:off x="7199313" y="1608138"/>
            <a:ext cx="1104900" cy="595312"/>
          </a:xfrm>
          <a:custGeom>
            <a:avLst/>
            <a:gdLst>
              <a:gd name="G0" fmla="+- 0 0 0"/>
              <a:gd name="G1" fmla="+- 11190 0 0"/>
              <a:gd name="G2" fmla="+- 21600 0 0"/>
              <a:gd name="T0" fmla="*/ 18476 w 20775"/>
              <a:gd name="T1" fmla="*/ 0 h 11190"/>
              <a:gd name="T2" fmla="*/ 20775 w 20775"/>
              <a:gd name="T3" fmla="*/ 5276 h 11190"/>
              <a:gd name="T4" fmla="*/ 0 w 20775"/>
              <a:gd name="T5" fmla="*/ 11190 h 1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75" h="11190" fill="none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</a:path>
              <a:path w="20775" h="11190" stroke="0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  <a:lnTo>
                  <a:pt x="0" y="1119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5" name="Arc 45"/>
          <p:cNvSpPr>
            <a:spLocks/>
          </p:cNvSpPr>
          <p:nvPr/>
        </p:nvSpPr>
        <p:spPr bwMode="auto">
          <a:xfrm>
            <a:off x="7199313" y="1285875"/>
            <a:ext cx="992187" cy="919163"/>
          </a:xfrm>
          <a:custGeom>
            <a:avLst/>
            <a:gdLst>
              <a:gd name="G0" fmla="+- 0 0 0"/>
              <a:gd name="G1" fmla="+- 17283 0 0"/>
              <a:gd name="G2" fmla="+- 21600 0 0"/>
              <a:gd name="T0" fmla="*/ 12955 w 18666"/>
              <a:gd name="T1" fmla="*/ 0 h 17283"/>
              <a:gd name="T2" fmla="*/ 18666 w 18666"/>
              <a:gd name="T3" fmla="*/ 6413 h 17283"/>
              <a:gd name="T4" fmla="*/ 0 w 18666"/>
              <a:gd name="T5" fmla="*/ 17283 h 17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66" h="17283" fill="none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</a:path>
              <a:path w="18666" h="17283" stroke="0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  <a:lnTo>
                  <a:pt x="0" y="172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7" name="Text Box 47"/>
          <p:cNvSpPr txBox="1">
            <a:spLocks noChangeArrowheads="1"/>
          </p:cNvSpPr>
          <p:nvPr/>
        </p:nvSpPr>
        <p:spPr bwMode="auto">
          <a:xfrm>
            <a:off x="7875588" y="973138"/>
            <a:ext cx="547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</a:t>
            </a:r>
            <a:r>
              <a:rPr lang="en-US" altLang="en-US" baseline="-25000">
                <a:sym typeface="Symbol" panose="05050102010706020507" pitchFamily="18" charset="2"/>
              </a:rPr>
              <a:t>L</a:t>
            </a:r>
            <a:endParaRPr lang="en-US" altLang="en-US"/>
          </a:p>
        </p:txBody>
      </p:sp>
      <p:sp>
        <p:nvSpPr>
          <p:cNvPr id="117808" name="Arc 48"/>
          <p:cNvSpPr>
            <a:spLocks/>
          </p:cNvSpPr>
          <p:nvPr/>
        </p:nvSpPr>
        <p:spPr bwMode="auto">
          <a:xfrm>
            <a:off x="8396288" y="3033713"/>
            <a:ext cx="766762" cy="105410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4403"/>
              <a:gd name="T1" fmla="*/ 0 h 19822"/>
              <a:gd name="T2" fmla="*/ 14403 w 14403"/>
              <a:gd name="T3" fmla="*/ 3725 h 19822"/>
              <a:gd name="T4" fmla="*/ 0 w 14403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403" h="19822" fill="none" extrusionOk="0">
                <a:moveTo>
                  <a:pt x="8581" y="0"/>
                </a:moveTo>
                <a:cubicBezTo>
                  <a:pt x="10709" y="921"/>
                  <a:pt x="12675" y="2178"/>
                  <a:pt x="14403" y="3724"/>
                </a:cubicBezTo>
              </a:path>
              <a:path w="14403" h="19822" stroke="0" extrusionOk="0">
                <a:moveTo>
                  <a:pt x="8581" y="0"/>
                </a:moveTo>
                <a:cubicBezTo>
                  <a:pt x="10709" y="921"/>
                  <a:pt x="12675" y="2178"/>
                  <a:pt x="14403" y="3724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09" name="Arc 49"/>
          <p:cNvSpPr>
            <a:spLocks/>
          </p:cNvSpPr>
          <p:nvPr/>
        </p:nvSpPr>
        <p:spPr bwMode="auto">
          <a:xfrm>
            <a:off x="8396288" y="3487738"/>
            <a:ext cx="1104900" cy="593725"/>
          </a:xfrm>
          <a:custGeom>
            <a:avLst/>
            <a:gdLst>
              <a:gd name="G0" fmla="+- 0 0 0"/>
              <a:gd name="G1" fmla="+- 11190 0 0"/>
              <a:gd name="G2" fmla="+- 21600 0 0"/>
              <a:gd name="T0" fmla="*/ 18476 w 20775"/>
              <a:gd name="T1" fmla="*/ 0 h 11190"/>
              <a:gd name="T2" fmla="*/ 20775 w 20775"/>
              <a:gd name="T3" fmla="*/ 5276 h 11190"/>
              <a:gd name="T4" fmla="*/ 0 w 20775"/>
              <a:gd name="T5" fmla="*/ 11190 h 1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775" h="11190" fill="none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</a:path>
              <a:path w="20775" h="11190" stroke="0" extrusionOk="0">
                <a:moveTo>
                  <a:pt x="18475" y="0"/>
                </a:moveTo>
                <a:cubicBezTo>
                  <a:pt x="19473" y="1648"/>
                  <a:pt x="20247" y="3422"/>
                  <a:pt x="20774" y="5276"/>
                </a:cubicBezTo>
                <a:lnTo>
                  <a:pt x="0" y="1119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10" name="Arc 50"/>
          <p:cNvSpPr>
            <a:spLocks/>
          </p:cNvSpPr>
          <p:nvPr/>
        </p:nvSpPr>
        <p:spPr bwMode="auto">
          <a:xfrm>
            <a:off x="8396288" y="3165475"/>
            <a:ext cx="992187" cy="919163"/>
          </a:xfrm>
          <a:custGeom>
            <a:avLst/>
            <a:gdLst>
              <a:gd name="G0" fmla="+- 0 0 0"/>
              <a:gd name="G1" fmla="+- 17283 0 0"/>
              <a:gd name="G2" fmla="+- 21600 0 0"/>
              <a:gd name="T0" fmla="*/ 12955 w 18666"/>
              <a:gd name="T1" fmla="*/ 0 h 17283"/>
              <a:gd name="T2" fmla="*/ 18666 w 18666"/>
              <a:gd name="T3" fmla="*/ 6413 h 17283"/>
              <a:gd name="T4" fmla="*/ 0 w 18666"/>
              <a:gd name="T5" fmla="*/ 17283 h 17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666" h="17283" fill="none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</a:path>
              <a:path w="18666" h="17283" stroke="0" extrusionOk="0">
                <a:moveTo>
                  <a:pt x="12955" y="-1"/>
                </a:moveTo>
                <a:cubicBezTo>
                  <a:pt x="15268" y="1733"/>
                  <a:pt x="17210" y="3914"/>
                  <a:pt x="18665" y="6413"/>
                </a:cubicBezTo>
                <a:lnTo>
                  <a:pt x="0" y="1728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11" name="Text Box 51"/>
          <p:cNvSpPr txBox="1">
            <a:spLocks noChangeArrowheads="1"/>
          </p:cNvSpPr>
          <p:nvPr/>
        </p:nvSpPr>
        <p:spPr bwMode="auto">
          <a:xfrm>
            <a:off x="9148763" y="28829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</a:t>
            </a:r>
            <a:r>
              <a:rPr lang="en-US" altLang="en-US" baseline="-25000">
                <a:sym typeface="Symbol" panose="05050102010706020507" pitchFamily="18" charset="2"/>
              </a:rPr>
              <a:t>R</a:t>
            </a:r>
            <a:endParaRPr lang="en-US" altLang="en-US"/>
          </a:p>
        </p:txBody>
      </p:sp>
      <p:sp>
        <p:nvSpPr>
          <p:cNvPr id="117812" name="Arc 52"/>
          <p:cNvSpPr>
            <a:spLocks/>
          </p:cNvSpPr>
          <p:nvPr/>
        </p:nvSpPr>
        <p:spPr bwMode="auto">
          <a:xfrm>
            <a:off x="4587875" y="4384675"/>
            <a:ext cx="555625" cy="584200"/>
          </a:xfrm>
          <a:custGeom>
            <a:avLst/>
            <a:gdLst>
              <a:gd name="G0" fmla="+- 0 0 0"/>
              <a:gd name="G1" fmla="+- 19822 0 0"/>
              <a:gd name="G2" fmla="+- 21600 0 0"/>
              <a:gd name="T0" fmla="*/ 8582 w 18789"/>
              <a:gd name="T1" fmla="*/ 0 h 19822"/>
              <a:gd name="T2" fmla="*/ 18789 w 18789"/>
              <a:gd name="T3" fmla="*/ 9167 h 19822"/>
              <a:gd name="T4" fmla="*/ 0 w 18789"/>
              <a:gd name="T5" fmla="*/ 19822 h 19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789" h="19822" fill="none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</a:path>
              <a:path w="18789" h="19822" stroke="0" extrusionOk="0">
                <a:moveTo>
                  <a:pt x="8581" y="0"/>
                </a:moveTo>
                <a:cubicBezTo>
                  <a:pt x="12890" y="1865"/>
                  <a:pt x="16473" y="5083"/>
                  <a:pt x="18789" y="9166"/>
                </a:cubicBezTo>
                <a:lnTo>
                  <a:pt x="0" y="1982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13" name="Arc 53"/>
          <p:cNvSpPr>
            <a:spLocks/>
          </p:cNvSpPr>
          <p:nvPr/>
        </p:nvSpPr>
        <p:spPr bwMode="auto">
          <a:xfrm>
            <a:off x="4587875" y="4967288"/>
            <a:ext cx="636588" cy="420687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579 w 21579"/>
              <a:gd name="T1" fmla="*/ 961 h 14332"/>
              <a:gd name="T2" fmla="*/ 16160 w 21579"/>
              <a:gd name="T3" fmla="*/ 14332 h 14332"/>
              <a:gd name="T4" fmla="*/ 0 w 21579"/>
              <a:gd name="T5" fmla="*/ 0 h 14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79" h="14332" fill="none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</a:path>
              <a:path w="21579" h="14332" stroke="0" extrusionOk="0">
                <a:moveTo>
                  <a:pt x="21578" y="960"/>
                </a:moveTo>
                <a:cubicBezTo>
                  <a:pt x="21358" y="5907"/>
                  <a:pt x="19445" y="10627"/>
                  <a:pt x="16160" y="14332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14" name="Arc 54"/>
          <p:cNvSpPr>
            <a:spLocks/>
          </p:cNvSpPr>
          <p:nvPr/>
        </p:nvSpPr>
        <p:spPr bwMode="auto">
          <a:xfrm>
            <a:off x="4587875" y="4654550"/>
            <a:ext cx="636588" cy="336550"/>
          </a:xfrm>
          <a:custGeom>
            <a:avLst/>
            <a:gdLst>
              <a:gd name="G0" fmla="+- 0 0 0"/>
              <a:gd name="G1" fmla="+- 10803 0 0"/>
              <a:gd name="G2" fmla="+- 21600 0 0"/>
              <a:gd name="T0" fmla="*/ 18704 w 21600"/>
              <a:gd name="T1" fmla="*/ 0 h 11524"/>
              <a:gd name="T2" fmla="*/ 21588 w 21600"/>
              <a:gd name="T3" fmla="*/ 11524 h 11524"/>
              <a:gd name="T4" fmla="*/ 0 w 21600"/>
              <a:gd name="T5" fmla="*/ 10803 h 115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11524" fill="none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</a:path>
              <a:path w="21600" h="11524" stroke="0" extrusionOk="0">
                <a:moveTo>
                  <a:pt x="18704" y="-1"/>
                </a:moveTo>
                <a:cubicBezTo>
                  <a:pt x="20601" y="3284"/>
                  <a:pt x="21600" y="7010"/>
                  <a:pt x="21600" y="10803"/>
                </a:cubicBezTo>
                <a:cubicBezTo>
                  <a:pt x="21600" y="11043"/>
                  <a:pt x="21595" y="11283"/>
                  <a:pt x="21587" y="11523"/>
                </a:cubicBezTo>
                <a:lnTo>
                  <a:pt x="0" y="1080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18" name="Text Box 58"/>
          <p:cNvSpPr txBox="1">
            <a:spLocks noChangeArrowheads="1"/>
          </p:cNvSpPr>
          <p:nvPr/>
        </p:nvSpPr>
        <p:spPr bwMode="auto">
          <a:xfrm>
            <a:off x="5413375" y="4872038"/>
            <a:ext cx="309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</a:t>
            </a:r>
            <a:endParaRPr lang="en-US" altLang="en-US"/>
          </a:p>
        </p:txBody>
      </p:sp>
      <p:grpSp>
        <p:nvGrpSpPr>
          <p:cNvPr id="117846" name="Group 86"/>
          <p:cNvGrpSpPr>
            <a:grpSpLocks/>
          </p:cNvGrpSpPr>
          <p:nvPr/>
        </p:nvGrpSpPr>
        <p:grpSpPr bwMode="auto">
          <a:xfrm>
            <a:off x="2074863" y="4689475"/>
            <a:ext cx="309562" cy="287338"/>
            <a:chOff x="1416" y="327"/>
            <a:chExt cx="4013" cy="3722"/>
          </a:xfrm>
        </p:grpSpPr>
        <p:sp>
          <p:nvSpPr>
            <p:cNvPr id="117847" name="Arc 87"/>
            <p:cNvSpPr>
              <a:spLocks/>
            </p:cNvSpPr>
            <p:nvPr/>
          </p:nvSpPr>
          <p:spPr bwMode="auto">
            <a:xfrm rot="5400000" flipV="1">
              <a:off x="1908" y="2176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48" name="Oval 88"/>
            <p:cNvSpPr>
              <a:spLocks noChangeArrowheads="1"/>
            </p:cNvSpPr>
            <p:nvPr/>
          </p:nvSpPr>
          <p:spPr bwMode="auto">
            <a:xfrm flipH="1">
              <a:off x="1908" y="724"/>
              <a:ext cx="2930" cy="2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49" name="Line 89"/>
            <p:cNvSpPr>
              <a:spLocks noChangeShapeType="1"/>
            </p:cNvSpPr>
            <p:nvPr/>
          </p:nvSpPr>
          <p:spPr bwMode="auto">
            <a:xfrm rot="16200000" flipH="1">
              <a:off x="1516" y="2187"/>
              <a:ext cx="372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0" name="Line 90"/>
            <p:cNvSpPr>
              <a:spLocks noChangeShapeType="1"/>
            </p:cNvSpPr>
            <p:nvPr/>
          </p:nvSpPr>
          <p:spPr bwMode="auto">
            <a:xfrm flipH="1">
              <a:off x="1416" y="2187"/>
              <a:ext cx="401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1" name="Arc 91"/>
            <p:cNvSpPr>
              <a:spLocks/>
            </p:cNvSpPr>
            <p:nvPr/>
          </p:nvSpPr>
          <p:spPr bwMode="auto">
            <a:xfrm flipH="1">
              <a:off x="1904" y="725"/>
              <a:ext cx="1482" cy="14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2" name="Arc 92"/>
            <p:cNvSpPr>
              <a:spLocks/>
            </p:cNvSpPr>
            <p:nvPr/>
          </p:nvSpPr>
          <p:spPr bwMode="auto">
            <a:xfrm flipV="1">
              <a:off x="3374" y="2191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7853" name="Group 93"/>
          <p:cNvGrpSpPr>
            <a:grpSpLocks/>
          </p:cNvGrpSpPr>
          <p:nvPr/>
        </p:nvGrpSpPr>
        <p:grpSpPr bwMode="auto">
          <a:xfrm rot="-1919252">
            <a:off x="6813550" y="3527425"/>
            <a:ext cx="309563" cy="287338"/>
            <a:chOff x="1416" y="327"/>
            <a:chExt cx="4013" cy="3722"/>
          </a:xfrm>
        </p:grpSpPr>
        <p:sp>
          <p:nvSpPr>
            <p:cNvPr id="117854" name="Arc 94"/>
            <p:cNvSpPr>
              <a:spLocks/>
            </p:cNvSpPr>
            <p:nvPr/>
          </p:nvSpPr>
          <p:spPr bwMode="auto">
            <a:xfrm rot="5400000" flipV="1">
              <a:off x="1908" y="2176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5" name="Oval 95"/>
            <p:cNvSpPr>
              <a:spLocks noChangeArrowheads="1"/>
            </p:cNvSpPr>
            <p:nvPr/>
          </p:nvSpPr>
          <p:spPr bwMode="auto">
            <a:xfrm flipH="1">
              <a:off x="1908" y="724"/>
              <a:ext cx="2930" cy="292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6" name="Line 96"/>
            <p:cNvSpPr>
              <a:spLocks noChangeShapeType="1"/>
            </p:cNvSpPr>
            <p:nvPr/>
          </p:nvSpPr>
          <p:spPr bwMode="auto">
            <a:xfrm rot="16200000" flipH="1">
              <a:off x="1516" y="2187"/>
              <a:ext cx="3722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7" name="Line 97"/>
            <p:cNvSpPr>
              <a:spLocks noChangeShapeType="1"/>
            </p:cNvSpPr>
            <p:nvPr/>
          </p:nvSpPr>
          <p:spPr bwMode="auto">
            <a:xfrm flipH="1">
              <a:off x="1416" y="2187"/>
              <a:ext cx="401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8" name="Arc 98"/>
            <p:cNvSpPr>
              <a:spLocks/>
            </p:cNvSpPr>
            <p:nvPr/>
          </p:nvSpPr>
          <p:spPr bwMode="auto">
            <a:xfrm flipH="1">
              <a:off x="1904" y="725"/>
              <a:ext cx="1482" cy="146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59" name="Arc 99"/>
            <p:cNvSpPr>
              <a:spLocks/>
            </p:cNvSpPr>
            <p:nvPr/>
          </p:nvSpPr>
          <p:spPr bwMode="auto">
            <a:xfrm flipV="1">
              <a:off x="3374" y="2191"/>
              <a:ext cx="1466" cy="14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7860" name="Arc 100"/>
          <p:cNvSpPr>
            <a:spLocks/>
          </p:cNvSpPr>
          <p:nvPr/>
        </p:nvSpPr>
        <p:spPr bwMode="auto">
          <a:xfrm>
            <a:off x="1833563" y="4451350"/>
            <a:ext cx="773112" cy="773113"/>
          </a:xfrm>
          <a:custGeom>
            <a:avLst/>
            <a:gdLst>
              <a:gd name="G0" fmla="+- 21600 0 0"/>
              <a:gd name="G1" fmla="+- 21258 0 0"/>
              <a:gd name="G2" fmla="+- 21600 0 0"/>
              <a:gd name="T0" fmla="*/ 42732 w 42732"/>
              <a:gd name="T1" fmla="*/ 25728 h 42858"/>
              <a:gd name="T2" fmla="*/ 17773 w 42732"/>
              <a:gd name="T3" fmla="*/ 0 h 42858"/>
              <a:gd name="T4" fmla="*/ 21600 w 42732"/>
              <a:gd name="T5" fmla="*/ 21258 h 428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732" h="42858" fill="none" extrusionOk="0">
                <a:moveTo>
                  <a:pt x="42732" y="25728"/>
                </a:moveTo>
                <a:cubicBezTo>
                  <a:pt x="40620" y="35713"/>
                  <a:pt x="31806" y="42857"/>
                  <a:pt x="21600" y="42858"/>
                </a:cubicBezTo>
                <a:cubicBezTo>
                  <a:pt x="9670" y="42858"/>
                  <a:pt x="0" y="33187"/>
                  <a:pt x="0" y="21258"/>
                </a:cubicBezTo>
                <a:cubicBezTo>
                  <a:pt x="-1" y="10804"/>
                  <a:pt x="7485" y="1851"/>
                  <a:pt x="17772" y="-1"/>
                </a:cubicBezTo>
              </a:path>
              <a:path w="42732" h="42858" stroke="0" extrusionOk="0">
                <a:moveTo>
                  <a:pt x="42732" y="25728"/>
                </a:moveTo>
                <a:cubicBezTo>
                  <a:pt x="40620" y="35713"/>
                  <a:pt x="31806" y="42857"/>
                  <a:pt x="21600" y="42858"/>
                </a:cubicBezTo>
                <a:cubicBezTo>
                  <a:pt x="9670" y="42858"/>
                  <a:pt x="0" y="33187"/>
                  <a:pt x="0" y="21258"/>
                </a:cubicBezTo>
                <a:cubicBezTo>
                  <a:pt x="-1" y="10804"/>
                  <a:pt x="7485" y="1851"/>
                  <a:pt x="17772" y="-1"/>
                </a:cubicBezTo>
                <a:lnTo>
                  <a:pt x="21600" y="21258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61" name="Arc 101"/>
          <p:cNvSpPr>
            <a:spLocks/>
          </p:cNvSpPr>
          <p:nvPr/>
        </p:nvSpPr>
        <p:spPr bwMode="auto">
          <a:xfrm rot="-2705206">
            <a:off x="6569075" y="3308350"/>
            <a:ext cx="781050" cy="730250"/>
          </a:xfrm>
          <a:custGeom>
            <a:avLst/>
            <a:gdLst>
              <a:gd name="G0" fmla="+- 21600 0 0"/>
              <a:gd name="G1" fmla="+- 18881 0 0"/>
              <a:gd name="G2" fmla="+- 21600 0 0"/>
              <a:gd name="T0" fmla="*/ 38835 w 43200"/>
              <a:gd name="T1" fmla="*/ 5861 h 40481"/>
              <a:gd name="T2" fmla="*/ 11109 w 43200"/>
              <a:gd name="T3" fmla="*/ 0 h 40481"/>
              <a:gd name="T4" fmla="*/ 21600 w 43200"/>
              <a:gd name="T5" fmla="*/ 18881 h 40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0481" fill="none" extrusionOk="0">
                <a:moveTo>
                  <a:pt x="38834" y="5861"/>
                </a:moveTo>
                <a:cubicBezTo>
                  <a:pt x="41667" y="9610"/>
                  <a:pt x="43200" y="14181"/>
                  <a:pt x="43200" y="18881"/>
                </a:cubicBezTo>
                <a:cubicBezTo>
                  <a:pt x="43200" y="30810"/>
                  <a:pt x="33529" y="40481"/>
                  <a:pt x="21600" y="40481"/>
                </a:cubicBezTo>
                <a:cubicBezTo>
                  <a:pt x="9670" y="40481"/>
                  <a:pt x="0" y="30810"/>
                  <a:pt x="0" y="18881"/>
                </a:cubicBezTo>
                <a:cubicBezTo>
                  <a:pt x="-1" y="11037"/>
                  <a:pt x="4252" y="3809"/>
                  <a:pt x="11108" y="-1"/>
                </a:cubicBezTo>
              </a:path>
              <a:path w="43200" h="40481" stroke="0" extrusionOk="0">
                <a:moveTo>
                  <a:pt x="38834" y="5861"/>
                </a:moveTo>
                <a:cubicBezTo>
                  <a:pt x="41667" y="9610"/>
                  <a:pt x="43200" y="14181"/>
                  <a:pt x="43200" y="18881"/>
                </a:cubicBezTo>
                <a:cubicBezTo>
                  <a:pt x="43200" y="30810"/>
                  <a:pt x="33529" y="40481"/>
                  <a:pt x="21600" y="40481"/>
                </a:cubicBezTo>
                <a:cubicBezTo>
                  <a:pt x="9670" y="40481"/>
                  <a:pt x="0" y="30810"/>
                  <a:pt x="0" y="18881"/>
                </a:cubicBezTo>
                <a:cubicBezTo>
                  <a:pt x="-1" y="11037"/>
                  <a:pt x="4252" y="3809"/>
                  <a:pt x="11108" y="-1"/>
                </a:cubicBezTo>
                <a:lnTo>
                  <a:pt x="21600" y="18881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62" name="Line 102"/>
          <p:cNvSpPr>
            <a:spLocks noChangeShapeType="1"/>
          </p:cNvSpPr>
          <p:nvPr/>
        </p:nvSpPr>
        <p:spPr bwMode="auto">
          <a:xfrm>
            <a:off x="6737350" y="3305175"/>
            <a:ext cx="223838" cy="3524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63" name="Line 103"/>
          <p:cNvSpPr>
            <a:spLocks noChangeShapeType="1"/>
          </p:cNvSpPr>
          <p:nvPr/>
        </p:nvSpPr>
        <p:spPr bwMode="auto">
          <a:xfrm rot="804005">
            <a:off x="2127250" y="4294188"/>
            <a:ext cx="195263" cy="10461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64" name="Line 104"/>
          <p:cNvSpPr>
            <a:spLocks noChangeShapeType="1"/>
          </p:cNvSpPr>
          <p:nvPr/>
        </p:nvSpPr>
        <p:spPr bwMode="auto">
          <a:xfrm rot="19696890" flipV="1">
            <a:off x="6850063" y="3300413"/>
            <a:ext cx="4762" cy="385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65" name="Line 105"/>
          <p:cNvSpPr>
            <a:spLocks noChangeShapeType="1"/>
          </p:cNvSpPr>
          <p:nvPr/>
        </p:nvSpPr>
        <p:spPr bwMode="auto">
          <a:xfrm rot="-5400000">
            <a:off x="6871494" y="2753519"/>
            <a:ext cx="452438" cy="73025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66" name="Line 106"/>
          <p:cNvSpPr>
            <a:spLocks noChangeShapeType="1"/>
          </p:cNvSpPr>
          <p:nvPr/>
        </p:nvSpPr>
        <p:spPr bwMode="auto">
          <a:xfrm>
            <a:off x="7426325" y="2898775"/>
            <a:ext cx="227013" cy="357188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67" name="Line 107"/>
          <p:cNvSpPr>
            <a:spLocks noChangeShapeType="1"/>
          </p:cNvSpPr>
          <p:nvPr/>
        </p:nvSpPr>
        <p:spPr bwMode="auto">
          <a:xfrm rot="19696890" flipV="1">
            <a:off x="6784975" y="3095625"/>
            <a:ext cx="812800" cy="385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68" name="Text Box 108"/>
          <p:cNvSpPr txBox="1">
            <a:spLocks noChangeArrowheads="1"/>
          </p:cNvSpPr>
          <p:nvPr/>
        </p:nvSpPr>
        <p:spPr bwMode="auto">
          <a:xfrm rot="-1982928">
            <a:off x="7142163" y="28702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v</a:t>
            </a:r>
            <a:endParaRPr lang="en-US" altLang="en-US"/>
          </a:p>
        </p:txBody>
      </p:sp>
      <p:sp>
        <p:nvSpPr>
          <p:cNvPr id="117869" name="Text Box 109"/>
          <p:cNvSpPr txBox="1">
            <a:spLocks noChangeArrowheads="1"/>
          </p:cNvSpPr>
          <p:nvPr/>
        </p:nvSpPr>
        <p:spPr bwMode="auto">
          <a:xfrm rot="-1982928">
            <a:off x="6596063" y="3065463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v</a:t>
            </a:r>
            <a:r>
              <a:rPr lang="en-US" altLang="en-US" baseline="-25000">
                <a:sym typeface="Symbol" panose="05050102010706020507" pitchFamily="18" charset="2"/>
              </a:rPr>
              <a:t>y</a:t>
            </a:r>
            <a:endParaRPr lang="en-US" altLang="en-US"/>
          </a:p>
        </p:txBody>
      </p:sp>
      <p:grpSp>
        <p:nvGrpSpPr>
          <p:cNvPr id="117873" name="Group 113"/>
          <p:cNvGrpSpPr>
            <a:grpSpLocks/>
          </p:cNvGrpSpPr>
          <p:nvPr/>
        </p:nvGrpSpPr>
        <p:grpSpPr bwMode="auto">
          <a:xfrm>
            <a:off x="7034213" y="3238500"/>
            <a:ext cx="687387" cy="590550"/>
            <a:chOff x="4439" y="2288"/>
            <a:chExt cx="433" cy="372"/>
          </a:xfrm>
        </p:grpSpPr>
        <p:sp>
          <p:nvSpPr>
            <p:cNvPr id="117870" name="Text Box 110"/>
            <p:cNvSpPr txBox="1">
              <a:spLocks noChangeArrowheads="1"/>
            </p:cNvSpPr>
            <p:nvPr/>
          </p:nvSpPr>
          <p:spPr bwMode="auto">
            <a:xfrm rot="-1982928">
              <a:off x="4499" y="2372"/>
              <a:ext cx="3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</a:t>
              </a:r>
              <a:endParaRPr lang="en-US" altLang="en-US"/>
            </a:p>
          </p:txBody>
        </p:sp>
        <p:sp>
          <p:nvSpPr>
            <p:cNvPr id="117872" name="Text Box 112"/>
            <p:cNvSpPr txBox="1">
              <a:spLocks noChangeArrowheads="1"/>
            </p:cNvSpPr>
            <p:nvPr/>
          </p:nvSpPr>
          <p:spPr bwMode="auto">
            <a:xfrm rot="-1982928">
              <a:off x="4439" y="2288"/>
              <a:ext cx="3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.</a:t>
              </a:r>
              <a:endParaRPr lang="en-US" altLang="en-US"/>
            </a:p>
          </p:txBody>
        </p:sp>
      </p:grpSp>
      <p:sp>
        <p:nvSpPr>
          <p:cNvPr id="117874" name="Line 114"/>
          <p:cNvSpPr>
            <a:spLocks noChangeShapeType="1"/>
          </p:cNvSpPr>
          <p:nvPr/>
        </p:nvSpPr>
        <p:spPr bwMode="auto">
          <a:xfrm rot="19696890" flipV="1">
            <a:off x="2119313" y="4467225"/>
            <a:ext cx="225425" cy="325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881" name="Group 121"/>
          <p:cNvGrpSpPr>
            <a:grpSpLocks/>
          </p:cNvGrpSpPr>
          <p:nvPr/>
        </p:nvGrpSpPr>
        <p:grpSpPr bwMode="auto">
          <a:xfrm>
            <a:off x="2032000" y="4926013"/>
            <a:ext cx="633413" cy="625475"/>
            <a:chOff x="1420" y="3415"/>
            <a:chExt cx="399" cy="394"/>
          </a:xfrm>
        </p:grpSpPr>
        <p:sp>
          <p:nvSpPr>
            <p:cNvPr id="117876" name="Text Box 116"/>
            <p:cNvSpPr txBox="1">
              <a:spLocks noChangeArrowheads="1"/>
            </p:cNvSpPr>
            <p:nvPr/>
          </p:nvSpPr>
          <p:spPr bwMode="auto">
            <a:xfrm rot="-30703">
              <a:off x="1446" y="3521"/>
              <a:ext cx="3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</a:t>
              </a:r>
              <a:r>
                <a:rPr lang="en-US" altLang="en-US" baseline="-25000">
                  <a:sym typeface="Symbol" panose="05050102010706020507" pitchFamily="18" charset="2"/>
                </a:rPr>
                <a:t>a</a:t>
              </a:r>
              <a:endParaRPr lang="en-US" altLang="en-US"/>
            </a:p>
          </p:txBody>
        </p:sp>
        <p:sp>
          <p:nvSpPr>
            <p:cNvPr id="117877" name="Text Box 117"/>
            <p:cNvSpPr txBox="1">
              <a:spLocks noChangeArrowheads="1"/>
            </p:cNvSpPr>
            <p:nvPr/>
          </p:nvSpPr>
          <p:spPr bwMode="auto">
            <a:xfrm rot="-30703">
              <a:off x="1420" y="3415"/>
              <a:ext cx="37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.</a:t>
              </a:r>
              <a:endParaRPr lang="en-US" altLang="en-US"/>
            </a:p>
          </p:txBody>
        </p:sp>
      </p:grpSp>
      <p:sp>
        <p:nvSpPr>
          <p:cNvPr id="117878" name="Line 118"/>
          <p:cNvSpPr>
            <a:spLocks noChangeShapeType="1"/>
          </p:cNvSpPr>
          <p:nvPr/>
        </p:nvSpPr>
        <p:spPr bwMode="auto">
          <a:xfrm rot="-4595995">
            <a:off x="2601913" y="3984625"/>
            <a:ext cx="177800" cy="9525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79" name="Line 119"/>
          <p:cNvSpPr>
            <a:spLocks noChangeShapeType="1"/>
          </p:cNvSpPr>
          <p:nvPr/>
        </p:nvSpPr>
        <p:spPr bwMode="auto">
          <a:xfrm rot="804005">
            <a:off x="3089275" y="4445000"/>
            <a:ext cx="85725" cy="46355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880" name="Line 120"/>
          <p:cNvSpPr>
            <a:spLocks noChangeShapeType="1"/>
          </p:cNvSpPr>
          <p:nvPr/>
        </p:nvSpPr>
        <p:spPr bwMode="auto">
          <a:xfrm rot="-1903110">
            <a:off x="2192338" y="4559300"/>
            <a:ext cx="976312" cy="1905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82" name="Text Box 122"/>
          <p:cNvSpPr txBox="1">
            <a:spLocks noChangeArrowheads="1"/>
          </p:cNvSpPr>
          <p:nvPr/>
        </p:nvSpPr>
        <p:spPr bwMode="auto">
          <a:xfrm rot="229265">
            <a:off x="2678113" y="4419600"/>
            <a:ext cx="59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v</a:t>
            </a:r>
            <a:r>
              <a:rPr lang="en-US" altLang="en-US" baseline="-25000">
                <a:sym typeface="Symbol" panose="05050102010706020507" pitchFamily="18" charset="2"/>
              </a:rPr>
              <a:t>a</a:t>
            </a:r>
            <a:endParaRPr lang="en-US" altLang="en-US"/>
          </a:p>
        </p:txBody>
      </p:sp>
      <p:sp>
        <p:nvSpPr>
          <p:cNvPr id="117883" name="Text Box 123"/>
          <p:cNvSpPr txBox="1">
            <a:spLocks noChangeArrowheads="1"/>
          </p:cNvSpPr>
          <p:nvPr/>
        </p:nvSpPr>
        <p:spPr bwMode="auto">
          <a:xfrm rot="193249">
            <a:off x="2136775" y="3970338"/>
            <a:ext cx="671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ym typeface="Symbol" panose="05050102010706020507" pitchFamily="18" charset="2"/>
              </a:rPr>
              <a:t>v</a:t>
            </a:r>
            <a:r>
              <a:rPr lang="en-US" altLang="en-US" baseline="-25000">
                <a:sym typeface="Symbol" panose="05050102010706020507" pitchFamily="18" charset="2"/>
              </a:rPr>
              <a:t>a_y</a:t>
            </a:r>
            <a:endParaRPr lang="en-US" altLang="en-US"/>
          </a:p>
        </p:txBody>
      </p:sp>
      <p:grpSp>
        <p:nvGrpSpPr>
          <p:cNvPr id="117891" name="Group 131"/>
          <p:cNvGrpSpPr>
            <a:grpSpLocks/>
          </p:cNvGrpSpPr>
          <p:nvPr/>
        </p:nvGrpSpPr>
        <p:grpSpPr bwMode="auto">
          <a:xfrm rot="-18112826">
            <a:off x="6080125" y="3863976"/>
            <a:ext cx="644525" cy="254000"/>
            <a:chOff x="1753" y="1153"/>
            <a:chExt cx="951" cy="281"/>
          </a:xfrm>
        </p:grpSpPr>
        <p:sp>
          <p:nvSpPr>
            <p:cNvPr id="117885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88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89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90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7894" name="Arc 134"/>
          <p:cNvSpPr>
            <a:spLocks/>
          </p:cNvSpPr>
          <p:nvPr/>
        </p:nvSpPr>
        <p:spPr bwMode="auto">
          <a:xfrm rot="-7387054">
            <a:off x="5995194" y="3791744"/>
            <a:ext cx="781050" cy="417512"/>
          </a:xfrm>
          <a:custGeom>
            <a:avLst/>
            <a:gdLst>
              <a:gd name="G0" fmla="+- 21600 0 0"/>
              <a:gd name="G1" fmla="+- 19565 0 0"/>
              <a:gd name="G2" fmla="+- 21600 0 0"/>
              <a:gd name="T0" fmla="*/ 35890 w 43200"/>
              <a:gd name="T1" fmla="*/ 3368 h 41165"/>
              <a:gd name="T2" fmla="*/ 12447 w 43200"/>
              <a:gd name="T3" fmla="*/ 0 h 41165"/>
              <a:gd name="T4" fmla="*/ 21600 w 43200"/>
              <a:gd name="T5" fmla="*/ 19565 h 41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200" h="41165" fill="none" extrusionOk="0">
                <a:moveTo>
                  <a:pt x="35890" y="3367"/>
                </a:moveTo>
                <a:cubicBezTo>
                  <a:pt x="40537" y="7468"/>
                  <a:pt x="43200" y="13367"/>
                  <a:pt x="43200" y="19565"/>
                </a:cubicBezTo>
                <a:cubicBezTo>
                  <a:pt x="43200" y="31494"/>
                  <a:pt x="33529" y="41165"/>
                  <a:pt x="21600" y="41165"/>
                </a:cubicBezTo>
                <a:cubicBezTo>
                  <a:pt x="9670" y="41165"/>
                  <a:pt x="0" y="31494"/>
                  <a:pt x="0" y="19565"/>
                </a:cubicBezTo>
                <a:cubicBezTo>
                  <a:pt x="-1" y="11180"/>
                  <a:pt x="4852" y="3553"/>
                  <a:pt x="12447" y="0"/>
                </a:cubicBezTo>
              </a:path>
              <a:path w="43200" h="41165" stroke="0" extrusionOk="0">
                <a:moveTo>
                  <a:pt x="35890" y="3367"/>
                </a:moveTo>
                <a:cubicBezTo>
                  <a:pt x="40537" y="7468"/>
                  <a:pt x="43200" y="13367"/>
                  <a:pt x="43200" y="19565"/>
                </a:cubicBezTo>
                <a:cubicBezTo>
                  <a:pt x="43200" y="31494"/>
                  <a:pt x="33529" y="41165"/>
                  <a:pt x="21600" y="41165"/>
                </a:cubicBezTo>
                <a:cubicBezTo>
                  <a:pt x="9670" y="41165"/>
                  <a:pt x="0" y="31494"/>
                  <a:pt x="0" y="19565"/>
                </a:cubicBezTo>
                <a:cubicBezTo>
                  <a:pt x="-1" y="11180"/>
                  <a:pt x="4852" y="3553"/>
                  <a:pt x="12447" y="0"/>
                </a:cubicBezTo>
                <a:lnTo>
                  <a:pt x="21600" y="19565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895" name="Text Box 135"/>
          <p:cNvSpPr txBox="1">
            <a:spLocks noChangeArrowheads="1"/>
          </p:cNvSpPr>
          <p:nvPr/>
        </p:nvSpPr>
        <p:spPr bwMode="auto">
          <a:xfrm>
            <a:off x="3668713" y="2201863"/>
            <a:ext cx="1938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en-US">
                <a:sym typeface="Symbol" panose="05050102010706020507" pitchFamily="18" charset="2"/>
              </a:rPr>
              <a:t>Lenkinput ()</a:t>
            </a:r>
            <a:endParaRPr lang="de-DE" altLang="en-US"/>
          </a:p>
        </p:txBody>
      </p:sp>
      <p:sp>
        <p:nvSpPr>
          <p:cNvPr id="117896" name="Freeform 136"/>
          <p:cNvSpPr>
            <a:spLocks/>
          </p:cNvSpPr>
          <p:nvPr/>
        </p:nvSpPr>
        <p:spPr bwMode="auto">
          <a:xfrm>
            <a:off x="3651250" y="2647950"/>
            <a:ext cx="2455863" cy="989013"/>
          </a:xfrm>
          <a:custGeom>
            <a:avLst/>
            <a:gdLst>
              <a:gd name="T0" fmla="*/ 0 w 1547"/>
              <a:gd name="T1" fmla="*/ 0 h 623"/>
              <a:gd name="T2" fmla="*/ 1172 w 1547"/>
              <a:gd name="T3" fmla="*/ 0 h 623"/>
              <a:gd name="T4" fmla="*/ 1547 w 1547"/>
              <a:gd name="T5" fmla="*/ 623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47" h="623">
                <a:moveTo>
                  <a:pt x="0" y="0"/>
                </a:moveTo>
                <a:lnTo>
                  <a:pt x="1172" y="0"/>
                </a:lnTo>
                <a:lnTo>
                  <a:pt x="1547" y="623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902" name="Freeform 142"/>
          <p:cNvSpPr>
            <a:spLocks/>
          </p:cNvSpPr>
          <p:nvPr/>
        </p:nvSpPr>
        <p:spPr bwMode="auto">
          <a:xfrm>
            <a:off x="2146300" y="3538538"/>
            <a:ext cx="2270125" cy="841375"/>
          </a:xfrm>
          <a:custGeom>
            <a:avLst/>
            <a:gdLst>
              <a:gd name="T0" fmla="*/ 1430 w 1430"/>
              <a:gd name="T1" fmla="*/ 0 h 530"/>
              <a:gd name="T2" fmla="*/ 0 w 1430"/>
              <a:gd name="T3" fmla="*/ 2 h 530"/>
              <a:gd name="T4" fmla="*/ 27 w 1430"/>
              <a:gd name="T5" fmla="*/ 530 h 5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30" h="530">
                <a:moveTo>
                  <a:pt x="1430" y="0"/>
                </a:moveTo>
                <a:lnTo>
                  <a:pt x="0" y="2"/>
                </a:lnTo>
                <a:lnTo>
                  <a:pt x="27" y="530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7920" name="Group 160"/>
          <p:cNvGrpSpPr>
            <a:grpSpLocks/>
          </p:cNvGrpSpPr>
          <p:nvPr/>
        </p:nvGrpSpPr>
        <p:grpSpPr bwMode="auto">
          <a:xfrm>
            <a:off x="7346950" y="4965700"/>
            <a:ext cx="1938338" cy="822325"/>
            <a:chOff x="4628" y="3128"/>
            <a:chExt cx="1221" cy="518"/>
          </a:xfrm>
        </p:grpSpPr>
        <p:sp>
          <p:nvSpPr>
            <p:cNvPr id="117907" name="Text Box 147"/>
            <p:cNvSpPr txBox="1">
              <a:spLocks noChangeArrowheads="1"/>
            </p:cNvSpPr>
            <p:nvPr/>
          </p:nvSpPr>
          <p:spPr bwMode="auto">
            <a:xfrm>
              <a:off x="4628" y="3128"/>
              <a:ext cx="1221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en-US">
                  <a:sym typeface="Symbol" panose="05050102010706020507" pitchFamily="18" charset="2"/>
                </a:rPr>
                <a:t>Gierung des Traktors(</a:t>
              </a:r>
              <a:r>
                <a:rPr lang="en-US" altLang="en-US">
                  <a:sym typeface="Symbol" panose="05050102010706020507" pitchFamily="18" charset="2"/>
                </a:rPr>
                <a:t>)</a:t>
              </a:r>
              <a:endParaRPr lang="de-DE" altLang="en-US">
                <a:sym typeface="Symbol" panose="05050102010706020507" pitchFamily="18" charset="2"/>
              </a:endParaRPr>
            </a:p>
          </p:txBody>
        </p:sp>
        <p:sp>
          <p:nvSpPr>
            <p:cNvPr id="117908" name="Rectangle 148"/>
            <p:cNvSpPr>
              <a:spLocks noChangeArrowheads="1"/>
            </p:cNvSpPr>
            <p:nvPr/>
          </p:nvSpPr>
          <p:spPr bwMode="auto">
            <a:xfrm>
              <a:off x="5501" y="3235"/>
              <a:ext cx="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.</a:t>
              </a:r>
            </a:p>
          </p:txBody>
        </p:sp>
      </p:grpSp>
      <p:sp>
        <p:nvSpPr>
          <p:cNvPr id="117909" name="Freeform 149"/>
          <p:cNvSpPr>
            <a:spLocks/>
          </p:cNvSpPr>
          <p:nvPr/>
        </p:nvSpPr>
        <p:spPr bwMode="auto">
          <a:xfrm>
            <a:off x="6902450" y="4083050"/>
            <a:ext cx="2225675" cy="1709738"/>
          </a:xfrm>
          <a:custGeom>
            <a:avLst/>
            <a:gdLst>
              <a:gd name="T0" fmla="*/ 1402 w 1402"/>
              <a:gd name="T1" fmla="*/ 1240 h 1248"/>
              <a:gd name="T2" fmla="*/ 317 w 1402"/>
              <a:gd name="T3" fmla="*/ 1248 h 1248"/>
              <a:gd name="T4" fmla="*/ 0 w 1402"/>
              <a:gd name="T5" fmla="*/ 0 h 1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02" h="1248">
                <a:moveTo>
                  <a:pt x="1402" y="1240"/>
                </a:moveTo>
                <a:lnTo>
                  <a:pt x="317" y="1248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911" name="Freeform 151"/>
          <p:cNvSpPr>
            <a:spLocks/>
          </p:cNvSpPr>
          <p:nvPr/>
        </p:nvSpPr>
        <p:spPr bwMode="auto">
          <a:xfrm>
            <a:off x="2547938" y="5183188"/>
            <a:ext cx="2152650" cy="1143000"/>
          </a:xfrm>
          <a:custGeom>
            <a:avLst/>
            <a:gdLst>
              <a:gd name="T0" fmla="*/ 1356 w 1356"/>
              <a:gd name="T1" fmla="*/ 720 h 720"/>
              <a:gd name="T2" fmla="*/ 86 w 1356"/>
              <a:gd name="T3" fmla="*/ 717 h 720"/>
              <a:gd name="T4" fmla="*/ 0 w 1356"/>
              <a:gd name="T5" fmla="*/ 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356" h="720">
                <a:moveTo>
                  <a:pt x="1356" y="720"/>
                </a:moveTo>
                <a:lnTo>
                  <a:pt x="86" y="717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912" name="Freeform 152"/>
          <p:cNvSpPr>
            <a:spLocks/>
          </p:cNvSpPr>
          <p:nvPr/>
        </p:nvSpPr>
        <p:spPr bwMode="auto">
          <a:xfrm>
            <a:off x="3267075" y="2032000"/>
            <a:ext cx="3475038" cy="1244600"/>
          </a:xfrm>
          <a:custGeom>
            <a:avLst/>
            <a:gdLst>
              <a:gd name="T0" fmla="*/ 0 w 2189"/>
              <a:gd name="T1" fmla="*/ 7 h 784"/>
              <a:gd name="T2" fmla="*/ 1719 w 2189"/>
              <a:gd name="T3" fmla="*/ 0 h 784"/>
              <a:gd name="T4" fmla="*/ 2189 w 2189"/>
              <a:gd name="T5" fmla="*/ 784 h 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89" h="784">
                <a:moveTo>
                  <a:pt x="0" y="7"/>
                </a:moveTo>
                <a:lnTo>
                  <a:pt x="1719" y="0"/>
                </a:lnTo>
                <a:lnTo>
                  <a:pt x="2189" y="784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914" name="Text Box 154"/>
          <p:cNvSpPr txBox="1">
            <a:spLocks noChangeArrowheads="1"/>
          </p:cNvSpPr>
          <p:nvPr/>
        </p:nvSpPr>
        <p:spPr bwMode="auto">
          <a:xfrm>
            <a:off x="2894013" y="1204913"/>
            <a:ext cx="3670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Geschwindigkeits-komponente (v</a:t>
            </a:r>
            <a:r>
              <a:rPr lang="en-US" altLang="en-US" baseline="-25000"/>
              <a:t>y</a:t>
            </a:r>
            <a:r>
              <a:rPr lang="en-US" altLang="en-US" baseline="30000"/>
              <a:t>Trac</a:t>
            </a:r>
            <a:r>
              <a:rPr lang="en-US" altLang="en-US"/>
              <a:t>)</a:t>
            </a:r>
            <a:endParaRPr lang="de-DE" altLang="en-US"/>
          </a:p>
        </p:txBody>
      </p:sp>
      <p:sp>
        <p:nvSpPr>
          <p:cNvPr id="117917" name="Text Box 157"/>
          <p:cNvSpPr txBox="1">
            <a:spLocks noChangeArrowheads="1"/>
          </p:cNvSpPr>
          <p:nvPr/>
        </p:nvSpPr>
        <p:spPr bwMode="auto">
          <a:xfrm>
            <a:off x="1460500" y="2736850"/>
            <a:ext cx="3670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Geschwindigkeits-komponente (v</a:t>
            </a:r>
            <a:r>
              <a:rPr lang="en-US" altLang="en-US" baseline="-25000"/>
              <a:t>y</a:t>
            </a:r>
            <a:r>
              <a:rPr lang="en-US" altLang="en-US" baseline="30000"/>
              <a:t>Trail</a:t>
            </a:r>
            <a:r>
              <a:rPr lang="en-US" altLang="en-US"/>
              <a:t>)</a:t>
            </a:r>
            <a:endParaRPr lang="de-DE" altLang="en-US"/>
          </a:p>
        </p:txBody>
      </p:sp>
      <p:grpSp>
        <p:nvGrpSpPr>
          <p:cNvPr id="117919" name="Group 159"/>
          <p:cNvGrpSpPr>
            <a:grpSpLocks/>
          </p:cNvGrpSpPr>
          <p:nvPr/>
        </p:nvGrpSpPr>
        <p:grpSpPr bwMode="auto">
          <a:xfrm>
            <a:off x="2646363" y="5484813"/>
            <a:ext cx="2038350" cy="822325"/>
            <a:chOff x="1823" y="3439"/>
            <a:chExt cx="1284" cy="518"/>
          </a:xfrm>
        </p:grpSpPr>
        <p:sp>
          <p:nvSpPr>
            <p:cNvPr id="117910" name="Text Box 150"/>
            <p:cNvSpPr txBox="1">
              <a:spLocks noChangeArrowheads="1"/>
            </p:cNvSpPr>
            <p:nvPr/>
          </p:nvSpPr>
          <p:spPr bwMode="auto">
            <a:xfrm>
              <a:off x="1823" y="3439"/>
              <a:ext cx="128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de-DE" altLang="en-US">
                  <a:sym typeface="Symbol" panose="05050102010706020507" pitchFamily="18" charset="2"/>
                </a:rPr>
                <a:t>Gierung des Anhängers(</a:t>
              </a:r>
              <a:r>
                <a:rPr lang="en-US" altLang="en-US">
                  <a:sym typeface="Symbol" panose="05050102010706020507" pitchFamily="18" charset="2"/>
                </a:rPr>
                <a:t></a:t>
              </a:r>
              <a:r>
                <a:rPr lang="en-US" altLang="en-US" baseline="-25000">
                  <a:sym typeface="Symbol" panose="05050102010706020507" pitchFamily="18" charset="2"/>
                </a:rPr>
                <a:t>a</a:t>
              </a:r>
              <a:r>
                <a:rPr lang="en-US" altLang="en-US">
                  <a:sym typeface="Symbol" panose="05050102010706020507" pitchFamily="18" charset="2"/>
                </a:rPr>
                <a:t>)</a:t>
              </a:r>
              <a:endParaRPr lang="de-DE" altLang="en-US">
                <a:sym typeface="Symbol" panose="05050102010706020507" pitchFamily="18" charset="2"/>
              </a:endParaRPr>
            </a:p>
          </p:txBody>
        </p:sp>
        <p:sp>
          <p:nvSpPr>
            <p:cNvPr id="117918" name="Rectangle 158"/>
            <p:cNvSpPr>
              <a:spLocks noChangeArrowheads="1"/>
            </p:cNvSpPr>
            <p:nvPr/>
          </p:nvSpPr>
          <p:spPr bwMode="auto">
            <a:xfrm>
              <a:off x="2774" y="3561"/>
              <a:ext cx="1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ym typeface="Symbol" panose="05050102010706020507" pitchFamily="18" charset="2"/>
                </a:rPr>
                <a:t>.</a:t>
              </a:r>
            </a:p>
          </p:txBody>
        </p:sp>
      </p:grpSp>
      <p:sp>
        <p:nvSpPr>
          <p:cNvPr id="117921" name="Freeform 161"/>
          <p:cNvSpPr>
            <a:spLocks/>
          </p:cNvSpPr>
          <p:nvPr/>
        </p:nvSpPr>
        <p:spPr bwMode="auto">
          <a:xfrm>
            <a:off x="5245100" y="4924425"/>
            <a:ext cx="2906713" cy="1438275"/>
          </a:xfrm>
          <a:custGeom>
            <a:avLst/>
            <a:gdLst>
              <a:gd name="T0" fmla="*/ 1831 w 1831"/>
              <a:gd name="T1" fmla="*/ 892 h 906"/>
              <a:gd name="T2" fmla="*/ 317 w 1831"/>
              <a:gd name="T3" fmla="*/ 906 h 906"/>
              <a:gd name="T4" fmla="*/ 0 w 1831"/>
              <a:gd name="T5" fmla="*/ 0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31" h="906">
                <a:moveTo>
                  <a:pt x="1831" y="892"/>
                </a:moveTo>
                <a:lnTo>
                  <a:pt x="317" y="906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chemeClr val="bg2"/>
            </a:solidFill>
            <a:prstDash val="solid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922" name="Text Box 162"/>
          <p:cNvSpPr txBox="1">
            <a:spLocks noChangeArrowheads="1"/>
          </p:cNvSpPr>
          <p:nvPr/>
        </p:nvSpPr>
        <p:spPr bwMode="auto">
          <a:xfrm>
            <a:off x="5548313" y="5913438"/>
            <a:ext cx="2803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en-US">
                <a:sym typeface="Symbol" panose="05050102010706020507" pitchFamily="18" charset="2"/>
              </a:rPr>
              <a:t>Deichselwinkel ()</a:t>
            </a:r>
            <a:endParaRPr lang="de-D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64" name="Group 80"/>
          <p:cNvGrpSpPr>
            <a:grpSpLocks/>
          </p:cNvGrpSpPr>
          <p:nvPr/>
        </p:nvGrpSpPr>
        <p:grpSpPr bwMode="auto">
          <a:xfrm>
            <a:off x="3105150" y="3327400"/>
            <a:ext cx="1949450" cy="2676525"/>
            <a:chOff x="1956" y="536"/>
            <a:chExt cx="1228" cy="3300"/>
          </a:xfrm>
        </p:grpSpPr>
        <p:sp>
          <p:nvSpPr>
            <p:cNvPr id="42025" name="Line 41"/>
            <p:cNvSpPr>
              <a:spLocks noChangeShapeType="1"/>
            </p:cNvSpPr>
            <p:nvPr/>
          </p:nvSpPr>
          <p:spPr bwMode="auto">
            <a:xfrm flipV="1">
              <a:off x="1956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6" name="Line 42"/>
            <p:cNvSpPr>
              <a:spLocks noChangeShapeType="1"/>
            </p:cNvSpPr>
            <p:nvPr/>
          </p:nvSpPr>
          <p:spPr bwMode="auto">
            <a:xfrm flipV="1">
              <a:off x="2092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7" name="Line 43"/>
            <p:cNvSpPr>
              <a:spLocks noChangeShapeType="1"/>
            </p:cNvSpPr>
            <p:nvPr/>
          </p:nvSpPr>
          <p:spPr bwMode="auto">
            <a:xfrm flipV="1">
              <a:off x="2232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8" name="Line 44"/>
            <p:cNvSpPr>
              <a:spLocks noChangeShapeType="1"/>
            </p:cNvSpPr>
            <p:nvPr/>
          </p:nvSpPr>
          <p:spPr bwMode="auto">
            <a:xfrm flipV="1">
              <a:off x="2368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9" name="Line 45"/>
            <p:cNvSpPr>
              <a:spLocks noChangeShapeType="1"/>
            </p:cNvSpPr>
            <p:nvPr/>
          </p:nvSpPr>
          <p:spPr bwMode="auto">
            <a:xfrm flipV="1">
              <a:off x="2504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0" name="Line 46"/>
            <p:cNvSpPr>
              <a:spLocks noChangeShapeType="1"/>
            </p:cNvSpPr>
            <p:nvPr/>
          </p:nvSpPr>
          <p:spPr bwMode="auto">
            <a:xfrm flipV="1">
              <a:off x="2640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1" name="Line 47"/>
            <p:cNvSpPr>
              <a:spLocks noChangeShapeType="1"/>
            </p:cNvSpPr>
            <p:nvPr/>
          </p:nvSpPr>
          <p:spPr bwMode="auto">
            <a:xfrm flipV="1">
              <a:off x="2780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2" name="Line 48"/>
            <p:cNvSpPr>
              <a:spLocks noChangeShapeType="1"/>
            </p:cNvSpPr>
            <p:nvPr/>
          </p:nvSpPr>
          <p:spPr bwMode="auto">
            <a:xfrm flipV="1">
              <a:off x="2916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3" name="Line 49"/>
            <p:cNvSpPr>
              <a:spLocks noChangeShapeType="1"/>
            </p:cNvSpPr>
            <p:nvPr/>
          </p:nvSpPr>
          <p:spPr bwMode="auto">
            <a:xfrm flipV="1">
              <a:off x="3048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4" name="Line 50"/>
            <p:cNvSpPr>
              <a:spLocks noChangeShapeType="1"/>
            </p:cNvSpPr>
            <p:nvPr/>
          </p:nvSpPr>
          <p:spPr bwMode="auto">
            <a:xfrm flipV="1">
              <a:off x="3184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063" name="Group 79"/>
          <p:cNvGrpSpPr>
            <a:grpSpLocks/>
          </p:cNvGrpSpPr>
          <p:nvPr/>
        </p:nvGrpSpPr>
        <p:grpSpPr bwMode="auto">
          <a:xfrm>
            <a:off x="5492750" y="965200"/>
            <a:ext cx="1955800" cy="2616200"/>
            <a:chOff x="3460" y="536"/>
            <a:chExt cx="1232" cy="3300"/>
          </a:xfrm>
        </p:grpSpPr>
        <p:sp>
          <p:nvSpPr>
            <p:cNvPr id="42036" name="Line 52"/>
            <p:cNvSpPr>
              <a:spLocks noChangeShapeType="1"/>
            </p:cNvSpPr>
            <p:nvPr/>
          </p:nvSpPr>
          <p:spPr bwMode="auto">
            <a:xfrm flipV="1">
              <a:off x="3460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7" name="Line 53"/>
            <p:cNvSpPr>
              <a:spLocks noChangeShapeType="1"/>
            </p:cNvSpPr>
            <p:nvPr/>
          </p:nvSpPr>
          <p:spPr bwMode="auto">
            <a:xfrm flipV="1">
              <a:off x="3596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8" name="Line 54"/>
            <p:cNvSpPr>
              <a:spLocks noChangeShapeType="1"/>
            </p:cNvSpPr>
            <p:nvPr/>
          </p:nvSpPr>
          <p:spPr bwMode="auto">
            <a:xfrm flipV="1">
              <a:off x="3732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39" name="Line 55"/>
            <p:cNvSpPr>
              <a:spLocks noChangeShapeType="1"/>
            </p:cNvSpPr>
            <p:nvPr/>
          </p:nvSpPr>
          <p:spPr bwMode="auto">
            <a:xfrm flipV="1">
              <a:off x="3872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0" name="Line 56"/>
            <p:cNvSpPr>
              <a:spLocks noChangeShapeType="1"/>
            </p:cNvSpPr>
            <p:nvPr/>
          </p:nvSpPr>
          <p:spPr bwMode="auto">
            <a:xfrm flipV="1">
              <a:off x="4008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3" name="Line 59"/>
            <p:cNvSpPr>
              <a:spLocks noChangeShapeType="1"/>
            </p:cNvSpPr>
            <p:nvPr/>
          </p:nvSpPr>
          <p:spPr bwMode="auto">
            <a:xfrm flipV="1">
              <a:off x="4144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4" name="Line 60"/>
            <p:cNvSpPr>
              <a:spLocks noChangeShapeType="1"/>
            </p:cNvSpPr>
            <p:nvPr/>
          </p:nvSpPr>
          <p:spPr bwMode="auto">
            <a:xfrm flipV="1">
              <a:off x="4284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5" name="Line 61"/>
            <p:cNvSpPr>
              <a:spLocks noChangeShapeType="1"/>
            </p:cNvSpPr>
            <p:nvPr/>
          </p:nvSpPr>
          <p:spPr bwMode="auto">
            <a:xfrm flipV="1">
              <a:off x="4420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6" name="Line 62"/>
            <p:cNvSpPr>
              <a:spLocks noChangeShapeType="1"/>
            </p:cNvSpPr>
            <p:nvPr/>
          </p:nvSpPr>
          <p:spPr bwMode="auto">
            <a:xfrm flipV="1">
              <a:off x="4556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7" name="Line 63"/>
            <p:cNvSpPr>
              <a:spLocks noChangeShapeType="1"/>
            </p:cNvSpPr>
            <p:nvPr/>
          </p:nvSpPr>
          <p:spPr bwMode="auto">
            <a:xfrm flipV="1">
              <a:off x="4692" y="536"/>
              <a:ext cx="0" cy="330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2971800" y="3460750"/>
            <a:ext cx="46545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80" name="Group 96"/>
          <p:cNvGrpSpPr>
            <a:grpSpLocks/>
          </p:cNvGrpSpPr>
          <p:nvPr/>
        </p:nvGrpSpPr>
        <p:grpSpPr bwMode="auto">
          <a:xfrm>
            <a:off x="5181600" y="1066800"/>
            <a:ext cx="2489200" cy="2190750"/>
            <a:chOff x="3264" y="672"/>
            <a:chExt cx="1568" cy="1380"/>
          </a:xfrm>
        </p:grpSpPr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3266" y="2052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>
              <a:off x="3266" y="1916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Line 16"/>
            <p:cNvSpPr>
              <a:spLocks noChangeShapeType="1"/>
            </p:cNvSpPr>
            <p:nvPr/>
          </p:nvSpPr>
          <p:spPr bwMode="auto">
            <a:xfrm>
              <a:off x="3266" y="1772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Line 17"/>
            <p:cNvSpPr>
              <a:spLocks noChangeShapeType="1"/>
            </p:cNvSpPr>
            <p:nvPr/>
          </p:nvSpPr>
          <p:spPr bwMode="auto">
            <a:xfrm>
              <a:off x="3264" y="1636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>
              <a:off x="3266" y="1500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>
              <a:off x="3266" y="1360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>
              <a:off x="3266" y="1220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3266" y="1084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>
              <a:off x="3266" y="944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3266" y="808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8" name="Line 24"/>
            <p:cNvSpPr>
              <a:spLocks noChangeShapeType="1"/>
            </p:cNvSpPr>
            <p:nvPr/>
          </p:nvSpPr>
          <p:spPr bwMode="auto">
            <a:xfrm>
              <a:off x="3266" y="672"/>
              <a:ext cx="1566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067" name="Group 83"/>
          <p:cNvGrpSpPr>
            <a:grpSpLocks/>
          </p:cNvGrpSpPr>
          <p:nvPr/>
        </p:nvGrpSpPr>
        <p:grpSpPr bwMode="auto">
          <a:xfrm>
            <a:off x="3009900" y="3676650"/>
            <a:ext cx="2387600" cy="2203450"/>
            <a:chOff x="1896" y="2316"/>
            <a:chExt cx="2936" cy="1388"/>
          </a:xfrm>
        </p:grpSpPr>
        <p:sp>
          <p:nvSpPr>
            <p:cNvPr id="42009" name="Line 25"/>
            <p:cNvSpPr>
              <a:spLocks noChangeShapeType="1"/>
            </p:cNvSpPr>
            <p:nvPr/>
          </p:nvSpPr>
          <p:spPr bwMode="auto">
            <a:xfrm>
              <a:off x="1900" y="2316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Line 27"/>
            <p:cNvSpPr>
              <a:spLocks noChangeShapeType="1"/>
            </p:cNvSpPr>
            <p:nvPr/>
          </p:nvSpPr>
          <p:spPr bwMode="auto">
            <a:xfrm>
              <a:off x="1900" y="2452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Line 29"/>
            <p:cNvSpPr>
              <a:spLocks noChangeShapeType="1"/>
            </p:cNvSpPr>
            <p:nvPr/>
          </p:nvSpPr>
          <p:spPr bwMode="auto">
            <a:xfrm>
              <a:off x="1900" y="2596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5" name="Line 31"/>
            <p:cNvSpPr>
              <a:spLocks noChangeShapeType="1"/>
            </p:cNvSpPr>
            <p:nvPr/>
          </p:nvSpPr>
          <p:spPr bwMode="auto">
            <a:xfrm>
              <a:off x="1900" y="2736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7" name="Line 33"/>
            <p:cNvSpPr>
              <a:spLocks noChangeShapeType="1"/>
            </p:cNvSpPr>
            <p:nvPr/>
          </p:nvSpPr>
          <p:spPr bwMode="auto">
            <a:xfrm>
              <a:off x="1896" y="2872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9" name="Line 35"/>
            <p:cNvSpPr>
              <a:spLocks noChangeShapeType="1"/>
            </p:cNvSpPr>
            <p:nvPr/>
          </p:nvSpPr>
          <p:spPr bwMode="auto">
            <a:xfrm>
              <a:off x="1900" y="3016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0" name="Line 36"/>
            <p:cNvSpPr>
              <a:spLocks noChangeShapeType="1"/>
            </p:cNvSpPr>
            <p:nvPr/>
          </p:nvSpPr>
          <p:spPr bwMode="auto">
            <a:xfrm>
              <a:off x="1896" y="3292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1" name="Line 37"/>
            <p:cNvSpPr>
              <a:spLocks noChangeShapeType="1"/>
            </p:cNvSpPr>
            <p:nvPr/>
          </p:nvSpPr>
          <p:spPr bwMode="auto">
            <a:xfrm>
              <a:off x="1900" y="3152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2" name="Line 38"/>
            <p:cNvSpPr>
              <a:spLocks noChangeShapeType="1"/>
            </p:cNvSpPr>
            <p:nvPr/>
          </p:nvSpPr>
          <p:spPr bwMode="auto">
            <a:xfrm>
              <a:off x="1896" y="3428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3" name="Line 39"/>
            <p:cNvSpPr>
              <a:spLocks noChangeShapeType="1"/>
            </p:cNvSpPr>
            <p:nvPr/>
          </p:nvSpPr>
          <p:spPr bwMode="auto">
            <a:xfrm>
              <a:off x="1896" y="3568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24" name="Line 40"/>
            <p:cNvSpPr>
              <a:spLocks noChangeShapeType="1"/>
            </p:cNvSpPr>
            <p:nvPr/>
          </p:nvSpPr>
          <p:spPr bwMode="auto">
            <a:xfrm>
              <a:off x="1896" y="3704"/>
              <a:ext cx="2932" cy="0"/>
            </a:xfrm>
            <a:prstGeom prst="line">
              <a:avLst/>
            </a:prstGeom>
            <a:noFill/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2035" name="Line 51"/>
          <p:cNvSpPr>
            <a:spLocks noChangeShapeType="1"/>
          </p:cNvSpPr>
          <p:nvPr/>
        </p:nvSpPr>
        <p:spPr bwMode="auto">
          <a:xfrm flipV="1">
            <a:off x="5276850" y="850900"/>
            <a:ext cx="0" cy="5238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0" name="Text Box 66"/>
          <p:cNvSpPr txBox="1">
            <a:spLocks noChangeArrowheads="1"/>
          </p:cNvSpPr>
          <p:nvPr/>
        </p:nvSpPr>
        <p:spPr bwMode="auto">
          <a:xfrm>
            <a:off x="7534275" y="1300163"/>
            <a:ext cx="738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Asphalt</a:t>
            </a:r>
          </a:p>
        </p:txBody>
      </p:sp>
      <p:sp>
        <p:nvSpPr>
          <p:cNvPr id="42051" name="Text Box 67"/>
          <p:cNvSpPr txBox="1">
            <a:spLocks noChangeArrowheads="1"/>
          </p:cNvSpPr>
          <p:nvPr/>
        </p:nvSpPr>
        <p:spPr bwMode="auto">
          <a:xfrm>
            <a:off x="7534275" y="1776413"/>
            <a:ext cx="1090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Asphalt nass</a:t>
            </a:r>
          </a:p>
        </p:txBody>
      </p:sp>
      <p:sp>
        <p:nvSpPr>
          <p:cNvPr id="42056" name="Text Box 72"/>
          <p:cNvSpPr txBox="1">
            <a:spLocks noChangeArrowheads="1"/>
          </p:cNvSpPr>
          <p:nvPr/>
        </p:nvSpPr>
        <p:spPr bwMode="auto">
          <a:xfrm>
            <a:off x="7534275" y="2239963"/>
            <a:ext cx="842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Kies lose</a:t>
            </a:r>
          </a:p>
        </p:txBody>
      </p:sp>
      <p:sp>
        <p:nvSpPr>
          <p:cNvPr id="42057" name="Text Box 73"/>
          <p:cNvSpPr txBox="1">
            <a:spLocks noChangeArrowheads="1"/>
          </p:cNvSpPr>
          <p:nvPr/>
        </p:nvSpPr>
        <p:spPr bwMode="auto">
          <a:xfrm>
            <a:off x="7534275" y="2817813"/>
            <a:ext cx="10302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Schnee lose</a:t>
            </a:r>
          </a:p>
        </p:txBody>
      </p:sp>
      <p:sp>
        <p:nvSpPr>
          <p:cNvPr id="42058" name="Text Box 74"/>
          <p:cNvSpPr txBox="1">
            <a:spLocks noChangeArrowheads="1"/>
          </p:cNvSpPr>
          <p:nvPr/>
        </p:nvSpPr>
        <p:spPr bwMode="auto">
          <a:xfrm>
            <a:off x="7534275" y="3148013"/>
            <a:ext cx="738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Glatteis</a:t>
            </a:r>
          </a:p>
        </p:txBody>
      </p:sp>
      <p:sp>
        <p:nvSpPr>
          <p:cNvPr id="42059" name="Text Box 75"/>
          <p:cNvSpPr txBox="1">
            <a:spLocks noChangeArrowheads="1"/>
          </p:cNvSpPr>
          <p:nvPr/>
        </p:nvSpPr>
        <p:spPr bwMode="auto">
          <a:xfrm>
            <a:off x="7248525" y="347186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100</a:t>
            </a:r>
          </a:p>
        </p:txBody>
      </p:sp>
      <p:sp>
        <p:nvSpPr>
          <p:cNvPr id="42060" name="Text Box 76"/>
          <p:cNvSpPr txBox="1">
            <a:spLocks noChangeArrowheads="1"/>
          </p:cNvSpPr>
          <p:nvPr/>
        </p:nvSpPr>
        <p:spPr bwMode="auto">
          <a:xfrm>
            <a:off x="4835525" y="288766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0,2</a:t>
            </a:r>
          </a:p>
        </p:txBody>
      </p:sp>
      <p:sp>
        <p:nvSpPr>
          <p:cNvPr id="42061" name="Text Box 77"/>
          <p:cNvSpPr txBox="1">
            <a:spLocks noChangeArrowheads="1"/>
          </p:cNvSpPr>
          <p:nvPr/>
        </p:nvSpPr>
        <p:spPr bwMode="auto">
          <a:xfrm>
            <a:off x="4835525" y="241776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0,4</a:t>
            </a:r>
          </a:p>
        </p:txBody>
      </p:sp>
      <p:sp>
        <p:nvSpPr>
          <p:cNvPr id="42062" name="Text Box 78"/>
          <p:cNvSpPr txBox="1">
            <a:spLocks noChangeArrowheads="1"/>
          </p:cNvSpPr>
          <p:nvPr/>
        </p:nvSpPr>
        <p:spPr bwMode="auto">
          <a:xfrm>
            <a:off x="4835525" y="201136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0,6</a:t>
            </a:r>
          </a:p>
        </p:txBody>
      </p:sp>
      <p:sp>
        <p:nvSpPr>
          <p:cNvPr id="41991" name="Freeform 7"/>
          <p:cNvSpPr>
            <a:spLocks/>
          </p:cNvSpPr>
          <p:nvPr/>
        </p:nvSpPr>
        <p:spPr bwMode="auto">
          <a:xfrm>
            <a:off x="3111500" y="3240088"/>
            <a:ext cx="4343400" cy="444500"/>
          </a:xfrm>
          <a:custGeom>
            <a:avLst/>
            <a:gdLst>
              <a:gd name="T0" fmla="*/ 0 w 2736"/>
              <a:gd name="T1" fmla="*/ 235 h 280"/>
              <a:gd name="T2" fmla="*/ 232 w 2736"/>
              <a:gd name="T3" fmla="*/ 247 h 280"/>
              <a:gd name="T4" fmla="*/ 544 w 2736"/>
              <a:gd name="T5" fmla="*/ 255 h 280"/>
              <a:gd name="T6" fmla="*/ 760 w 2736"/>
              <a:gd name="T7" fmla="*/ 271 h 280"/>
              <a:gd name="T8" fmla="*/ 996 w 2736"/>
              <a:gd name="T9" fmla="*/ 275 h 280"/>
              <a:gd name="T10" fmla="*/ 1200 w 2736"/>
              <a:gd name="T11" fmla="*/ 267 h 280"/>
              <a:gd name="T12" fmla="*/ 1332 w 2736"/>
              <a:gd name="T13" fmla="*/ 195 h 280"/>
              <a:gd name="T14" fmla="*/ 1372 w 2736"/>
              <a:gd name="T15" fmla="*/ 127 h 280"/>
              <a:gd name="T16" fmla="*/ 1452 w 2736"/>
              <a:gd name="T17" fmla="*/ 51 h 280"/>
              <a:gd name="T18" fmla="*/ 1596 w 2736"/>
              <a:gd name="T19" fmla="*/ 7 h 280"/>
              <a:gd name="T20" fmla="*/ 1884 w 2736"/>
              <a:gd name="T21" fmla="*/ 11 h 280"/>
              <a:gd name="T22" fmla="*/ 2736 w 2736"/>
              <a:gd name="T23" fmla="*/ 51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36" h="280">
                <a:moveTo>
                  <a:pt x="0" y="235"/>
                </a:moveTo>
                <a:cubicBezTo>
                  <a:pt x="70" y="239"/>
                  <a:pt x="141" y="244"/>
                  <a:pt x="232" y="247"/>
                </a:cubicBezTo>
                <a:cubicBezTo>
                  <a:pt x="323" y="250"/>
                  <a:pt x="456" y="251"/>
                  <a:pt x="544" y="255"/>
                </a:cubicBezTo>
                <a:cubicBezTo>
                  <a:pt x="632" y="259"/>
                  <a:pt x="685" y="268"/>
                  <a:pt x="760" y="271"/>
                </a:cubicBezTo>
                <a:cubicBezTo>
                  <a:pt x="835" y="274"/>
                  <a:pt x="923" y="276"/>
                  <a:pt x="996" y="275"/>
                </a:cubicBezTo>
                <a:cubicBezTo>
                  <a:pt x="1069" y="274"/>
                  <a:pt x="1144" y="280"/>
                  <a:pt x="1200" y="267"/>
                </a:cubicBezTo>
                <a:cubicBezTo>
                  <a:pt x="1256" y="254"/>
                  <a:pt x="1303" y="218"/>
                  <a:pt x="1332" y="195"/>
                </a:cubicBezTo>
                <a:cubicBezTo>
                  <a:pt x="1361" y="172"/>
                  <a:pt x="1352" y="151"/>
                  <a:pt x="1372" y="127"/>
                </a:cubicBezTo>
                <a:cubicBezTo>
                  <a:pt x="1392" y="103"/>
                  <a:pt x="1415" y="71"/>
                  <a:pt x="1452" y="51"/>
                </a:cubicBezTo>
                <a:cubicBezTo>
                  <a:pt x="1489" y="31"/>
                  <a:pt x="1524" y="14"/>
                  <a:pt x="1596" y="7"/>
                </a:cubicBezTo>
                <a:cubicBezTo>
                  <a:pt x="1668" y="0"/>
                  <a:pt x="1694" y="4"/>
                  <a:pt x="1884" y="11"/>
                </a:cubicBezTo>
                <a:cubicBezTo>
                  <a:pt x="2074" y="18"/>
                  <a:pt x="2559" y="43"/>
                  <a:pt x="2736" y="51"/>
                </a:cubicBezTo>
              </a:path>
            </a:pathLst>
          </a:custGeom>
          <a:noFill/>
          <a:ln w="190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Freeform 8"/>
          <p:cNvSpPr>
            <a:spLocks/>
          </p:cNvSpPr>
          <p:nvPr/>
        </p:nvSpPr>
        <p:spPr bwMode="auto">
          <a:xfrm>
            <a:off x="3111500" y="3032125"/>
            <a:ext cx="4387850" cy="911225"/>
          </a:xfrm>
          <a:custGeom>
            <a:avLst/>
            <a:gdLst>
              <a:gd name="T0" fmla="*/ 0 w 2764"/>
              <a:gd name="T1" fmla="*/ 574 h 574"/>
              <a:gd name="T2" fmla="*/ 92 w 2764"/>
              <a:gd name="T3" fmla="*/ 538 h 574"/>
              <a:gd name="T4" fmla="*/ 336 w 2764"/>
              <a:gd name="T5" fmla="*/ 538 h 574"/>
              <a:gd name="T6" fmla="*/ 960 w 2764"/>
              <a:gd name="T7" fmla="*/ 538 h 574"/>
              <a:gd name="T8" fmla="*/ 1196 w 2764"/>
              <a:gd name="T9" fmla="*/ 510 h 574"/>
              <a:gd name="T10" fmla="*/ 1332 w 2764"/>
              <a:gd name="T11" fmla="*/ 330 h 574"/>
              <a:gd name="T12" fmla="*/ 1372 w 2764"/>
              <a:gd name="T13" fmla="*/ 262 h 574"/>
              <a:gd name="T14" fmla="*/ 1472 w 2764"/>
              <a:gd name="T15" fmla="*/ 90 h 574"/>
              <a:gd name="T16" fmla="*/ 1612 w 2764"/>
              <a:gd name="T17" fmla="*/ 14 h 574"/>
              <a:gd name="T18" fmla="*/ 1952 w 2764"/>
              <a:gd name="T19" fmla="*/ 6 h 574"/>
              <a:gd name="T20" fmla="*/ 2764 w 2764"/>
              <a:gd name="T21" fmla="*/ 6 h 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64" h="574">
                <a:moveTo>
                  <a:pt x="0" y="574"/>
                </a:moveTo>
                <a:cubicBezTo>
                  <a:pt x="15" y="568"/>
                  <a:pt x="36" y="544"/>
                  <a:pt x="92" y="538"/>
                </a:cubicBezTo>
                <a:cubicBezTo>
                  <a:pt x="148" y="532"/>
                  <a:pt x="191" y="538"/>
                  <a:pt x="336" y="538"/>
                </a:cubicBezTo>
                <a:cubicBezTo>
                  <a:pt x="481" y="538"/>
                  <a:pt x="817" y="543"/>
                  <a:pt x="960" y="538"/>
                </a:cubicBezTo>
                <a:cubicBezTo>
                  <a:pt x="1103" y="533"/>
                  <a:pt x="1134" y="545"/>
                  <a:pt x="1196" y="510"/>
                </a:cubicBezTo>
                <a:cubicBezTo>
                  <a:pt x="1258" y="475"/>
                  <a:pt x="1303" y="371"/>
                  <a:pt x="1332" y="330"/>
                </a:cubicBezTo>
                <a:cubicBezTo>
                  <a:pt x="1361" y="289"/>
                  <a:pt x="1349" y="302"/>
                  <a:pt x="1372" y="262"/>
                </a:cubicBezTo>
                <a:cubicBezTo>
                  <a:pt x="1395" y="222"/>
                  <a:pt x="1432" y="131"/>
                  <a:pt x="1472" y="90"/>
                </a:cubicBezTo>
                <a:cubicBezTo>
                  <a:pt x="1512" y="49"/>
                  <a:pt x="1532" y="28"/>
                  <a:pt x="1612" y="14"/>
                </a:cubicBezTo>
                <a:cubicBezTo>
                  <a:pt x="1692" y="0"/>
                  <a:pt x="1760" y="7"/>
                  <a:pt x="1952" y="6"/>
                </a:cubicBezTo>
                <a:cubicBezTo>
                  <a:pt x="2144" y="5"/>
                  <a:pt x="2595" y="6"/>
                  <a:pt x="2764" y="6"/>
                </a:cubicBezTo>
              </a:path>
            </a:pathLst>
          </a:custGeom>
          <a:noFill/>
          <a:ln w="190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3" name="Freeform 9"/>
          <p:cNvSpPr>
            <a:spLocks/>
          </p:cNvSpPr>
          <p:nvPr/>
        </p:nvSpPr>
        <p:spPr bwMode="auto">
          <a:xfrm>
            <a:off x="3074988" y="2403475"/>
            <a:ext cx="4386262" cy="2289175"/>
          </a:xfrm>
          <a:custGeom>
            <a:avLst/>
            <a:gdLst>
              <a:gd name="T0" fmla="*/ 23 w 2763"/>
              <a:gd name="T1" fmla="*/ 1442 h 1442"/>
              <a:gd name="T2" fmla="*/ 147 w 2763"/>
              <a:gd name="T3" fmla="*/ 1374 h 1442"/>
              <a:gd name="T4" fmla="*/ 907 w 2763"/>
              <a:gd name="T5" fmla="*/ 1326 h 1442"/>
              <a:gd name="T6" fmla="*/ 1139 w 2763"/>
              <a:gd name="T7" fmla="*/ 1262 h 1442"/>
              <a:gd name="T8" fmla="*/ 1263 w 2763"/>
              <a:gd name="T9" fmla="*/ 1086 h 1442"/>
              <a:gd name="T10" fmla="*/ 1367 w 2763"/>
              <a:gd name="T11" fmla="*/ 774 h 1442"/>
              <a:gd name="T12" fmla="*/ 1391 w 2763"/>
              <a:gd name="T13" fmla="*/ 662 h 1442"/>
              <a:gd name="T14" fmla="*/ 1467 w 2763"/>
              <a:gd name="T15" fmla="*/ 414 h 1442"/>
              <a:gd name="T16" fmla="*/ 1655 w 2763"/>
              <a:gd name="T17" fmla="*/ 66 h 1442"/>
              <a:gd name="T18" fmla="*/ 2291 w 2763"/>
              <a:gd name="T19" fmla="*/ 18 h 1442"/>
              <a:gd name="T20" fmla="*/ 2763 w 2763"/>
              <a:gd name="T21" fmla="*/ 42 h 1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763" h="1442">
                <a:moveTo>
                  <a:pt x="23" y="1442"/>
                </a:moveTo>
                <a:cubicBezTo>
                  <a:pt x="44" y="1430"/>
                  <a:pt x="0" y="1393"/>
                  <a:pt x="147" y="1374"/>
                </a:cubicBezTo>
                <a:cubicBezTo>
                  <a:pt x="294" y="1355"/>
                  <a:pt x="742" y="1345"/>
                  <a:pt x="907" y="1326"/>
                </a:cubicBezTo>
                <a:cubicBezTo>
                  <a:pt x="1072" y="1307"/>
                  <a:pt x="1080" y="1302"/>
                  <a:pt x="1139" y="1262"/>
                </a:cubicBezTo>
                <a:cubicBezTo>
                  <a:pt x="1198" y="1222"/>
                  <a:pt x="1225" y="1167"/>
                  <a:pt x="1263" y="1086"/>
                </a:cubicBezTo>
                <a:cubicBezTo>
                  <a:pt x="1301" y="1005"/>
                  <a:pt x="1346" y="845"/>
                  <a:pt x="1367" y="774"/>
                </a:cubicBezTo>
                <a:cubicBezTo>
                  <a:pt x="1388" y="703"/>
                  <a:pt x="1374" y="722"/>
                  <a:pt x="1391" y="662"/>
                </a:cubicBezTo>
                <a:cubicBezTo>
                  <a:pt x="1408" y="602"/>
                  <a:pt x="1423" y="513"/>
                  <a:pt x="1467" y="414"/>
                </a:cubicBezTo>
                <a:cubicBezTo>
                  <a:pt x="1511" y="315"/>
                  <a:pt x="1518" y="132"/>
                  <a:pt x="1655" y="66"/>
                </a:cubicBezTo>
                <a:cubicBezTo>
                  <a:pt x="1792" y="0"/>
                  <a:pt x="2106" y="22"/>
                  <a:pt x="2291" y="18"/>
                </a:cubicBezTo>
                <a:cubicBezTo>
                  <a:pt x="2476" y="14"/>
                  <a:pt x="2665" y="37"/>
                  <a:pt x="2763" y="42"/>
                </a:cubicBezTo>
              </a:path>
            </a:pathLst>
          </a:custGeom>
          <a:noFill/>
          <a:ln w="190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Freeform 10"/>
          <p:cNvSpPr>
            <a:spLocks/>
          </p:cNvSpPr>
          <p:nvPr/>
        </p:nvSpPr>
        <p:spPr bwMode="auto">
          <a:xfrm>
            <a:off x="3086100" y="1566863"/>
            <a:ext cx="4375150" cy="3806825"/>
          </a:xfrm>
          <a:custGeom>
            <a:avLst/>
            <a:gdLst>
              <a:gd name="T0" fmla="*/ 0 w 2756"/>
              <a:gd name="T1" fmla="*/ 2157 h 2398"/>
              <a:gd name="T2" fmla="*/ 216 w 2756"/>
              <a:gd name="T3" fmla="*/ 2213 h 2398"/>
              <a:gd name="T4" fmla="*/ 558 w 2756"/>
              <a:gd name="T5" fmla="*/ 2289 h 2398"/>
              <a:gd name="T6" fmla="*/ 1060 w 2756"/>
              <a:gd name="T7" fmla="*/ 2393 h 2398"/>
              <a:gd name="T8" fmla="*/ 1208 w 2756"/>
              <a:gd name="T9" fmla="*/ 2257 h 2398"/>
              <a:gd name="T10" fmla="*/ 1316 w 2756"/>
              <a:gd name="T11" fmla="*/ 1745 h 2398"/>
              <a:gd name="T12" fmla="*/ 1360 w 2756"/>
              <a:gd name="T13" fmla="*/ 1313 h 2398"/>
              <a:gd name="T14" fmla="*/ 1384 w 2756"/>
              <a:gd name="T15" fmla="*/ 1193 h 2398"/>
              <a:gd name="T16" fmla="*/ 1444 w 2756"/>
              <a:gd name="T17" fmla="*/ 749 h 2398"/>
              <a:gd name="T18" fmla="*/ 1564 w 2756"/>
              <a:gd name="T19" fmla="*/ 121 h 2398"/>
              <a:gd name="T20" fmla="*/ 1776 w 2756"/>
              <a:gd name="T21" fmla="*/ 25 h 2398"/>
              <a:gd name="T22" fmla="*/ 2232 w 2756"/>
              <a:gd name="T23" fmla="*/ 113 h 2398"/>
              <a:gd name="T24" fmla="*/ 2648 w 2756"/>
              <a:gd name="T25" fmla="*/ 209 h 2398"/>
              <a:gd name="T26" fmla="*/ 2756 w 2756"/>
              <a:gd name="T27" fmla="*/ 253 h 2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756" h="2398">
                <a:moveTo>
                  <a:pt x="0" y="2157"/>
                </a:moveTo>
                <a:cubicBezTo>
                  <a:pt x="36" y="2166"/>
                  <a:pt x="123" y="2191"/>
                  <a:pt x="216" y="2213"/>
                </a:cubicBezTo>
                <a:cubicBezTo>
                  <a:pt x="309" y="2235"/>
                  <a:pt x="417" y="2259"/>
                  <a:pt x="558" y="2289"/>
                </a:cubicBezTo>
                <a:cubicBezTo>
                  <a:pt x="699" y="2319"/>
                  <a:pt x="952" y="2398"/>
                  <a:pt x="1060" y="2393"/>
                </a:cubicBezTo>
                <a:cubicBezTo>
                  <a:pt x="1168" y="2388"/>
                  <a:pt x="1165" y="2365"/>
                  <a:pt x="1208" y="2257"/>
                </a:cubicBezTo>
                <a:cubicBezTo>
                  <a:pt x="1251" y="2149"/>
                  <a:pt x="1291" y="1902"/>
                  <a:pt x="1316" y="1745"/>
                </a:cubicBezTo>
                <a:cubicBezTo>
                  <a:pt x="1341" y="1588"/>
                  <a:pt x="1349" y="1405"/>
                  <a:pt x="1360" y="1313"/>
                </a:cubicBezTo>
                <a:cubicBezTo>
                  <a:pt x="1371" y="1221"/>
                  <a:pt x="1370" y="1287"/>
                  <a:pt x="1384" y="1193"/>
                </a:cubicBezTo>
                <a:cubicBezTo>
                  <a:pt x="1398" y="1099"/>
                  <a:pt x="1414" y="928"/>
                  <a:pt x="1444" y="749"/>
                </a:cubicBezTo>
                <a:cubicBezTo>
                  <a:pt x="1474" y="570"/>
                  <a:pt x="1509" y="242"/>
                  <a:pt x="1564" y="121"/>
                </a:cubicBezTo>
                <a:cubicBezTo>
                  <a:pt x="1619" y="0"/>
                  <a:pt x="1665" y="26"/>
                  <a:pt x="1776" y="25"/>
                </a:cubicBezTo>
                <a:cubicBezTo>
                  <a:pt x="1887" y="24"/>
                  <a:pt x="2087" y="82"/>
                  <a:pt x="2232" y="113"/>
                </a:cubicBezTo>
                <a:cubicBezTo>
                  <a:pt x="2377" y="144"/>
                  <a:pt x="2561" y="186"/>
                  <a:pt x="2648" y="209"/>
                </a:cubicBezTo>
                <a:cubicBezTo>
                  <a:pt x="2735" y="232"/>
                  <a:pt x="2734" y="244"/>
                  <a:pt x="2756" y="253"/>
                </a:cubicBezTo>
              </a:path>
            </a:pathLst>
          </a:custGeom>
          <a:noFill/>
          <a:ln w="190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Freeform 11"/>
          <p:cNvSpPr>
            <a:spLocks/>
          </p:cNvSpPr>
          <p:nvPr/>
        </p:nvSpPr>
        <p:spPr bwMode="auto">
          <a:xfrm>
            <a:off x="3105150" y="1160463"/>
            <a:ext cx="4349750" cy="4613275"/>
          </a:xfrm>
          <a:custGeom>
            <a:avLst/>
            <a:gdLst>
              <a:gd name="T0" fmla="*/ 0 w 2740"/>
              <a:gd name="T1" fmla="*/ 2697 h 2906"/>
              <a:gd name="T2" fmla="*/ 128 w 2740"/>
              <a:gd name="T3" fmla="*/ 2733 h 2906"/>
              <a:gd name="T4" fmla="*/ 426 w 2740"/>
              <a:gd name="T5" fmla="*/ 2791 h 2906"/>
              <a:gd name="T6" fmla="*/ 1088 w 2740"/>
              <a:gd name="T7" fmla="*/ 2889 h 2906"/>
              <a:gd name="T8" fmla="*/ 1220 w 2740"/>
              <a:gd name="T9" fmla="*/ 2689 h 2906"/>
              <a:gd name="T10" fmla="*/ 1308 w 2740"/>
              <a:gd name="T11" fmla="*/ 2137 h 2906"/>
              <a:gd name="T12" fmla="*/ 1348 w 2740"/>
              <a:gd name="T13" fmla="*/ 1569 h 2906"/>
              <a:gd name="T14" fmla="*/ 1372 w 2740"/>
              <a:gd name="T15" fmla="*/ 1449 h 2906"/>
              <a:gd name="T16" fmla="*/ 1420 w 2740"/>
              <a:gd name="T17" fmla="*/ 845 h 2906"/>
              <a:gd name="T18" fmla="*/ 1516 w 2740"/>
              <a:gd name="T19" fmla="*/ 213 h 2906"/>
              <a:gd name="T20" fmla="*/ 1664 w 2740"/>
              <a:gd name="T21" fmla="*/ 25 h 2906"/>
              <a:gd name="T22" fmla="*/ 2016 w 2740"/>
              <a:gd name="T23" fmla="*/ 61 h 2906"/>
              <a:gd name="T24" fmla="*/ 2364 w 2740"/>
              <a:gd name="T25" fmla="*/ 129 h 2906"/>
              <a:gd name="T26" fmla="*/ 2648 w 2740"/>
              <a:gd name="T27" fmla="*/ 189 h 2906"/>
              <a:gd name="T28" fmla="*/ 2740 w 2740"/>
              <a:gd name="T29" fmla="*/ 221 h 2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740" h="2906">
                <a:moveTo>
                  <a:pt x="0" y="2697"/>
                </a:moveTo>
                <a:cubicBezTo>
                  <a:pt x="21" y="2703"/>
                  <a:pt x="57" y="2717"/>
                  <a:pt x="128" y="2733"/>
                </a:cubicBezTo>
                <a:cubicBezTo>
                  <a:pt x="199" y="2749"/>
                  <a:pt x="266" y="2765"/>
                  <a:pt x="426" y="2791"/>
                </a:cubicBezTo>
                <a:cubicBezTo>
                  <a:pt x="586" y="2817"/>
                  <a:pt x="956" y="2906"/>
                  <a:pt x="1088" y="2889"/>
                </a:cubicBezTo>
                <a:cubicBezTo>
                  <a:pt x="1220" y="2872"/>
                  <a:pt x="1183" y="2814"/>
                  <a:pt x="1220" y="2689"/>
                </a:cubicBezTo>
                <a:cubicBezTo>
                  <a:pt x="1257" y="2564"/>
                  <a:pt x="1287" y="2324"/>
                  <a:pt x="1308" y="2137"/>
                </a:cubicBezTo>
                <a:cubicBezTo>
                  <a:pt x="1329" y="1950"/>
                  <a:pt x="1337" y="1684"/>
                  <a:pt x="1348" y="1569"/>
                </a:cubicBezTo>
                <a:cubicBezTo>
                  <a:pt x="1359" y="1454"/>
                  <a:pt x="1360" y="1570"/>
                  <a:pt x="1372" y="1449"/>
                </a:cubicBezTo>
                <a:cubicBezTo>
                  <a:pt x="1384" y="1328"/>
                  <a:pt x="1396" y="1051"/>
                  <a:pt x="1420" y="845"/>
                </a:cubicBezTo>
                <a:cubicBezTo>
                  <a:pt x="1444" y="639"/>
                  <a:pt x="1475" y="350"/>
                  <a:pt x="1516" y="213"/>
                </a:cubicBezTo>
                <a:cubicBezTo>
                  <a:pt x="1557" y="76"/>
                  <a:pt x="1581" y="50"/>
                  <a:pt x="1664" y="25"/>
                </a:cubicBezTo>
                <a:cubicBezTo>
                  <a:pt x="1747" y="0"/>
                  <a:pt x="1899" y="44"/>
                  <a:pt x="2016" y="61"/>
                </a:cubicBezTo>
                <a:cubicBezTo>
                  <a:pt x="2133" y="78"/>
                  <a:pt x="2259" y="108"/>
                  <a:pt x="2364" y="129"/>
                </a:cubicBezTo>
                <a:cubicBezTo>
                  <a:pt x="2469" y="150"/>
                  <a:pt x="2585" y="174"/>
                  <a:pt x="2648" y="189"/>
                </a:cubicBezTo>
                <a:cubicBezTo>
                  <a:pt x="2711" y="204"/>
                  <a:pt x="2721" y="214"/>
                  <a:pt x="2740" y="221"/>
                </a:cubicBezTo>
              </a:path>
            </a:pathLst>
          </a:custGeom>
          <a:noFill/>
          <a:ln w="1905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8" name="Text Box 84"/>
          <p:cNvSpPr txBox="1">
            <a:spLocks noChangeArrowheads="1"/>
          </p:cNvSpPr>
          <p:nvPr/>
        </p:nvSpPr>
        <p:spPr bwMode="auto">
          <a:xfrm>
            <a:off x="2828925" y="3097213"/>
            <a:ext cx="5095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-100</a:t>
            </a:r>
          </a:p>
        </p:txBody>
      </p:sp>
      <p:sp>
        <p:nvSpPr>
          <p:cNvPr id="42069" name="Text Box 85"/>
          <p:cNvSpPr txBox="1">
            <a:spLocks noChangeArrowheads="1"/>
          </p:cNvSpPr>
          <p:nvPr/>
        </p:nvSpPr>
        <p:spPr bwMode="auto">
          <a:xfrm>
            <a:off x="4835525" y="160496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0,8</a:t>
            </a:r>
          </a:p>
        </p:txBody>
      </p:sp>
      <p:sp>
        <p:nvSpPr>
          <p:cNvPr id="42070" name="Text Box 86"/>
          <p:cNvSpPr txBox="1">
            <a:spLocks noChangeArrowheads="1"/>
          </p:cNvSpPr>
          <p:nvPr/>
        </p:nvSpPr>
        <p:spPr bwMode="auto">
          <a:xfrm>
            <a:off x="4835525" y="1173163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1</a:t>
            </a:r>
          </a:p>
        </p:txBody>
      </p:sp>
      <p:sp>
        <p:nvSpPr>
          <p:cNvPr id="42071" name="Text Box 87"/>
          <p:cNvSpPr txBox="1">
            <a:spLocks noChangeArrowheads="1"/>
          </p:cNvSpPr>
          <p:nvPr/>
        </p:nvSpPr>
        <p:spPr bwMode="auto">
          <a:xfrm>
            <a:off x="5349875" y="3738563"/>
            <a:ext cx="465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-0,2</a:t>
            </a:r>
          </a:p>
        </p:txBody>
      </p:sp>
      <p:sp>
        <p:nvSpPr>
          <p:cNvPr id="42072" name="Text Box 88"/>
          <p:cNvSpPr txBox="1">
            <a:spLocks noChangeArrowheads="1"/>
          </p:cNvSpPr>
          <p:nvPr/>
        </p:nvSpPr>
        <p:spPr bwMode="auto">
          <a:xfrm>
            <a:off x="5349875" y="4176713"/>
            <a:ext cx="465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-0,4</a:t>
            </a:r>
          </a:p>
        </p:txBody>
      </p:sp>
      <p:sp>
        <p:nvSpPr>
          <p:cNvPr id="42073" name="Text Box 89"/>
          <p:cNvSpPr txBox="1">
            <a:spLocks noChangeArrowheads="1"/>
          </p:cNvSpPr>
          <p:nvPr/>
        </p:nvSpPr>
        <p:spPr bwMode="auto">
          <a:xfrm>
            <a:off x="5349875" y="4633913"/>
            <a:ext cx="465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-0,6</a:t>
            </a:r>
          </a:p>
        </p:txBody>
      </p:sp>
      <p:sp>
        <p:nvSpPr>
          <p:cNvPr id="42074" name="Text Box 90"/>
          <p:cNvSpPr txBox="1">
            <a:spLocks noChangeArrowheads="1"/>
          </p:cNvSpPr>
          <p:nvPr/>
        </p:nvSpPr>
        <p:spPr bwMode="auto">
          <a:xfrm>
            <a:off x="5349875" y="5059363"/>
            <a:ext cx="4651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-0,8</a:t>
            </a:r>
          </a:p>
        </p:txBody>
      </p:sp>
      <p:sp>
        <p:nvSpPr>
          <p:cNvPr id="42075" name="Text Box 91"/>
          <p:cNvSpPr txBox="1">
            <a:spLocks noChangeArrowheads="1"/>
          </p:cNvSpPr>
          <p:nvPr/>
        </p:nvSpPr>
        <p:spPr bwMode="auto">
          <a:xfrm>
            <a:off x="5349875" y="5522913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-1</a:t>
            </a:r>
          </a:p>
        </p:txBody>
      </p:sp>
      <p:sp>
        <p:nvSpPr>
          <p:cNvPr id="42076" name="Text Box 92"/>
          <p:cNvSpPr txBox="1">
            <a:spLocks noChangeArrowheads="1"/>
          </p:cNvSpPr>
          <p:nvPr/>
        </p:nvSpPr>
        <p:spPr bwMode="auto">
          <a:xfrm>
            <a:off x="6175375" y="3471863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50</a:t>
            </a:r>
          </a:p>
        </p:txBody>
      </p:sp>
      <p:sp>
        <p:nvSpPr>
          <p:cNvPr id="42077" name="Text Box 93"/>
          <p:cNvSpPr txBox="1">
            <a:spLocks noChangeArrowheads="1"/>
          </p:cNvSpPr>
          <p:nvPr/>
        </p:nvSpPr>
        <p:spPr bwMode="auto">
          <a:xfrm>
            <a:off x="3971925" y="3097213"/>
            <a:ext cx="4206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-50</a:t>
            </a:r>
          </a:p>
        </p:txBody>
      </p:sp>
      <p:sp>
        <p:nvSpPr>
          <p:cNvPr id="42078" name="Text Box 94"/>
          <p:cNvSpPr txBox="1">
            <a:spLocks noChangeArrowheads="1"/>
          </p:cNvSpPr>
          <p:nvPr/>
        </p:nvSpPr>
        <p:spPr bwMode="auto">
          <a:xfrm>
            <a:off x="6000750" y="3643313"/>
            <a:ext cx="1090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Schlupf [%] </a:t>
            </a:r>
          </a:p>
        </p:txBody>
      </p:sp>
      <p:sp>
        <p:nvSpPr>
          <p:cNvPr id="42079" name="Text Box 95"/>
          <p:cNvSpPr txBox="1">
            <a:spLocks noChangeArrowheads="1"/>
          </p:cNvSpPr>
          <p:nvPr/>
        </p:nvSpPr>
        <p:spPr bwMode="auto">
          <a:xfrm rot="-5400000">
            <a:off x="3971925" y="1814513"/>
            <a:ext cx="1679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 sz="1400"/>
              <a:t>Traktionskoeffizient </a:t>
            </a:r>
          </a:p>
        </p:txBody>
      </p:sp>
    </p:spTree>
    <p:extLst>
      <p:ext uri="{BB962C8B-B14F-4D97-AF65-F5344CB8AC3E}">
        <p14:creationId xmlns:p14="http://schemas.microsoft.com/office/powerpoint/2010/main" val="151742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Line 66"/>
          <p:cNvSpPr>
            <a:spLocks noChangeShapeType="1"/>
          </p:cNvSpPr>
          <p:nvPr/>
        </p:nvSpPr>
        <p:spPr bwMode="auto">
          <a:xfrm rot="16200000">
            <a:off x="1779060" y="1839007"/>
            <a:ext cx="0" cy="25612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67"/>
          <p:cNvSpPr>
            <a:spLocks noChangeShapeType="1"/>
          </p:cNvSpPr>
          <p:nvPr/>
        </p:nvSpPr>
        <p:spPr bwMode="auto">
          <a:xfrm rot="5400000" flipH="1">
            <a:off x="-689069" y="1939604"/>
            <a:ext cx="2527934" cy="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Text Box 68"/>
          <p:cNvSpPr txBox="1">
            <a:spLocks noChangeArrowheads="1"/>
          </p:cNvSpPr>
          <p:nvPr/>
        </p:nvSpPr>
        <p:spPr bwMode="auto">
          <a:xfrm rot="24720">
            <a:off x="594353" y="737388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chemeClr val="accent2"/>
                </a:solidFill>
              </a:rPr>
              <a:t>M (Nm)</a:t>
            </a:r>
            <a:endParaRPr lang="de-DE" altLang="en-US" sz="1800" baseline="30000" dirty="0">
              <a:solidFill>
                <a:schemeClr val="accent2"/>
              </a:solidFill>
            </a:endParaRP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 rot="24720">
            <a:off x="2712291" y="2745070"/>
            <a:ext cx="1064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/>
              <a:t>n (1/min)</a:t>
            </a:r>
            <a:endParaRPr lang="de-DE" altLang="en-US" sz="1800" dirty="0"/>
          </a:p>
        </p:txBody>
      </p:sp>
      <p:sp>
        <p:nvSpPr>
          <p:cNvPr id="83" name="Text Box 69"/>
          <p:cNvSpPr txBox="1">
            <a:spLocks noChangeArrowheads="1"/>
          </p:cNvSpPr>
          <p:nvPr/>
        </p:nvSpPr>
        <p:spPr bwMode="auto">
          <a:xfrm rot="24720">
            <a:off x="652987" y="3087210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min</a:t>
            </a:r>
            <a:endParaRPr lang="de-DE" altLang="en-US" sz="1800" baseline="-25000" dirty="0"/>
          </a:p>
        </p:txBody>
      </p:sp>
      <p:sp>
        <p:nvSpPr>
          <p:cNvPr id="84" name="Text Box 69"/>
          <p:cNvSpPr txBox="1">
            <a:spLocks noChangeArrowheads="1"/>
          </p:cNvSpPr>
          <p:nvPr/>
        </p:nvSpPr>
        <p:spPr bwMode="auto">
          <a:xfrm rot="24720">
            <a:off x="2388718" y="3087209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cxnSp>
        <p:nvCxnSpPr>
          <p:cNvPr id="5" name="Straight Connector 4"/>
          <p:cNvCxnSpPr/>
          <p:nvPr/>
        </p:nvCxnSpPr>
        <p:spPr bwMode="auto">
          <a:xfrm flipV="1">
            <a:off x="918754" y="1506220"/>
            <a:ext cx="0" cy="160782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581694" y="1197282"/>
            <a:ext cx="0" cy="1916758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2084614" y="1110206"/>
            <a:ext cx="0" cy="2003834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flipV="1">
            <a:off x="2662879" y="1506220"/>
            <a:ext cx="0" cy="160782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eform 5"/>
          <p:cNvSpPr/>
          <p:nvPr/>
        </p:nvSpPr>
        <p:spPr bwMode="auto">
          <a:xfrm>
            <a:off x="918754" y="1312973"/>
            <a:ext cx="1752600" cy="482808"/>
          </a:xfrm>
          <a:custGeom>
            <a:avLst/>
            <a:gdLst>
              <a:gd name="connsiteX0" fmla="*/ 0 w 1897380"/>
              <a:gd name="connsiteY0" fmla="*/ 356795 h 493955"/>
              <a:gd name="connsiteX1" fmla="*/ 441960 w 1897380"/>
              <a:gd name="connsiteY1" fmla="*/ 6275 h 493955"/>
              <a:gd name="connsiteX2" fmla="*/ 1310640 w 1897380"/>
              <a:gd name="connsiteY2" fmla="*/ 158675 h 493955"/>
              <a:gd name="connsiteX3" fmla="*/ 1897380 w 1897380"/>
              <a:gd name="connsiteY3" fmla="*/ 493955 h 493955"/>
              <a:gd name="connsiteX0" fmla="*/ 0 w 1897380"/>
              <a:gd name="connsiteY0" fmla="*/ 349488 h 486648"/>
              <a:gd name="connsiteX1" fmla="*/ 624840 w 1897380"/>
              <a:gd name="connsiteY1" fmla="*/ 6588 h 486648"/>
              <a:gd name="connsiteX2" fmla="*/ 1310640 w 1897380"/>
              <a:gd name="connsiteY2" fmla="*/ 151368 h 486648"/>
              <a:gd name="connsiteX3" fmla="*/ 1897380 w 1897380"/>
              <a:gd name="connsiteY3" fmla="*/ 486648 h 486648"/>
              <a:gd name="connsiteX0" fmla="*/ 0 w 1897380"/>
              <a:gd name="connsiteY0" fmla="*/ 342970 h 480130"/>
              <a:gd name="connsiteX1" fmla="*/ 624840 w 1897380"/>
              <a:gd name="connsiteY1" fmla="*/ 70 h 480130"/>
              <a:gd name="connsiteX2" fmla="*/ 1310640 w 1897380"/>
              <a:gd name="connsiteY2" fmla="*/ 144850 h 480130"/>
              <a:gd name="connsiteX3" fmla="*/ 1897380 w 1897380"/>
              <a:gd name="connsiteY3" fmla="*/ 480130 h 480130"/>
              <a:gd name="connsiteX0" fmla="*/ 0 w 1897380"/>
              <a:gd name="connsiteY0" fmla="*/ 342970 h 480130"/>
              <a:gd name="connsiteX1" fmla="*/ 807720 w 1897380"/>
              <a:gd name="connsiteY1" fmla="*/ 70 h 480130"/>
              <a:gd name="connsiteX2" fmla="*/ 1310640 w 1897380"/>
              <a:gd name="connsiteY2" fmla="*/ 144850 h 480130"/>
              <a:gd name="connsiteX3" fmla="*/ 1897380 w 1897380"/>
              <a:gd name="connsiteY3" fmla="*/ 480130 h 480130"/>
              <a:gd name="connsiteX0" fmla="*/ 0 w 1897380"/>
              <a:gd name="connsiteY0" fmla="*/ 343000 h 480160"/>
              <a:gd name="connsiteX1" fmla="*/ 807720 w 1897380"/>
              <a:gd name="connsiteY1" fmla="*/ 100 h 480160"/>
              <a:gd name="connsiteX2" fmla="*/ 1310640 w 1897380"/>
              <a:gd name="connsiteY2" fmla="*/ 144880 h 480160"/>
              <a:gd name="connsiteX3" fmla="*/ 1897380 w 1897380"/>
              <a:gd name="connsiteY3" fmla="*/ 480160 h 480160"/>
              <a:gd name="connsiteX0" fmla="*/ 0 w 1897380"/>
              <a:gd name="connsiteY0" fmla="*/ 353356 h 490516"/>
              <a:gd name="connsiteX1" fmla="*/ 807720 w 1897380"/>
              <a:gd name="connsiteY1" fmla="*/ 10456 h 490516"/>
              <a:gd name="connsiteX2" fmla="*/ 1310640 w 1897380"/>
              <a:gd name="connsiteY2" fmla="*/ 124756 h 490516"/>
              <a:gd name="connsiteX3" fmla="*/ 1897380 w 1897380"/>
              <a:gd name="connsiteY3" fmla="*/ 490516 h 490516"/>
              <a:gd name="connsiteX0" fmla="*/ 0 w 1897380"/>
              <a:gd name="connsiteY0" fmla="*/ 347980 h 485140"/>
              <a:gd name="connsiteX1" fmla="*/ 807720 w 1897380"/>
              <a:gd name="connsiteY1" fmla="*/ 5080 h 485140"/>
              <a:gd name="connsiteX2" fmla="*/ 1310640 w 1897380"/>
              <a:gd name="connsiteY2" fmla="*/ 119380 h 485140"/>
              <a:gd name="connsiteX3" fmla="*/ 1897380 w 1897380"/>
              <a:gd name="connsiteY3" fmla="*/ 485140 h 48514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700477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5648 h 482808"/>
              <a:gd name="connsiteX1" fmla="*/ 700477 w 1897380"/>
              <a:gd name="connsiteY1" fmla="*/ 2748 h 482808"/>
              <a:gd name="connsiteX2" fmla="*/ 1310640 w 1897380"/>
              <a:gd name="connsiteY2" fmla="*/ 117048 h 482808"/>
              <a:gd name="connsiteX3" fmla="*/ 1897380 w 1897380"/>
              <a:gd name="connsiteY3" fmla="*/ 482808 h 482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7380" h="482808">
                <a:moveTo>
                  <a:pt x="0" y="345648"/>
                </a:moveTo>
                <a:cubicBezTo>
                  <a:pt x="218440" y="141178"/>
                  <a:pt x="475676" y="17988"/>
                  <a:pt x="700477" y="2748"/>
                </a:cubicBezTo>
                <a:cubicBezTo>
                  <a:pt x="925278" y="-12492"/>
                  <a:pt x="1111156" y="37038"/>
                  <a:pt x="1310640" y="117048"/>
                </a:cubicBezTo>
                <a:cubicBezTo>
                  <a:pt x="1510124" y="197058"/>
                  <a:pt x="1725295" y="332948"/>
                  <a:pt x="1897380" y="482808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1" name="Freeform 90"/>
          <p:cNvSpPr/>
          <p:nvPr/>
        </p:nvSpPr>
        <p:spPr bwMode="auto">
          <a:xfrm>
            <a:off x="918754" y="1197282"/>
            <a:ext cx="1759364" cy="1783373"/>
          </a:xfrm>
          <a:custGeom>
            <a:avLst/>
            <a:gdLst>
              <a:gd name="connsiteX0" fmla="*/ 0 w 1897380"/>
              <a:gd name="connsiteY0" fmla="*/ 356795 h 493955"/>
              <a:gd name="connsiteX1" fmla="*/ 441960 w 1897380"/>
              <a:gd name="connsiteY1" fmla="*/ 6275 h 493955"/>
              <a:gd name="connsiteX2" fmla="*/ 1310640 w 1897380"/>
              <a:gd name="connsiteY2" fmla="*/ 158675 h 493955"/>
              <a:gd name="connsiteX3" fmla="*/ 1897380 w 1897380"/>
              <a:gd name="connsiteY3" fmla="*/ 493955 h 493955"/>
              <a:gd name="connsiteX0" fmla="*/ 0 w 1897380"/>
              <a:gd name="connsiteY0" fmla="*/ 349488 h 486648"/>
              <a:gd name="connsiteX1" fmla="*/ 624840 w 1897380"/>
              <a:gd name="connsiteY1" fmla="*/ 6588 h 486648"/>
              <a:gd name="connsiteX2" fmla="*/ 1310640 w 1897380"/>
              <a:gd name="connsiteY2" fmla="*/ 151368 h 486648"/>
              <a:gd name="connsiteX3" fmla="*/ 1897380 w 1897380"/>
              <a:gd name="connsiteY3" fmla="*/ 486648 h 486648"/>
              <a:gd name="connsiteX0" fmla="*/ 0 w 1897380"/>
              <a:gd name="connsiteY0" fmla="*/ 342970 h 480130"/>
              <a:gd name="connsiteX1" fmla="*/ 624840 w 1897380"/>
              <a:gd name="connsiteY1" fmla="*/ 70 h 480130"/>
              <a:gd name="connsiteX2" fmla="*/ 1310640 w 1897380"/>
              <a:gd name="connsiteY2" fmla="*/ 144850 h 480130"/>
              <a:gd name="connsiteX3" fmla="*/ 1897380 w 1897380"/>
              <a:gd name="connsiteY3" fmla="*/ 480130 h 480130"/>
              <a:gd name="connsiteX0" fmla="*/ 0 w 1897380"/>
              <a:gd name="connsiteY0" fmla="*/ 654658 h 791818"/>
              <a:gd name="connsiteX1" fmla="*/ 624840 w 1897380"/>
              <a:gd name="connsiteY1" fmla="*/ 311758 h 791818"/>
              <a:gd name="connsiteX2" fmla="*/ 1318260 w 1897380"/>
              <a:gd name="connsiteY2" fmla="*/ 14578 h 791818"/>
              <a:gd name="connsiteX3" fmla="*/ 1897380 w 1897380"/>
              <a:gd name="connsiteY3" fmla="*/ 791818 h 791818"/>
              <a:gd name="connsiteX0" fmla="*/ 0 w 1905000"/>
              <a:gd name="connsiteY0" fmla="*/ 1200538 h 1200538"/>
              <a:gd name="connsiteX1" fmla="*/ 632460 w 1905000"/>
              <a:gd name="connsiteY1" fmla="*/ 316618 h 1200538"/>
              <a:gd name="connsiteX2" fmla="*/ 1325880 w 1905000"/>
              <a:gd name="connsiteY2" fmla="*/ 19438 h 1200538"/>
              <a:gd name="connsiteX3" fmla="*/ 1905000 w 1905000"/>
              <a:gd name="connsiteY3" fmla="*/ 796678 h 1200538"/>
              <a:gd name="connsiteX0" fmla="*/ 0 w 1905000"/>
              <a:gd name="connsiteY0" fmla="*/ 1202243 h 1202243"/>
              <a:gd name="connsiteX1" fmla="*/ 632460 w 1905000"/>
              <a:gd name="connsiteY1" fmla="*/ 318323 h 1202243"/>
              <a:gd name="connsiteX2" fmla="*/ 1325880 w 1905000"/>
              <a:gd name="connsiteY2" fmla="*/ 21143 h 1202243"/>
              <a:gd name="connsiteX3" fmla="*/ 1905000 w 1905000"/>
              <a:gd name="connsiteY3" fmla="*/ 798383 h 1202243"/>
              <a:gd name="connsiteX0" fmla="*/ 0 w 1905000"/>
              <a:gd name="connsiteY0" fmla="*/ 1189407 h 1189407"/>
              <a:gd name="connsiteX1" fmla="*/ 632460 w 1905000"/>
              <a:gd name="connsiteY1" fmla="*/ 305487 h 1189407"/>
              <a:gd name="connsiteX2" fmla="*/ 1325880 w 1905000"/>
              <a:gd name="connsiteY2" fmla="*/ 8307 h 1189407"/>
              <a:gd name="connsiteX3" fmla="*/ 1905000 w 1905000"/>
              <a:gd name="connsiteY3" fmla="*/ 785547 h 1189407"/>
              <a:gd name="connsiteX0" fmla="*/ 0 w 1905000"/>
              <a:gd name="connsiteY0" fmla="*/ 1189407 h 1189407"/>
              <a:gd name="connsiteX1" fmla="*/ 632460 w 1905000"/>
              <a:gd name="connsiteY1" fmla="*/ 305487 h 1189407"/>
              <a:gd name="connsiteX2" fmla="*/ 1325880 w 1905000"/>
              <a:gd name="connsiteY2" fmla="*/ 8307 h 1189407"/>
              <a:gd name="connsiteX3" fmla="*/ 1905000 w 1905000"/>
              <a:gd name="connsiteY3" fmla="*/ 785547 h 1189407"/>
              <a:gd name="connsiteX0" fmla="*/ 0 w 1905000"/>
              <a:gd name="connsiteY0" fmla="*/ 1188818 h 1188818"/>
              <a:gd name="connsiteX1" fmla="*/ 640080 w 1905000"/>
              <a:gd name="connsiteY1" fmla="*/ 442058 h 1188818"/>
              <a:gd name="connsiteX2" fmla="*/ 1325880 w 1905000"/>
              <a:gd name="connsiteY2" fmla="*/ 7718 h 1188818"/>
              <a:gd name="connsiteX3" fmla="*/ 1905000 w 1905000"/>
              <a:gd name="connsiteY3" fmla="*/ 784958 h 1188818"/>
              <a:gd name="connsiteX0" fmla="*/ 0 w 1905000"/>
              <a:gd name="connsiteY0" fmla="*/ 1509621 h 1509621"/>
              <a:gd name="connsiteX1" fmla="*/ 640080 w 1905000"/>
              <a:gd name="connsiteY1" fmla="*/ 442821 h 1509621"/>
              <a:gd name="connsiteX2" fmla="*/ 1325880 w 1905000"/>
              <a:gd name="connsiteY2" fmla="*/ 8481 h 1509621"/>
              <a:gd name="connsiteX3" fmla="*/ 1905000 w 1905000"/>
              <a:gd name="connsiteY3" fmla="*/ 785721 h 1509621"/>
              <a:gd name="connsiteX0" fmla="*/ 0 w 1905000"/>
              <a:gd name="connsiteY0" fmla="*/ 1509621 h 1509621"/>
              <a:gd name="connsiteX1" fmla="*/ 640080 w 1905000"/>
              <a:gd name="connsiteY1" fmla="*/ 442821 h 1509621"/>
              <a:gd name="connsiteX2" fmla="*/ 1325880 w 1905000"/>
              <a:gd name="connsiteY2" fmla="*/ 8481 h 1509621"/>
              <a:gd name="connsiteX3" fmla="*/ 1905000 w 1905000"/>
              <a:gd name="connsiteY3" fmla="*/ 785721 h 1509621"/>
              <a:gd name="connsiteX0" fmla="*/ 0 w 1905000"/>
              <a:gd name="connsiteY0" fmla="*/ 1506897 h 1506897"/>
              <a:gd name="connsiteX1" fmla="*/ 678180 w 1905000"/>
              <a:gd name="connsiteY1" fmla="*/ 485817 h 1506897"/>
              <a:gd name="connsiteX2" fmla="*/ 1325880 w 1905000"/>
              <a:gd name="connsiteY2" fmla="*/ 5757 h 1506897"/>
              <a:gd name="connsiteX3" fmla="*/ 1905000 w 1905000"/>
              <a:gd name="connsiteY3" fmla="*/ 782997 h 1506897"/>
              <a:gd name="connsiteX0" fmla="*/ 0 w 1920432"/>
              <a:gd name="connsiteY0" fmla="*/ 1501146 h 1501146"/>
              <a:gd name="connsiteX1" fmla="*/ 678180 w 1920432"/>
              <a:gd name="connsiteY1" fmla="*/ 480066 h 1501146"/>
              <a:gd name="connsiteX2" fmla="*/ 1325880 w 1920432"/>
              <a:gd name="connsiteY2" fmla="*/ 6 h 1501146"/>
              <a:gd name="connsiteX3" fmla="*/ 1920432 w 1920432"/>
              <a:gd name="connsiteY3" fmla="*/ 487686 h 1501146"/>
              <a:gd name="connsiteX0" fmla="*/ 0 w 1920432"/>
              <a:gd name="connsiteY0" fmla="*/ 1501146 h 1501146"/>
              <a:gd name="connsiteX1" fmla="*/ 678180 w 1920432"/>
              <a:gd name="connsiteY1" fmla="*/ 480066 h 1501146"/>
              <a:gd name="connsiteX2" fmla="*/ 1325880 w 1920432"/>
              <a:gd name="connsiteY2" fmla="*/ 6 h 1501146"/>
              <a:gd name="connsiteX3" fmla="*/ 1920432 w 1920432"/>
              <a:gd name="connsiteY3" fmla="*/ 487686 h 1501146"/>
              <a:gd name="connsiteX0" fmla="*/ 0 w 1920432"/>
              <a:gd name="connsiteY0" fmla="*/ 1501351 h 1501351"/>
              <a:gd name="connsiteX1" fmla="*/ 755341 w 1920432"/>
              <a:gd name="connsiteY1" fmla="*/ 442171 h 1501351"/>
              <a:gd name="connsiteX2" fmla="*/ 1325880 w 1920432"/>
              <a:gd name="connsiteY2" fmla="*/ 211 h 1501351"/>
              <a:gd name="connsiteX3" fmla="*/ 1920432 w 1920432"/>
              <a:gd name="connsiteY3" fmla="*/ 487891 h 1501351"/>
              <a:gd name="connsiteX0" fmla="*/ 0 w 1920432"/>
              <a:gd name="connsiteY0" fmla="*/ 1676645 h 1676645"/>
              <a:gd name="connsiteX1" fmla="*/ 755341 w 1920432"/>
              <a:gd name="connsiteY1" fmla="*/ 442205 h 1676645"/>
              <a:gd name="connsiteX2" fmla="*/ 1325880 w 1920432"/>
              <a:gd name="connsiteY2" fmla="*/ 245 h 1676645"/>
              <a:gd name="connsiteX3" fmla="*/ 1920432 w 1920432"/>
              <a:gd name="connsiteY3" fmla="*/ 487925 h 1676645"/>
              <a:gd name="connsiteX0" fmla="*/ 0 w 1912716"/>
              <a:gd name="connsiteY0" fmla="*/ 1752864 h 1752864"/>
              <a:gd name="connsiteX1" fmla="*/ 747625 w 1912716"/>
              <a:gd name="connsiteY1" fmla="*/ 442224 h 1752864"/>
              <a:gd name="connsiteX2" fmla="*/ 1318164 w 1912716"/>
              <a:gd name="connsiteY2" fmla="*/ 264 h 1752864"/>
              <a:gd name="connsiteX3" fmla="*/ 1912716 w 1912716"/>
              <a:gd name="connsiteY3" fmla="*/ 487944 h 1752864"/>
              <a:gd name="connsiteX0" fmla="*/ 0 w 1912716"/>
              <a:gd name="connsiteY0" fmla="*/ 1737646 h 1737646"/>
              <a:gd name="connsiteX1" fmla="*/ 747625 w 1912716"/>
              <a:gd name="connsiteY1" fmla="*/ 427006 h 1737646"/>
              <a:gd name="connsiteX2" fmla="*/ 1285027 w 1912716"/>
              <a:gd name="connsiteY2" fmla="*/ 286 h 1737646"/>
              <a:gd name="connsiteX3" fmla="*/ 1912716 w 1912716"/>
              <a:gd name="connsiteY3" fmla="*/ 472726 h 1737646"/>
              <a:gd name="connsiteX0" fmla="*/ 0 w 1912716"/>
              <a:gd name="connsiteY0" fmla="*/ 1783309 h 1783309"/>
              <a:gd name="connsiteX1" fmla="*/ 747625 w 1912716"/>
              <a:gd name="connsiteY1" fmla="*/ 472669 h 1783309"/>
              <a:gd name="connsiteX2" fmla="*/ 1260174 w 1912716"/>
              <a:gd name="connsiteY2" fmla="*/ 229 h 1783309"/>
              <a:gd name="connsiteX3" fmla="*/ 1912716 w 1912716"/>
              <a:gd name="connsiteY3" fmla="*/ 518389 h 1783309"/>
              <a:gd name="connsiteX0" fmla="*/ 0 w 1912716"/>
              <a:gd name="connsiteY0" fmla="*/ 1783373 h 1783373"/>
              <a:gd name="connsiteX1" fmla="*/ 747625 w 1912716"/>
              <a:gd name="connsiteY1" fmla="*/ 472733 h 1783373"/>
              <a:gd name="connsiteX2" fmla="*/ 1260174 w 1912716"/>
              <a:gd name="connsiteY2" fmla="*/ 293 h 1783373"/>
              <a:gd name="connsiteX3" fmla="*/ 1912716 w 1912716"/>
              <a:gd name="connsiteY3" fmla="*/ 518453 h 1783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2716" h="1783373">
                <a:moveTo>
                  <a:pt x="0" y="1783373"/>
                </a:moveTo>
                <a:cubicBezTo>
                  <a:pt x="111760" y="1525563"/>
                  <a:pt x="537596" y="769913"/>
                  <a:pt x="747625" y="472733"/>
                </a:cubicBezTo>
                <a:cubicBezTo>
                  <a:pt x="957654" y="175553"/>
                  <a:pt x="1082560" y="7913"/>
                  <a:pt x="1260174" y="293"/>
                </a:cubicBezTo>
                <a:cubicBezTo>
                  <a:pt x="1437788" y="-7327"/>
                  <a:pt x="1679191" y="132373"/>
                  <a:pt x="1912716" y="518453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Text Box 68"/>
          <p:cNvSpPr txBox="1">
            <a:spLocks noChangeArrowheads="1"/>
          </p:cNvSpPr>
          <p:nvPr/>
        </p:nvSpPr>
        <p:spPr bwMode="auto">
          <a:xfrm rot="24720">
            <a:off x="594353" y="505700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rgbClr val="FF0000"/>
                </a:solidFill>
              </a:rPr>
              <a:t>P (kW)</a:t>
            </a:r>
            <a:endParaRPr lang="de-DE" altLang="en-US" sz="1800" baseline="30000" dirty="0">
              <a:solidFill>
                <a:srgbClr val="FF0000"/>
              </a:solidFill>
            </a:endParaRPr>
          </a:p>
        </p:txBody>
      </p:sp>
      <p:sp>
        <p:nvSpPr>
          <p:cNvPr id="93" name="Text Box 69"/>
          <p:cNvSpPr txBox="1">
            <a:spLocks noChangeArrowheads="1"/>
          </p:cNvSpPr>
          <p:nvPr/>
        </p:nvSpPr>
        <p:spPr bwMode="auto">
          <a:xfrm rot="24720">
            <a:off x="1278254" y="3087363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Mmax</a:t>
            </a:r>
            <a:endParaRPr lang="de-DE" altLang="en-US" sz="1800" baseline="-25000" dirty="0"/>
          </a:p>
        </p:txBody>
      </p:sp>
      <p:sp>
        <p:nvSpPr>
          <p:cNvPr id="94" name="Text Box 69"/>
          <p:cNvSpPr txBox="1">
            <a:spLocks noChangeArrowheads="1"/>
          </p:cNvSpPr>
          <p:nvPr/>
        </p:nvSpPr>
        <p:spPr bwMode="auto">
          <a:xfrm rot="24720">
            <a:off x="1827948" y="3087364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/>
              <a:t>P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sp>
        <p:nvSpPr>
          <p:cNvPr id="99" name="Line 66"/>
          <p:cNvSpPr>
            <a:spLocks noChangeShapeType="1"/>
          </p:cNvSpPr>
          <p:nvPr/>
        </p:nvSpPr>
        <p:spPr bwMode="auto">
          <a:xfrm rot="16200000">
            <a:off x="1797201" y="5085276"/>
            <a:ext cx="0" cy="25612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67"/>
          <p:cNvSpPr>
            <a:spLocks noChangeShapeType="1"/>
          </p:cNvSpPr>
          <p:nvPr/>
        </p:nvSpPr>
        <p:spPr bwMode="auto">
          <a:xfrm rot="5400000" flipH="1">
            <a:off x="-670928" y="5185873"/>
            <a:ext cx="2527934" cy="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Text Box 68"/>
          <p:cNvSpPr txBox="1">
            <a:spLocks noChangeArrowheads="1"/>
          </p:cNvSpPr>
          <p:nvPr/>
        </p:nvSpPr>
        <p:spPr bwMode="auto">
          <a:xfrm rot="24720">
            <a:off x="612494" y="3983657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chemeClr val="accent2"/>
                </a:solidFill>
              </a:rPr>
              <a:t>M (Nm)</a:t>
            </a:r>
            <a:endParaRPr lang="de-DE" altLang="en-US" sz="1800" baseline="30000" dirty="0">
              <a:solidFill>
                <a:schemeClr val="accent2"/>
              </a:solidFill>
            </a:endParaRPr>
          </a:p>
        </p:txBody>
      </p:sp>
      <p:sp>
        <p:nvSpPr>
          <p:cNvPr id="102" name="Text Box 69"/>
          <p:cNvSpPr txBox="1">
            <a:spLocks noChangeArrowheads="1"/>
          </p:cNvSpPr>
          <p:nvPr/>
        </p:nvSpPr>
        <p:spPr bwMode="auto">
          <a:xfrm rot="24720">
            <a:off x="2730432" y="5991339"/>
            <a:ext cx="1064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/>
              <a:t>n (1/min)</a:t>
            </a:r>
            <a:endParaRPr lang="de-DE" altLang="en-US" sz="1800" dirty="0"/>
          </a:p>
        </p:txBody>
      </p:sp>
      <p:sp>
        <p:nvSpPr>
          <p:cNvPr id="103" name="Text Box 69"/>
          <p:cNvSpPr txBox="1">
            <a:spLocks noChangeArrowheads="1"/>
          </p:cNvSpPr>
          <p:nvPr/>
        </p:nvSpPr>
        <p:spPr bwMode="auto">
          <a:xfrm rot="24720">
            <a:off x="671128" y="6333479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min</a:t>
            </a:r>
            <a:endParaRPr lang="de-DE" altLang="en-US" sz="1800" baseline="-25000" dirty="0"/>
          </a:p>
        </p:txBody>
      </p:sp>
      <p:sp>
        <p:nvSpPr>
          <p:cNvPr id="104" name="Text Box 69"/>
          <p:cNvSpPr txBox="1">
            <a:spLocks noChangeArrowheads="1"/>
          </p:cNvSpPr>
          <p:nvPr/>
        </p:nvSpPr>
        <p:spPr bwMode="auto">
          <a:xfrm rot="24720">
            <a:off x="2406859" y="6333478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cxnSp>
        <p:nvCxnSpPr>
          <p:cNvPr id="106" name="Straight Connector 105"/>
          <p:cNvCxnSpPr/>
          <p:nvPr/>
        </p:nvCxnSpPr>
        <p:spPr bwMode="auto">
          <a:xfrm flipV="1">
            <a:off x="1599835" y="4443551"/>
            <a:ext cx="0" cy="1916758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2681020" y="4752489"/>
            <a:ext cx="0" cy="160782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 Box 68"/>
          <p:cNvSpPr txBox="1">
            <a:spLocks noChangeArrowheads="1"/>
          </p:cNvSpPr>
          <p:nvPr/>
        </p:nvSpPr>
        <p:spPr bwMode="auto">
          <a:xfrm rot="24720">
            <a:off x="612494" y="3751969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rgbClr val="FF0000"/>
                </a:solidFill>
              </a:rPr>
              <a:t>P (kW)</a:t>
            </a:r>
            <a:endParaRPr lang="de-DE" altLang="en-US" sz="1800" baseline="30000" dirty="0">
              <a:solidFill>
                <a:srgbClr val="FF0000"/>
              </a:solidFill>
            </a:endParaRPr>
          </a:p>
        </p:txBody>
      </p:sp>
      <p:sp>
        <p:nvSpPr>
          <p:cNvPr id="112" name="Text Box 69"/>
          <p:cNvSpPr txBox="1">
            <a:spLocks noChangeArrowheads="1"/>
          </p:cNvSpPr>
          <p:nvPr/>
        </p:nvSpPr>
        <p:spPr bwMode="auto">
          <a:xfrm rot="24720">
            <a:off x="1296395" y="6333632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Mmax</a:t>
            </a:r>
            <a:endParaRPr lang="de-DE" altLang="en-US" sz="1800" baseline="-25000" dirty="0"/>
          </a:p>
        </p:txBody>
      </p:sp>
      <p:sp>
        <p:nvSpPr>
          <p:cNvPr id="113" name="Text Box 69"/>
          <p:cNvSpPr txBox="1">
            <a:spLocks noChangeArrowheads="1"/>
          </p:cNvSpPr>
          <p:nvPr/>
        </p:nvSpPr>
        <p:spPr bwMode="auto">
          <a:xfrm rot="24720">
            <a:off x="1846089" y="6333633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/>
              <a:t>P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593036" y="4559242"/>
            <a:ext cx="1006799" cy="0"/>
          </a:xfrm>
          <a:prstGeom prst="line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Freeform 15"/>
          <p:cNvSpPr/>
          <p:nvPr/>
        </p:nvSpPr>
        <p:spPr bwMode="auto">
          <a:xfrm>
            <a:off x="1600200" y="4562475"/>
            <a:ext cx="1085850" cy="1314450"/>
          </a:xfrm>
          <a:custGeom>
            <a:avLst/>
            <a:gdLst>
              <a:gd name="connsiteX0" fmla="*/ 0 w 1085850"/>
              <a:gd name="connsiteY0" fmla="*/ 0 h 1314450"/>
              <a:gd name="connsiteX1" fmla="*/ 314325 w 1085850"/>
              <a:gd name="connsiteY1" fmla="*/ 105727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850" h="1314450">
                <a:moveTo>
                  <a:pt x="0" y="0"/>
                </a:moveTo>
                <a:cubicBezTo>
                  <a:pt x="66675" y="419100"/>
                  <a:pt x="76200" y="714375"/>
                  <a:pt x="257175" y="933450"/>
                </a:cubicBezTo>
                <a:cubicBezTo>
                  <a:pt x="438150" y="1152525"/>
                  <a:pt x="762000" y="1266825"/>
                  <a:pt x="1085850" y="131445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590550" y="4810125"/>
            <a:ext cx="2100263" cy="1557338"/>
          </a:xfrm>
          <a:custGeom>
            <a:avLst/>
            <a:gdLst>
              <a:gd name="connsiteX0" fmla="*/ 0 w 2100263"/>
              <a:gd name="connsiteY0" fmla="*/ 1557338 h 1557338"/>
              <a:gd name="connsiteX1" fmla="*/ 1014413 w 2100263"/>
              <a:gd name="connsiteY1" fmla="*/ 0 h 1557338"/>
              <a:gd name="connsiteX2" fmla="*/ 2100263 w 2100263"/>
              <a:gd name="connsiteY2" fmla="*/ 0 h 155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00263" h="1557338">
                <a:moveTo>
                  <a:pt x="0" y="1557338"/>
                </a:moveTo>
                <a:lnTo>
                  <a:pt x="1014413" y="0"/>
                </a:lnTo>
                <a:lnTo>
                  <a:pt x="2100263" y="0"/>
                </a:ln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6" name="Text Box 68"/>
          <p:cNvSpPr txBox="1">
            <a:spLocks noChangeArrowheads="1"/>
          </p:cNvSpPr>
          <p:nvPr/>
        </p:nvSpPr>
        <p:spPr bwMode="auto">
          <a:xfrm rot="24720">
            <a:off x="1902004" y="840838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rgbClr val="FF0000"/>
                </a:solidFill>
              </a:rPr>
              <a:t>P </a:t>
            </a:r>
            <a:endParaRPr lang="de-DE" altLang="en-US" sz="1800" baseline="30000" dirty="0">
              <a:solidFill>
                <a:srgbClr val="FF0000"/>
              </a:solidFill>
            </a:endParaRPr>
          </a:p>
        </p:txBody>
      </p:sp>
      <p:sp>
        <p:nvSpPr>
          <p:cNvPr id="127" name="Text Box 68"/>
          <p:cNvSpPr txBox="1">
            <a:spLocks noChangeArrowheads="1"/>
          </p:cNvSpPr>
          <p:nvPr/>
        </p:nvSpPr>
        <p:spPr bwMode="auto">
          <a:xfrm rot="24720">
            <a:off x="1079114" y="1041385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chemeClr val="accent2"/>
                </a:solidFill>
              </a:rPr>
              <a:t>M </a:t>
            </a:r>
            <a:endParaRPr lang="de-DE" altLang="en-US" sz="1800" baseline="30000" dirty="0">
              <a:solidFill>
                <a:schemeClr val="accent2"/>
              </a:solidFill>
            </a:endParaRPr>
          </a:p>
        </p:txBody>
      </p:sp>
      <p:sp>
        <p:nvSpPr>
          <p:cNvPr id="128" name="Text Box 68"/>
          <p:cNvSpPr txBox="1">
            <a:spLocks noChangeArrowheads="1"/>
          </p:cNvSpPr>
          <p:nvPr/>
        </p:nvSpPr>
        <p:spPr bwMode="auto">
          <a:xfrm rot="24720">
            <a:off x="1976463" y="4483246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rgbClr val="FF0000"/>
                </a:solidFill>
              </a:rPr>
              <a:t>P </a:t>
            </a:r>
            <a:endParaRPr lang="de-DE" altLang="en-US" sz="1800" baseline="30000" dirty="0">
              <a:solidFill>
                <a:srgbClr val="FF0000"/>
              </a:solidFill>
            </a:endParaRPr>
          </a:p>
        </p:txBody>
      </p:sp>
      <p:sp>
        <p:nvSpPr>
          <p:cNvPr id="129" name="Text Box 68"/>
          <p:cNvSpPr txBox="1">
            <a:spLocks noChangeArrowheads="1"/>
          </p:cNvSpPr>
          <p:nvPr/>
        </p:nvSpPr>
        <p:spPr bwMode="auto">
          <a:xfrm rot="24720">
            <a:off x="680442" y="4502173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smtClean="0">
                <a:solidFill>
                  <a:schemeClr val="accent2"/>
                </a:solidFill>
              </a:rPr>
              <a:t>M </a:t>
            </a:r>
            <a:endParaRPr lang="de-DE" altLang="en-US" sz="1800" baseline="30000" dirty="0">
              <a:solidFill>
                <a:schemeClr val="accent2"/>
              </a:solidFill>
            </a:endParaRPr>
          </a:p>
        </p:txBody>
      </p:sp>
      <p:sp>
        <p:nvSpPr>
          <p:cNvPr id="130" name="Line 66"/>
          <p:cNvSpPr>
            <a:spLocks noChangeShapeType="1"/>
          </p:cNvSpPr>
          <p:nvPr/>
        </p:nvSpPr>
        <p:spPr bwMode="auto">
          <a:xfrm rot="16200000">
            <a:off x="6795729" y="2251309"/>
            <a:ext cx="0" cy="57442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67"/>
          <p:cNvSpPr>
            <a:spLocks noChangeShapeType="1"/>
          </p:cNvSpPr>
          <p:nvPr/>
        </p:nvSpPr>
        <p:spPr bwMode="auto">
          <a:xfrm rot="5400000" flipH="1">
            <a:off x="1857360" y="3064731"/>
            <a:ext cx="42853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Text Box 68"/>
          <p:cNvSpPr txBox="1">
            <a:spLocks noChangeArrowheads="1"/>
          </p:cNvSpPr>
          <p:nvPr/>
        </p:nvSpPr>
        <p:spPr bwMode="auto">
          <a:xfrm rot="24720">
            <a:off x="3916240" y="635040"/>
            <a:ext cx="9707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>
                <a:solidFill>
                  <a:schemeClr val="accent2"/>
                </a:solidFill>
              </a:rPr>
              <a:t>F</a:t>
            </a:r>
            <a:r>
              <a:rPr lang="hu-HU" altLang="en-US" sz="1800" baseline="-25000" dirty="0" err="1" smtClean="0">
                <a:solidFill>
                  <a:schemeClr val="accent2"/>
                </a:solidFill>
              </a:rPr>
              <a:t>v</a:t>
            </a:r>
            <a:r>
              <a:rPr lang="hu-HU" altLang="en-US" sz="1800" dirty="0" smtClean="0">
                <a:solidFill>
                  <a:schemeClr val="accent2"/>
                </a:solidFill>
              </a:rPr>
              <a:t> (N)</a:t>
            </a:r>
            <a:endParaRPr lang="de-DE" altLang="en-US" sz="1800" baseline="30000" dirty="0">
              <a:solidFill>
                <a:schemeClr val="accent2"/>
              </a:solidFill>
            </a:endParaRPr>
          </a:p>
        </p:txBody>
      </p:sp>
      <p:sp>
        <p:nvSpPr>
          <p:cNvPr id="133" name="Text Box 69"/>
          <p:cNvSpPr txBox="1">
            <a:spLocks noChangeArrowheads="1"/>
          </p:cNvSpPr>
          <p:nvPr/>
        </p:nvSpPr>
        <p:spPr bwMode="auto">
          <a:xfrm rot="24720">
            <a:off x="8316416" y="5802850"/>
            <a:ext cx="10643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/>
              <a:t>v</a:t>
            </a:r>
            <a:r>
              <a:rPr lang="hu-HU" altLang="en-US" sz="1800" dirty="0" smtClean="0"/>
              <a:t> (km/h)</a:t>
            </a:r>
            <a:endParaRPr lang="de-DE" altLang="en-US" sz="1800" dirty="0"/>
          </a:p>
        </p:txBody>
      </p:sp>
      <p:sp>
        <p:nvSpPr>
          <p:cNvPr id="134" name="Text Box 69"/>
          <p:cNvSpPr txBox="1">
            <a:spLocks noChangeArrowheads="1"/>
          </p:cNvSpPr>
          <p:nvPr/>
        </p:nvSpPr>
        <p:spPr bwMode="auto">
          <a:xfrm rot="24720">
            <a:off x="3926924" y="5080701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min</a:t>
            </a:r>
            <a:endParaRPr lang="de-DE" altLang="en-US" sz="1800" baseline="-25000" dirty="0"/>
          </a:p>
        </p:txBody>
      </p:sp>
      <p:sp>
        <p:nvSpPr>
          <p:cNvPr id="135" name="Text Box 69"/>
          <p:cNvSpPr txBox="1">
            <a:spLocks noChangeArrowheads="1"/>
          </p:cNvSpPr>
          <p:nvPr/>
        </p:nvSpPr>
        <p:spPr bwMode="auto">
          <a:xfrm rot="24720">
            <a:off x="4898841" y="5457674"/>
            <a:ext cx="66963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cxnSp>
        <p:nvCxnSpPr>
          <p:cNvPr id="136" name="Straight Connector 135"/>
          <p:cNvCxnSpPr>
            <a:endCxn id="168" idx="6"/>
          </p:cNvCxnSpPr>
          <p:nvPr/>
        </p:nvCxnSpPr>
        <p:spPr bwMode="auto">
          <a:xfrm flipH="1" flipV="1">
            <a:off x="4342469" y="2093501"/>
            <a:ext cx="1422" cy="3024373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flipV="1">
            <a:off x="4600079" y="1197282"/>
            <a:ext cx="0" cy="4391512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/>
          <p:nvPr/>
        </p:nvCxnSpPr>
        <p:spPr bwMode="auto">
          <a:xfrm flipV="1">
            <a:off x="4801011" y="1280075"/>
            <a:ext cx="0" cy="383780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V="1">
            <a:off x="4985764" y="2576454"/>
            <a:ext cx="0" cy="3012340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Text Box 69"/>
          <p:cNvSpPr txBox="1">
            <a:spLocks noChangeArrowheads="1"/>
          </p:cNvSpPr>
          <p:nvPr/>
        </p:nvSpPr>
        <p:spPr bwMode="auto">
          <a:xfrm rot="24720">
            <a:off x="4184807" y="5418335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 smtClean="0"/>
              <a:t>Mmax</a:t>
            </a:r>
            <a:endParaRPr lang="de-DE" altLang="en-US" sz="1800" baseline="-25000" dirty="0"/>
          </a:p>
        </p:txBody>
      </p:sp>
      <p:sp>
        <p:nvSpPr>
          <p:cNvPr id="144" name="Text Box 69"/>
          <p:cNvSpPr txBox="1">
            <a:spLocks noChangeArrowheads="1"/>
          </p:cNvSpPr>
          <p:nvPr/>
        </p:nvSpPr>
        <p:spPr bwMode="auto">
          <a:xfrm rot="24720">
            <a:off x="4551770" y="5048902"/>
            <a:ext cx="7123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hu-HU" altLang="en-US" sz="1800" dirty="0" err="1" smtClean="0"/>
              <a:t>n</a:t>
            </a:r>
            <a:r>
              <a:rPr lang="hu-HU" altLang="en-US" sz="1800" baseline="-25000" dirty="0" err="1"/>
              <a:t>P</a:t>
            </a:r>
            <a:r>
              <a:rPr lang="hu-HU" altLang="en-US" sz="1800" baseline="-25000" dirty="0" err="1" smtClean="0"/>
              <a:t>max</a:t>
            </a:r>
            <a:endParaRPr lang="de-DE" altLang="en-US" sz="1800" baseline="-25000" dirty="0"/>
          </a:p>
        </p:txBody>
      </p:sp>
      <p:sp>
        <p:nvSpPr>
          <p:cNvPr id="149" name="Freeform 148"/>
          <p:cNvSpPr/>
          <p:nvPr/>
        </p:nvSpPr>
        <p:spPr bwMode="auto">
          <a:xfrm>
            <a:off x="4518141" y="313105"/>
            <a:ext cx="5302134" cy="4431802"/>
          </a:xfrm>
          <a:custGeom>
            <a:avLst/>
            <a:gdLst>
              <a:gd name="connsiteX0" fmla="*/ 0 w 1085850"/>
              <a:gd name="connsiteY0" fmla="*/ 0 h 1314450"/>
              <a:gd name="connsiteX1" fmla="*/ 314325 w 1085850"/>
              <a:gd name="connsiteY1" fmla="*/ 105727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1399 w 1085850"/>
              <a:gd name="connsiteY1" fmla="*/ 882746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88500 w 1085850"/>
              <a:gd name="connsiteY1" fmla="*/ 842717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2269 w 1085850"/>
              <a:gd name="connsiteY1" fmla="*/ 858670 h 1314450"/>
              <a:gd name="connsiteX2" fmla="*/ 1085850 w 1085850"/>
              <a:gd name="connsiteY2" fmla="*/ 131445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85850" h="1314450">
                <a:moveTo>
                  <a:pt x="0" y="0"/>
                </a:moveTo>
                <a:cubicBezTo>
                  <a:pt x="9553" y="218952"/>
                  <a:pt x="121294" y="639595"/>
                  <a:pt x="302269" y="858670"/>
                </a:cubicBezTo>
                <a:cubicBezTo>
                  <a:pt x="483244" y="1077745"/>
                  <a:pt x="957322" y="1306855"/>
                  <a:pt x="1085850" y="1314450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1557431" y="1291561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059307" y="1174422"/>
            <a:ext cx="45720" cy="4572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2059307" y="1391343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905709" y="1628722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4" name="Oval 153"/>
          <p:cNvSpPr/>
          <p:nvPr/>
        </p:nvSpPr>
        <p:spPr bwMode="auto">
          <a:xfrm>
            <a:off x="2633806" y="1760373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5" name="Freeform 154"/>
          <p:cNvSpPr/>
          <p:nvPr/>
        </p:nvSpPr>
        <p:spPr bwMode="auto">
          <a:xfrm>
            <a:off x="2084560" y="275125"/>
            <a:ext cx="1752600" cy="482808"/>
          </a:xfrm>
          <a:custGeom>
            <a:avLst/>
            <a:gdLst>
              <a:gd name="connsiteX0" fmla="*/ 0 w 1897380"/>
              <a:gd name="connsiteY0" fmla="*/ 356795 h 493955"/>
              <a:gd name="connsiteX1" fmla="*/ 441960 w 1897380"/>
              <a:gd name="connsiteY1" fmla="*/ 6275 h 493955"/>
              <a:gd name="connsiteX2" fmla="*/ 1310640 w 1897380"/>
              <a:gd name="connsiteY2" fmla="*/ 158675 h 493955"/>
              <a:gd name="connsiteX3" fmla="*/ 1897380 w 1897380"/>
              <a:gd name="connsiteY3" fmla="*/ 493955 h 493955"/>
              <a:gd name="connsiteX0" fmla="*/ 0 w 1897380"/>
              <a:gd name="connsiteY0" fmla="*/ 349488 h 486648"/>
              <a:gd name="connsiteX1" fmla="*/ 624840 w 1897380"/>
              <a:gd name="connsiteY1" fmla="*/ 6588 h 486648"/>
              <a:gd name="connsiteX2" fmla="*/ 1310640 w 1897380"/>
              <a:gd name="connsiteY2" fmla="*/ 151368 h 486648"/>
              <a:gd name="connsiteX3" fmla="*/ 1897380 w 1897380"/>
              <a:gd name="connsiteY3" fmla="*/ 486648 h 486648"/>
              <a:gd name="connsiteX0" fmla="*/ 0 w 1897380"/>
              <a:gd name="connsiteY0" fmla="*/ 342970 h 480130"/>
              <a:gd name="connsiteX1" fmla="*/ 624840 w 1897380"/>
              <a:gd name="connsiteY1" fmla="*/ 70 h 480130"/>
              <a:gd name="connsiteX2" fmla="*/ 1310640 w 1897380"/>
              <a:gd name="connsiteY2" fmla="*/ 144850 h 480130"/>
              <a:gd name="connsiteX3" fmla="*/ 1897380 w 1897380"/>
              <a:gd name="connsiteY3" fmla="*/ 480130 h 480130"/>
              <a:gd name="connsiteX0" fmla="*/ 0 w 1897380"/>
              <a:gd name="connsiteY0" fmla="*/ 342970 h 480130"/>
              <a:gd name="connsiteX1" fmla="*/ 807720 w 1897380"/>
              <a:gd name="connsiteY1" fmla="*/ 70 h 480130"/>
              <a:gd name="connsiteX2" fmla="*/ 1310640 w 1897380"/>
              <a:gd name="connsiteY2" fmla="*/ 144850 h 480130"/>
              <a:gd name="connsiteX3" fmla="*/ 1897380 w 1897380"/>
              <a:gd name="connsiteY3" fmla="*/ 480130 h 480130"/>
              <a:gd name="connsiteX0" fmla="*/ 0 w 1897380"/>
              <a:gd name="connsiteY0" fmla="*/ 343000 h 480160"/>
              <a:gd name="connsiteX1" fmla="*/ 807720 w 1897380"/>
              <a:gd name="connsiteY1" fmla="*/ 100 h 480160"/>
              <a:gd name="connsiteX2" fmla="*/ 1310640 w 1897380"/>
              <a:gd name="connsiteY2" fmla="*/ 144880 h 480160"/>
              <a:gd name="connsiteX3" fmla="*/ 1897380 w 1897380"/>
              <a:gd name="connsiteY3" fmla="*/ 480160 h 480160"/>
              <a:gd name="connsiteX0" fmla="*/ 0 w 1897380"/>
              <a:gd name="connsiteY0" fmla="*/ 353356 h 490516"/>
              <a:gd name="connsiteX1" fmla="*/ 807720 w 1897380"/>
              <a:gd name="connsiteY1" fmla="*/ 10456 h 490516"/>
              <a:gd name="connsiteX2" fmla="*/ 1310640 w 1897380"/>
              <a:gd name="connsiteY2" fmla="*/ 124756 h 490516"/>
              <a:gd name="connsiteX3" fmla="*/ 1897380 w 1897380"/>
              <a:gd name="connsiteY3" fmla="*/ 490516 h 490516"/>
              <a:gd name="connsiteX0" fmla="*/ 0 w 1897380"/>
              <a:gd name="connsiteY0" fmla="*/ 347980 h 485140"/>
              <a:gd name="connsiteX1" fmla="*/ 807720 w 1897380"/>
              <a:gd name="connsiteY1" fmla="*/ 5080 h 485140"/>
              <a:gd name="connsiteX2" fmla="*/ 1310640 w 1897380"/>
              <a:gd name="connsiteY2" fmla="*/ 119380 h 485140"/>
              <a:gd name="connsiteX3" fmla="*/ 1897380 w 1897380"/>
              <a:gd name="connsiteY3" fmla="*/ 485140 h 48514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807720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2900 h 480060"/>
              <a:gd name="connsiteX1" fmla="*/ 700477 w 1897380"/>
              <a:gd name="connsiteY1" fmla="*/ 0 h 480060"/>
              <a:gd name="connsiteX2" fmla="*/ 1310640 w 1897380"/>
              <a:gd name="connsiteY2" fmla="*/ 114300 h 480060"/>
              <a:gd name="connsiteX3" fmla="*/ 1897380 w 1897380"/>
              <a:gd name="connsiteY3" fmla="*/ 480060 h 480060"/>
              <a:gd name="connsiteX0" fmla="*/ 0 w 1897380"/>
              <a:gd name="connsiteY0" fmla="*/ 345648 h 482808"/>
              <a:gd name="connsiteX1" fmla="*/ 700477 w 1897380"/>
              <a:gd name="connsiteY1" fmla="*/ 2748 h 482808"/>
              <a:gd name="connsiteX2" fmla="*/ 1310640 w 1897380"/>
              <a:gd name="connsiteY2" fmla="*/ 117048 h 482808"/>
              <a:gd name="connsiteX3" fmla="*/ 1897380 w 1897380"/>
              <a:gd name="connsiteY3" fmla="*/ 482808 h 482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97380" h="482808">
                <a:moveTo>
                  <a:pt x="0" y="345648"/>
                </a:moveTo>
                <a:cubicBezTo>
                  <a:pt x="218440" y="141178"/>
                  <a:pt x="475676" y="17988"/>
                  <a:pt x="700477" y="2748"/>
                </a:cubicBezTo>
                <a:cubicBezTo>
                  <a:pt x="925278" y="-12492"/>
                  <a:pt x="1111156" y="37038"/>
                  <a:pt x="1310640" y="117048"/>
                </a:cubicBezTo>
                <a:cubicBezTo>
                  <a:pt x="1510124" y="197058"/>
                  <a:pt x="1725295" y="332948"/>
                  <a:pt x="1897380" y="482808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2723237" y="253713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7" name="Oval 156"/>
          <p:cNvSpPr/>
          <p:nvPr/>
        </p:nvSpPr>
        <p:spPr bwMode="auto">
          <a:xfrm>
            <a:off x="3225113" y="353495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8" name="Oval 157"/>
          <p:cNvSpPr/>
          <p:nvPr/>
        </p:nvSpPr>
        <p:spPr bwMode="auto">
          <a:xfrm>
            <a:off x="2071515" y="590874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9" name="Oval 158"/>
          <p:cNvSpPr/>
          <p:nvPr/>
        </p:nvSpPr>
        <p:spPr bwMode="auto">
          <a:xfrm>
            <a:off x="3799612" y="722525"/>
            <a:ext cx="45720" cy="457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325221" y="968188"/>
            <a:ext cx="669167" cy="1608266"/>
            <a:chOff x="4173736" y="1249196"/>
            <a:chExt cx="1773817" cy="514532"/>
          </a:xfrm>
        </p:grpSpPr>
        <p:sp>
          <p:nvSpPr>
            <p:cNvPr id="165" name="Freeform 164"/>
            <p:cNvSpPr/>
            <p:nvPr/>
          </p:nvSpPr>
          <p:spPr bwMode="auto">
            <a:xfrm>
              <a:off x="4186781" y="1270608"/>
              <a:ext cx="1752600" cy="482808"/>
            </a:xfrm>
            <a:custGeom>
              <a:avLst/>
              <a:gdLst>
                <a:gd name="connsiteX0" fmla="*/ 0 w 1897380"/>
                <a:gd name="connsiteY0" fmla="*/ 356795 h 493955"/>
                <a:gd name="connsiteX1" fmla="*/ 441960 w 1897380"/>
                <a:gd name="connsiteY1" fmla="*/ 6275 h 493955"/>
                <a:gd name="connsiteX2" fmla="*/ 1310640 w 1897380"/>
                <a:gd name="connsiteY2" fmla="*/ 158675 h 493955"/>
                <a:gd name="connsiteX3" fmla="*/ 1897380 w 1897380"/>
                <a:gd name="connsiteY3" fmla="*/ 493955 h 493955"/>
                <a:gd name="connsiteX0" fmla="*/ 0 w 1897380"/>
                <a:gd name="connsiteY0" fmla="*/ 349488 h 486648"/>
                <a:gd name="connsiteX1" fmla="*/ 624840 w 1897380"/>
                <a:gd name="connsiteY1" fmla="*/ 6588 h 486648"/>
                <a:gd name="connsiteX2" fmla="*/ 1310640 w 1897380"/>
                <a:gd name="connsiteY2" fmla="*/ 151368 h 486648"/>
                <a:gd name="connsiteX3" fmla="*/ 1897380 w 1897380"/>
                <a:gd name="connsiteY3" fmla="*/ 486648 h 486648"/>
                <a:gd name="connsiteX0" fmla="*/ 0 w 1897380"/>
                <a:gd name="connsiteY0" fmla="*/ 342970 h 480130"/>
                <a:gd name="connsiteX1" fmla="*/ 62484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2970 h 480130"/>
                <a:gd name="connsiteX1" fmla="*/ 80772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3000 h 480160"/>
                <a:gd name="connsiteX1" fmla="*/ 807720 w 1897380"/>
                <a:gd name="connsiteY1" fmla="*/ 100 h 480160"/>
                <a:gd name="connsiteX2" fmla="*/ 1310640 w 1897380"/>
                <a:gd name="connsiteY2" fmla="*/ 144880 h 480160"/>
                <a:gd name="connsiteX3" fmla="*/ 1897380 w 1897380"/>
                <a:gd name="connsiteY3" fmla="*/ 480160 h 480160"/>
                <a:gd name="connsiteX0" fmla="*/ 0 w 1897380"/>
                <a:gd name="connsiteY0" fmla="*/ 353356 h 490516"/>
                <a:gd name="connsiteX1" fmla="*/ 807720 w 1897380"/>
                <a:gd name="connsiteY1" fmla="*/ 10456 h 490516"/>
                <a:gd name="connsiteX2" fmla="*/ 1310640 w 1897380"/>
                <a:gd name="connsiteY2" fmla="*/ 124756 h 490516"/>
                <a:gd name="connsiteX3" fmla="*/ 1897380 w 1897380"/>
                <a:gd name="connsiteY3" fmla="*/ 490516 h 490516"/>
                <a:gd name="connsiteX0" fmla="*/ 0 w 1897380"/>
                <a:gd name="connsiteY0" fmla="*/ 347980 h 485140"/>
                <a:gd name="connsiteX1" fmla="*/ 807720 w 1897380"/>
                <a:gd name="connsiteY1" fmla="*/ 5080 h 485140"/>
                <a:gd name="connsiteX2" fmla="*/ 1310640 w 1897380"/>
                <a:gd name="connsiteY2" fmla="*/ 119380 h 485140"/>
                <a:gd name="connsiteX3" fmla="*/ 1897380 w 1897380"/>
                <a:gd name="connsiteY3" fmla="*/ 485140 h 48514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700477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5648 h 482808"/>
                <a:gd name="connsiteX1" fmla="*/ 700477 w 1897380"/>
                <a:gd name="connsiteY1" fmla="*/ 2748 h 482808"/>
                <a:gd name="connsiteX2" fmla="*/ 1310640 w 1897380"/>
                <a:gd name="connsiteY2" fmla="*/ 117048 h 482808"/>
                <a:gd name="connsiteX3" fmla="*/ 1897380 w 1897380"/>
                <a:gd name="connsiteY3" fmla="*/ 482808 h 482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7380" h="482808">
                  <a:moveTo>
                    <a:pt x="0" y="345648"/>
                  </a:moveTo>
                  <a:cubicBezTo>
                    <a:pt x="218440" y="141178"/>
                    <a:pt x="475676" y="17988"/>
                    <a:pt x="700477" y="2748"/>
                  </a:cubicBezTo>
                  <a:cubicBezTo>
                    <a:pt x="925278" y="-12492"/>
                    <a:pt x="1111156" y="37038"/>
                    <a:pt x="1310640" y="117048"/>
                  </a:cubicBezTo>
                  <a:cubicBezTo>
                    <a:pt x="1510124" y="197058"/>
                    <a:pt x="1725295" y="332948"/>
                    <a:pt x="1897380" y="482808"/>
                  </a:cubicBezTo>
                </a:path>
              </a:pathLst>
            </a:custGeom>
            <a:no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6" name="Oval 165"/>
            <p:cNvSpPr/>
            <p:nvPr/>
          </p:nvSpPr>
          <p:spPr bwMode="auto">
            <a:xfrm>
              <a:off x="4825458" y="1249196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7" name="Oval 166"/>
            <p:cNvSpPr/>
            <p:nvPr/>
          </p:nvSpPr>
          <p:spPr bwMode="auto">
            <a:xfrm>
              <a:off x="5327334" y="134897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8" name="Oval 167"/>
            <p:cNvSpPr/>
            <p:nvPr/>
          </p:nvSpPr>
          <p:spPr bwMode="auto">
            <a:xfrm>
              <a:off x="4173736" y="1586357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69" name="Oval 168"/>
            <p:cNvSpPr/>
            <p:nvPr/>
          </p:nvSpPr>
          <p:spPr bwMode="auto">
            <a:xfrm>
              <a:off x="5901833" y="171800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4509406" y="2196770"/>
            <a:ext cx="1162431" cy="920393"/>
            <a:chOff x="4173736" y="1249196"/>
            <a:chExt cx="1773817" cy="514532"/>
          </a:xfrm>
        </p:grpSpPr>
        <p:sp>
          <p:nvSpPr>
            <p:cNvPr id="172" name="Freeform 171"/>
            <p:cNvSpPr/>
            <p:nvPr/>
          </p:nvSpPr>
          <p:spPr bwMode="auto">
            <a:xfrm>
              <a:off x="4186781" y="1270608"/>
              <a:ext cx="1752600" cy="482808"/>
            </a:xfrm>
            <a:custGeom>
              <a:avLst/>
              <a:gdLst>
                <a:gd name="connsiteX0" fmla="*/ 0 w 1897380"/>
                <a:gd name="connsiteY0" fmla="*/ 356795 h 493955"/>
                <a:gd name="connsiteX1" fmla="*/ 441960 w 1897380"/>
                <a:gd name="connsiteY1" fmla="*/ 6275 h 493955"/>
                <a:gd name="connsiteX2" fmla="*/ 1310640 w 1897380"/>
                <a:gd name="connsiteY2" fmla="*/ 158675 h 493955"/>
                <a:gd name="connsiteX3" fmla="*/ 1897380 w 1897380"/>
                <a:gd name="connsiteY3" fmla="*/ 493955 h 493955"/>
                <a:gd name="connsiteX0" fmla="*/ 0 w 1897380"/>
                <a:gd name="connsiteY0" fmla="*/ 349488 h 486648"/>
                <a:gd name="connsiteX1" fmla="*/ 624840 w 1897380"/>
                <a:gd name="connsiteY1" fmla="*/ 6588 h 486648"/>
                <a:gd name="connsiteX2" fmla="*/ 1310640 w 1897380"/>
                <a:gd name="connsiteY2" fmla="*/ 151368 h 486648"/>
                <a:gd name="connsiteX3" fmla="*/ 1897380 w 1897380"/>
                <a:gd name="connsiteY3" fmla="*/ 486648 h 486648"/>
                <a:gd name="connsiteX0" fmla="*/ 0 w 1897380"/>
                <a:gd name="connsiteY0" fmla="*/ 342970 h 480130"/>
                <a:gd name="connsiteX1" fmla="*/ 62484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2970 h 480130"/>
                <a:gd name="connsiteX1" fmla="*/ 80772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3000 h 480160"/>
                <a:gd name="connsiteX1" fmla="*/ 807720 w 1897380"/>
                <a:gd name="connsiteY1" fmla="*/ 100 h 480160"/>
                <a:gd name="connsiteX2" fmla="*/ 1310640 w 1897380"/>
                <a:gd name="connsiteY2" fmla="*/ 144880 h 480160"/>
                <a:gd name="connsiteX3" fmla="*/ 1897380 w 1897380"/>
                <a:gd name="connsiteY3" fmla="*/ 480160 h 480160"/>
                <a:gd name="connsiteX0" fmla="*/ 0 w 1897380"/>
                <a:gd name="connsiteY0" fmla="*/ 353356 h 490516"/>
                <a:gd name="connsiteX1" fmla="*/ 807720 w 1897380"/>
                <a:gd name="connsiteY1" fmla="*/ 10456 h 490516"/>
                <a:gd name="connsiteX2" fmla="*/ 1310640 w 1897380"/>
                <a:gd name="connsiteY2" fmla="*/ 124756 h 490516"/>
                <a:gd name="connsiteX3" fmla="*/ 1897380 w 1897380"/>
                <a:gd name="connsiteY3" fmla="*/ 490516 h 490516"/>
                <a:gd name="connsiteX0" fmla="*/ 0 w 1897380"/>
                <a:gd name="connsiteY0" fmla="*/ 347980 h 485140"/>
                <a:gd name="connsiteX1" fmla="*/ 807720 w 1897380"/>
                <a:gd name="connsiteY1" fmla="*/ 5080 h 485140"/>
                <a:gd name="connsiteX2" fmla="*/ 1310640 w 1897380"/>
                <a:gd name="connsiteY2" fmla="*/ 119380 h 485140"/>
                <a:gd name="connsiteX3" fmla="*/ 1897380 w 1897380"/>
                <a:gd name="connsiteY3" fmla="*/ 485140 h 48514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700477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5648 h 482808"/>
                <a:gd name="connsiteX1" fmla="*/ 700477 w 1897380"/>
                <a:gd name="connsiteY1" fmla="*/ 2748 h 482808"/>
                <a:gd name="connsiteX2" fmla="*/ 1310640 w 1897380"/>
                <a:gd name="connsiteY2" fmla="*/ 117048 h 482808"/>
                <a:gd name="connsiteX3" fmla="*/ 1897380 w 1897380"/>
                <a:gd name="connsiteY3" fmla="*/ 482808 h 482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7380" h="482808">
                  <a:moveTo>
                    <a:pt x="0" y="345648"/>
                  </a:moveTo>
                  <a:cubicBezTo>
                    <a:pt x="218440" y="141178"/>
                    <a:pt x="475676" y="17988"/>
                    <a:pt x="700477" y="2748"/>
                  </a:cubicBezTo>
                  <a:cubicBezTo>
                    <a:pt x="925278" y="-12492"/>
                    <a:pt x="1111156" y="37038"/>
                    <a:pt x="1310640" y="117048"/>
                  </a:cubicBezTo>
                  <a:cubicBezTo>
                    <a:pt x="1510124" y="197058"/>
                    <a:pt x="1725295" y="332948"/>
                    <a:pt x="1897380" y="482808"/>
                  </a:cubicBezTo>
                </a:path>
              </a:pathLst>
            </a:custGeom>
            <a:no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3" name="Oval 172"/>
            <p:cNvSpPr/>
            <p:nvPr/>
          </p:nvSpPr>
          <p:spPr bwMode="auto">
            <a:xfrm>
              <a:off x="4825458" y="1249196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4" name="Oval 173"/>
            <p:cNvSpPr/>
            <p:nvPr/>
          </p:nvSpPr>
          <p:spPr bwMode="auto">
            <a:xfrm>
              <a:off x="5327334" y="134897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5" name="Oval 174"/>
            <p:cNvSpPr/>
            <p:nvPr/>
          </p:nvSpPr>
          <p:spPr bwMode="auto">
            <a:xfrm>
              <a:off x="4173736" y="1586357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6" name="Oval 175"/>
            <p:cNvSpPr/>
            <p:nvPr/>
          </p:nvSpPr>
          <p:spPr bwMode="auto">
            <a:xfrm>
              <a:off x="5901833" y="171800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829391" y="3018336"/>
            <a:ext cx="1648467" cy="796976"/>
            <a:chOff x="4173736" y="1249196"/>
            <a:chExt cx="1773817" cy="514532"/>
          </a:xfrm>
        </p:grpSpPr>
        <p:sp>
          <p:nvSpPr>
            <p:cNvPr id="178" name="Freeform 177"/>
            <p:cNvSpPr/>
            <p:nvPr/>
          </p:nvSpPr>
          <p:spPr bwMode="auto">
            <a:xfrm>
              <a:off x="4186781" y="1270608"/>
              <a:ext cx="1752600" cy="482808"/>
            </a:xfrm>
            <a:custGeom>
              <a:avLst/>
              <a:gdLst>
                <a:gd name="connsiteX0" fmla="*/ 0 w 1897380"/>
                <a:gd name="connsiteY0" fmla="*/ 356795 h 493955"/>
                <a:gd name="connsiteX1" fmla="*/ 441960 w 1897380"/>
                <a:gd name="connsiteY1" fmla="*/ 6275 h 493955"/>
                <a:gd name="connsiteX2" fmla="*/ 1310640 w 1897380"/>
                <a:gd name="connsiteY2" fmla="*/ 158675 h 493955"/>
                <a:gd name="connsiteX3" fmla="*/ 1897380 w 1897380"/>
                <a:gd name="connsiteY3" fmla="*/ 493955 h 493955"/>
                <a:gd name="connsiteX0" fmla="*/ 0 w 1897380"/>
                <a:gd name="connsiteY0" fmla="*/ 349488 h 486648"/>
                <a:gd name="connsiteX1" fmla="*/ 624840 w 1897380"/>
                <a:gd name="connsiteY1" fmla="*/ 6588 h 486648"/>
                <a:gd name="connsiteX2" fmla="*/ 1310640 w 1897380"/>
                <a:gd name="connsiteY2" fmla="*/ 151368 h 486648"/>
                <a:gd name="connsiteX3" fmla="*/ 1897380 w 1897380"/>
                <a:gd name="connsiteY3" fmla="*/ 486648 h 486648"/>
                <a:gd name="connsiteX0" fmla="*/ 0 w 1897380"/>
                <a:gd name="connsiteY0" fmla="*/ 342970 h 480130"/>
                <a:gd name="connsiteX1" fmla="*/ 62484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2970 h 480130"/>
                <a:gd name="connsiteX1" fmla="*/ 80772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3000 h 480160"/>
                <a:gd name="connsiteX1" fmla="*/ 807720 w 1897380"/>
                <a:gd name="connsiteY1" fmla="*/ 100 h 480160"/>
                <a:gd name="connsiteX2" fmla="*/ 1310640 w 1897380"/>
                <a:gd name="connsiteY2" fmla="*/ 144880 h 480160"/>
                <a:gd name="connsiteX3" fmla="*/ 1897380 w 1897380"/>
                <a:gd name="connsiteY3" fmla="*/ 480160 h 480160"/>
                <a:gd name="connsiteX0" fmla="*/ 0 w 1897380"/>
                <a:gd name="connsiteY0" fmla="*/ 353356 h 490516"/>
                <a:gd name="connsiteX1" fmla="*/ 807720 w 1897380"/>
                <a:gd name="connsiteY1" fmla="*/ 10456 h 490516"/>
                <a:gd name="connsiteX2" fmla="*/ 1310640 w 1897380"/>
                <a:gd name="connsiteY2" fmla="*/ 124756 h 490516"/>
                <a:gd name="connsiteX3" fmla="*/ 1897380 w 1897380"/>
                <a:gd name="connsiteY3" fmla="*/ 490516 h 490516"/>
                <a:gd name="connsiteX0" fmla="*/ 0 w 1897380"/>
                <a:gd name="connsiteY0" fmla="*/ 347980 h 485140"/>
                <a:gd name="connsiteX1" fmla="*/ 807720 w 1897380"/>
                <a:gd name="connsiteY1" fmla="*/ 5080 h 485140"/>
                <a:gd name="connsiteX2" fmla="*/ 1310640 w 1897380"/>
                <a:gd name="connsiteY2" fmla="*/ 119380 h 485140"/>
                <a:gd name="connsiteX3" fmla="*/ 1897380 w 1897380"/>
                <a:gd name="connsiteY3" fmla="*/ 485140 h 48514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700477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5648 h 482808"/>
                <a:gd name="connsiteX1" fmla="*/ 700477 w 1897380"/>
                <a:gd name="connsiteY1" fmla="*/ 2748 h 482808"/>
                <a:gd name="connsiteX2" fmla="*/ 1310640 w 1897380"/>
                <a:gd name="connsiteY2" fmla="*/ 117048 h 482808"/>
                <a:gd name="connsiteX3" fmla="*/ 1897380 w 1897380"/>
                <a:gd name="connsiteY3" fmla="*/ 482808 h 482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7380" h="482808">
                  <a:moveTo>
                    <a:pt x="0" y="345648"/>
                  </a:moveTo>
                  <a:cubicBezTo>
                    <a:pt x="218440" y="141178"/>
                    <a:pt x="475676" y="17988"/>
                    <a:pt x="700477" y="2748"/>
                  </a:cubicBezTo>
                  <a:cubicBezTo>
                    <a:pt x="925278" y="-12492"/>
                    <a:pt x="1111156" y="37038"/>
                    <a:pt x="1310640" y="117048"/>
                  </a:cubicBezTo>
                  <a:cubicBezTo>
                    <a:pt x="1510124" y="197058"/>
                    <a:pt x="1725295" y="332948"/>
                    <a:pt x="1897380" y="482808"/>
                  </a:cubicBezTo>
                </a:path>
              </a:pathLst>
            </a:custGeom>
            <a:no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79" name="Oval 178"/>
            <p:cNvSpPr/>
            <p:nvPr/>
          </p:nvSpPr>
          <p:spPr bwMode="auto">
            <a:xfrm>
              <a:off x="4825458" y="1249196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0" name="Oval 179"/>
            <p:cNvSpPr/>
            <p:nvPr/>
          </p:nvSpPr>
          <p:spPr bwMode="auto">
            <a:xfrm>
              <a:off x="5327334" y="134897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1" name="Oval 180"/>
            <p:cNvSpPr/>
            <p:nvPr/>
          </p:nvSpPr>
          <p:spPr bwMode="auto">
            <a:xfrm>
              <a:off x="4173736" y="1586357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2" name="Oval 181"/>
            <p:cNvSpPr/>
            <p:nvPr/>
          </p:nvSpPr>
          <p:spPr bwMode="auto">
            <a:xfrm>
              <a:off x="5901833" y="171800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5556629" y="3827701"/>
            <a:ext cx="2567692" cy="605201"/>
            <a:chOff x="4173736" y="1249196"/>
            <a:chExt cx="1773817" cy="514532"/>
          </a:xfrm>
        </p:grpSpPr>
        <p:sp>
          <p:nvSpPr>
            <p:cNvPr id="184" name="Freeform 183"/>
            <p:cNvSpPr/>
            <p:nvPr/>
          </p:nvSpPr>
          <p:spPr bwMode="auto">
            <a:xfrm>
              <a:off x="4186781" y="1270608"/>
              <a:ext cx="1752600" cy="482808"/>
            </a:xfrm>
            <a:custGeom>
              <a:avLst/>
              <a:gdLst>
                <a:gd name="connsiteX0" fmla="*/ 0 w 1897380"/>
                <a:gd name="connsiteY0" fmla="*/ 356795 h 493955"/>
                <a:gd name="connsiteX1" fmla="*/ 441960 w 1897380"/>
                <a:gd name="connsiteY1" fmla="*/ 6275 h 493955"/>
                <a:gd name="connsiteX2" fmla="*/ 1310640 w 1897380"/>
                <a:gd name="connsiteY2" fmla="*/ 158675 h 493955"/>
                <a:gd name="connsiteX3" fmla="*/ 1897380 w 1897380"/>
                <a:gd name="connsiteY3" fmla="*/ 493955 h 493955"/>
                <a:gd name="connsiteX0" fmla="*/ 0 w 1897380"/>
                <a:gd name="connsiteY0" fmla="*/ 349488 h 486648"/>
                <a:gd name="connsiteX1" fmla="*/ 624840 w 1897380"/>
                <a:gd name="connsiteY1" fmla="*/ 6588 h 486648"/>
                <a:gd name="connsiteX2" fmla="*/ 1310640 w 1897380"/>
                <a:gd name="connsiteY2" fmla="*/ 151368 h 486648"/>
                <a:gd name="connsiteX3" fmla="*/ 1897380 w 1897380"/>
                <a:gd name="connsiteY3" fmla="*/ 486648 h 486648"/>
                <a:gd name="connsiteX0" fmla="*/ 0 w 1897380"/>
                <a:gd name="connsiteY0" fmla="*/ 342970 h 480130"/>
                <a:gd name="connsiteX1" fmla="*/ 62484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2970 h 480130"/>
                <a:gd name="connsiteX1" fmla="*/ 80772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3000 h 480160"/>
                <a:gd name="connsiteX1" fmla="*/ 807720 w 1897380"/>
                <a:gd name="connsiteY1" fmla="*/ 100 h 480160"/>
                <a:gd name="connsiteX2" fmla="*/ 1310640 w 1897380"/>
                <a:gd name="connsiteY2" fmla="*/ 144880 h 480160"/>
                <a:gd name="connsiteX3" fmla="*/ 1897380 w 1897380"/>
                <a:gd name="connsiteY3" fmla="*/ 480160 h 480160"/>
                <a:gd name="connsiteX0" fmla="*/ 0 w 1897380"/>
                <a:gd name="connsiteY0" fmla="*/ 353356 h 490516"/>
                <a:gd name="connsiteX1" fmla="*/ 807720 w 1897380"/>
                <a:gd name="connsiteY1" fmla="*/ 10456 h 490516"/>
                <a:gd name="connsiteX2" fmla="*/ 1310640 w 1897380"/>
                <a:gd name="connsiteY2" fmla="*/ 124756 h 490516"/>
                <a:gd name="connsiteX3" fmla="*/ 1897380 w 1897380"/>
                <a:gd name="connsiteY3" fmla="*/ 490516 h 490516"/>
                <a:gd name="connsiteX0" fmla="*/ 0 w 1897380"/>
                <a:gd name="connsiteY0" fmla="*/ 347980 h 485140"/>
                <a:gd name="connsiteX1" fmla="*/ 807720 w 1897380"/>
                <a:gd name="connsiteY1" fmla="*/ 5080 h 485140"/>
                <a:gd name="connsiteX2" fmla="*/ 1310640 w 1897380"/>
                <a:gd name="connsiteY2" fmla="*/ 119380 h 485140"/>
                <a:gd name="connsiteX3" fmla="*/ 1897380 w 1897380"/>
                <a:gd name="connsiteY3" fmla="*/ 485140 h 48514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700477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5648 h 482808"/>
                <a:gd name="connsiteX1" fmla="*/ 700477 w 1897380"/>
                <a:gd name="connsiteY1" fmla="*/ 2748 h 482808"/>
                <a:gd name="connsiteX2" fmla="*/ 1310640 w 1897380"/>
                <a:gd name="connsiteY2" fmla="*/ 117048 h 482808"/>
                <a:gd name="connsiteX3" fmla="*/ 1897380 w 1897380"/>
                <a:gd name="connsiteY3" fmla="*/ 482808 h 482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7380" h="482808">
                  <a:moveTo>
                    <a:pt x="0" y="345648"/>
                  </a:moveTo>
                  <a:cubicBezTo>
                    <a:pt x="218440" y="141178"/>
                    <a:pt x="475676" y="17988"/>
                    <a:pt x="700477" y="2748"/>
                  </a:cubicBezTo>
                  <a:cubicBezTo>
                    <a:pt x="925278" y="-12492"/>
                    <a:pt x="1111156" y="37038"/>
                    <a:pt x="1310640" y="117048"/>
                  </a:cubicBezTo>
                  <a:cubicBezTo>
                    <a:pt x="1510124" y="197058"/>
                    <a:pt x="1725295" y="332948"/>
                    <a:pt x="1897380" y="482808"/>
                  </a:cubicBezTo>
                </a:path>
              </a:pathLst>
            </a:custGeom>
            <a:no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5" name="Oval 184"/>
            <p:cNvSpPr/>
            <p:nvPr/>
          </p:nvSpPr>
          <p:spPr bwMode="auto">
            <a:xfrm>
              <a:off x="4825458" y="1249196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6" name="Oval 185"/>
            <p:cNvSpPr/>
            <p:nvPr/>
          </p:nvSpPr>
          <p:spPr bwMode="auto">
            <a:xfrm>
              <a:off x="5327334" y="134897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7" name="Oval 186"/>
            <p:cNvSpPr/>
            <p:nvPr/>
          </p:nvSpPr>
          <p:spPr bwMode="auto">
            <a:xfrm>
              <a:off x="4173736" y="1586357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88" name="Oval 187"/>
            <p:cNvSpPr/>
            <p:nvPr/>
          </p:nvSpPr>
          <p:spPr bwMode="auto">
            <a:xfrm>
              <a:off x="5901833" y="171800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0" name="Group 189"/>
          <p:cNvGrpSpPr/>
          <p:nvPr/>
        </p:nvGrpSpPr>
        <p:grpSpPr>
          <a:xfrm>
            <a:off x="6790765" y="4486104"/>
            <a:ext cx="3194827" cy="411630"/>
            <a:chOff x="4173736" y="1249196"/>
            <a:chExt cx="1773817" cy="514532"/>
          </a:xfrm>
        </p:grpSpPr>
        <p:sp>
          <p:nvSpPr>
            <p:cNvPr id="191" name="Freeform 190"/>
            <p:cNvSpPr/>
            <p:nvPr/>
          </p:nvSpPr>
          <p:spPr bwMode="auto">
            <a:xfrm>
              <a:off x="4186781" y="1270608"/>
              <a:ext cx="1752600" cy="482808"/>
            </a:xfrm>
            <a:custGeom>
              <a:avLst/>
              <a:gdLst>
                <a:gd name="connsiteX0" fmla="*/ 0 w 1897380"/>
                <a:gd name="connsiteY0" fmla="*/ 356795 h 493955"/>
                <a:gd name="connsiteX1" fmla="*/ 441960 w 1897380"/>
                <a:gd name="connsiteY1" fmla="*/ 6275 h 493955"/>
                <a:gd name="connsiteX2" fmla="*/ 1310640 w 1897380"/>
                <a:gd name="connsiteY2" fmla="*/ 158675 h 493955"/>
                <a:gd name="connsiteX3" fmla="*/ 1897380 w 1897380"/>
                <a:gd name="connsiteY3" fmla="*/ 493955 h 493955"/>
                <a:gd name="connsiteX0" fmla="*/ 0 w 1897380"/>
                <a:gd name="connsiteY0" fmla="*/ 349488 h 486648"/>
                <a:gd name="connsiteX1" fmla="*/ 624840 w 1897380"/>
                <a:gd name="connsiteY1" fmla="*/ 6588 h 486648"/>
                <a:gd name="connsiteX2" fmla="*/ 1310640 w 1897380"/>
                <a:gd name="connsiteY2" fmla="*/ 151368 h 486648"/>
                <a:gd name="connsiteX3" fmla="*/ 1897380 w 1897380"/>
                <a:gd name="connsiteY3" fmla="*/ 486648 h 486648"/>
                <a:gd name="connsiteX0" fmla="*/ 0 w 1897380"/>
                <a:gd name="connsiteY0" fmla="*/ 342970 h 480130"/>
                <a:gd name="connsiteX1" fmla="*/ 62484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2970 h 480130"/>
                <a:gd name="connsiteX1" fmla="*/ 807720 w 1897380"/>
                <a:gd name="connsiteY1" fmla="*/ 70 h 480130"/>
                <a:gd name="connsiteX2" fmla="*/ 1310640 w 1897380"/>
                <a:gd name="connsiteY2" fmla="*/ 144850 h 480130"/>
                <a:gd name="connsiteX3" fmla="*/ 1897380 w 1897380"/>
                <a:gd name="connsiteY3" fmla="*/ 480130 h 480130"/>
                <a:gd name="connsiteX0" fmla="*/ 0 w 1897380"/>
                <a:gd name="connsiteY0" fmla="*/ 343000 h 480160"/>
                <a:gd name="connsiteX1" fmla="*/ 807720 w 1897380"/>
                <a:gd name="connsiteY1" fmla="*/ 100 h 480160"/>
                <a:gd name="connsiteX2" fmla="*/ 1310640 w 1897380"/>
                <a:gd name="connsiteY2" fmla="*/ 144880 h 480160"/>
                <a:gd name="connsiteX3" fmla="*/ 1897380 w 1897380"/>
                <a:gd name="connsiteY3" fmla="*/ 480160 h 480160"/>
                <a:gd name="connsiteX0" fmla="*/ 0 w 1897380"/>
                <a:gd name="connsiteY0" fmla="*/ 353356 h 490516"/>
                <a:gd name="connsiteX1" fmla="*/ 807720 w 1897380"/>
                <a:gd name="connsiteY1" fmla="*/ 10456 h 490516"/>
                <a:gd name="connsiteX2" fmla="*/ 1310640 w 1897380"/>
                <a:gd name="connsiteY2" fmla="*/ 124756 h 490516"/>
                <a:gd name="connsiteX3" fmla="*/ 1897380 w 1897380"/>
                <a:gd name="connsiteY3" fmla="*/ 490516 h 490516"/>
                <a:gd name="connsiteX0" fmla="*/ 0 w 1897380"/>
                <a:gd name="connsiteY0" fmla="*/ 347980 h 485140"/>
                <a:gd name="connsiteX1" fmla="*/ 807720 w 1897380"/>
                <a:gd name="connsiteY1" fmla="*/ 5080 h 485140"/>
                <a:gd name="connsiteX2" fmla="*/ 1310640 w 1897380"/>
                <a:gd name="connsiteY2" fmla="*/ 119380 h 485140"/>
                <a:gd name="connsiteX3" fmla="*/ 1897380 w 1897380"/>
                <a:gd name="connsiteY3" fmla="*/ 485140 h 48514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807720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2900 h 480060"/>
                <a:gd name="connsiteX1" fmla="*/ 700477 w 1897380"/>
                <a:gd name="connsiteY1" fmla="*/ 0 h 480060"/>
                <a:gd name="connsiteX2" fmla="*/ 1310640 w 1897380"/>
                <a:gd name="connsiteY2" fmla="*/ 114300 h 480060"/>
                <a:gd name="connsiteX3" fmla="*/ 1897380 w 1897380"/>
                <a:gd name="connsiteY3" fmla="*/ 480060 h 480060"/>
                <a:gd name="connsiteX0" fmla="*/ 0 w 1897380"/>
                <a:gd name="connsiteY0" fmla="*/ 345648 h 482808"/>
                <a:gd name="connsiteX1" fmla="*/ 700477 w 1897380"/>
                <a:gd name="connsiteY1" fmla="*/ 2748 h 482808"/>
                <a:gd name="connsiteX2" fmla="*/ 1310640 w 1897380"/>
                <a:gd name="connsiteY2" fmla="*/ 117048 h 482808"/>
                <a:gd name="connsiteX3" fmla="*/ 1897380 w 1897380"/>
                <a:gd name="connsiteY3" fmla="*/ 482808 h 482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97380" h="482808">
                  <a:moveTo>
                    <a:pt x="0" y="345648"/>
                  </a:moveTo>
                  <a:cubicBezTo>
                    <a:pt x="218440" y="141178"/>
                    <a:pt x="475676" y="17988"/>
                    <a:pt x="700477" y="2748"/>
                  </a:cubicBezTo>
                  <a:cubicBezTo>
                    <a:pt x="925278" y="-12492"/>
                    <a:pt x="1111156" y="37038"/>
                    <a:pt x="1310640" y="117048"/>
                  </a:cubicBezTo>
                  <a:cubicBezTo>
                    <a:pt x="1510124" y="197058"/>
                    <a:pt x="1725295" y="332948"/>
                    <a:pt x="1897380" y="482808"/>
                  </a:cubicBezTo>
                </a:path>
              </a:pathLst>
            </a:custGeom>
            <a:no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2" name="Oval 191"/>
            <p:cNvSpPr/>
            <p:nvPr/>
          </p:nvSpPr>
          <p:spPr bwMode="auto">
            <a:xfrm>
              <a:off x="4825458" y="1249196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3" name="Oval 192"/>
            <p:cNvSpPr/>
            <p:nvPr/>
          </p:nvSpPr>
          <p:spPr bwMode="auto">
            <a:xfrm>
              <a:off x="5327334" y="134897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4" name="Oval 193"/>
            <p:cNvSpPr/>
            <p:nvPr/>
          </p:nvSpPr>
          <p:spPr bwMode="auto">
            <a:xfrm>
              <a:off x="4173736" y="1586357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195" name="Oval 194"/>
            <p:cNvSpPr/>
            <p:nvPr/>
          </p:nvSpPr>
          <p:spPr bwMode="auto">
            <a:xfrm>
              <a:off x="5901833" y="1718008"/>
              <a:ext cx="45720" cy="4572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prstDash val="solid"/>
              <a:round/>
              <a:headEnd type="none" w="med" len="med"/>
              <a:tailEnd type="none" w="med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sp>
        <p:nvSpPr>
          <p:cNvPr id="97" name="Freeform 96"/>
          <p:cNvSpPr/>
          <p:nvPr/>
        </p:nvSpPr>
        <p:spPr bwMode="auto">
          <a:xfrm rot="16857277">
            <a:off x="5777704" y="1848221"/>
            <a:ext cx="2061924" cy="5323141"/>
          </a:xfrm>
          <a:custGeom>
            <a:avLst/>
            <a:gdLst>
              <a:gd name="connsiteX0" fmla="*/ 0 w 1085850"/>
              <a:gd name="connsiteY0" fmla="*/ 0 h 1314450"/>
              <a:gd name="connsiteX1" fmla="*/ 314325 w 1085850"/>
              <a:gd name="connsiteY1" fmla="*/ 105727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1399 w 1085850"/>
              <a:gd name="connsiteY1" fmla="*/ 882746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88500 w 1085850"/>
              <a:gd name="connsiteY1" fmla="*/ 842717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2269 w 1085850"/>
              <a:gd name="connsiteY1" fmla="*/ 85867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2269 w 1085850"/>
              <a:gd name="connsiteY1" fmla="*/ 85867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55541 w 1085850"/>
              <a:gd name="connsiteY1" fmla="*/ 808553 h 1314450"/>
              <a:gd name="connsiteX2" fmla="*/ 1085850 w 1085850"/>
              <a:gd name="connsiteY2" fmla="*/ 1314450 h 1314450"/>
              <a:gd name="connsiteX0" fmla="*/ 0 w 1085850"/>
              <a:gd name="connsiteY0" fmla="*/ 0 h 1314479"/>
              <a:gd name="connsiteX1" fmla="*/ 355541 w 1085850"/>
              <a:gd name="connsiteY1" fmla="*/ 808553 h 1314479"/>
              <a:gd name="connsiteX2" fmla="*/ 1085850 w 1085850"/>
              <a:gd name="connsiteY2" fmla="*/ 1314450 h 1314479"/>
              <a:gd name="connsiteX0" fmla="*/ 0 w 1085850"/>
              <a:gd name="connsiteY0" fmla="*/ 0 h 1314478"/>
              <a:gd name="connsiteX1" fmla="*/ 403991 w 1085850"/>
              <a:gd name="connsiteY1" fmla="*/ 797513 h 1314478"/>
              <a:gd name="connsiteX2" fmla="*/ 1085850 w 1085850"/>
              <a:gd name="connsiteY2" fmla="*/ 1314450 h 1314478"/>
              <a:gd name="connsiteX0" fmla="*/ 0 w 1089809"/>
              <a:gd name="connsiteY0" fmla="*/ 0 h 1283980"/>
              <a:gd name="connsiteX1" fmla="*/ 407950 w 1089809"/>
              <a:gd name="connsiteY1" fmla="*/ 767015 h 1283980"/>
              <a:gd name="connsiteX2" fmla="*/ 1089809 w 1089809"/>
              <a:gd name="connsiteY2" fmla="*/ 1283952 h 1283980"/>
              <a:gd name="connsiteX0" fmla="*/ 0 w 1105998"/>
              <a:gd name="connsiteY0" fmla="*/ 0 h 1318407"/>
              <a:gd name="connsiteX1" fmla="*/ 424139 w 1105998"/>
              <a:gd name="connsiteY1" fmla="*/ 801442 h 1318407"/>
              <a:gd name="connsiteX2" fmla="*/ 1105998 w 1105998"/>
              <a:gd name="connsiteY2" fmla="*/ 1318379 h 1318407"/>
              <a:gd name="connsiteX0" fmla="*/ 0 w 1105998"/>
              <a:gd name="connsiteY0" fmla="*/ 0 h 1318407"/>
              <a:gd name="connsiteX1" fmla="*/ 424139 w 1105998"/>
              <a:gd name="connsiteY1" fmla="*/ 801442 h 1318407"/>
              <a:gd name="connsiteX2" fmla="*/ 1105998 w 1105998"/>
              <a:gd name="connsiteY2" fmla="*/ 1318379 h 1318407"/>
              <a:gd name="connsiteX0" fmla="*/ 0 w 1105998"/>
              <a:gd name="connsiteY0" fmla="*/ 0 h 1318379"/>
              <a:gd name="connsiteX1" fmla="*/ 424139 w 1105998"/>
              <a:gd name="connsiteY1" fmla="*/ 801442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08198 w 1105998"/>
              <a:gd name="connsiteY1" fmla="*/ 742692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08198 w 1105998"/>
              <a:gd name="connsiteY1" fmla="*/ 742692 h 1318379"/>
              <a:gd name="connsiteX2" fmla="*/ 1105998 w 1105998"/>
              <a:gd name="connsiteY2" fmla="*/ 1318379 h 1318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998" h="1318379">
                <a:moveTo>
                  <a:pt x="0" y="0"/>
                </a:moveTo>
                <a:cubicBezTo>
                  <a:pt x="49829" y="93009"/>
                  <a:pt x="227223" y="523617"/>
                  <a:pt x="408198" y="742692"/>
                </a:cubicBezTo>
                <a:cubicBezTo>
                  <a:pt x="571479" y="971372"/>
                  <a:pt x="944693" y="1262638"/>
                  <a:pt x="1105998" y="1318379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8" name="Freeform 97"/>
          <p:cNvSpPr/>
          <p:nvPr/>
        </p:nvSpPr>
        <p:spPr bwMode="auto">
          <a:xfrm rot="16857277">
            <a:off x="5768578" y="1951456"/>
            <a:ext cx="2061924" cy="5323141"/>
          </a:xfrm>
          <a:custGeom>
            <a:avLst/>
            <a:gdLst>
              <a:gd name="connsiteX0" fmla="*/ 0 w 1085850"/>
              <a:gd name="connsiteY0" fmla="*/ 0 h 1314450"/>
              <a:gd name="connsiteX1" fmla="*/ 314325 w 1085850"/>
              <a:gd name="connsiteY1" fmla="*/ 105727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57175 w 1085850"/>
              <a:gd name="connsiteY1" fmla="*/ 93345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69577 w 1085850"/>
              <a:gd name="connsiteY1" fmla="*/ 845385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1399 w 1085850"/>
              <a:gd name="connsiteY1" fmla="*/ 882746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288500 w 1085850"/>
              <a:gd name="connsiteY1" fmla="*/ 842717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2269 w 1085850"/>
              <a:gd name="connsiteY1" fmla="*/ 85867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02269 w 1085850"/>
              <a:gd name="connsiteY1" fmla="*/ 858670 h 1314450"/>
              <a:gd name="connsiteX2" fmla="*/ 1085850 w 1085850"/>
              <a:gd name="connsiteY2" fmla="*/ 1314450 h 1314450"/>
              <a:gd name="connsiteX0" fmla="*/ 0 w 1085850"/>
              <a:gd name="connsiteY0" fmla="*/ 0 h 1314450"/>
              <a:gd name="connsiteX1" fmla="*/ 355541 w 1085850"/>
              <a:gd name="connsiteY1" fmla="*/ 808553 h 1314450"/>
              <a:gd name="connsiteX2" fmla="*/ 1085850 w 1085850"/>
              <a:gd name="connsiteY2" fmla="*/ 1314450 h 1314450"/>
              <a:gd name="connsiteX0" fmla="*/ 0 w 1085850"/>
              <a:gd name="connsiteY0" fmla="*/ 0 h 1314479"/>
              <a:gd name="connsiteX1" fmla="*/ 355541 w 1085850"/>
              <a:gd name="connsiteY1" fmla="*/ 808553 h 1314479"/>
              <a:gd name="connsiteX2" fmla="*/ 1085850 w 1085850"/>
              <a:gd name="connsiteY2" fmla="*/ 1314450 h 1314479"/>
              <a:gd name="connsiteX0" fmla="*/ 0 w 1085850"/>
              <a:gd name="connsiteY0" fmla="*/ 0 h 1314478"/>
              <a:gd name="connsiteX1" fmla="*/ 403991 w 1085850"/>
              <a:gd name="connsiteY1" fmla="*/ 797513 h 1314478"/>
              <a:gd name="connsiteX2" fmla="*/ 1085850 w 1085850"/>
              <a:gd name="connsiteY2" fmla="*/ 1314450 h 1314478"/>
              <a:gd name="connsiteX0" fmla="*/ 0 w 1089809"/>
              <a:gd name="connsiteY0" fmla="*/ 0 h 1283980"/>
              <a:gd name="connsiteX1" fmla="*/ 407950 w 1089809"/>
              <a:gd name="connsiteY1" fmla="*/ 767015 h 1283980"/>
              <a:gd name="connsiteX2" fmla="*/ 1089809 w 1089809"/>
              <a:gd name="connsiteY2" fmla="*/ 1283952 h 1283980"/>
              <a:gd name="connsiteX0" fmla="*/ 0 w 1105998"/>
              <a:gd name="connsiteY0" fmla="*/ 0 h 1318407"/>
              <a:gd name="connsiteX1" fmla="*/ 424139 w 1105998"/>
              <a:gd name="connsiteY1" fmla="*/ 801442 h 1318407"/>
              <a:gd name="connsiteX2" fmla="*/ 1105998 w 1105998"/>
              <a:gd name="connsiteY2" fmla="*/ 1318379 h 1318407"/>
              <a:gd name="connsiteX0" fmla="*/ 0 w 1105998"/>
              <a:gd name="connsiteY0" fmla="*/ 0 h 1318407"/>
              <a:gd name="connsiteX1" fmla="*/ 424139 w 1105998"/>
              <a:gd name="connsiteY1" fmla="*/ 801442 h 1318407"/>
              <a:gd name="connsiteX2" fmla="*/ 1105998 w 1105998"/>
              <a:gd name="connsiteY2" fmla="*/ 1318379 h 1318407"/>
              <a:gd name="connsiteX0" fmla="*/ 0 w 1105998"/>
              <a:gd name="connsiteY0" fmla="*/ 0 h 1318379"/>
              <a:gd name="connsiteX1" fmla="*/ 424139 w 1105998"/>
              <a:gd name="connsiteY1" fmla="*/ 801442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46696 w 1105998"/>
              <a:gd name="connsiteY1" fmla="*/ 803438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08198 w 1105998"/>
              <a:gd name="connsiteY1" fmla="*/ 742692 h 1318379"/>
              <a:gd name="connsiteX2" fmla="*/ 1105998 w 1105998"/>
              <a:gd name="connsiteY2" fmla="*/ 1318379 h 1318379"/>
              <a:gd name="connsiteX0" fmla="*/ 0 w 1105998"/>
              <a:gd name="connsiteY0" fmla="*/ 0 h 1318379"/>
              <a:gd name="connsiteX1" fmla="*/ 408198 w 1105998"/>
              <a:gd name="connsiteY1" fmla="*/ 742692 h 1318379"/>
              <a:gd name="connsiteX2" fmla="*/ 1105998 w 1105998"/>
              <a:gd name="connsiteY2" fmla="*/ 1318379 h 1318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05998" h="1318379">
                <a:moveTo>
                  <a:pt x="0" y="0"/>
                </a:moveTo>
                <a:cubicBezTo>
                  <a:pt x="49829" y="93009"/>
                  <a:pt x="227223" y="523617"/>
                  <a:pt x="408198" y="742692"/>
                </a:cubicBezTo>
                <a:cubicBezTo>
                  <a:pt x="571479" y="971372"/>
                  <a:pt x="944693" y="1262638"/>
                  <a:pt x="1105998" y="1318379"/>
                </a:cubicBezTo>
              </a:path>
            </a:pathLst>
          </a:cu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99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/>
          <p:cNvSpPr txBox="1"/>
          <p:nvPr/>
        </p:nvSpPr>
        <p:spPr>
          <a:xfrm>
            <a:off x="194081" y="247435"/>
            <a:ext cx="9631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ESP</a:t>
            </a:r>
            <a:endParaRPr lang="hu-HU" dirty="0"/>
          </a:p>
        </p:txBody>
      </p:sp>
      <p:sp>
        <p:nvSpPr>
          <p:cNvPr id="66" name="Text Box 76"/>
          <p:cNvSpPr txBox="1">
            <a:spLocks noChangeArrowheads="1"/>
          </p:cNvSpPr>
          <p:nvPr/>
        </p:nvSpPr>
        <p:spPr bwMode="auto">
          <a:xfrm>
            <a:off x="4095032" y="5774054"/>
            <a:ext cx="359988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sz="1600" dirty="0" smtClean="0">
                <a:sym typeface="Symbol" panose="05050102010706020507" pitchFamily="18" charset="2"/>
              </a:rPr>
              <a:t>(</a:t>
            </a:r>
            <a:r>
              <a:rPr lang="hu-HU" altLang="en-US" sz="1600" baseline="-25000" dirty="0" smtClean="0">
                <a:sym typeface="Symbol" panose="05050102010706020507" pitchFamily="18" charset="2"/>
              </a:rPr>
              <a:t>B </a:t>
            </a:r>
            <a:r>
              <a:rPr lang="hu-HU" altLang="en-US" sz="1600" dirty="0" smtClean="0">
                <a:sym typeface="Symbol" panose="05050102010706020507" pitchFamily="18" charset="2"/>
              </a:rPr>
              <a:t>és </a:t>
            </a:r>
            <a:r>
              <a:rPr lang="de-DE" altLang="en-US" sz="1600" dirty="0">
                <a:sym typeface="Symbol" panose="05050102010706020507" pitchFamily="18" charset="2"/>
              </a:rPr>
              <a:t></a:t>
            </a:r>
            <a:r>
              <a:rPr lang="hu-HU" altLang="en-US" sz="1600" baseline="-25000" dirty="0">
                <a:sym typeface="Symbol" panose="05050102010706020507" pitchFamily="18" charset="2"/>
              </a:rPr>
              <a:t>J</a:t>
            </a:r>
            <a:r>
              <a:rPr lang="hu-HU" altLang="en-US" sz="1600" dirty="0" smtClean="0">
                <a:sym typeface="Symbol" panose="05050102010706020507" pitchFamily="18" charset="2"/>
              </a:rPr>
              <a:t> a kormányzott kerekek </a:t>
            </a:r>
            <a:r>
              <a:rPr lang="hu-HU" altLang="en-US" sz="1600" dirty="0" smtClean="0">
                <a:sym typeface="Symbol" panose="05050102010706020507" pitchFamily="18" charset="2"/>
              </a:rPr>
              <a:t>szögei</a:t>
            </a:r>
            <a:r>
              <a:rPr lang="en-US" altLang="en-US" sz="1600" dirty="0" smtClean="0">
                <a:sym typeface="Symbol" panose="05050102010706020507" pitchFamily="18" charset="2"/>
              </a:rPr>
              <a:t>)</a:t>
            </a:r>
            <a:endParaRPr lang="de-DE" altLang="en-US" sz="1600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242" y="2126809"/>
            <a:ext cx="5602289" cy="4264090"/>
          </a:xfrm>
          <a:prstGeom prst="rect">
            <a:avLst/>
          </a:prstGeom>
        </p:spPr>
      </p:pic>
      <p:cxnSp>
        <p:nvCxnSpPr>
          <p:cNvPr id="101" name="Straight Connector 8"/>
          <p:cNvCxnSpPr/>
          <p:nvPr/>
        </p:nvCxnSpPr>
        <p:spPr bwMode="auto">
          <a:xfrm>
            <a:off x="-3767249" y="4258854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4071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5897" y="1843138"/>
            <a:ext cx="878707" cy="1564898"/>
          </a:xfrm>
          <a:prstGeom prst="rect">
            <a:avLst/>
          </a:prstGeom>
        </p:spPr>
      </p:pic>
      <p:sp>
        <p:nvSpPr>
          <p:cNvPr id="8" name="Ellipszis 7"/>
          <p:cNvSpPr/>
          <p:nvPr/>
        </p:nvSpPr>
        <p:spPr bwMode="auto">
          <a:xfrm>
            <a:off x="1798278" y="862101"/>
            <a:ext cx="3526972" cy="352697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" name="Egyenes összekötő 9"/>
          <p:cNvCxnSpPr/>
          <p:nvPr/>
        </p:nvCxnSpPr>
        <p:spPr bwMode="auto">
          <a:xfrm>
            <a:off x="3561764" y="692828"/>
            <a:ext cx="0" cy="38535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Egyenes összekötő 11"/>
          <p:cNvCxnSpPr/>
          <p:nvPr/>
        </p:nvCxnSpPr>
        <p:spPr bwMode="auto">
          <a:xfrm>
            <a:off x="1627041" y="2619599"/>
            <a:ext cx="4404049" cy="59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Egyenes összekötő nyíllal 17"/>
          <p:cNvCxnSpPr/>
          <p:nvPr/>
        </p:nvCxnSpPr>
        <p:spPr bwMode="auto">
          <a:xfrm flipV="1">
            <a:off x="5325250" y="1203150"/>
            <a:ext cx="0" cy="1416449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Egyenes összekötő nyíllal 47"/>
          <p:cNvCxnSpPr>
            <a:endCxn id="8" idx="5"/>
          </p:cNvCxnSpPr>
          <p:nvPr/>
        </p:nvCxnSpPr>
        <p:spPr bwMode="auto">
          <a:xfrm>
            <a:off x="3561764" y="2619600"/>
            <a:ext cx="1246973" cy="1252960"/>
          </a:xfrm>
          <a:prstGeom prst="straightConnector1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Szövegdoboz 49"/>
          <p:cNvSpPr txBox="1"/>
          <p:nvPr/>
        </p:nvSpPr>
        <p:spPr>
          <a:xfrm>
            <a:off x="4108153" y="2885869"/>
            <a:ext cx="389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j-lt"/>
              </a:rPr>
              <a:t>R</a:t>
            </a:r>
            <a:endParaRPr lang="en-US" dirty="0">
              <a:latin typeface="+mj-lt"/>
            </a:endParaRPr>
          </a:p>
        </p:txBody>
      </p:sp>
      <p:sp>
        <p:nvSpPr>
          <p:cNvPr id="22" name="Ív 21"/>
          <p:cNvSpPr/>
          <p:nvPr/>
        </p:nvSpPr>
        <p:spPr bwMode="auto">
          <a:xfrm>
            <a:off x="2055135" y="1117806"/>
            <a:ext cx="3013258" cy="3003586"/>
          </a:xfrm>
          <a:prstGeom prst="arc">
            <a:avLst>
              <a:gd name="adj1" fmla="val 13377052"/>
              <a:gd name="adj2" fmla="val 18991118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Szövegdoboz 51"/>
              <p:cNvSpPr txBox="1"/>
              <p:nvPr/>
            </p:nvSpPr>
            <p:spPr>
              <a:xfrm>
                <a:off x="3191403" y="1045419"/>
                <a:ext cx="49116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2" name="Szövegdoboz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1403" y="1045419"/>
                <a:ext cx="49116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Szövegdoboz 52"/>
              <p:cNvSpPr txBox="1"/>
              <p:nvPr/>
            </p:nvSpPr>
            <p:spPr>
              <a:xfrm>
                <a:off x="5277805" y="1045852"/>
                <a:ext cx="4373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3" name="Szövegdoboz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805" y="1045852"/>
                <a:ext cx="437364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Szövegdoboz 53"/>
              <p:cNvSpPr txBox="1"/>
              <p:nvPr/>
            </p:nvSpPr>
            <p:spPr>
              <a:xfrm>
                <a:off x="118008" y="698058"/>
                <a:ext cx="14950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4" name="Szövegdoboz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08" y="698058"/>
                <a:ext cx="1495089" cy="4616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Szövegdoboz 54"/>
              <p:cNvSpPr txBox="1"/>
              <p:nvPr/>
            </p:nvSpPr>
            <p:spPr>
              <a:xfrm>
                <a:off x="146522" y="1097942"/>
                <a:ext cx="1095941" cy="7230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5" name="Szövegdoboz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22" y="1097942"/>
                <a:ext cx="1095941" cy="7230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Ív 55"/>
          <p:cNvSpPr/>
          <p:nvPr/>
        </p:nvSpPr>
        <p:spPr bwMode="auto">
          <a:xfrm>
            <a:off x="4826144" y="2151875"/>
            <a:ext cx="938460" cy="935448"/>
          </a:xfrm>
          <a:prstGeom prst="arc">
            <a:avLst>
              <a:gd name="adj1" fmla="val 13377052"/>
              <a:gd name="adj2" fmla="val 9357851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7" name="Szövegdoboz 56"/>
              <p:cNvSpPr txBox="1"/>
              <p:nvPr/>
            </p:nvSpPr>
            <p:spPr>
              <a:xfrm>
                <a:off x="5686678" y="2488554"/>
                <a:ext cx="6752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7" name="Szövegdoboz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6678" y="2488554"/>
                <a:ext cx="675249" cy="4616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Szövegdoboz 57"/>
              <p:cNvSpPr txBox="1"/>
              <p:nvPr/>
            </p:nvSpPr>
            <p:spPr>
              <a:xfrm>
                <a:off x="175079" y="1759244"/>
                <a:ext cx="1304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8" name="Szövegdoboz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79" y="1759244"/>
                <a:ext cx="1304973" cy="4616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Szövegdoboz 58"/>
              <p:cNvSpPr txBox="1"/>
              <p:nvPr/>
            </p:nvSpPr>
            <p:spPr>
              <a:xfrm>
                <a:off x="0" y="2151875"/>
                <a:ext cx="165513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𝑦𝑎𝑤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59" name="Szövegdoboz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51875"/>
                <a:ext cx="165513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63"/>
          <p:cNvSpPr txBox="1"/>
          <p:nvPr/>
        </p:nvSpPr>
        <p:spPr>
          <a:xfrm>
            <a:off x="194081" y="247435"/>
            <a:ext cx="9631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ESP</a:t>
            </a:r>
            <a:endParaRPr lang="hu-HU" dirty="0"/>
          </a:p>
        </p:txBody>
      </p:sp>
      <p:pic>
        <p:nvPicPr>
          <p:cNvPr id="62" name="Kép 6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65082" y="2099265"/>
            <a:ext cx="5602289" cy="4264090"/>
          </a:xfrm>
          <a:prstGeom prst="rect">
            <a:avLst/>
          </a:prstGeom>
        </p:spPr>
      </p:pic>
      <p:cxnSp>
        <p:nvCxnSpPr>
          <p:cNvPr id="63" name="Straight Connector 8"/>
          <p:cNvCxnSpPr/>
          <p:nvPr/>
        </p:nvCxnSpPr>
        <p:spPr bwMode="auto">
          <a:xfrm>
            <a:off x="-3767249" y="4258854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Szövegdoboz 64"/>
              <p:cNvSpPr txBox="1"/>
              <p:nvPr/>
            </p:nvSpPr>
            <p:spPr>
              <a:xfrm>
                <a:off x="6426" y="4593928"/>
                <a:ext cx="382265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𝐻𝑎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𝑠𝑒𝑚𝑙𝑒𝑔𝑒𝑠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65" name="Szövegdoboz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" y="4593928"/>
                <a:ext cx="3822650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Szövegdoboz 69"/>
              <p:cNvSpPr txBox="1"/>
              <p:nvPr/>
            </p:nvSpPr>
            <p:spPr>
              <a:xfrm>
                <a:off x="0" y="4986746"/>
                <a:ext cx="308552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𝐻𝑎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𝑎𝑙𝑢𝑙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70" name="Szövegdoboz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986746"/>
                <a:ext cx="3085525" cy="461665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Szövegdoboz 73"/>
              <p:cNvSpPr txBox="1"/>
              <p:nvPr/>
            </p:nvSpPr>
            <p:spPr>
              <a:xfrm>
                <a:off x="0" y="5370532"/>
                <a:ext cx="44239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𝐻𝑎</m:t>
                      </m:r>
                      <m:sSub>
                        <m:sSubPr>
                          <m:ctrlP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,→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ú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𝑙𝑘𝑜𝑟𝑚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á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𝑛𝑦𝑧𝑜𝑡𝑡</m:t>
                      </m:r>
                    </m:oMath>
                  </m:oMathPara>
                </a14:m>
                <a:endParaRPr lang="en-US" dirty="0">
                  <a:latin typeface="+mj-lt"/>
                </a:endParaRPr>
              </a:p>
            </p:txBody>
          </p:sp>
        </mc:Choice>
        <mc:Fallback>
          <p:sp>
            <p:nvSpPr>
              <p:cNvPr id="74" name="Szövegdoboz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370532"/>
                <a:ext cx="4423903" cy="461665"/>
              </a:xfrm>
              <a:prstGeom prst="rect">
                <a:avLst/>
              </a:prstGeom>
              <a:blipFill rotWithShape="0">
                <a:blip r:embed="rId13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930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 animBg="1"/>
      <p:bldP spid="57" grpId="0"/>
      <p:bldP spid="58" grpId="0"/>
      <p:bldP spid="59" grpId="0"/>
      <p:bldP spid="65" grpId="0"/>
      <p:bldP spid="70" grpId="0"/>
      <p:bldP spid="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731446" y="1020193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8571957" y="1020194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>
            <a:off x="6964386" y="1614488"/>
            <a:ext cx="0" cy="21431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Rounded Rectangle 2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112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113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67635" y="295700"/>
            <a:ext cx="5880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Négykerekű, mellsőkerék-kormányzású jármű</a:t>
            </a:r>
          </a:p>
          <a:p>
            <a:pPr algn="l"/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113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85371"/>
            <a:ext cx="0" cy="94342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1200151" y="4329113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20133314">
            <a:off x="6664325" y="965200"/>
            <a:ext cx="627101" cy="1511300"/>
            <a:chOff x="6664325" y="965200"/>
            <a:chExt cx="627101" cy="1511300"/>
          </a:xfrm>
        </p:grpSpPr>
        <p:cxnSp>
          <p:nvCxnSpPr>
            <p:cNvPr id="91" name="Straight Connector 90"/>
            <p:cNvCxnSpPr/>
            <p:nvPr/>
          </p:nvCxnSpPr>
          <p:spPr bwMode="auto">
            <a:xfrm>
              <a:off x="6964386" y="965200"/>
              <a:ext cx="0" cy="1511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664325" y="1723160"/>
              <a:ext cx="62710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 bwMode="auto">
            <a:xfrm>
              <a:off x="6731446" y="1020193"/>
              <a:ext cx="465881" cy="1405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rot="20442904">
            <a:off x="8517731" y="962025"/>
            <a:ext cx="590550" cy="1541911"/>
            <a:chOff x="8517731" y="962025"/>
            <a:chExt cx="590550" cy="1541911"/>
          </a:xfrm>
        </p:grpSpPr>
        <p:cxnSp>
          <p:nvCxnSpPr>
            <p:cNvPr id="36" name="Straight Connector 35"/>
            <p:cNvCxnSpPr/>
            <p:nvPr/>
          </p:nvCxnSpPr>
          <p:spPr bwMode="auto">
            <a:xfrm>
              <a:off x="8517731" y="1723160"/>
              <a:ext cx="59055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75"/>
            <p:cNvSpPr/>
            <p:nvPr/>
          </p:nvSpPr>
          <p:spPr bwMode="auto">
            <a:xfrm>
              <a:off x="8571957" y="1020194"/>
              <a:ext cx="465881" cy="14101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8802711" y="962025"/>
              <a:ext cx="0" cy="154191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6" name="TextBox 25"/>
          <p:cNvSpPr txBox="1"/>
          <p:nvPr/>
        </p:nvSpPr>
        <p:spPr>
          <a:xfrm>
            <a:off x="267635" y="282253"/>
            <a:ext cx="5880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Négykerekű, mellsőkerék-kormányzású jármű</a:t>
            </a:r>
          </a:p>
          <a:p>
            <a:pPr algn="l"/>
            <a:r>
              <a:rPr lang="hu-HU" dirty="0" smtClean="0"/>
              <a:t>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373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207521"/>
            <a:ext cx="0" cy="604536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85371"/>
            <a:ext cx="0" cy="94342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1200151" y="4329113"/>
            <a:ext cx="0" cy="7858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 rot="20133314">
            <a:off x="6664325" y="965200"/>
            <a:ext cx="627101" cy="1511300"/>
            <a:chOff x="6664325" y="965200"/>
            <a:chExt cx="627101" cy="1511300"/>
          </a:xfrm>
        </p:grpSpPr>
        <p:cxnSp>
          <p:nvCxnSpPr>
            <p:cNvPr id="91" name="Straight Connector 90"/>
            <p:cNvCxnSpPr/>
            <p:nvPr/>
          </p:nvCxnSpPr>
          <p:spPr bwMode="auto">
            <a:xfrm>
              <a:off x="6964386" y="965200"/>
              <a:ext cx="0" cy="1511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6664325" y="1723160"/>
              <a:ext cx="62710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74"/>
            <p:cNvSpPr/>
            <p:nvPr/>
          </p:nvSpPr>
          <p:spPr bwMode="auto">
            <a:xfrm>
              <a:off x="6731446" y="1020193"/>
              <a:ext cx="465881" cy="1405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 rot="20442904">
            <a:off x="8517731" y="962025"/>
            <a:ext cx="590550" cy="1541911"/>
            <a:chOff x="8517731" y="962025"/>
            <a:chExt cx="590550" cy="1541911"/>
          </a:xfrm>
        </p:grpSpPr>
        <p:cxnSp>
          <p:nvCxnSpPr>
            <p:cNvPr id="36" name="Straight Connector 35"/>
            <p:cNvCxnSpPr/>
            <p:nvPr/>
          </p:nvCxnSpPr>
          <p:spPr bwMode="auto">
            <a:xfrm>
              <a:off x="8517731" y="1723160"/>
              <a:ext cx="59055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6" name="Rectangle 75"/>
            <p:cNvSpPr/>
            <p:nvPr/>
          </p:nvSpPr>
          <p:spPr bwMode="auto">
            <a:xfrm>
              <a:off x="8571957" y="1020194"/>
              <a:ext cx="465881" cy="141015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8802711" y="962025"/>
              <a:ext cx="0" cy="154191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lgDashDot"/>
              <a:round/>
              <a:headEnd type="none" w="med" len="med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0" name="TextBox 29"/>
          <p:cNvSpPr txBox="1"/>
          <p:nvPr/>
        </p:nvSpPr>
        <p:spPr>
          <a:xfrm>
            <a:off x="313348" y="5037514"/>
            <a:ext cx="60924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1800" dirty="0" smtClean="0"/>
              <a:t>A kerekek tengelyei egy pontba, a kanyarodás pillanatnyi középpontjába mutatnak. Ez esetben a kerekek haladása merőleges a kanyarodás középpontjára. A kerekek hossztengelyük irányában gördülnek, oldalirányú elmozdulás (csúszás) nincs.</a:t>
            </a:r>
            <a:endParaRPr lang="hu-HU" sz="1800" dirty="0"/>
          </a:p>
        </p:txBody>
      </p:sp>
      <p:sp>
        <p:nvSpPr>
          <p:cNvPr id="32" name="Arc 31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Arc 33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94081" y="247435"/>
            <a:ext cx="588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smtClean="0"/>
              <a:t>Kerekek </a:t>
            </a:r>
            <a:r>
              <a:rPr lang="hu-HU" dirty="0" err="1" smtClean="0"/>
              <a:t>kanyarmenti</a:t>
            </a:r>
            <a:r>
              <a:rPr lang="hu-HU" dirty="0" smtClean="0"/>
              <a:t> csúszásmentes gördülésének feltétele (</a:t>
            </a:r>
            <a:r>
              <a:rPr lang="hu-HU" dirty="0" err="1" smtClean="0"/>
              <a:t>Ackermann</a:t>
            </a:r>
            <a:r>
              <a:rPr lang="hu-HU" dirty="0" smtClean="0"/>
              <a:t>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7723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437520" y="564712"/>
            <a:ext cx="840775" cy="184963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4383213"/>
            <a:ext cx="0" cy="211918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56184" y="1737102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V="1">
            <a:off x="9407851" y="1736380"/>
            <a:ext cx="0" cy="264683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4181996"/>
            <a:ext cx="0" cy="1436769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TextBox 69"/>
          <p:cNvSpPr txBox="1"/>
          <p:nvPr/>
        </p:nvSpPr>
        <p:spPr>
          <a:xfrm>
            <a:off x="3776392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6477589" y="15821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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385837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622569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6248882"/>
              <a:gd name="adj2" fmla="val 17267394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8" name="Text Box 76"/>
          <p:cNvSpPr txBox="1">
            <a:spLocks noChangeArrowheads="1"/>
          </p:cNvSpPr>
          <p:nvPr/>
        </p:nvSpPr>
        <p:spPr bwMode="auto">
          <a:xfrm>
            <a:off x="8350073" y="15821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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J</a:t>
            </a:r>
            <a:endParaRPr lang="de-DE" altLang="en-US" dirty="0"/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4498941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62436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6248882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4" name="Arc 93"/>
          <p:cNvSpPr/>
          <p:nvPr/>
        </p:nvSpPr>
        <p:spPr bwMode="auto">
          <a:xfrm>
            <a:off x="-35279" y="3155654"/>
            <a:ext cx="2419231" cy="2419231"/>
          </a:xfrm>
          <a:prstGeom prst="arc">
            <a:avLst>
              <a:gd name="adj1" fmla="val 19414553"/>
              <a:gd name="adj2" fmla="val 20150694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5" name="Arc 94"/>
          <p:cNvSpPr/>
          <p:nvPr/>
        </p:nvSpPr>
        <p:spPr bwMode="auto">
          <a:xfrm>
            <a:off x="-32704" y="3155653"/>
            <a:ext cx="2419231" cy="2419231"/>
          </a:xfrm>
          <a:prstGeom prst="arc">
            <a:avLst>
              <a:gd name="adj1" fmla="val 4972"/>
              <a:gd name="adj2" fmla="val 77660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6" name="Arc 95"/>
          <p:cNvSpPr/>
          <p:nvPr/>
        </p:nvSpPr>
        <p:spPr bwMode="auto">
          <a:xfrm>
            <a:off x="-789390" y="2457988"/>
            <a:ext cx="3919730" cy="3919730"/>
          </a:xfrm>
          <a:prstGeom prst="arc">
            <a:avLst>
              <a:gd name="adj1" fmla="val 20373245"/>
              <a:gd name="adj2" fmla="val 2151635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7" name="Text Box 76"/>
          <p:cNvSpPr txBox="1">
            <a:spLocks noChangeArrowheads="1"/>
          </p:cNvSpPr>
          <p:nvPr/>
        </p:nvSpPr>
        <p:spPr bwMode="auto">
          <a:xfrm>
            <a:off x="2306395" y="3841461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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</a:t>
            </a:r>
            <a:endParaRPr lang="de-DE" altLang="en-US" dirty="0"/>
          </a:p>
        </p:txBody>
      </p:sp>
      <p:sp>
        <p:nvSpPr>
          <p:cNvPr id="98" name="Text Box 76"/>
          <p:cNvSpPr txBox="1">
            <a:spLocks noChangeArrowheads="1"/>
          </p:cNvSpPr>
          <p:nvPr/>
        </p:nvSpPr>
        <p:spPr bwMode="auto">
          <a:xfrm>
            <a:off x="3044134" y="3717693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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J</a:t>
            </a:r>
            <a:endParaRPr lang="de-DE" altLang="en-US" dirty="0"/>
          </a:p>
        </p:txBody>
      </p:sp>
      <p:sp>
        <p:nvSpPr>
          <p:cNvPr id="99" name="Arc 98"/>
          <p:cNvSpPr/>
          <p:nvPr/>
        </p:nvSpPr>
        <p:spPr bwMode="auto">
          <a:xfrm>
            <a:off x="-32703" y="3165700"/>
            <a:ext cx="2419231" cy="2419231"/>
          </a:xfrm>
          <a:prstGeom prst="arc">
            <a:avLst>
              <a:gd name="adj1" fmla="val 19962473"/>
              <a:gd name="adj2" fmla="val 1188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2" name="Arc 1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Arc 57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433753"/>
              <a:gd name="adj2" fmla="val 14743899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94081" y="247435"/>
            <a:ext cx="5886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dirty="0" smtClean="0"/>
              <a:t>Kerekek </a:t>
            </a:r>
            <a:r>
              <a:rPr lang="hu-HU" dirty="0" err="1" smtClean="0"/>
              <a:t>kanyarmenti</a:t>
            </a:r>
            <a:r>
              <a:rPr lang="hu-HU" dirty="0" smtClean="0"/>
              <a:t> csúszásmentes gördülésének feltétele (</a:t>
            </a:r>
            <a:r>
              <a:rPr lang="hu-HU" dirty="0" err="1" smtClean="0"/>
              <a:t>Ackermann</a:t>
            </a:r>
            <a:r>
              <a:rPr lang="hu-HU" dirty="0" smtClean="0"/>
              <a:t>) </a:t>
            </a:r>
            <a:endParaRPr lang="hu-HU" dirty="0"/>
          </a:p>
        </p:txBody>
      </p:sp>
      <p:sp>
        <p:nvSpPr>
          <p:cNvPr id="66" name="Text Box 76"/>
          <p:cNvSpPr txBox="1">
            <a:spLocks noChangeArrowheads="1"/>
          </p:cNvSpPr>
          <p:nvPr/>
        </p:nvSpPr>
        <p:spPr bwMode="auto">
          <a:xfrm>
            <a:off x="261488" y="1391041"/>
            <a:ext cx="486951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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 </a:t>
            </a:r>
            <a:r>
              <a:rPr lang="hu-HU" altLang="en-US" dirty="0" smtClean="0">
                <a:sym typeface="Symbol" panose="05050102010706020507" pitchFamily="18" charset="2"/>
              </a:rPr>
              <a:t>és </a:t>
            </a:r>
            <a:r>
              <a:rPr lang="de-DE" altLang="en-US" dirty="0">
                <a:sym typeface="Symbol" panose="05050102010706020507" pitchFamily="18" charset="2"/>
              </a:rPr>
              <a:t></a:t>
            </a:r>
            <a:r>
              <a:rPr lang="hu-HU" altLang="en-US" baseline="-25000" dirty="0">
                <a:sym typeface="Symbol" panose="05050102010706020507" pitchFamily="18" charset="2"/>
              </a:rPr>
              <a:t>J</a:t>
            </a:r>
            <a:r>
              <a:rPr lang="hu-HU" altLang="en-US" dirty="0" smtClean="0">
                <a:sym typeface="Symbol" panose="05050102010706020507" pitchFamily="18" charset="2"/>
              </a:rPr>
              <a:t> a kormányzott kerekek szögei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4815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911857" y="3101968"/>
            <a:ext cx="7897907" cy="12798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930541" y="1723160"/>
            <a:ext cx="7872171" cy="147188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875703" y="1728788"/>
            <a:ext cx="6091835" cy="1498202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2693758"/>
            <a:ext cx="0" cy="292500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07893" y="27407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AJ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25374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294726"/>
              <a:gd name="adj2" fmla="val 1611220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4835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509886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507" y="126693"/>
            <a:ext cx="43172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Semleges </a:t>
            </a:r>
            <a:r>
              <a:rPr lang="hu-HU" dirty="0" err="1" smtClean="0"/>
              <a:t>kormányzottságú</a:t>
            </a:r>
            <a:r>
              <a:rPr lang="hu-HU" dirty="0" smtClean="0"/>
              <a:t> jármű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1097610" y="3148599"/>
            <a:ext cx="205082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722693" y="2692256"/>
                <a:ext cx="58554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693" y="2692256"/>
                <a:ext cx="58554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1003300" y="3104890"/>
            <a:ext cx="5975531" cy="1273515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686334" y="580099"/>
            <a:ext cx="278823" cy="11482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149171" y="288516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AB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580823" y="591232"/>
            <a:ext cx="221887" cy="112148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23959"/>
            <a:ext cx="228950" cy="10629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2156"/>
            <a:ext cx="182651" cy="110625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6953612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666842" y="2934914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BB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6833735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389396" y="2974195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BJ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587239" y="5306954"/>
            <a:ext cx="870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hu-HU" dirty="0" smtClean="0"/>
              <a:t>=</a:t>
            </a:r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70" name="Arc 69"/>
          <p:cNvSpPr/>
          <p:nvPr/>
        </p:nvSpPr>
        <p:spPr bwMode="auto">
          <a:xfrm>
            <a:off x="6772480" y="1541531"/>
            <a:ext cx="391038" cy="391038"/>
          </a:xfrm>
          <a:prstGeom prst="arc">
            <a:avLst>
              <a:gd name="adj1" fmla="val 10354459"/>
              <a:gd name="adj2" fmla="val 15293562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1" name="Oval 70"/>
          <p:cNvSpPr/>
          <p:nvPr/>
        </p:nvSpPr>
        <p:spPr bwMode="auto">
          <a:xfrm>
            <a:off x="6848876" y="1667100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Arc 71"/>
          <p:cNvSpPr/>
          <p:nvPr/>
        </p:nvSpPr>
        <p:spPr bwMode="auto">
          <a:xfrm>
            <a:off x="8609157" y="1511198"/>
            <a:ext cx="391038" cy="391038"/>
          </a:xfrm>
          <a:prstGeom prst="arc">
            <a:avLst>
              <a:gd name="adj1" fmla="val 9933701"/>
              <a:gd name="adj2" fmla="val 15376505"/>
            </a:avLst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Oval 72"/>
          <p:cNvSpPr/>
          <p:nvPr/>
        </p:nvSpPr>
        <p:spPr bwMode="auto">
          <a:xfrm>
            <a:off x="8685553" y="1636767"/>
            <a:ext cx="45719" cy="45719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lg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A</a:t>
            </a:r>
            <a:r>
              <a:rPr lang="hu-HU" altLang="en-US" dirty="0" smtClean="0">
                <a:sym typeface="Symbol" panose="05050102010706020507" pitchFamily="18" charset="2"/>
              </a:rPr>
              <a:t> = </a:t>
            </a:r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</a:t>
            </a:r>
            <a:r>
              <a:rPr lang="hu-HU" altLang="en-US" dirty="0" smtClean="0">
                <a:sym typeface="Symbol" panose="05050102010706020507" pitchFamily="18" charset="2"/>
              </a:rPr>
              <a:t>, </a:t>
            </a:r>
            <a:br>
              <a:rPr lang="hu-HU" altLang="en-US" dirty="0" smtClean="0">
                <a:sym typeface="Symbol" panose="05050102010706020507" pitchFamily="18" charset="2"/>
              </a:rPr>
            </a:br>
            <a:r>
              <a:rPr lang="hu-HU" altLang="en-US" dirty="0" smtClean="0">
                <a:sym typeface="Symbol" panose="05050102010706020507" pitchFamily="18" charset="2"/>
              </a:rPr>
              <a:t>Állandó sugarú körpályán haladva az egyre növekvő sebességhez változatlan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390066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54597" y="2734997"/>
            <a:ext cx="8755168" cy="1646817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48036" y="1723160"/>
            <a:ext cx="8754677" cy="101708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87434" y="1728788"/>
            <a:ext cx="6880105" cy="1003489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153375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153375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81268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81268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81268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81268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1200151" y="4295775"/>
            <a:ext cx="0" cy="132299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67602" y="262934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FR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69147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792552"/>
              <a:gd name="adj2" fmla="val 1682897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960288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999088"/>
              <a:gd name="adj2" fmla="val 1729061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7434" y="107861"/>
            <a:ext cx="2694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/>
              <a:t>Alúlkormányzottság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74084" y="4306821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-57655" y="2291521"/>
                <a:ext cx="67371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7655" y="2291521"/>
                <a:ext cx="67371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65891" y="2736036"/>
            <a:ext cx="6912942" cy="164237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813550" y="508000"/>
            <a:ext cx="151608" cy="12203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235644" y="253261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FL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724900" y="508000"/>
            <a:ext cx="77811" cy="1204720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23959"/>
            <a:ext cx="228950" cy="106290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2156"/>
            <a:ext cx="182651" cy="110625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6953612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666842" y="2934914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RL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697433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6833735"/>
              <a:gd name="adj2" fmla="val 1759180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389396" y="2974195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RR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776393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73648" y="2704834"/>
            <a:ext cx="0" cy="322315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 flipV="1">
            <a:off x="75581" y="5734277"/>
            <a:ext cx="7794354" cy="3122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Box 92"/>
          <p:cNvSpPr txBox="1"/>
          <p:nvPr/>
        </p:nvSpPr>
        <p:spPr>
          <a:xfrm>
            <a:off x="2651822" y="5657651"/>
            <a:ext cx="129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</a:t>
            </a:r>
            <a:r>
              <a:rPr lang="hu-HU" baseline="30000" dirty="0" smtClean="0"/>
              <a:t>II</a:t>
            </a:r>
            <a:r>
              <a:rPr lang="hu-HU" dirty="0" smtClean="0"/>
              <a:t> </a:t>
            </a:r>
            <a:r>
              <a:rPr lang="hu-HU" dirty="0" smtClean="0">
                <a:sym typeface="Symbol" panose="05050102010706020507" pitchFamily="18" charset="2"/>
              </a:rPr>
              <a:t> </a:t>
            </a:r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73" name="Rectangle 72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A</a:t>
            </a:r>
            <a:r>
              <a:rPr lang="hu-HU" altLang="en-US" dirty="0" smtClean="0">
                <a:sym typeface="Symbol" panose="05050102010706020507" pitchFamily="18" charset="2"/>
              </a:rPr>
              <a:t> &gt; </a:t>
            </a:r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</a:t>
            </a:r>
            <a:r>
              <a:rPr lang="hu-HU" altLang="en-US" dirty="0" smtClean="0">
                <a:sym typeface="Symbol" panose="05050102010706020507" pitchFamily="18" charset="2"/>
              </a:rPr>
              <a:t>, </a:t>
            </a:r>
            <a:br>
              <a:rPr lang="hu-HU" altLang="en-US" dirty="0" smtClean="0">
                <a:sym typeface="Symbol" panose="05050102010706020507" pitchFamily="18" charset="2"/>
              </a:rPr>
            </a:br>
            <a:r>
              <a:rPr lang="hu-HU" altLang="en-US" dirty="0" smtClean="0">
                <a:sym typeface="Symbol" panose="05050102010706020507" pitchFamily="18" charset="2"/>
              </a:rPr>
              <a:t>Állandó sugarú körpályán haladva az egyre növekvő sebességhez egyre nagyobb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17802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 bwMode="auto">
          <a:xfrm flipH="1" flipV="1">
            <a:off x="2003612" y="3101968"/>
            <a:ext cx="6806153" cy="12798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7884319" y="885371"/>
            <a:ext cx="0" cy="54283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2003612" y="1723160"/>
            <a:ext cx="6799101" cy="137880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964386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8802711" y="838200"/>
            <a:ext cx="0" cy="9906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>
            <a:off x="6964386" y="508000"/>
            <a:ext cx="0" cy="1320800"/>
          </a:xfrm>
          <a:prstGeom prst="line">
            <a:avLst/>
          </a:prstGeom>
          <a:noFill/>
          <a:ln w="6350" cap="flat" cmpd="sng" algn="ctr">
            <a:solidFill>
              <a:schemeClr val="bg2">
                <a:lumMod val="40000"/>
                <a:lumOff val="6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>
            <a:off x="8802711" y="4295775"/>
            <a:ext cx="0" cy="17621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Rounded Rectangle 107"/>
          <p:cNvSpPr/>
          <p:nvPr/>
        </p:nvSpPr>
        <p:spPr bwMode="auto">
          <a:xfrm>
            <a:off x="6731446" y="711199"/>
            <a:ext cx="2306391" cy="4992914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6731445" y="1965642"/>
            <a:ext cx="2306392" cy="2949208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6836229" y="2391638"/>
            <a:ext cx="2124086" cy="2097215"/>
          </a:xfrm>
          <a:prstGeom prst="roundRect">
            <a:avLst/>
          </a:prstGeom>
          <a:noFill/>
          <a:ln w="9525" cap="flat" cmpd="sng" algn="ctr">
            <a:solidFill>
              <a:schemeClr val="bg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grpSp>
        <p:nvGrpSpPr>
          <p:cNvPr id="20" name="Group 131"/>
          <p:cNvGrpSpPr>
            <a:grpSpLocks/>
          </p:cNvGrpSpPr>
          <p:nvPr/>
        </p:nvGrpSpPr>
        <p:grpSpPr bwMode="auto">
          <a:xfrm>
            <a:off x="7067097" y="2439758"/>
            <a:ext cx="644525" cy="254000"/>
            <a:chOff x="1753" y="1153"/>
            <a:chExt cx="951" cy="281"/>
          </a:xfrm>
        </p:grpSpPr>
        <p:sp>
          <p:nvSpPr>
            <p:cNvPr id="21" name="Oval 125"/>
            <p:cNvSpPr>
              <a:spLocks noChangeArrowheads="1"/>
            </p:cNvSpPr>
            <p:nvPr/>
          </p:nvSpPr>
          <p:spPr bwMode="auto">
            <a:xfrm>
              <a:off x="1753" y="1153"/>
              <a:ext cx="951" cy="281"/>
            </a:xfrm>
            <a:prstGeom prst="ellips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28"/>
            <p:cNvSpPr>
              <a:spLocks noChangeShapeType="1"/>
            </p:cNvSpPr>
            <p:nvPr/>
          </p:nvSpPr>
          <p:spPr bwMode="auto">
            <a:xfrm flipV="1">
              <a:off x="2228" y="1155"/>
              <a:ext cx="0" cy="138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29"/>
            <p:cNvSpPr>
              <a:spLocks noChangeShapeType="1"/>
            </p:cNvSpPr>
            <p:nvPr/>
          </p:nvSpPr>
          <p:spPr bwMode="auto">
            <a:xfrm rot="-10800000">
              <a:off x="2219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130"/>
            <p:cNvSpPr>
              <a:spLocks noChangeShapeType="1"/>
            </p:cNvSpPr>
            <p:nvPr/>
          </p:nvSpPr>
          <p:spPr bwMode="auto">
            <a:xfrm flipH="1">
              <a:off x="1940" y="1290"/>
              <a:ext cx="288" cy="117"/>
            </a:xfrm>
            <a:prstGeom prst="line">
              <a:avLst/>
            </a:prstGeom>
            <a:noFill/>
            <a:ln w="38100" cmpd="dbl">
              <a:solidFill>
                <a:schemeClr val="bg2">
                  <a:lumMod val="20000"/>
                  <a:lumOff val="80000"/>
                </a:schemeClr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8" name="Straight Connector 37"/>
          <p:cNvCxnSpPr/>
          <p:nvPr/>
        </p:nvCxnSpPr>
        <p:spPr bwMode="auto">
          <a:xfrm flipH="1">
            <a:off x="2003612" y="1728788"/>
            <a:ext cx="4963927" cy="137318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tangle 7"/>
          <p:cNvSpPr/>
          <p:nvPr/>
        </p:nvSpPr>
        <p:spPr bwMode="auto">
          <a:xfrm>
            <a:off x="6731446" y="3687772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8571957" y="3687773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6514182" y="733363"/>
            <a:ext cx="764113" cy="16809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Straight Connector 30"/>
          <p:cNvCxnSpPr/>
          <p:nvPr/>
        </p:nvCxnSpPr>
        <p:spPr bwMode="auto">
          <a:xfrm rot="20133314">
            <a:off x="6665281" y="1722953"/>
            <a:ext cx="627101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5" name="Rectangle 74"/>
          <p:cNvSpPr/>
          <p:nvPr/>
        </p:nvSpPr>
        <p:spPr bwMode="auto">
          <a:xfrm rot="20133314">
            <a:off x="6733611" y="1025568"/>
            <a:ext cx="465881" cy="1405934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 rot="20442904">
            <a:off x="8514487" y="1723711"/>
            <a:ext cx="59055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tangle 75"/>
          <p:cNvSpPr/>
          <p:nvPr/>
        </p:nvSpPr>
        <p:spPr bwMode="auto">
          <a:xfrm rot="20442904">
            <a:off x="8569865" y="1023305"/>
            <a:ext cx="465881" cy="1410150"/>
          </a:xfrm>
          <a:prstGeom prst="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5" name="Straight Connector 54"/>
          <p:cNvCxnSpPr/>
          <p:nvPr/>
        </p:nvCxnSpPr>
        <p:spPr bwMode="auto">
          <a:xfrm>
            <a:off x="8394417" y="567844"/>
            <a:ext cx="663491" cy="189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6958709" y="5245483"/>
            <a:ext cx="0" cy="1365011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>
            <a:off x="8800186" y="4407694"/>
            <a:ext cx="0" cy="2113756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>
            <a:off x="6956184" y="6443006"/>
            <a:ext cx="1844002" cy="63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6956184" y="6082127"/>
            <a:ext cx="92845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80709" y="6082127"/>
            <a:ext cx="919477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 flipV="1">
            <a:off x="6937341" y="1725029"/>
            <a:ext cx="2606918" cy="48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/>
          <p:nvPr/>
        </p:nvCxnSpPr>
        <p:spPr bwMode="auto">
          <a:xfrm flipH="1" flipV="1">
            <a:off x="9405938" y="1729880"/>
            <a:ext cx="1913" cy="2653334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015" y="5610020"/>
                <a:ext cx="8860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711622" y="6379662"/>
            <a:ext cx="474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348498" y="2814458"/>
            <a:ext cx="37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234" y="5610020"/>
                <a:ext cx="886012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379"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Straight Connector 62"/>
          <p:cNvCxnSpPr/>
          <p:nvPr/>
        </p:nvCxnSpPr>
        <p:spPr bwMode="auto">
          <a:xfrm flipH="1" flipV="1">
            <a:off x="1200151" y="5383579"/>
            <a:ext cx="6680558" cy="12427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Straight Connector 48"/>
          <p:cNvCxnSpPr/>
          <p:nvPr/>
        </p:nvCxnSpPr>
        <p:spPr bwMode="auto">
          <a:xfrm>
            <a:off x="2003612" y="3012281"/>
            <a:ext cx="0" cy="2294673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8607893" y="274077"/>
            <a:ext cx="5854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FR</a:t>
            </a:r>
            <a:endParaRPr lang="de-DE" altLang="en-US" dirty="0"/>
          </a:p>
        </p:txBody>
      </p:sp>
      <p:sp>
        <p:nvSpPr>
          <p:cNvPr id="65" name="Arc 64"/>
          <p:cNvSpPr/>
          <p:nvPr/>
        </p:nvSpPr>
        <p:spPr bwMode="auto">
          <a:xfrm>
            <a:off x="6049394" y="711199"/>
            <a:ext cx="1829984" cy="1829984"/>
          </a:xfrm>
          <a:prstGeom prst="arc">
            <a:avLst>
              <a:gd name="adj1" fmla="val 13740236"/>
              <a:gd name="adj2" fmla="val 1462033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Arc 84"/>
          <p:cNvSpPr/>
          <p:nvPr/>
        </p:nvSpPr>
        <p:spPr bwMode="auto">
          <a:xfrm>
            <a:off x="6050165" y="711199"/>
            <a:ext cx="1829984" cy="1829984"/>
          </a:xfrm>
          <a:prstGeom prst="arc">
            <a:avLst>
              <a:gd name="adj1" fmla="val 14569685"/>
              <a:gd name="adj2" fmla="val 15253747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Arc 86"/>
          <p:cNvSpPr/>
          <p:nvPr/>
        </p:nvSpPr>
        <p:spPr bwMode="auto">
          <a:xfrm>
            <a:off x="6040899" y="712699"/>
            <a:ext cx="1829984" cy="1829984"/>
          </a:xfrm>
          <a:prstGeom prst="arc">
            <a:avLst>
              <a:gd name="adj1" fmla="val 15294726"/>
              <a:gd name="adj2" fmla="val 1611220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Arc 88"/>
          <p:cNvSpPr/>
          <p:nvPr/>
        </p:nvSpPr>
        <p:spPr bwMode="auto">
          <a:xfrm>
            <a:off x="7878430" y="711199"/>
            <a:ext cx="1829984" cy="1829984"/>
          </a:xfrm>
          <a:prstGeom prst="arc">
            <a:avLst>
              <a:gd name="adj1" fmla="val 13885097"/>
              <a:gd name="adj2" fmla="val 1495013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0" name="Arc 89"/>
          <p:cNvSpPr/>
          <p:nvPr/>
        </p:nvSpPr>
        <p:spPr bwMode="auto">
          <a:xfrm>
            <a:off x="7879201" y="711199"/>
            <a:ext cx="1829984" cy="1829984"/>
          </a:xfrm>
          <a:prstGeom prst="arc">
            <a:avLst>
              <a:gd name="adj1" fmla="val 14942471"/>
              <a:gd name="adj2" fmla="val 1548359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2" name="Arc 91"/>
          <p:cNvSpPr/>
          <p:nvPr/>
        </p:nvSpPr>
        <p:spPr bwMode="auto">
          <a:xfrm>
            <a:off x="7869935" y="712699"/>
            <a:ext cx="1829984" cy="1829984"/>
          </a:xfrm>
          <a:prstGeom prst="arc">
            <a:avLst>
              <a:gd name="adj1" fmla="val 15509886"/>
              <a:gd name="adj2" fmla="val 16653999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85123"/>
            <a:ext cx="2574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Túlkormányzottság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868941" y="437014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</a:t>
            </a:r>
          </a:p>
        </p:txBody>
      </p:sp>
      <p:cxnSp>
        <p:nvCxnSpPr>
          <p:cNvPr id="60" name="Straight Connector 59"/>
          <p:cNvCxnSpPr/>
          <p:nvPr/>
        </p:nvCxnSpPr>
        <p:spPr bwMode="auto">
          <a:xfrm>
            <a:off x="1923154" y="3107055"/>
            <a:ext cx="205082" cy="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1559307" y="2639675"/>
                <a:ext cx="76187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  <m:r>
                            <a:rPr lang="hu-HU" b="0" i="1" dirty="0" smtClean="0">
                              <a:latin typeface="Cambria Math" panose="02040503050406030204" pitchFamily="18" charset="0"/>
                            </a:rPr>
                            <m:t>𝐼𝐼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9307" y="2639675"/>
                <a:ext cx="761875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 bwMode="auto">
          <a:xfrm flipH="1">
            <a:off x="1086520" y="1723160"/>
            <a:ext cx="5872189" cy="2691506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flipH="1">
            <a:off x="1073945" y="1723160"/>
            <a:ext cx="7728766" cy="2684534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flipH="1" flipV="1">
            <a:off x="2003612" y="3101968"/>
            <a:ext cx="4975220" cy="1276438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H="1" flipV="1">
            <a:off x="1073944" y="4367420"/>
            <a:ext cx="8489157" cy="15793"/>
          </a:xfrm>
          <a:prstGeom prst="line">
            <a:avLst/>
          </a:prstGeom>
          <a:noFill/>
          <a:ln w="3175" cap="flat" cmpd="sng" algn="ctr">
            <a:solidFill>
              <a:schemeClr val="bg2">
                <a:lumMod val="60000"/>
                <a:lumOff val="40000"/>
              </a:schemeClr>
            </a:solidFill>
            <a:prstDash val="dash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 flipH="1" flipV="1">
            <a:off x="6686334" y="580099"/>
            <a:ext cx="278823" cy="1148281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Text Box 76"/>
          <p:cNvSpPr txBox="1">
            <a:spLocks noChangeArrowheads="1"/>
          </p:cNvSpPr>
          <p:nvPr/>
        </p:nvSpPr>
        <p:spPr bwMode="auto">
          <a:xfrm>
            <a:off x="6149171" y="288516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FL</a:t>
            </a:r>
            <a:endParaRPr lang="de-DE" altLang="en-US" dirty="0"/>
          </a:p>
        </p:txBody>
      </p:sp>
      <p:cxnSp>
        <p:nvCxnSpPr>
          <p:cNvPr id="54" name="Straight Connector 53"/>
          <p:cNvCxnSpPr/>
          <p:nvPr/>
        </p:nvCxnSpPr>
        <p:spPr bwMode="auto">
          <a:xfrm flipH="1" flipV="1">
            <a:off x="8580823" y="591232"/>
            <a:ext cx="221887" cy="1121487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962319" y="3309938"/>
            <a:ext cx="362406" cy="1076923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8800186" y="3276123"/>
            <a:ext cx="288283" cy="110228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958709" y="3365500"/>
            <a:ext cx="0" cy="1860550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8800186" y="3414502"/>
            <a:ext cx="0" cy="1811548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lgDashDot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Arc 111"/>
          <p:cNvSpPr/>
          <p:nvPr/>
        </p:nvSpPr>
        <p:spPr bwMode="auto">
          <a:xfrm>
            <a:off x="6049394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>
            <a:off x="6050165" y="3447994"/>
            <a:ext cx="1829984" cy="1829984"/>
          </a:xfrm>
          <a:prstGeom prst="arc">
            <a:avLst>
              <a:gd name="adj1" fmla="val 16156062"/>
              <a:gd name="adj2" fmla="val 17372326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Arc 113"/>
          <p:cNvSpPr/>
          <p:nvPr/>
        </p:nvSpPr>
        <p:spPr bwMode="auto">
          <a:xfrm>
            <a:off x="6047641" y="3446588"/>
            <a:ext cx="1829984" cy="1829984"/>
          </a:xfrm>
          <a:prstGeom prst="arc">
            <a:avLst>
              <a:gd name="adj1" fmla="val 17339957"/>
              <a:gd name="adj2" fmla="val 18265262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ext Box 76"/>
          <p:cNvSpPr txBox="1">
            <a:spLocks noChangeArrowheads="1"/>
          </p:cNvSpPr>
          <p:nvPr/>
        </p:nvSpPr>
        <p:spPr bwMode="auto">
          <a:xfrm>
            <a:off x="6756624" y="2964949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RL</a:t>
            </a:r>
            <a:endParaRPr lang="de-DE" altLang="en-US" dirty="0"/>
          </a:p>
        </p:txBody>
      </p:sp>
      <p:sp>
        <p:nvSpPr>
          <p:cNvPr id="118" name="Arc 117"/>
          <p:cNvSpPr/>
          <p:nvPr/>
        </p:nvSpPr>
        <p:spPr bwMode="auto">
          <a:xfrm>
            <a:off x="7875191" y="3447994"/>
            <a:ext cx="1829984" cy="1829984"/>
          </a:xfrm>
          <a:prstGeom prst="arc">
            <a:avLst>
              <a:gd name="adj1" fmla="val 15462631"/>
              <a:gd name="adj2" fmla="val 162057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Arc 118"/>
          <p:cNvSpPr/>
          <p:nvPr/>
        </p:nvSpPr>
        <p:spPr bwMode="auto">
          <a:xfrm>
            <a:off x="7875962" y="3447994"/>
            <a:ext cx="1829984" cy="1829984"/>
          </a:xfrm>
          <a:prstGeom prst="arc">
            <a:avLst>
              <a:gd name="adj1" fmla="val 16156062"/>
              <a:gd name="adj2" fmla="val 17245780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0" name="Arc 119"/>
          <p:cNvSpPr/>
          <p:nvPr/>
        </p:nvSpPr>
        <p:spPr bwMode="auto">
          <a:xfrm>
            <a:off x="7873438" y="3446588"/>
            <a:ext cx="1829984" cy="1829984"/>
          </a:xfrm>
          <a:prstGeom prst="arc">
            <a:avLst>
              <a:gd name="adj1" fmla="val 17133915"/>
              <a:gd name="adj2" fmla="val 17891323"/>
            </a:avLst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ext Box 76"/>
          <p:cNvSpPr txBox="1">
            <a:spLocks noChangeArrowheads="1"/>
          </p:cNvSpPr>
          <p:nvPr/>
        </p:nvSpPr>
        <p:spPr bwMode="auto">
          <a:xfrm>
            <a:off x="8504097" y="2988333"/>
            <a:ext cx="977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de-DE" altLang="en-US" baseline="-25000" dirty="0" smtClean="0">
                <a:sym typeface="Symbol" panose="05050102010706020507" pitchFamily="18" charset="2"/>
              </a:rPr>
              <a:t>RR</a:t>
            </a:r>
            <a:endParaRPr lang="de-DE" alt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3776393" y="5306954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84" name="Straight Connector 83"/>
          <p:cNvCxnSpPr/>
          <p:nvPr/>
        </p:nvCxnSpPr>
        <p:spPr bwMode="auto">
          <a:xfrm>
            <a:off x="1214146" y="4203700"/>
            <a:ext cx="0" cy="1415065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H="1" flipV="1">
            <a:off x="2025695" y="5168711"/>
            <a:ext cx="5855014" cy="10892"/>
          </a:xfrm>
          <a:prstGeom prst="lin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Box 93"/>
          <p:cNvSpPr txBox="1"/>
          <p:nvPr/>
        </p:nvSpPr>
        <p:spPr>
          <a:xfrm>
            <a:off x="3863890" y="4768014"/>
            <a:ext cx="1297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R</a:t>
            </a:r>
            <a:r>
              <a:rPr lang="hu-HU" baseline="30000" dirty="0" smtClean="0"/>
              <a:t>III</a:t>
            </a:r>
            <a:r>
              <a:rPr lang="hu-HU" dirty="0" smtClean="0"/>
              <a:t> </a:t>
            </a:r>
            <a:r>
              <a:rPr lang="hu-HU" dirty="0" smtClean="0">
                <a:sym typeface="Symbol" panose="05050102010706020507" pitchFamily="18" charset="2"/>
              </a:rPr>
              <a:t> </a:t>
            </a:r>
            <a:r>
              <a:rPr lang="en-US" dirty="0" smtClean="0"/>
              <a:t>R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88" name="Rectangle 87"/>
          <p:cNvSpPr/>
          <p:nvPr/>
        </p:nvSpPr>
        <p:spPr>
          <a:xfrm>
            <a:off x="314524" y="728999"/>
            <a:ext cx="54461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de-DE" altLang="en-US" dirty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A</a:t>
            </a:r>
            <a:r>
              <a:rPr lang="hu-HU" altLang="en-US" dirty="0" smtClean="0">
                <a:sym typeface="Symbol" panose="05050102010706020507" pitchFamily="18" charset="2"/>
              </a:rPr>
              <a:t> &lt; </a:t>
            </a:r>
            <a:r>
              <a:rPr lang="de-DE" altLang="en-US" dirty="0" smtClean="0">
                <a:sym typeface="Symbol" panose="05050102010706020507" pitchFamily="18" charset="2"/>
              </a:rPr>
              <a:t></a:t>
            </a:r>
            <a:r>
              <a:rPr lang="hu-HU" altLang="en-US" baseline="-25000" dirty="0" smtClean="0">
                <a:sym typeface="Symbol" panose="05050102010706020507" pitchFamily="18" charset="2"/>
              </a:rPr>
              <a:t>B</a:t>
            </a:r>
            <a:r>
              <a:rPr lang="hu-HU" altLang="en-US" dirty="0" smtClean="0">
                <a:sym typeface="Symbol" panose="05050102010706020507" pitchFamily="18" charset="2"/>
              </a:rPr>
              <a:t>, </a:t>
            </a:r>
            <a:br>
              <a:rPr lang="hu-HU" altLang="en-US" dirty="0" smtClean="0">
                <a:sym typeface="Symbol" panose="05050102010706020507" pitchFamily="18" charset="2"/>
              </a:rPr>
            </a:br>
            <a:r>
              <a:rPr lang="hu-HU" altLang="en-US" dirty="0" smtClean="0">
                <a:sym typeface="Symbol" panose="05050102010706020507" pitchFamily="18" charset="2"/>
              </a:rPr>
              <a:t>Állandó sugarú körpályán haladva az egyre növekvő sebességhez egyre kisebb kormányszög tartozik </a:t>
            </a:r>
            <a:endParaRPr lang="de-DE" altLang="en-US" dirty="0"/>
          </a:p>
        </p:txBody>
      </p:sp>
    </p:spTree>
    <p:extLst>
      <p:ext uri="{BB962C8B-B14F-4D97-AF65-F5344CB8AC3E}">
        <p14:creationId xmlns:p14="http://schemas.microsoft.com/office/powerpoint/2010/main" val="422364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 rot="-618126">
            <a:off x="449263" y="3221038"/>
            <a:ext cx="1663700" cy="542925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Line 3"/>
          <p:cNvSpPr>
            <a:spLocks noChangeShapeType="1"/>
          </p:cNvSpPr>
          <p:nvPr/>
        </p:nvSpPr>
        <p:spPr bwMode="auto">
          <a:xfrm rot="-618126">
            <a:off x="1341438" y="3359150"/>
            <a:ext cx="0" cy="236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rot="-618126">
            <a:off x="1195388" y="3482975"/>
            <a:ext cx="293687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 rot="-618126">
            <a:off x="893763" y="5326063"/>
            <a:ext cx="1666875" cy="539750"/>
          </a:xfrm>
          <a:prstGeom prst="rect">
            <a:avLst/>
          </a:prstGeom>
          <a:noFill/>
          <a:ln w="190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 rot="-618126">
            <a:off x="476250" y="4327525"/>
            <a:ext cx="4351338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 rot="20981874" flipH="1">
            <a:off x="79375" y="3484563"/>
            <a:ext cx="2473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 rot="20981874" flipH="1">
            <a:off x="473075" y="5594350"/>
            <a:ext cx="2589213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Line 9"/>
          <p:cNvSpPr>
            <a:spLocks noChangeShapeType="1"/>
          </p:cNvSpPr>
          <p:nvPr/>
        </p:nvSpPr>
        <p:spPr bwMode="auto">
          <a:xfrm rot="-618126">
            <a:off x="1747838" y="5470525"/>
            <a:ext cx="0" cy="246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Line 10"/>
          <p:cNvSpPr>
            <a:spLocks noChangeShapeType="1"/>
          </p:cNvSpPr>
          <p:nvPr/>
        </p:nvSpPr>
        <p:spPr bwMode="auto">
          <a:xfrm rot="-618126">
            <a:off x="1598613" y="5597525"/>
            <a:ext cx="3016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11"/>
          <p:cNvSpPr>
            <a:spLocks noChangeShapeType="1"/>
          </p:cNvSpPr>
          <p:nvPr/>
        </p:nvSpPr>
        <p:spPr bwMode="auto">
          <a:xfrm>
            <a:off x="1343025" y="3489325"/>
            <a:ext cx="398463" cy="21256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16" name="Oval 12"/>
          <p:cNvSpPr>
            <a:spLocks noChangeArrowheads="1"/>
          </p:cNvSpPr>
          <p:nvPr/>
        </p:nvSpPr>
        <p:spPr bwMode="auto">
          <a:xfrm>
            <a:off x="4741863" y="3894138"/>
            <a:ext cx="98425" cy="984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Text Box 13"/>
          <p:cNvSpPr txBox="1">
            <a:spLocks noChangeArrowheads="1"/>
          </p:cNvSpPr>
          <p:nvPr/>
        </p:nvSpPr>
        <p:spPr bwMode="auto">
          <a:xfrm rot="-591375">
            <a:off x="557213" y="2760663"/>
            <a:ext cx="137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RL</a:t>
            </a:r>
            <a:r>
              <a:rPr lang="de-DE" altLang="en-US" baseline="-25000"/>
              <a:t>Anhänger</a:t>
            </a:r>
          </a:p>
        </p:txBody>
      </p:sp>
      <p:sp>
        <p:nvSpPr>
          <p:cNvPr id="98318" name="Text Box 14"/>
          <p:cNvSpPr txBox="1">
            <a:spLocks noChangeArrowheads="1"/>
          </p:cNvSpPr>
          <p:nvPr/>
        </p:nvSpPr>
        <p:spPr bwMode="auto">
          <a:xfrm rot="-591375">
            <a:off x="1163638" y="5861050"/>
            <a:ext cx="1392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RR</a:t>
            </a:r>
            <a:r>
              <a:rPr lang="de-DE" altLang="en-US" baseline="-25000"/>
              <a:t>Anhänger</a:t>
            </a:r>
          </a:p>
        </p:txBody>
      </p:sp>
      <p:grpSp>
        <p:nvGrpSpPr>
          <p:cNvPr id="98319" name="Group 15"/>
          <p:cNvGrpSpPr>
            <a:grpSpLocks/>
          </p:cNvGrpSpPr>
          <p:nvPr/>
        </p:nvGrpSpPr>
        <p:grpSpPr bwMode="auto">
          <a:xfrm>
            <a:off x="3829051" y="155575"/>
            <a:ext cx="6332538" cy="4487863"/>
            <a:chOff x="2412" y="98"/>
            <a:chExt cx="3989" cy="2827"/>
          </a:xfrm>
        </p:grpSpPr>
        <p:sp>
          <p:nvSpPr>
            <p:cNvPr id="98320" name="Rectangle 16"/>
            <p:cNvSpPr>
              <a:spLocks noChangeArrowheads="1"/>
            </p:cNvSpPr>
            <p:nvPr/>
          </p:nvSpPr>
          <p:spPr bwMode="auto">
            <a:xfrm rot="-1903110">
              <a:off x="3016" y="1437"/>
              <a:ext cx="2384" cy="636"/>
            </a:xfrm>
            <a:prstGeom prst="rect">
              <a:avLst/>
            </a:prstGeom>
            <a:noFill/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1" name="Rectangle 17"/>
            <p:cNvSpPr>
              <a:spLocks noChangeArrowheads="1"/>
            </p:cNvSpPr>
            <p:nvPr/>
          </p:nvSpPr>
          <p:spPr bwMode="auto">
            <a:xfrm rot="-1903110">
              <a:off x="3604" y="1336"/>
              <a:ext cx="995" cy="96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2" name="Rectangle 18"/>
            <p:cNvSpPr>
              <a:spLocks noChangeArrowheads="1"/>
            </p:cNvSpPr>
            <p:nvPr/>
          </p:nvSpPr>
          <p:spPr bwMode="auto">
            <a:xfrm rot="-1903110">
              <a:off x="2900" y="1272"/>
              <a:ext cx="1048" cy="342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3" name="Line 19"/>
            <p:cNvSpPr>
              <a:spLocks noChangeShapeType="1"/>
            </p:cNvSpPr>
            <p:nvPr/>
          </p:nvSpPr>
          <p:spPr bwMode="auto">
            <a:xfrm rot="-1903110">
              <a:off x="3456" y="1346"/>
              <a:ext cx="0" cy="149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4" name="Line 20"/>
            <p:cNvSpPr>
              <a:spLocks noChangeShapeType="1"/>
            </p:cNvSpPr>
            <p:nvPr/>
          </p:nvSpPr>
          <p:spPr bwMode="auto">
            <a:xfrm rot="-1903110">
              <a:off x="3365" y="1424"/>
              <a:ext cx="185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5" name="Rectangle 21"/>
            <p:cNvSpPr>
              <a:spLocks noChangeArrowheads="1"/>
            </p:cNvSpPr>
            <p:nvPr/>
          </p:nvSpPr>
          <p:spPr bwMode="auto">
            <a:xfrm rot="-1903110">
              <a:off x="3644" y="2404"/>
              <a:ext cx="1050" cy="34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6" name="Line 22"/>
            <p:cNvSpPr>
              <a:spLocks noChangeShapeType="1"/>
            </p:cNvSpPr>
            <p:nvPr/>
          </p:nvSpPr>
          <p:spPr bwMode="auto">
            <a:xfrm rot="-1903110">
              <a:off x="4469" y="1193"/>
              <a:ext cx="1280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7" name="Line 23"/>
            <p:cNvSpPr>
              <a:spLocks noChangeShapeType="1"/>
            </p:cNvSpPr>
            <p:nvPr/>
          </p:nvSpPr>
          <p:spPr bwMode="auto">
            <a:xfrm rot="19696890" flipH="1">
              <a:off x="2757" y="1405"/>
              <a:ext cx="1458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8" name="Line 24"/>
            <p:cNvSpPr>
              <a:spLocks noChangeShapeType="1"/>
            </p:cNvSpPr>
            <p:nvPr/>
          </p:nvSpPr>
          <p:spPr bwMode="auto">
            <a:xfrm rot="19696890" flipH="1">
              <a:off x="3488" y="2533"/>
              <a:ext cx="1512" cy="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29" name="Line 25"/>
            <p:cNvSpPr>
              <a:spLocks noChangeShapeType="1"/>
            </p:cNvSpPr>
            <p:nvPr/>
          </p:nvSpPr>
          <p:spPr bwMode="auto">
            <a:xfrm rot="-1903110">
              <a:off x="4181" y="2490"/>
              <a:ext cx="0" cy="15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0" name="Line 26"/>
            <p:cNvSpPr>
              <a:spLocks noChangeShapeType="1"/>
            </p:cNvSpPr>
            <p:nvPr/>
          </p:nvSpPr>
          <p:spPr bwMode="auto">
            <a:xfrm rot="-1903110">
              <a:off x="4088" y="2570"/>
              <a:ext cx="190" cy="1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1" name="Rectangle 27"/>
            <p:cNvSpPr>
              <a:spLocks noChangeArrowheads="1"/>
            </p:cNvSpPr>
            <p:nvPr/>
          </p:nvSpPr>
          <p:spPr bwMode="auto">
            <a:xfrm rot="18196890">
              <a:off x="4259" y="422"/>
              <a:ext cx="1002" cy="353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2" name="Line 28"/>
            <p:cNvSpPr>
              <a:spLocks noChangeShapeType="1"/>
            </p:cNvSpPr>
            <p:nvPr/>
          </p:nvSpPr>
          <p:spPr bwMode="auto">
            <a:xfrm rot="19696890" flipV="1">
              <a:off x="4713" y="609"/>
              <a:ext cx="103" cy="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3" name="Line 29"/>
            <p:cNvSpPr>
              <a:spLocks noChangeShapeType="1"/>
            </p:cNvSpPr>
            <p:nvPr/>
          </p:nvSpPr>
          <p:spPr bwMode="auto">
            <a:xfrm rot="-1903110">
              <a:off x="4767" y="533"/>
              <a:ext cx="0" cy="14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4" name="Line 30"/>
            <p:cNvSpPr>
              <a:spLocks noChangeShapeType="1"/>
            </p:cNvSpPr>
            <p:nvPr/>
          </p:nvSpPr>
          <p:spPr bwMode="auto">
            <a:xfrm rot="19696890" flipH="1">
              <a:off x="4175" y="367"/>
              <a:ext cx="1150" cy="517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5" name="Rectangle 31"/>
            <p:cNvSpPr>
              <a:spLocks noChangeArrowheads="1"/>
            </p:cNvSpPr>
            <p:nvPr/>
          </p:nvSpPr>
          <p:spPr bwMode="auto">
            <a:xfrm rot="18609115">
              <a:off x="4981" y="1580"/>
              <a:ext cx="1052" cy="34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6" name="Line 32"/>
            <p:cNvSpPr>
              <a:spLocks noChangeShapeType="1"/>
            </p:cNvSpPr>
            <p:nvPr/>
          </p:nvSpPr>
          <p:spPr bwMode="auto">
            <a:xfrm rot="-2090884">
              <a:off x="5502" y="1682"/>
              <a:ext cx="0" cy="14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7" name="Line 33"/>
            <p:cNvSpPr>
              <a:spLocks noChangeShapeType="1"/>
            </p:cNvSpPr>
            <p:nvPr/>
          </p:nvSpPr>
          <p:spPr bwMode="auto">
            <a:xfrm rot="19509116" flipH="1">
              <a:off x="4713" y="1483"/>
              <a:ext cx="1688" cy="420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Dot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8" name="Line 34"/>
            <p:cNvSpPr>
              <a:spLocks noChangeShapeType="1"/>
            </p:cNvSpPr>
            <p:nvPr/>
          </p:nvSpPr>
          <p:spPr bwMode="auto">
            <a:xfrm rot="19509116" flipV="1">
              <a:off x="5449" y="1757"/>
              <a:ext cx="103" cy="2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39" name="Line 35"/>
            <p:cNvSpPr>
              <a:spLocks noChangeShapeType="1"/>
            </p:cNvSpPr>
            <p:nvPr/>
          </p:nvSpPr>
          <p:spPr bwMode="auto">
            <a:xfrm rot="-1903110">
              <a:off x="2947" y="2236"/>
              <a:ext cx="939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0" name="Line 36"/>
            <p:cNvSpPr>
              <a:spLocks noChangeShapeType="1"/>
            </p:cNvSpPr>
            <p:nvPr/>
          </p:nvSpPr>
          <p:spPr bwMode="auto">
            <a:xfrm>
              <a:off x="3459" y="1425"/>
              <a:ext cx="723" cy="1143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41" name="Line 37"/>
            <p:cNvSpPr>
              <a:spLocks noChangeShapeType="1"/>
            </p:cNvSpPr>
            <p:nvPr/>
          </p:nvSpPr>
          <p:spPr bwMode="auto">
            <a:xfrm>
              <a:off x="3459" y="1425"/>
              <a:ext cx="723" cy="1143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42" name="Line 38"/>
            <p:cNvSpPr>
              <a:spLocks noChangeShapeType="1"/>
            </p:cNvSpPr>
            <p:nvPr/>
          </p:nvSpPr>
          <p:spPr bwMode="auto">
            <a:xfrm flipH="1">
              <a:off x="4182" y="1174"/>
              <a:ext cx="951" cy="139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43" name="Line 39"/>
            <p:cNvSpPr>
              <a:spLocks noChangeShapeType="1"/>
            </p:cNvSpPr>
            <p:nvPr/>
          </p:nvSpPr>
          <p:spPr bwMode="auto">
            <a:xfrm>
              <a:off x="4770" y="600"/>
              <a:ext cx="735" cy="116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44" name="Line 40"/>
            <p:cNvSpPr>
              <a:spLocks noChangeShapeType="1"/>
            </p:cNvSpPr>
            <p:nvPr/>
          </p:nvSpPr>
          <p:spPr bwMode="auto">
            <a:xfrm flipV="1">
              <a:off x="3459" y="1173"/>
              <a:ext cx="1677" cy="252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45" name="Rectangle 41"/>
            <p:cNvSpPr>
              <a:spLocks noChangeArrowheads="1"/>
            </p:cNvSpPr>
            <p:nvPr/>
          </p:nvSpPr>
          <p:spPr bwMode="auto">
            <a:xfrm rot="-1903110">
              <a:off x="4596" y="1002"/>
              <a:ext cx="1050" cy="340"/>
            </a:xfrm>
            <a:prstGeom prst="rect">
              <a:avLst/>
            </a:prstGeom>
            <a:noFill/>
            <a:ln w="19050">
              <a:solidFill>
                <a:schemeClr val="folHlink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6" name="Line 42"/>
            <p:cNvSpPr>
              <a:spLocks noChangeShapeType="1"/>
            </p:cNvSpPr>
            <p:nvPr/>
          </p:nvSpPr>
          <p:spPr bwMode="auto">
            <a:xfrm rot="-1903110">
              <a:off x="5133" y="1088"/>
              <a:ext cx="0" cy="155"/>
            </a:xfrm>
            <a:prstGeom prst="line">
              <a:avLst/>
            </a:prstGeom>
            <a:noFill/>
            <a:ln w="12700">
              <a:solidFill>
                <a:schemeClr val="folHlink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7" name="Line 43"/>
            <p:cNvSpPr>
              <a:spLocks noChangeShapeType="1"/>
            </p:cNvSpPr>
            <p:nvPr/>
          </p:nvSpPr>
          <p:spPr bwMode="auto">
            <a:xfrm rot="-1903110">
              <a:off x="5040" y="1168"/>
              <a:ext cx="190" cy="1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8" name="Text Box 44"/>
            <p:cNvSpPr txBox="1">
              <a:spLocks noChangeArrowheads="1"/>
            </p:cNvSpPr>
            <p:nvPr/>
          </p:nvSpPr>
          <p:spPr bwMode="auto">
            <a:xfrm rot="-1941925">
              <a:off x="3122" y="1044"/>
              <a:ext cx="3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RL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49" name="Text Box 45"/>
            <p:cNvSpPr txBox="1">
              <a:spLocks noChangeArrowheads="1"/>
            </p:cNvSpPr>
            <p:nvPr/>
          </p:nvSpPr>
          <p:spPr bwMode="auto">
            <a:xfrm rot="-1941925">
              <a:off x="4161" y="2637"/>
              <a:ext cx="3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RR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50" name="Text Box 46"/>
            <p:cNvSpPr txBox="1">
              <a:spLocks noChangeArrowheads="1"/>
            </p:cNvSpPr>
            <p:nvPr/>
          </p:nvSpPr>
          <p:spPr bwMode="auto">
            <a:xfrm rot="-3430229">
              <a:off x="4354" y="324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FL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51" name="Text Box 47"/>
            <p:cNvSpPr txBox="1">
              <a:spLocks noChangeArrowheads="1"/>
            </p:cNvSpPr>
            <p:nvPr/>
          </p:nvSpPr>
          <p:spPr bwMode="auto">
            <a:xfrm rot="-3430229">
              <a:off x="5530" y="1831"/>
              <a:ext cx="3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FR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52" name="Text Box 48"/>
            <p:cNvSpPr txBox="1">
              <a:spLocks noChangeArrowheads="1"/>
            </p:cNvSpPr>
            <p:nvPr/>
          </p:nvSpPr>
          <p:spPr bwMode="auto">
            <a:xfrm rot="-1936298">
              <a:off x="5015" y="672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FS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53" name="Oval 49"/>
            <p:cNvSpPr>
              <a:spLocks noChangeArrowheads="1"/>
            </p:cNvSpPr>
            <p:nvPr/>
          </p:nvSpPr>
          <p:spPr bwMode="auto">
            <a:xfrm rot="-2118897">
              <a:off x="4058" y="1774"/>
              <a:ext cx="98" cy="98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4" name="Text Box 50"/>
            <p:cNvSpPr txBox="1">
              <a:spLocks noChangeArrowheads="1"/>
            </p:cNvSpPr>
            <p:nvPr/>
          </p:nvSpPr>
          <p:spPr bwMode="auto">
            <a:xfrm rot="-1941925">
              <a:off x="4005" y="1778"/>
              <a:ext cx="28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>
                  <a:solidFill>
                    <a:schemeClr val="folHlink"/>
                  </a:solidFill>
                </a:rPr>
                <a:t>sp</a:t>
              </a:r>
              <a:endParaRPr lang="de-DE" altLang="en-US" baseline="-25000">
                <a:solidFill>
                  <a:schemeClr val="folHlink"/>
                </a:solidFill>
              </a:endParaRPr>
            </a:p>
          </p:txBody>
        </p:sp>
        <p:sp>
          <p:nvSpPr>
            <p:cNvPr id="98355" name="Rectangle 51"/>
            <p:cNvSpPr>
              <a:spLocks noChangeArrowheads="1"/>
            </p:cNvSpPr>
            <p:nvPr/>
          </p:nvSpPr>
          <p:spPr bwMode="auto">
            <a:xfrm>
              <a:off x="2412" y="600"/>
              <a:ext cx="17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hu-HU" altLang="en-US" dirty="0" smtClean="0">
                  <a:solidFill>
                    <a:schemeClr val="folHlink"/>
                  </a:solidFill>
                </a:rPr>
                <a:t>Stabilitási háromszög</a:t>
              </a:r>
              <a:endParaRPr lang="de-DE" altLang="en-US" dirty="0">
                <a:solidFill>
                  <a:schemeClr val="folHlink"/>
                </a:solidFill>
              </a:endParaRPr>
            </a:p>
          </p:txBody>
        </p:sp>
        <p:sp>
          <p:nvSpPr>
            <p:cNvPr id="98356" name="Freeform 52"/>
            <p:cNvSpPr>
              <a:spLocks/>
            </p:cNvSpPr>
            <p:nvPr/>
          </p:nvSpPr>
          <p:spPr bwMode="auto">
            <a:xfrm>
              <a:off x="2440" y="889"/>
              <a:ext cx="2002" cy="383"/>
            </a:xfrm>
            <a:custGeom>
              <a:avLst/>
              <a:gdLst>
                <a:gd name="T0" fmla="*/ 0 w 1579"/>
                <a:gd name="T1" fmla="*/ 6 h 383"/>
                <a:gd name="T2" fmla="*/ 1327 w 1579"/>
                <a:gd name="T3" fmla="*/ 0 h 383"/>
                <a:gd name="T4" fmla="*/ 1579 w 1579"/>
                <a:gd name="T5" fmla="*/ 38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79" h="383">
                  <a:moveTo>
                    <a:pt x="0" y="6"/>
                  </a:moveTo>
                  <a:lnTo>
                    <a:pt x="1327" y="0"/>
                  </a:lnTo>
                  <a:lnTo>
                    <a:pt x="1579" y="383"/>
                  </a:lnTo>
                </a:path>
              </a:pathLst>
            </a:custGeom>
            <a:noFill/>
            <a:ln w="19050" cap="flat" cmpd="sng">
              <a:solidFill>
                <a:schemeClr val="folHlink"/>
              </a:solidFill>
              <a:prstDash val="solid"/>
              <a:round/>
              <a:headEnd type="none" w="med" len="med"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8357" name="Oval 53"/>
          <p:cNvSpPr>
            <a:spLocks noChangeArrowheads="1"/>
          </p:cNvSpPr>
          <p:nvPr/>
        </p:nvSpPr>
        <p:spPr bwMode="auto">
          <a:xfrm>
            <a:off x="428625" y="4670425"/>
            <a:ext cx="98425" cy="984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58" name="Oval 54"/>
          <p:cNvSpPr>
            <a:spLocks noChangeArrowheads="1"/>
          </p:cNvSpPr>
          <p:nvPr/>
        </p:nvSpPr>
        <p:spPr bwMode="auto">
          <a:xfrm rot="-1653581">
            <a:off x="4056063" y="4014788"/>
            <a:ext cx="117475" cy="1174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59" name="Line 55"/>
          <p:cNvSpPr>
            <a:spLocks noChangeShapeType="1"/>
          </p:cNvSpPr>
          <p:nvPr/>
        </p:nvSpPr>
        <p:spPr bwMode="auto">
          <a:xfrm rot="-646856">
            <a:off x="5227638" y="3735388"/>
            <a:ext cx="1016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60" name="Line 56"/>
          <p:cNvSpPr>
            <a:spLocks noChangeShapeType="1"/>
          </p:cNvSpPr>
          <p:nvPr/>
        </p:nvSpPr>
        <p:spPr bwMode="auto">
          <a:xfrm rot="-646856">
            <a:off x="5178425" y="3746500"/>
            <a:ext cx="1016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61" name="Line 57"/>
          <p:cNvSpPr>
            <a:spLocks noChangeShapeType="1"/>
          </p:cNvSpPr>
          <p:nvPr/>
        </p:nvSpPr>
        <p:spPr bwMode="auto">
          <a:xfrm rot="-646856">
            <a:off x="5275263" y="3722688"/>
            <a:ext cx="101600" cy="10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62" name="Oval 58"/>
          <p:cNvSpPr>
            <a:spLocks noChangeArrowheads="1"/>
          </p:cNvSpPr>
          <p:nvPr/>
        </p:nvSpPr>
        <p:spPr bwMode="auto">
          <a:xfrm rot="-1653581">
            <a:off x="2541588" y="4294188"/>
            <a:ext cx="100012" cy="1000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3" name="Text Box 59"/>
          <p:cNvSpPr txBox="1">
            <a:spLocks noChangeArrowheads="1"/>
          </p:cNvSpPr>
          <p:nvPr/>
        </p:nvSpPr>
        <p:spPr bwMode="auto">
          <a:xfrm rot="-1653581">
            <a:off x="2392363" y="4295775"/>
            <a:ext cx="614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SP</a:t>
            </a:r>
            <a:r>
              <a:rPr lang="de-DE" altLang="en-US" baseline="-25000"/>
              <a:t>a</a:t>
            </a:r>
            <a:endParaRPr lang="de-DE" altLang="en-US"/>
          </a:p>
        </p:txBody>
      </p:sp>
      <p:sp>
        <p:nvSpPr>
          <p:cNvPr id="98364" name="Freeform 60"/>
          <p:cNvSpPr>
            <a:spLocks/>
          </p:cNvSpPr>
          <p:nvPr/>
        </p:nvSpPr>
        <p:spPr bwMode="auto">
          <a:xfrm rot="8291709">
            <a:off x="2420938" y="3954463"/>
            <a:ext cx="282575" cy="466725"/>
          </a:xfrm>
          <a:custGeom>
            <a:avLst/>
            <a:gdLst>
              <a:gd name="T0" fmla="*/ 0 w 2013"/>
              <a:gd name="T1" fmla="*/ 3322 h 3322"/>
              <a:gd name="T2" fmla="*/ 2013 w 2013"/>
              <a:gd name="T3" fmla="*/ 0 h 33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13" h="3322">
                <a:moveTo>
                  <a:pt x="0" y="3322"/>
                </a:moveTo>
                <a:lnTo>
                  <a:pt x="2013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Line 61"/>
          <p:cNvSpPr>
            <a:spLocks noChangeShapeType="1"/>
          </p:cNvSpPr>
          <p:nvPr/>
        </p:nvSpPr>
        <p:spPr bwMode="auto">
          <a:xfrm rot="-6046856">
            <a:off x="3635376" y="2670175"/>
            <a:ext cx="0" cy="22447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6" name="Line 62"/>
          <p:cNvSpPr>
            <a:spLocks noChangeShapeType="1"/>
          </p:cNvSpPr>
          <p:nvPr/>
        </p:nvSpPr>
        <p:spPr bwMode="auto">
          <a:xfrm rot="-6046856">
            <a:off x="3032126" y="1912937"/>
            <a:ext cx="0" cy="32988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7" name="Line 63"/>
          <p:cNvSpPr>
            <a:spLocks noChangeShapeType="1"/>
          </p:cNvSpPr>
          <p:nvPr/>
        </p:nvSpPr>
        <p:spPr bwMode="auto">
          <a:xfrm rot="-6046856">
            <a:off x="2001044" y="3571081"/>
            <a:ext cx="0" cy="1068388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68" name="Text Box 64"/>
          <p:cNvSpPr txBox="1">
            <a:spLocks noChangeArrowheads="1"/>
          </p:cNvSpPr>
          <p:nvPr/>
        </p:nvSpPr>
        <p:spPr bwMode="auto">
          <a:xfrm rot="-643401">
            <a:off x="2573338" y="3181350"/>
            <a:ext cx="35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l</a:t>
            </a:r>
            <a:r>
              <a:rPr lang="de-DE" altLang="en-US" baseline="-25000"/>
              <a:t>a</a:t>
            </a:r>
            <a:endParaRPr lang="de-DE" altLang="en-US"/>
          </a:p>
        </p:txBody>
      </p:sp>
      <p:grpSp>
        <p:nvGrpSpPr>
          <p:cNvPr id="98369" name="Group 65"/>
          <p:cNvGrpSpPr>
            <a:grpSpLocks/>
          </p:cNvGrpSpPr>
          <p:nvPr/>
        </p:nvGrpSpPr>
        <p:grpSpPr bwMode="auto">
          <a:xfrm>
            <a:off x="2365375" y="1282700"/>
            <a:ext cx="1855788" cy="1717675"/>
            <a:chOff x="1352" y="914"/>
            <a:chExt cx="1169" cy="1082"/>
          </a:xfrm>
        </p:grpSpPr>
        <p:sp>
          <p:nvSpPr>
            <p:cNvPr id="98370" name="Line 66"/>
            <p:cNvSpPr>
              <a:spLocks noChangeShapeType="1"/>
            </p:cNvSpPr>
            <p:nvPr/>
          </p:nvSpPr>
          <p:spPr bwMode="auto">
            <a:xfrm rot="-6046856">
              <a:off x="1880" y="1294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71" name="Line 67"/>
            <p:cNvSpPr>
              <a:spLocks noChangeShapeType="1"/>
            </p:cNvSpPr>
            <p:nvPr/>
          </p:nvSpPr>
          <p:spPr bwMode="auto">
            <a:xfrm rot="4753144" flipH="1">
              <a:off x="951" y="151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8372" name="Text Box 68"/>
            <p:cNvSpPr txBox="1">
              <a:spLocks noChangeArrowheads="1"/>
            </p:cNvSpPr>
            <p:nvPr/>
          </p:nvSpPr>
          <p:spPr bwMode="auto">
            <a:xfrm rot="-622136">
              <a:off x="1360" y="914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/>
                <a:t>y</a:t>
              </a:r>
              <a:r>
                <a:rPr lang="de-DE" altLang="en-US" baseline="30000"/>
                <a:t>A</a:t>
              </a:r>
            </a:p>
          </p:txBody>
        </p:sp>
        <p:sp>
          <p:nvSpPr>
            <p:cNvPr id="98373" name="Text Box 69"/>
            <p:cNvSpPr txBox="1">
              <a:spLocks noChangeArrowheads="1"/>
            </p:cNvSpPr>
            <p:nvPr/>
          </p:nvSpPr>
          <p:spPr bwMode="auto">
            <a:xfrm rot="-622136">
              <a:off x="2217" y="1447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de-DE" altLang="en-US"/>
                <a:t>x</a:t>
              </a:r>
              <a:r>
                <a:rPr lang="de-DE" altLang="en-US" baseline="30000"/>
                <a:t>A</a:t>
              </a:r>
              <a:endParaRPr lang="de-DE" altLang="en-US"/>
            </a:p>
          </p:txBody>
        </p:sp>
      </p:grpSp>
      <p:sp>
        <p:nvSpPr>
          <p:cNvPr id="98374" name="Text Box 70"/>
          <p:cNvSpPr txBox="1">
            <a:spLocks noChangeArrowheads="1"/>
          </p:cNvSpPr>
          <p:nvPr/>
        </p:nvSpPr>
        <p:spPr bwMode="auto">
          <a:xfrm rot="-643401">
            <a:off x="3036888" y="3411538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l</a:t>
            </a:r>
            <a:r>
              <a:rPr lang="de-DE" altLang="en-US" baseline="-25000"/>
              <a:t>kh</a:t>
            </a:r>
            <a:endParaRPr lang="de-DE" altLang="en-US"/>
          </a:p>
        </p:txBody>
      </p:sp>
      <p:sp>
        <p:nvSpPr>
          <p:cNvPr id="98375" name="Text Box 71"/>
          <p:cNvSpPr txBox="1">
            <a:spLocks noChangeArrowheads="1"/>
          </p:cNvSpPr>
          <p:nvPr/>
        </p:nvSpPr>
        <p:spPr bwMode="auto">
          <a:xfrm rot="-643401">
            <a:off x="1736725" y="3681413"/>
            <a:ext cx="460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/>
              <a:t>l</a:t>
            </a:r>
            <a:r>
              <a:rPr lang="de-DE" altLang="en-US" baseline="-25000"/>
              <a:t>ha</a:t>
            </a:r>
            <a:endParaRPr lang="de-DE" altLang="en-US"/>
          </a:p>
        </p:txBody>
      </p:sp>
      <p:sp>
        <p:nvSpPr>
          <p:cNvPr id="98376" name="Arc 72"/>
          <p:cNvSpPr>
            <a:spLocks/>
          </p:cNvSpPr>
          <p:nvPr/>
        </p:nvSpPr>
        <p:spPr bwMode="auto">
          <a:xfrm rot="-74321">
            <a:off x="2217738" y="4357688"/>
            <a:ext cx="911225" cy="546100"/>
          </a:xfrm>
          <a:custGeom>
            <a:avLst/>
            <a:gdLst>
              <a:gd name="G0" fmla="+- 16047 0 0"/>
              <a:gd name="G1" fmla="+- 0 0 0"/>
              <a:gd name="G2" fmla="+- 21600 0 0"/>
              <a:gd name="T0" fmla="*/ 36422 w 36422"/>
              <a:gd name="T1" fmla="*/ 7171 h 21600"/>
              <a:gd name="T2" fmla="*/ 0 w 36422"/>
              <a:gd name="T3" fmla="*/ 14459 h 21600"/>
              <a:gd name="T4" fmla="*/ 16047 w 36422"/>
              <a:gd name="T5" fmla="*/ 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422" h="21600" fill="none" extrusionOk="0">
                <a:moveTo>
                  <a:pt x="36421" y="7170"/>
                </a:moveTo>
                <a:cubicBezTo>
                  <a:pt x="33379" y="15816"/>
                  <a:pt x="25212" y="21599"/>
                  <a:pt x="16047" y="21600"/>
                </a:cubicBezTo>
                <a:cubicBezTo>
                  <a:pt x="9928" y="21600"/>
                  <a:pt x="4096" y="19004"/>
                  <a:pt x="0" y="14458"/>
                </a:cubicBezTo>
              </a:path>
              <a:path w="36422" h="21600" stroke="0" extrusionOk="0">
                <a:moveTo>
                  <a:pt x="36421" y="7170"/>
                </a:moveTo>
                <a:cubicBezTo>
                  <a:pt x="33379" y="15816"/>
                  <a:pt x="25212" y="21599"/>
                  <a:pt x="16047" y="21600"/>
                </a:cubicBezTo>
                <a:cubicBezTo>
                  <a:pt x="9928" y="21600"/>
                  <a:pt x="4096" y="19004"/>
                  <a:pt x="0" y="14458"/>
                </a:cubicBezTo>
                <a:lnTo>
                  <a:pt x="16047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77" name="Line 73"/>
          <p:cNvSpPr>
            <a:spLocks noChangeShapeType="1"/>
          </p:cNvSpPr>
          <p:nvPr/>
        </p:nvSpPr>
        <p:spPr bwMode="auto">
          <a:xfrm rot="1460521" flipV="1">
            <a:off x="2636838" y="4154488"/>
            <a:ext cx="982662" cy="411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378" name="Arc 74"/>
          <p:cNvSpPr>
            <a:spLocks/>
          </p:cNvSpPr>
          <p:nvPr/>
        </p:nvSpPr>
        <p:spPr bwMode="auto">
          <a:xfrm rot="-1653581">
            <a:off x="2568575" y="4100513"/>
            <a:ext cx="677863" cy="287337"/>
          </a:xfrm>
          <a:custGeom>
            <a:avLst/>
            <a:gdLst>
              <a:gd name="G0" fmla="+- 0 0 0"/>
              <a:gd name="G1" fmla="+- 8050 0 0"/>
              <a:gd name="G2" fmla="+- 21600 0 0"/>
              <a:gd name="T0" fmla="*/ 20044 w 21600"/>
              <a:gd name="T1" fmla="*/ 0 h 9202"/>
              <a:gd name="T2" fmla="*/ 21569 w 21600"/>
              <a:gd name="T3" fmla="*/ 9202 h 9202"/>
              <a:gd name="T4" fmla="*/ 0 w 21600"/>
              <a:gd name="T5" fmla="*/ 8050 h 9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9202" fill="none" extrusionOk="0">
                <a:moveTo>
                  <a:pt x="20043" y="0"/>
                </a:moveTo>
                <a:cubicBezTo>
                  <a:pt x="21071" y="2559"/>
                  <a:pt x="21600" y="5291"/>
                  <a:pt x="21600" y="8050"/>
                </a:cubicBezTo>
                <a:cubicBezTo>
                  <a:pt x="21600" y="8434"/>
                  <a:pt x="21589" y="8818"/>
                  <a:pt x="21569" y="9202"/>
                </a:cubicBezTo>
              </a:path>
              <a:path w="21600" h="9202" stroke="0" extrusionOk="0">
                <a:moveTo>
                  <a:pt x="20043" y="0"/>
                </a:moveTo>
                <a:cubicBezTo>
                  <a:pt x="21071" y="2559"/>
                  <a:pt x="21600" y="5291"/>
                  <a:pt x="21600" y="8050"/>
                </a:cubicBezTo>
                <a:cubicBezTo>
                  <a:pt x="21600" y="8434"/>
                  <a:pt x="21589" y="8818"/>
                  <a:pt x="21569" y="9202"/>
                </a:cubicBezTo>
                <a:lnTo>
                  <a:pt x="0" y="805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79" name="Arc 75"/>
          <p:cNvSpPr>
            <a:spLocks/>
          </p:cNvSpPr>
          <p:nvPr/>
        </p:nvSpPr>
        <p:spPr bwMode="auto">
          <a:xfrm rot="-1653581">
            <a:off x="2662238" y="4283075"/>
            <a:ext cx="673100" cy="244475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1442 w 21442"/>
              <a:gd name="T1" fmla="*/ 2606 h 7786"/>
              <a:gd name="T2" fmla="*/ 20148 w 21442"/>
              <a:gd name="T3" fmla="*/ 7786 h 7786"/>
              <a:gd name="T4" fmla="*/ 0 w 21442"/>
              <a:gd name="T5" fmla="*/ 0 h 7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442" h="7786" fill="none" extrusionOk="0">
                <a:moveTo>
                  <a:pt x="21442" y="2606"/>
                </a:moveTo>
                <a:cubicBezTo>
                  <a:pt x="21226" y="4379"/>
                  <a:pt x="20791" y="6119"/>
                  <a:pt x="20147" y="7785"/>
                </a:cubicBezTo>
              </a:path>
              <a:path w="21442" h="7786" stroke="0" extrusionOk="0">
                <a:moveTo>
                  <a:pt x="21442" y="2606"/>
                </a:moveTo>
                <a:cubicBezTo>
                  <a:pt x="21226" y="4379"/>
                  <a:pt x="20791" y="6119"/>
                  <a:pt x="20147" y="7785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80" name="Text Box 76"/>
          <p:cNvSpPr txBox="1">
            <a:spLocks noChangeArrowheads="1"/>
          </p:cNvSpPr>
          <p:nvPr/>
        </p:nvSpPr>
        <p:spPr bwMode="auto">
          <a:xfrm rot="-1653581">
            <a:off x="3087688" y="3744913"/>
            <a:ext cx="441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en-US">
                <a:sym typeface="Symbol" panose="05050102010706020507" pitchFamily="18" charset="2"/>
              </a:rPr>
              <a:t></a:t>
            </a:r>
            <a:r>
              <a:rPr lang="de-DE" altLang="en-US" baseline="-25000">
                <a:sym typeface="Symbol" panose="05050102010706020507" pitchFamily="18" charset="2"/>
              </a:rPr>
              <a:t>a</a:t>
            </a:r>
            <a:endParaRPr lang="de-DE" altLang="en-US"/>
          </a:p>
        </p:txBody>
      </p:sp>
      <p:sp>
        <p:nvSpPr>
          <p:cNvPr id="98381" name="Arc 77"/>
          <p:cNvSpPr>
            <a:spLocks/>
          </p:cNvSpPr>
          <p:nvPr/>
        </p:nvSpPr>
        <p:spPr bwMode="auto">
          <a:xfrm rot="-1653581">
            <a:off x="2713038" y="4271963"/>
            <a:ext cx="630237" cy="474662"/>
          </a:xfrm>
          <a:custGeom>
            <a:avLst/>
            <a:gdLst>
              <a:gd name="G0" fmla="+- 0 0 0"/>
              <a:gd name="G1" fmla="+- 0 0 0"/>
              <a:gd name="G2" fmla="+- 21600 0 0"/>
              <a:gd name="T0" fmla="*/ 20090 w 20090"/>
              <a:gd name="T1" fmla="*/ 7934 h 15134"/>
              <a:gd name="T2" fmla="*/ 15412 w 20090"/>
              <a:gd name="T3" fmla="*/ 15134 h 15134"/>
              <a:gd name="T4" fmla="*/ 0 w 20090"/>
              <a:gd name="T5" fmla="*/ 0 h 15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090" h="15134" fill="none" extrusionOk="0">
                <a:moveTo>
                  <a:pt x="20090" y="7934"/>
                </a:moveTo>
                <a:cubicBezTo>
                  <a:pt x="19028" y="10622"/>
                  <a:pt x="17437" y="13071"/>
                  <a:pt x="15411" y="15133"/>
                </a:cubicBezTo>
              </a:path>
              <a:path w="20090" h="15134" stroke="0" extrusionOk="0">
                <a:moveTo>
                  <a:pt x="20090" y="7934"/>
                </a:moveTo>
                <a:cubicBezTo>
                  <a:pt x="19028" y="10622"/>
                  <a:pt x="17437" y="13071"/>
                  <a:pt x="15411" y="15133"/>
                </a:cubicBez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82" name="Text Box 78"/>
          <p:cNvSpPr txBox="1">
            <a:spLocks noChangeArrowheads="1"/>
          </p:cNvSpPr>
          <p:nvPr/>
        </p:nvSpPr>
        <p:spPr bwMode="auto">
          <a:xfrm rot="-160188">
            <a:off x="3384550" y="4230688"/>
            <a:ext cx="427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/>
              <a:t>v</a:t>
            </a:r>
            <a:r>
              <a:rPr lang="en-US" altLang="en-US" baseline="-25000"/>
              <a:t>a</a:t>
            </a:r>
            <a:endParaRPr lang="en-US" altLang="en-US"/>
          </a:p>
        </p:txBody>
      </p:sp>
      <p:sp>
        <p:nvSpPr>
          <p:cNvPr id="98383" name="Line 79"/>
          <p:cNvSpPr>
            <a:spLocks noChangeShapeType="1"/>
          </p:cNvSpPr>
          <p:nvPr/>
        </p:nvSpPr>
        <p:spPr bwMode="auto">
          <a:xfrm>
            <a:off x="187325" y="3700463"/>
            <a:ext cx="409575" cy="2125662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 type="triangle" w="sm" len="lg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84" name="Text Box 80"/>
          <p:cNvSpPr txBox="1">
            <a:spLocks noChangeArrowheads="1"/>
          </p:cNvSpPr>
          <p:nvPr/>
        </p:nvSpPr>
        <p:spPr bwMode="auto">
          <a:xfrm>
            <a:off x="82550" y="4481513"/>
            <a:ext cx="311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rIns="0">
            <a:spAutoFit/>
          </a:bodyPr>
          <a:lstStyle/>
          <a:p>
            <a:pPr algn="l"/>
            <a:r>
              <a:rPr lang="de-DE" altLang="en-US"/>
              <a:t>w</a:t>
            </a:r>
            <a:r>
              <a:rPr lang="de-DE" altLang="en-US" baseline="-25000"/>
              <a:t>a</a:t>
            </a:r>
          </a:p>
        </p:txBody>
      </p:sp>
      <p:sp>
        <p:nvSpPr>
          <p:cNvPr id="98385" name="Rectangle 81"/>
          <p:cNvSpPr>
            <a:spLocks noChangeArrowheads="1"/>
          </p:cNvSpPr>
          <p:nvPr/>
        </p:nvSpPr>
        <p:spPr bwMode="auto">
          <a:xfrm>
            <a:off x="2578100" y="4705350"/>
            <a:ext cx="45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en-US">
                <a:sym typeface="Symbol" panose="05050102010706020507" pitchFamily="18" charset="2"/>
              </a:rPr>
              <a:t></a:t>
            </a:r>
            <a:r>
              <a:rPr lang="de-DE" altLang="en-US" baseline="-25000">
                <a:sym typeface="Symbol" panose="05050102010706020507" pitchFamily="18" charset="2"/>
              </a:rPr>
              <a:t>a</a:t>
            </a:r>
          </a:p>
        </p:txBody>
      </p:sp>
      <p:sp>
        <p:nvSpPr>
          <p:cNvPr id="98386" name="Freeform 82"/>
          <p:cNvSpPr>
            <a:spLocks/>
          </p:cNvSpPr>
          <p:nvPr/>
        </p:nvSpPr>
        <p:spPr bwMode="auto">
          <a:xfrm rot="8291709">
            <a:off x="4476750" y="3148013"/>
            <a:ext cx="477838" cy="788987"/>
          </a:xfrm>
          <a:custGeom>
            <a:avLst/>
            <a:gdLst>
              <a:gd name="T0" fmla="*/ 0 w 2013"/>
              <a:gd name="T1" fmla="*/ 3322 h 3322"/>
              <a:gd name="T2" fmla="*/ 2013 w 2013"/>
              <a:gd name="T3" fmla="*/ 0 h 332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13" h="3322">
                <a:moveTo>
                  <a:pt x="0" y="3322"/>
                </a:moveTo>
                <a:lnTo>
                  <a:pt x="2013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lg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14673</TotalTime>
  <Words>405</Words>
  <Application>Microsoft Office PowerPoint</Application>
  <PresentationFormat>A4 (210x297 mm)</PresentationFormat>
  <Paragraphs>189</Paragraphs>
  <Slides>17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3" baseType="lpstr">
      <vt:lpstr>Arial</vt:lpstr>
      <vt:lpstr>Cambria Math</vt:lpstr>
      <vt:lpstr>Symbol</vt:lpstr>
      <vt:lpstr>Times New Roman</vt:lpstr>
      <vt:lpstr>Standarddesign</vt:lpstr>
      <vt:lpstr>Equation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>IVLV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Szakacs</dc:creator>
  <cp:lastModifiedBy>Szakács Tamás</cp:lastModifiedBy>
  <cp:revision>279</cp:revision>
  <cp:lastPrinted>2003-01-23T05:15:46Z</cp:lastPrinted>
  <dcterms:created xsi:type="dcterms:W3CDTF">2002-09-17T07:39:58Z</dcterms:created>
  <dcterms:modified xsi:type="dcterms:W3CDTF">2020-11-11T12:20:10Z</dcterms:modified>
</cp:coreProperties>
</file>