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71" r:id="rId2"/>
    <p:sldId id="366" r:id="rId3"/>
    <p:sldId id="367" r:id="rId4"/>
    <p:sldId id="368" r:id="rId5"/>
    <p:sldId id="369" r:id="rId6"/>
    <p:sldId id="334" r:id="rId7"/>
    <p:sldId id="370" r:id="rId8"/>
    <p:sldId id="371" r:id="rId9"/>
    <p:sldId id="372" r:id="rId10"/>
    <p:sldId id="373" r:id="rId11"/>
    <p:sldId id="374" r:id="rId12"/>
    <p:sldId id="375" r:id="rId13"/>
    <p:sldId id="376" r:id="rId14"/>
    <p:sldId id="377" r:id="rId15"/>
    <p:sldId id="378" r:id="rId16"/>
    <p:sldId id="379" r:id="rId17"/>
    <p:sldId id="380" r:id="rId18"/>
    <p:sldId id="360" r:id="rId19"/>
    <p:sldId id="331" r:id="rId20"/>
    <p:sldId id="361" r:id="rId21"/>
    <p:sldId id="363" r:id="rId22"/>
    <p:sldId id="329" r:id="rId23"/>
    <p:sldId id="343" r:id="rId24"/>
    <p:sldId id="328" r:id="rId25"/>
    <p:sldId id="345" r:id="rId26"/>
    <p:sldId id="346" r:id="rId27"/>
    <p:sldId id="362" r:id="rId28"/>
    <p:sldId id="347" r:id="rId29"/>
    <p:sldId id="348" r:id="rId30"/>
    <p:sldId id="349" r:id="rId31"/>
    <p:sldId id="333" r:id="rId32"/>
    <p:sldId id="327" r:id="rId33"/>
    <p:sldId id="365" r:id="rId34"/>
    <p:sldId id="344" r:id="rId35"/>
    <p:sldId id="364" r:id="rId36"/>
    <p:sldId id="332" r:id="rId37"/>
    <p:sldId id="335" r:id="rId38"/>
    <p:sldId id="350" r:id="rId39"/>
    <p:sldId id="336" r:id="rId40"/>
    <p:sldId id="351" r:id="rId41"/>
    <p:sldId id="352" r:id="rId42"/>
    <p:sldId id="353" r:id="rId43"/>
    <p:sldId id="354" r:id="rId44"/>
    <p:sldId id="355" r:id="rId45"/>
    <p:sldId id="356" r:id="rId46"/>
    <p:sldId id="357" r:id="rId47"/>
    <p:sldId id="358" r:id="rId48"/>
    <p:sldId id="359" r:id="rId49"/>
    <p:sldId id="337" r:id="rId50"/>
    <p:sldId id="339" r:id="rId51"/>
    <p:sldId id="340" r:id="rId52"/>
    <p:sldId id="341" r:id="rId53"/>
    <p:sldId id="34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6" autoAdjust="0"/>
    <p:restoredTop sz="94660"/>
  </p:normalViewPr>
  <p:slideViewPr>
    <p:cSldViewPr snapToGrid="0">
      <p:cViewPr varScale="1">
        <p:scale>
          <a:sx n="77" d="100"/>
          <a:sy n="77" d="100"/>
        </p:scale>
        <p:origin x="924" y="90"/>
      </p:cViewPr>
      <p:guideLst/>
    </p:cSldViewPr>
  </p:slideViewPr>
  <p:notesTextViewPr>
    <p:cViewPr>
      <p:scale>
        <a:sx n="1" d="1"/>
        <a:sy n="1" d="1"/>
      </p:scale>
      <p:origin x="0" y="0"/>
    </p:cViewPr>
  </p:notesTextViewPr>
  <p:sorterViewPr>
    <p:cViewPr>
      <p:scale>
        <a:sx n="100" d="100"/>
        <a:sy n="100" d="100"/>
      </p:scale>
      <p:origin x="0" y="-46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B965B-B1E6-45AE-8821-718AA11AFFD7}" type="datetimeFigureOut">
              <a:rPr lang="en-US" smtClean="0"/>
              <a:t>3/4/2018</a:t>
            </a:fld>
            <a:endParaRPr lang="en-US"/>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AB817-0A35-40BE-ACDB-0457500E497F}" type="slidenum">
              <a:rPr lang="en-US" smtClean="0"/>
              <a:t>‹#›</a:t>
            </a:fld>
            <a:endParaRPr lang="en-US"/>
          </a:p>
        </p:txBody>
      </p:sp>
    </p:spTree>
    <p:extLst>
      <p:ext uri="{BB962C8B-B14F-4D97-AF65-F5344CB8AC3E}">
        <p14:creationId xmlns:p14="http://schemas.microsoft.com/office/powerpoint/2010/main" val="560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371600" y="1143000"/>
            <a:ext cx="4114800" cy="3086100"/>
          </a:xfrm>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82B96-9466-4A3A-B00E-42FAB14F7167}" type="slidenum">
              <a:rPr kumimoji="0" lang="hu-H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hu-H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34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7"/>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hu-HU"/>
              <a:t>Alcím mintájának szerkesztése</a:t>
            </a:r>
          </a:p>
        </p:txBody>
      </p:sp>
      <p:sp>
        <p:nvSpPr>
          <p:cNvPr id="4" name="Rectangle 4">
            <a:extLst>
              <a:ext uri="{FF2B5EF4-FFF2-40B4-BE49-F238E27FC236}">
                <a16:creationId xmlns="" xmlns:a16="http://schemas.microsoft.com/office/drawing/2014/main" id="{542E7D08-EC9E-4B43-A498-135A15F4DE4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 xmlns:a16="http://schemas.microsoft.com/office/drawing/2014/main" id="{BAB0B802-C2C0-4A47-96D1-2938EC9C308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 xmlns:a16="http://schemas.microsoft.com/office/drawing/2014/main" id="{794A37E4-FE1A-41E9-A88F-B733E3313367}"/>
              </a:ext>
            </a:extLst>
          </p:cNvPr>
          <p:cNvSpPr>
            <a:spLocks noGrp="1" noChangeArrowheads="1"/>
          </p:cNvSpPr>
          <p:nvPr>
            <p:ph type="sldNum" sz="quarter" idx="12"/>
          </p:nvPr>
        </p:nvSpPr>
        <p:spPr>
          <a:ln/>
        </p:spPr>
        <p:txBody>
          <a:bodyPr/>
          <a:lstStyle>
            <a:lvl1pPr>
              <a:defRPr/>
            </a:lvl1pPr>
          </a:lstStyle>
          <a:p>
            <a:pPr>
              <a:defRPr/>
            </a:pPr>
            <a:fld id="{6EC54D1C-FB78-44C3-BDBE-62C1EDD2805D}" type="slidenum">
              <a:rPr lang="hu-HU"/>
              <a:pPr>
                <a:defRPr/>
              </a:pPr>
              <a:t>‹#›</a:t>
            </a:fld>
            <a:endParaRPr lang="hu-HU" dirty="0"/>
          </a:p>
        </p:txBody>
      </p:sp>
    </p:spTree>
    <p:extLst>
      <p:ext uri="{BB962C8B-B14F-4D97-AF65-F5344CB8AC3E}">
        <p14:creationId xmlns:p14="http://schemas.microsoft.com/office/powerpoint/2010/main" val="2746061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2400"/>
            </a:lvl1pPr>
          </a:lstStyle>
          <a:p>
            <a:r>
              <a:rPr lang="hu-HU" dirty="0"/>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 xmlns:a16="http://schemas.microsoft.com/office/drawing/2014/main" id="{C588E8D9-444B-4C2C-ADF8-C09678722B3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 xmlns:a16="http://schemas.microsoft.com/office/drawing/2014/main" id="{C4F4C729-1C30-46C4-B1E4-8F589E370AE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 xmlns:a16="http://schemas.microsoft.com/office/drawing/2014/main" id="{5E44FD81-AD5A-44E7-A524-2A1D0F54D61C}"/>
              </a:ext>
            </a:extLst>
          </p:cNvPr>
          <p:cNvSpPr>
            <a:spLocks noGrp="1" noChangeArrowheads="1"/>
          </p:cNvSpPr>
          <p:nvPr>
            <p:ph type="sldNum" sz="quarter" idx="12"/>
          </p:nvPr>
        </p:nvSpPr>
        <p:spPr>
          <a:ln/>
        </p:spPr>
        <p:txBody>
          <a:bodyPr/>
          <a:lstStyle>
            <a:lvl1pPr>
              <a:defRPr/>
            </a:lvl1pPr>
          </a:lstStyle>
          <a:p>
            <a:pPr>
              <a:defRPr/>
            </a:pPr>
            <a:fld id="{9EF67403-386E-4A63-8225-02922AF33F4D}" type="slidenum">
              <a:rPr lang="hu-HU"/>
              <a:pPr>
                <a:defRPr/>
              </a:pPr>
              <a:t>‹#›</a:t>
            </a:fld>
            <a:endParaRPr lang="hu-HU" dirty="0"/>
          </a:p>
        </p:txBody>
      </p:sp>
    </p:spTree>
    <p:extLst>
      <p:ext uri="{BB962C8B-B14F-4D97-AF65-F5344CB8AC3E}">
        <p14:creationId xmlns:p14="http://schemas.microsoft.com/office/powerpoint/2010/main" val="37861780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40"/>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40"/>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 xmlns:a16="http://schemas.microsoft.com/office/drawing/2014/main" id="{D579054D-16B2-41DC-BFB7-9EC44D9BD1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 xmlns:a16="http://schemas.microsoft.com/office/drawing/2014/main" id="{A6AB76A0-1378-4189-9E41-37A3AE078BC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 xmlns:a16="http://schemas.microsoft.com/office/drawing/2014/main" id="{5672D58E-FA21-48AD-B7CE-08773BE24BFF}"/>
              </a:ext>
            </a:extLst>
          </p:cNvPr>
          <p:cNvSpPr>
            <a:spLocks noGrp="1" noChangeArrowheads="1"/>
          </p:cNvSpPr>
          <p:nvPr>
            <p:ph type="sldNum" sz="quarter" idx="12"/>
          </p:nvPr>
        </p:nvSpPr>
        <p:spPr>
          <a:ln/>
        </p:spPr>
        <p:txBody>
          <a:bodyPr/>
          <a:lstStyle>
            <a:lvl1pPr>
              <a:defRPr/>
            </a:lvl1pPr>
          </a:lstStyle>
          <a:p>
            <a:pPr>
              <a:defRPr/>
            </a:pPr>
            <a:fld id="{246F1B05-E9C8-46EF-8108-8A1576695174}" type="slidenum">
              <a:rPr lang="hu-HU"/>
              <a:pPr>
                <a:defRPr/>
              </a:pPr>
              <a:t>‹#›</a:t>
            </a:fld>
            <a:endParaRPr lang="hu-HU" dirty="0"/>
          </a:p>
        </p:txBody>
      </p:sp>
    </p:spTree>
    <p:extLst>
      <p:ext uri="{BB962C8B-B14F-4D97-AF65-F5344CB8AC3E}">
        <p14:creationId xmlns:p14="http://schemas.microsoft.com/office/powerpoint/2010/main" val="37682443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40"/>
            <a:ext cx="82296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a:extLst>
              <a:ext uri="{FF2B5EF4-FFF2-40B4-BE49-F238E27FC236}">
                <a16:creationId xmlns="" xmlns:a16="http://schemas.microsoft.com/office/drawing/2014/main" id="{6809AF3A-9556-434B-A6D5-E2A18B1A1D01}"/>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 xmlns:a16="http://schemas.microsoft.com/office/drawing/2014/main" id="{62DC4EC0-DC3E-48EF-94AF-45A911933EF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 xmlns:a16="http://schemas.microsoft.com/office/drawing/2014/main" id="{95610193-FF66-4AA6-8DE3-F6A5A00E25A9}"/>
              </a:ext>
            </a:extLst>
          </p:cNvPr>
          <p:cNvSpPr>
            <a:spLocks noGrp="1" noChangeArrowheads="1"/>
          </p:cNvSpPr>
          <p:nvPr>
            <p:ph type="sldNum" sz="quarter" idx="12"/>
          </p:nvPr>
        </p:nvSpPr>
        <p:spPr>
          <a:ln/>
        </p:spPr>
        <p:txBody>
          <a:bodyPr/>
          <a:lstStyle>
            <a:lvl1pPr>
              <a:defRPr/>
            </a:lvl1pPr>
          </a:lstStyle>
          <a:p>
            <a:pPr>
              <a:defRPr/>
            </a:pPr>
            <a:fld id="{60B48F4C-7BAC-4D1F-B294-74E80F20DBFA}" type="slidenum">
              <a:rPr lang="hu-HU"/>
              <a:pPr>
                <a:defRPr/>
              </a:pPr>
              <a:t>‹#›</a:t>
            </a:fld>
            <a:endParaRPr lang="hu-HU" dirty="0"/>
          </a:p>
        </p:txBody>
      </p:sp>
    </p:spTree>
    <p:extLst>
      <p:ext uri="{BB962C8B-B14F-4D97-AF65-F5344CB8AC3E}">
        <p14:creationId xmlns:p14="http://schemas.microsoft.com/office/powerpoint/2010/main" val="904556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noProof="0"/>
              <a:t>Mintacím szerkesztése</a:t>
            </a:r>
          </a:p>
        </p:txBody>
      </p:sp>
      <p:sp>
        <p:nvSpPr>
          <p:cNvPr id="3" name="Tartalom helye 2"/>
          <p:cNvSpPr>
            <a:spLocks noGrp="1"/>
          </p:cNvSpPr>
          <p:nvPr>
            <p:ph idx="1"/>
          </p:nvPr>
        </p:nvSpPr>
        <p:spPr/>
        <p:txBody>
          <a:bodyPr/>
          <a:lstStyle/>
          <a:p>
            <a:pPr lvl="0"/>
            <a:r>
              <a:rPr lang="en-US" noProof="0"/>
              <a:t>Mintaszöveg szerkesztése</a:t>
            </a:r>
          </a:p>
          <a:p>
            <a:pPr lvl="1"/>
            <a:r>
              <a:rPr lang="en-US" noProof="0"/>
              <a:t>Második szint</a:t>
            </a:r>
          </a:p>
          <a:p>
            <a:pPr lvl="2"/>
            <a:r>
              <a:rPr lang="en-US" noProof="0"/>
              <a:t>Harmadik szint</a:t>
            </a:r>
          </a:p>
          <a:p>
            <a:pPr lvl="3"/>
            <a:r>
              <a:rPr lang="en-US" noProof="0"/>
              <a:t>Negyedik szint</a:t>
            </a:r>
          </a:p>
          <a:p>
            <a:pPr lvl="4"/>
            <a:r>
              <a:rPr lang="en-US" noProof="0"/>
              <a:t>Ötödik szint</a:t>
            </a:r>
          </a:p>
        </p:txBody>
      </p:sp>
      <p:sp>
        <p:nvSpPr>
          <p:cNvPr id="7" name="Szövegdoboz 2">
            <a:extLst>
              <a:ext uri="{FF2B5EF4-FFF2-40B4-BE49-F238E27FC236}">
                <a16:creationId xmlns="" xmlns:a16="http://schemas.microsoft.com/office/drawing/2014/main" id="{88978D90-97FE-468A-80F5-BA2A84C2B9F5}"/>
              </a:ext>
            </a:extLst>
          </p:cNvPr>
          <p:cNvSpPr txBox="1">
            <a:spLocks noChangeArrowheads="1"/>
          </p:cNvSpPr>
          <p:nvPr userDrawn="1"/>
        </p:nvSpPr>
        <p:spPr bwMode="auto">
          <a:xfrm>
            <a:off x="1258889" y="6524626"/>
            <a:ext cx="74991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tabLst>
                <a:tab pos="3633788" algn="ctr"/>
                <a:tab pos="7134225" algn="r"/>
              </a:tabLst>
            </a:pPr>
            <a:r>
              <a:rPr lang="hu-HU" altLang="hu-HU" sz="900" b="1" dirty="0"/>
              <a:t>ÓE-BGK MEI	V</a:t>
            </a:r>
            <a:r>
              <a:rPr lang="en-US" altLang="hu-HU" sz="900" b="1" dirty="0" err="1"/>
              <a:t>ehicle</a:t>
            </a:r>
            <a:r>
              <a:rPr lang="en-US" altLang="hu-HU" sz="900" b="1" dirty="0"/>
              <a:t> Informatics</a:t>
            </a:r>
            <a:r>
              <a:rPr lang="hu-HU" altLang="hu-HU" sz="900" b="1" dirty="0"/>
              <a:t>	Dr. </a:t>
            </a:r>
            <a:r>
              <a:rPr lang="en-US" altLang="hu-HU" sz="900" b="1" dirty="0" err="1"/>
              <a:t>Tamás</a:t>
            </a:r>
            <a:r>
              <a:rPr lang="en-US" altLang="hu-HU" sz="900" b="1" dirty="0"/>
              <a:t> </a:t>
            </a:r>
            <a:r>
              <a:rPr lang="en-US" altLang="hu-HU" sz="900" b="1" dirty="0" err="1"/>
              <a:t>Szakács</a:t>
            </a:r>
            <a:endParaRPr lang="hu-HU" altLang="hu-HU" sz="900" b="1" dirty="0"/>
          </a:p>
        </p:txBody>
      </p:sp>
    </p:spTree>
    <p:extLst>
      <p:ext uri="{BB962C8B-B14F-4D97-AF65-F5344CB8AC3E}">
        <p14:creationId xmlns:p14="http://schemas.microsoft.com/office/powerpoint/2010/main" val="26563766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2"/>
            <a:ext cx="7772400" cy="1362075"/>
          </a:xfrm>
        </p:spPr>
        <p:txBody>
          <a:bodyPr anchor="t"/>
          <a:lstStyle>
            <a:lvl1pPr algn="l">
              <a:defRPr sz="3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hu-HU"/>
              <a:t>Mintaszöveg szerkesztése</a:t>
            </a:r>
          </a:p>
        </p:txBody>
      </p:sp>
      <p:sp>
        <p:nvSpPr>
          <p:cNvPr id="4" name="Rectangle 4">
            <a:extLst>
              <a:ext uri="{FF2B5EF4-FFF2-40B4-BE49-F238E27FC236}">
                <a16:creationId xmlns="" xmlns:a16="http://schemas.microsoft.com/office/drawing/2014/main" id="{D53E6565-4A41-4F29-9F11-79B2DA5D7F9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 xmlns:a16="http://schemas.microsoft.com/office/drawing/2014/main" id="{A9346B6F-AF9F-4EEF-B947-3D19BB5500F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 xmlns:a16="http://schemas.microsoft.com/office/drawing/2014/main" id="{D8E39FED-A41E-424C-8153-69F36CBB34D7}"/>
              </a:ext>
            </a:extLst>
          </p:cNvPr>
          <p:cNvSpPr>
            <a:spLocks noGrp="1" noChangeArrowheads="1"/>
          </p:cNvSpPr>
          <p:nvPr>
            <p:ph type="sldNum" sz="quarter" idx="12"/>
          </p:nvPr>
        </p:nvSpPr>
        <p:spPr>
          <a:ln/>
        </p:spPr>
        <p:txBody>
          <a:bodyPr/>
          <a:lstStyle>
            <a:lvl1pPr>
              <a:defRPr/>
            </a:lvl1pPr>
          </a:lstStyle>
          <a:p>
            <a:pPr>
              <a:defRPr/>
            </a:pPr>
            <a:fld id="{3CD206F0-4026-46F1-9045-76DFB2C7B2A0}" type="slidenum">
              <a:rPr lang="hu-HU"/>
              <a:pPr>
                <a:defRPr/>
              </a:pPr>
              <a:t>‹#›</a:t>
            </a:fld>
            <a:endParaRPr lang="hu-HU" dirty="0"/>
          </a:p>
        </p:txBody>
      </p:sp>
    </p:spTree>
    <p:extLst>
      <p:ext uri="{BB962C8B-B14F-4D97-AF65-F5344CB8AC3E}">
        <p14:creationId xmlns:p14="http://schemas.microsoft.com/office/powerpoint/2010/main" val="29048313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 xmlns:a16="http://schemas.microsoft.com/office/drawing/2014/main" id="{4DB791CF-1556-4C34-9D4D-4078025F032B}"/>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 xmlns:a16="http://schemas.microsoft.com/office/drawing/2014/main" id="{33CA6ECE-03F9-44B4-B9D6-D1F68287AC8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 xmlns:a16="http://schemas.microsoft.com/office/drawing/2014/main" id="{505FA117-3FC0-478D-9813-363DB2A94867}"/>
              </a:ext>
            </a:extLst>
          </p:cNvPr>
          <p:cNvSpPr>
            <a:spLocks noGrp="1" noChangeArrowheads="1"/>
          </p:cNvSpPr>
          <p:nvPr>
            <p:ph type="sldNum" sz="quarter" idx="12"/>
          </p:nvPr>
        </p:nvSpPr>
        <p:spPr>
          <a:ln/>
        </p:spPr>
        <p:txBody>
          <a:bodyPr/>
          <a:lstStyle>
            <a:lvl1pPr>
              <a:defRPr/>
            </a:lvl1pPr>
          </a:lstStyle>
          <a:p>
            <a:pPr>
              <a:defRPr/>
            </a:pPr>
            <a:fld id="{4E9636D2-870C-438E-942E-195CD2497075}" type="slidenum">
              <a:rPr lang="hu-HU"/>
              <a:pPr>
                <a:defRPr/>
              </a:pPr>
              <a:t>‹#›</a:t>
            </a:fld>
            <a:endParaRPr lang="hu-HU" dirty="0"/>
          </a:p>
        </p:txBody>
      </p:sp>
    </p:spTree>
    <p:extLst>
      <p:ext uri="{BB962C8B-B14F-4D97-AF65-F5344CB8AC3E}">
        <p14:creationId xmlns:p14="http://schemas.microsoft.com/office/powerpoint/2010/main" val="10151064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Tartalom helye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 xmlns:a16="http://schemas.microsoft.com/office/drawing/2014/main" id="{52045704-0649-42DB-B7E1-F29473BBAF0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 xmlns:a16="http://schemas.microsoft.com/office/drawing/2014/main" id="{213E6A36-792F-41CE-AFAA-C563DAF1A9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 xmlns:a16="http://schemas.microsoft.com/office/drawing/2014/main" id="{7BE2F01C-59F0-4943-9B89-E3910AAF2FA3}"/>
              </a:ext>
            </a:extLst>
          </p:cNvPr>
          <p:cNvSpPr>
            <a:spLocks noGrp="1" noChangeArrowheads="1"/>
          </p:cNvSpPr>
          <p:nvPr>
            <p:ph type="sldNum" sz="quarter" idx="12"/>
          </p:nvPr>
        </p:nvSpPr>
        <p:spPr>
          <a:ln/>
        </p:spPr>
        <p:txBody>
          <a:bodyPr/>
          <a:lstStyle>
            <a:lvl1pPr>
              <a:defRPr/>
            </a:lvl1pPr>
          </a:lstStyle>
          <a:p>
            <a:pPr>
              <a:defRPr/>
            </a:pPr>
            <a:fld id="{97072EE7-4FF8-4020-8FC1-1EE8E0A42A24}" type="slidenum">
              <a:rPr lang="hu-HU"/>
              <a:pPr>
                <a:defRPr/>
              </a:pPr>
              <a:t>‹#›</a:t>
            </a:fld>
            <a:endParaRPr lang="hu-HU" dirty="0"/>
          </a:p>
        </p:txBody>
      </p:sp>
    </p:spTree>
    <p:extLst>
      <p:ext uri="{BB962C8B-B14F-4D97-AF65-F5344CB8AC3E}">
        <p14:creationId xmlns:p14="http://schemas.microsoft.com/office/powerpoint/2010/main" val="31754005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2400"/>
            </a:lvl1pPr>
          </a:lstStyle>
          <a:p>
            <a:r>
              <a:rPr lang="hu-HU" dirty="0"/>
              <a:t>Mintacím szerkesztése</a:t>
            </a:r>
          </a:p>
        </p:txBody>
      </p:sp>
      <p:sp>
        <p:nvSpPr>
          <p:cNvPr id="5" name="Rectangle 6">
            <a:extLst>
              <a:ext uri="{FF2B5EF4-FFF2-40B4-BE49-F238E27FC236}">
                <a16:creationId xmlns="" xmlns:a16="http://schemas.microsoft.com/office/drawing/2014/main" id="{DE49872B-4518-4692-8720-665DA1A058B3}"/>
              </a:ext>
            </a:extLst>
          </p:cNvPr>
          <p:cNvSpPr>
            <a:spLocks noGrp="1" noChangeArrowheads="1"/>
          </p:cNvSpPr>
          <p:nvPr>
            <p:ph type="sldNum" sz="quarter" idx="12"/>
          </p:nvPr>
        </p:nvSpPr>
        <p:spPr>
          <a:xfrm>
            <a:off x="8542785" y="43803"/>
            <a:ext cx="539080" cy="371415"/>
          </a:xfrm>
          <a:ln/>
        </p:spPr>
        <p:txBody>
          <a:bodyPr/>
          <a:lstStyle>
            <a:lvl1pPr>
              <a:defRPr/>
            </a:lvl1pPr>
          </a:lstStyle>
          <a:p>
            <a:pPr>
              <a:defRPr/>
            </a:pPr>
            <a:fld id="{636D6AE4-47E1-42EA-A925-3D3E529BB71E}" type="slidenum">
              <a:rPr lang="hu-HU"/>
              <a:pPr>
                <a:defRPr/>
              </a:pPr>
              <a:t>‹#›</a:t>
            </a:fld>
            <a:endParaRPr lang="hu-HU" dirty="0"/>
          </a:p>
        </p:txBody>
      </p:sp>
      <p:sp>
        <p:nvSpPr>
          <p:cNvPr id="6" name="Szövegdoboz 2">
            <a:extLst>
              <a:ext uri="{FF2B5EF4-FFF2-40B4-BE49-F238E27FC236}">
                <a16:creationId xmlns="" xmlns:a16="http://schemas.microsoft.com/office/drawing/2014/main" id="{C58CB39D-C5D3-451E-A933-87597381AC6B}"/>
              </a:ext>
            </a:extLst>
          </p:cNvPr>
          <p:cNvSpPr txBox="1">
            <a:spLocks noChangeArrowheads="1"/>
          </p:cNvSpPr>
          <p:nvPr userDrawn="1"/>
        </p:nvSpPr>
        <p:spPr bwMode="auto">
          <a:xfrm>
            <a:off x="1043608" y="6578600"/>
            <a:ext cx="8038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tabLst>
                <a:tab pos="3225800" algn="ctr"/>
                <a:tab pos="7134225" algn="r"/>
              </a:tabLst>
            </a:pPr>
            <a:r>
              <a:rPr lang="hu-HU" altLang="hu-HU" sz="900" b="1" dirty="0"/>
              <a:t>ÓE-BGK MEI	V</a:t>
            </a:r>
            <a:r>
              <a:rPr lang="en-US" altLang="hu-HU" sz="900" b="1" dirty="0" err="1"/>
              <a:t>ehicle</a:t>
            </a:r>
            <a:r>
              <a:rPr lang="en-US" altLang="hu-HU" sz="900" b="1" dirty="0"/>
              <a:t> Informatics</a:t>
            </a:r>
            <a:r>
              <a:rPr lang="hu-HU" altLang="hu-HU" sz="900" b="1" dirty="0"/>
              <a:t>	Dr. </a:t>
            </a:r>
            <a:r>
              <a:rPr lang="en-US" altLang="hu-HU" sz="900" b="1" dirty="0" err="1"/>
              <a:t>Tamás</a:t>
            </a:r>
            <a:r>
              <a:rPr lang="en-US" altLang="hu-HU" sz="900" b="1" dirty="0"/>
              <a:t> </a:t>
            </a:r>
            <a:r>
              <a:rPr lang="en-US" altLang="hu-HU" sz="900" b="1" dirty="0" err="1" smtClean="0"/>
              <a:t>Szakács</a:t>
            </a:r>
            <a:r>
              <a:rPr lang="hu-HU" altLang="hu-HU" sz="900" b="1" dirty="0" smtClean="0"/>
              <a:t>,  </a:t>
            </a:r>
            <a:r>
              <a:rPr lang="en-US" sz="900" dirty="0" err="1" smtClean="0">
                <a:solidFill>
                  <a:srgbClr val="000000"/>
                </a:solidFill>
                <a:latin typeface="Arial" panose="020B0604020202020204" pitchFamily="34" charset="0"/>
              </a:rPr>
              <a:t>Ákos</a:t>
            </a:r>
            <a:r>
              <a:rPr lang="en-US" sz="900" dirty="0" smtClean="0">
                <a:solidFill>
                  <a:srgbClr val="000000"/>
                </a:solidFill>
                <a:latin typeface="Arial" panose="020B0604020202020204" pitchFamily="34" charset="0"/>
              </a:rPr>
              <a:t> </a:t>
            </a:r>
            <a:r>
              <a:rPr lang="en-US" sz="900" dirty="0" err="1" smtClean="0">
                <a:solidFill>
                  <a:srgbClr val="000000"/>
                </a:solidFill>
                <a:latin typeface="Arial" panose="020B0604020202020204" pitchFamily="34" charset="0"/>
              </a:rPr>
              <a:t>Jányoki</a:t>
            </a:r>
            <a:r>
              <a:rPr lang="en-US" sz="900" dirty="0" smtClean="0">
                <a:solidFill>
                  <a:srgbClr val="000000"/>
                </a:solidFill>
                <a:latin typeface="Arial" panose="020B0604020202020204" pitchFamily="34" charset="0"/>
              </a:rPr>
              <a:t>:</a:t>
            </a:r>
            <a:endParaRPr lang="hu-HU" altLang="hu-HU" sz="900" b="1" dirty="0"/>
          </a:p>
        </p:txBody>
      </p:sp>
    </p:spTree>
    <p:extLst>
      <p:ext uri="{BB962C8B-B14F-4D97-AF65-F5344CB8AC3E}">
        <p14:creationId xmlns:p14="http://schemas.microsoft.com/office/powerpoint/2010/main" val="246608601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62744F8-BB2C-451C-BB03-A13B866814B2}"/>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 xmlns:a16="http://schemas.microsoft.com/office/drawing/2014/main" id="{B96803CE-4914-4568-98C3-651D53E91C4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 xmlns:a16="http://schemas.microsoft.com/office/drawing/2014/main" id="{78AA8A78-8041-4273-B7E3-09276F2972CD}"/>
              </a:ext>
            </a:extLst>
          </p:cNvPr>
          <p:cNvSpPr>
            <a:spLocks noGrp="1" noChangeArrowheads="1"/>
          </p:cNvSpPr>
          <p:nvPr>
            <p:ph type="sldNum" sz="quarter" idx="12"/>
          </p:nvPr>
        </p:nvSpPr>
        <p:spPr>
          <a:ln/>
        </p:spPr>
        <p:txBody>
          <a:bodyPr/>
          <a:lstStyle>
            <a:lvl1pPr>
              <a:defRPr/>
            </a:lvl1pPr>
          </a:lstStyle>
          <a:p>
            <a:pPr>
              <a:defRPr/>
            </a:pPr>
            <a:fld id="{4D33604D-411B-40D2-A4FD-12E81E5E30FC}" type="slidenum">
              <a:rPr lang="hu-HU"/>
              <a:pPr>
                <a:defRPr/>
              </a:pPr>
              <a:t>‹#›</a:t>
            </a:fld>
            <a:endParaRPr lang="hu-HU" dirty="0"/>
          </a:p>
        </p:txBody>
      </p:sp>
    </p:spTree>
    <p:extLst>
      <p:ext uri="{BB962C8B-B14F-4D97-AF65-F5344CB8AC3E}">
        <p14:creationId xmlns:p14="http://schemas.microsoft.com/office/powerpoint/2010/main" val="29797916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73050"/>
            <a:ext cx="3008313" cy="1162050"/>
          </a:xfrm>
        </p:spPr>
        <p:txBody>
          <a:bodyPr anchor="b"/>
          <a:lstStyle>
            <a:lvl1pPr algn="l">
              <a:defRPr sz="1500" b="1"/>
            </a:lvl1pPr>
          </a:lstStyle>
          <a:p>
            <a:r>
              <a:rPr lang="hu-HU"/>
              <a:t>Mintacím szerkesztése</a:t>
            </a:r>
          </a:p>
        </p:txBody>
      </p:sp>
      <p:sp>
        <p:nvSpPr>
          <p:cNvPr id="3" name="Tartalom helye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5" name="Rectangle 4">
            <a:extLst>
              <a:ext uri="{FF2B5EF4-FFF2-40B4-BE49-F238E27FC236}">
                <a16:creationId xmlns="" xmlns:a16="http://schemas.microsoft.com/office/drawing/2014/main" id="{8EA7A66C-9C3C-4858-84DB-3A977334E03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 xmlns:a16="http://schemas.microsoft.com/office/drawing/2014/main" id="{27F87928-3B79-4E35-B2F6-0081DFC6E6D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 xmlns:a16="http://schemas.microsoft.com/office/drawing/2014/main" id="{A5D170D5-7271-460D-A03F-6660B4C3B4FB}"/>
              </a:ext>
            </a:extLst>
          </p:cNvPr>
          <p:cNvSpPr>
            <a:spLocks noGrp="1" noChangeArrowheads="1"/>
          </p:cNvSpPr>
          <p:nvPr>
            <p:ph type="sldNum" sz="quarter" idx="12"/>
          </p:nvPr>
        </p:nvSpPr>
        <p:spPr>
          <a:ln/>
        </p:spPr>
        <p:txBody>
          <a:bodyPr/>
          <a:lstStyle>
            <a:lvl1pPr>
              <a:defRPr/>
            </a:lvl1pPr>
          </a:lstStyle>
          <a:p>
            <a:pPr>
              <a:defRPr/>
            </a:pPr>
            <a:fld id="{AE545076-F736-470B-9FF4-2C4A32DC0924}" type="slidenum">
              <a:rPr lang="hu-HU"/>
              <a:pPr>
                <a:defRPr/>
              </a:pPr>
              <a:t>‹#›</a:t>
            </a:fld>
            <a:endParaRPr lang="hu-HU" dirty="0"/>
          </a:p>
        </p:txBody>
      </p:sp>
    </p:spTree>
    <p:extLst>
      <p:ext uri="{BB962C8B-B14F-4D97-AF65-F5344CB8AC3E}">
        <p14:creationId xmlns:p14="http://schemas.microsoft.com/office/powerpoint/2010/main" val="4469017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15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hu-HU" noProof="0" dirty="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5" name="Rectangle 4">
            <a:extLst>
              <a:ext uri="{FF2B5EF4-FFF2-40B4-BE49-F238E27FC236}">
                <a16:creationId xmlns="" xmlns:a16="http://schemas.microsoft.com/office/drawing/2014/main" id="{CBA972D6-AEF0-4908-8955-F45D5EE0798D}"/>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 xmlns:a16="http://schemas.microsoft.com/office/drawing/2014/main" id="{6E0A6BE9-2279-4DC6-8546-1FEE5370236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 xmlns:a16="http://schemas.microsoft.com/office/drawing/2014/main" id="{8E6FB0ED-DB6E-43DC-94D1-222FFE2433D7}"/>
              </a:ext>
            </a:extLst>
          </p:cNvPr>
          <p:cNvSpPr>
            <a:spLocks noGrp="1" noChangeArrowheads="1"/>
          </p:cNvSpPr>
          <p:nvPr>
            <p:ph type="sldNum" sz="quarter" idx="12"/>
          </p:nvPr>
        </p:nvSpPr>
        <p:spPr>
          <a:ln/>
        </p:spPr>
        <p:txBody>
          <a:bodyPr/>
          <a:lstStyle>
            <a:lvl1pPr>
              <a:defRPr/>
            </a:lvl1pPr>
          </a:lstStyle>
          <a:p>
            <a:pPr>
              <a:defRPr/>
            </a:pPr>
            <a:fld id="{3E71176C-9F02-41B7-BEC8-AE8F8986A31C}" type="slidenum">
              <a:rPr lang="hu-HU"/>
              <a:pPr>
                <a:defRPr/>
              </a:pPr>
              <a:t>‹#›</a:t>
            </a:fld>
            <a:endParaRPr lang="hu-HU" dirty="0"/>
          </a:p>
        </p:txBody>
      </p:sp>
    </p:spTree>
    <p:extLst>
      <p:ext uri="{BB962C8B-B14F-4D97-AF65-F5344CB8AC3E}">
        <p14:creationId xmlns:p14="http://schemas.microsoft.com/office/powerpoint/2010/main" val="204528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A68C2EAD-96DB-4604-B423-9EE15DBD6111}"/>
              </a:ext>
            </a:extLst>
          </p:cNvPr>
          <p:cNvSpPr>
            <a:spLocks noGrp="1" noChangeArrowheads="1"/>
          </p:cNvSpPr>
          <p:nvPr>
            <p:ph type="title"/>
          </p:nvPr>
        </p:nvSpPr>
        <p:spPr bwMode="auto">
          <a:xfrm>
            <a:off x="1043608" y="229510"/>
            <a:ext cx="7499176" cy="6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a:extLst>
              <a:ext uri="{FF2B5EF4-FFF2-40B4-BE49-F238E27FC236}">
                <a16:creationId xmlns="" xmlns:a16="http://schemas.microsoft.com/office/drawing/2014/main" id="{AD29547F-0EAE-401A-9355-75075B5356CD}"/>
              </a:ext>
            </a:extLst>
          </p:cNvPr>
          <p:cNvSpPr>
            <a:spLocks noGrp="1" noChangeArrowheads="1"/>
          </p:cNvSpPr>
          <p:nvPr>
            <p:ph type="body" idx="1"/>
          </p:nvPr>
        </p:nvSpPr>
        <p:spPr bwMode="auto">
          <a:xfrm>
            <a:off x="971601" y="1196754"/>
            <a:ext cx="7715200" cy="492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 xmlns:a16="http://schemas.microsoft.com/office/drawing/2014/main" id="{2C99F81C-A88C-49D2-9CE7-E3C4D0738374}"/>
              </a:ext>
            </a:extLst>
          </p:cNvPr>
          <p:cNvSpPr>
            <a:spLocks noGrp="1" noChangeArrowheads="1"/>
          </p:cNvSpPr>
          <p:nvPr>
            <p:ph type="dt" sz="half" idx="2"/>
          </p:nvPr>
        </p:nvSpPr>
        <p:spPr bwMode="auto">
          <a:xfrm>
            <a:off x="971600" y="6372988"/>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hu-HU"/>
          </a:p>
        </p:txBody>
      </p:sp>
      <p:sp>
        <p:nvSpPr>
          <p:cNvPr id="1029" name="Rectangle 5">
            <a:extLst>
              <a:ext uri="{FF2B5EF4-FFF2-40B4-BE49-F238E27FC236}">
                <a16:creationId xmlns="" xmlns:a16="http://schemas.microsoft.com/office/drawing/2014/main" id="{03D9DFAD-7995-4EDE-95E4-CDE28F8A3EC3}"/>
              </a:ext>
            </a:extLst>
          </p:cNvPr>
          <p:cNvSpPr>
            <a:spLocks noGrp="1" noChangeArrowheads="1"/>
          </p:cNvSpPr>
          <p:nvPr>
            <p:ph type="ftr" sz="quarter" idx="3"/>
          </p:nvPr>
        </p:nvSpPr>
        <p:spPr bwMode="auto">
          <a:xfrm>
            <a:off x="3381400" y="6372988"/>
            <a:ext cx="2895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hu-HU" dirty="0"/>
          </a:p>
        </p:txBody>
      </p:sp>
      <p:sp>
        <p:nvSpPr>
          <p:cNvPr id="1030" name="Rectangle 6">
            <a:extLst>
              <a:ext uri="{FF2B5EF4-FFF2-40B4-BE49-F238E27FC236}">
                <a16:creationId xmlns="" xmlns:a16="http://schemas.microsoft.com/office/drawing/2014/main" id="{6D79F071-7803-4F18-8384-02A9F18866A9}"/>
              </a:ext>
            </a:extLst>
          </p:cNvPr>
          <p:cNvSpPr>
            <a:spLocks noGrp="1" noChangeArrowheads="1"/>
          </p:cNvSpPr>
          <p:nvPr>
            <p:ph type="sldNum" sz="quarter" idx="4"/>
          </p:nvPr>
        </p:nvSpPr>
        <p:spPr bwMode="auto">
          <a:xfrm>
            <a:off x="6553200" y="6372987"/>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atin typeface="Arial" charset="0"/>
              </a:defRPr>
            </a:lvl1pPr>
          </a:lstStyle>
          <a:p>
            <a:pPr>
              <a:defRPr/>
            </a:pPr>
            <a:fld id="{4E40F792-3731-4625-8F3F-E907E5D6F736}" type="slidenum">
              <a:rPr lang="hu-HU"/>
              <a:pPr>
                <a:defRPr/>
              </a:pPr>
              <a:t>‹#›</a:t>
            </a:fld>
            <a:endParaRPr lang="hu-HU" dirty="0"/>
          </a:p>
        </p:txBody>
      </p:sp>
    </p:spTree>
    <p:extLst>
      <p:ext uri="{BB962C8B-B14F-4D97-AF65-F5344CB8AC3E}">
        <p14:creationId xmlns:p14="http://schemas.microsoft.com/office/powerpoint/2010/main" val="126187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27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Automotive%20CAN%20and%20LIN%20Overview.mp4"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Local%20Interconnect%20Network%20-LIN-%20-%20Animated%20Tutorial.web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 xmlns:a16="http://schemas.microsoft.com/office/drawing/2014/main" id="{962AC9DC-7709-4B5E-8CBB-38CA6E62EE0C}"/>
              </a:ext>
            </a:extLst>
          </p:cNvPr>
          <p:cNvSpPr txBox="1"/>
          <p:nvPr/>
        </p:nvSpPr>
        <p:spPr>
          <a:xfrm>
            <a:off x="1979713" y="4860812"/>
            <a:ext cx="4952036" cy="715581"/>
          </a:xfrm>
          <a:prstGeom prst="rect">
            <a:avLst/>
          </a:prstGeom>
          <a:noFill/>
        </p:spPr>
        <p:txBody>
          <a:bodyPr wrap="square" rtlCol="0">
            <a:spAutoFit/>
          </a:bodyPr>
          <a:lstStyle/>
          <a:p>
            <a:pPr eaLnBrk="0" fontAlgn="base" hangingPunct="0">
              <a:spcBef>
                <a:spcPct val="0"/>
              </a:spcBef>
              <a:spcAft>
                <a:spcPct val="0"/>
              </a:spcAft>
            </a:pPr>
            <a:r>
              <a:rPr lang="en-US" sz="1350" dirty="0">
                <a:solidFill>
                  <a:srgbClr val="000000"/>
                </a:solidFill>
                <a:latin typeface="Arial" panose="020B0604020202020204" pitchFamily="34" charset="0"/>
              </a:rPr>
              <a:t>Dr. </a:t>
            </a:r>
            <a:r>
              <a:rPr lang="en-US" sz="1350" dirty="0" err="1">
                <a:solidFill>
                  <a:srgbClr val="000000"/>
                </a:solidFill>
                <a:latin typeface="Arial" panose="020B0604020202020204" pitchFamily="34" charset="0"/>
              </a:rPr>
              <a:t>Tamás</a:t>
            </a:r>
            <a:r>
              <a:rPr lang="en-US" sz="1350" dirty="0">
                <a:solidFill>
                  <a:srgbClr val="000000"/>
                </a:solidFill>
                <a:latin typeface="Arial" panose="020B0604020202020204" pitchFamily="34" charset="0"/>
              </a:rPr>
              <a:t> </a:t>
            </a:r>
            <a:r>
              <a:rPr lang="en-US" sz="1350" dirty="0" err="1">
                <a:solidFill>
                  <a:srgbClr val="000000"/>
                </a:solidFill>
                <a:latin typeface="Arial" panose="020B0604020202020204" pitchFamily="34" charset="0"/>
              </a:rPr>
              <a:t>Szakács</a:t>
            </a:r>
            <a:r>
              <a:rPr lang="en-US" sz="1350" dirty="0">
                <a:solidFill>
                  <a:srgbClr val="000000"/>
                </a:solidFill>
                <a:latin typeface="Arial" panose="020B0604020202020204" pitchFamily="34" charset="0"/>
              </a:rPr>
              <a:t>: 	szakacs.tamas@bgk.uni-obuda.hu, </a:t>
            </a:r>
          </a:p>
          <a:p>
            <a:pPr eaLnBrk="0" fontAlgn="base" hangingPunct="0">
              <a:spcBef>
                <a:spcPct val="0"/>
              </a:spcBef>
              <a:spcAft>
                <a:spcPct val="0"/>
              </a:spcAft>
            </a:pPr>
            <a:r>
              <a:rPr lang="en-US" sz="1350" dirty="0" err="1">
                <a:solidFill>
                  <a:srgbClr val="000000"/>
                </a:solidFill>
                <a:latin typeface="Arial" panose="020B0604020202020204" pitchFamily="34" charset="0"/>
              </a:rPr>
              <a:t>Ákos</a:t>
            </a:r>
            <a:r>
              <a:rPr lang="en-US" sz="1350" dirty="0">
                <a:solidFill>
                  <a:srgbClr val="000000"/>
                </a:solidFill>
                <a:latin typeface="Arial" panose="020B0604020202020204" pitchFamily="34" charset="0"/>
              </a:rPr>
              <a:t> </a:t>
            </a:r>
            <a:r>
              <a:rPr lang="en-US" sz="1350" dirty="0" err="1">
                <a:solidFill>
                  <a:srgbClr val="000000"/>
                </a:solidFill>
                <a:latin typeface="Arial" panose="020B0604020202020204" pitchFamily="34" charset="0"/>
              </a:rPr>
              <a:t>Jányoki</a:t>
            </a:r>
            <a:r>
              <a:rPr lang="en-US" sz="1350" dirty="0">
                <a:solidFill>
                  <a:srgbClr val="000000"/>
                </a:solidFill>
                <a:latin typeface="Arial" panose="020B0604020202020204" pitchFamily="34" charset="0"/>
              </a:rPr>
              <a:t>:		janyoki.akos@bgk.uni-obuda.hu</a:t>
            </a:r>
            <a:endParaRPr lang="hu-HU" sz="1350" dirty="0">
              <a:solidFill>
                <a:srgbClr val="000000"/>
              </a:solidFill>
              <a:latin typeface="Arial" panose="020B0604020202020204" pitchFamily="34" charset="0"/>
            </a:endParaRPr>
          </a:p>
        </p:txBody>
      </p:sp>
      <p:sp>
        <p:nvSpPr>
          <p:cNvPr id="8" name="Alcím 2">
            <a:extLst>
              <a:ext uri="{FF2B5EF4-FFF2-40B4-BE49-F238E27FC236}">
                <a16:creationId xmlns="" xmlns:a16="http://schemas.microsoft.com/office/drawing/2014/main" id="{1701C904-A99C-4C20-9A3B-85EB4600CA75}"/>
              </a:ext>
            </a:extLst>
          </p:cNvPr>
          <p:cNvSpPr txBox="1">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eaLnBrk="0" hangingPunct="0">
              <a:buNone/>
              <a:defRPr/>
            </a:pPr>
            <a:r>
              <a:rPr lang="en-US" altLang="hu-HU" dirty="0">
                <a:latin typeface="Arial" panose="020B0604020202020204" pitchFamily="34" charset="0"/>
                <a:ea typeface="+mj-ea"/>
                <a:cs typeface="+mj-cs"/>
              </a:rPr>
              <a:t>Vehicle Informatics</a:t>
            </a:r>
            <a:br>
              <a:rPr lang="en-US" altLang="hu-HU" dirty="0">
                <a:latin typeface="Arial" panose="020B0604020202020204" pitchFamily="34" charset="0"/>
                <a:ea typeface="+mj-ea"/>
                <a:cs typeface="+mj-cs"/>
              </a:rPr>
            </a:br>
            <a:r>
              <a:rPr lang="en-US" altLang="hu-HU" dirty="0">
                <a:latin typeface="Arial" panose="020B0604020202020204" pitchFamily="34" charset="0"/>
                <a:ea typeface="+mj-ea"/>
                <a:cs typeface="+mj-cs"/>
              </a:rPr>
              <a:t>(Vehicle System Informatics)</a:t>
            </a:r>
          </a:p>
        </p:txBody>
      </p:sp>
      <p:sp>
        <p:nvSpPr>
          <p:cNvPr id="6" name="Tartalom helye 5">
            <a:extLst>
              <a:ext uri="{FF2B5EF4-FFF2-40B4-BE49-F238E27FC236}">
                <a16:creationId xmlns="" xmlns:a16="http://schemas.microsoft.com/office/drawing/2014/main" id="{58531174-416A-4139-A440-E939AA17C7EC}"/>
              </a:ext>
            </a:extLst>
          </p:cNvPr>
          <p:cNvSpPr>
            <a:spLocks noGrp="1"/>
          </p:cNvSpPr>
          <p:nvPr>
            <p:ph idx="1"/>
          </p:nvPr>
        </p:nvSpPr>
        <p:spPr/>
        <p:txBody>
          <a:bodyPr/>
          <a:lstStyle/>
          <a:p>
            <a:pPr marL="0" indent="0" algn="ctr">
              <a:buNone/>
              <a:defRPr/>
            </a:pPr>
            <a:endParaRPr lang="en-US" altLang="hu-HU" sz="2700" b="1" dirty="0"/>
          </a:p>
          <a:p>
            <a:pPr marL="0" indent="0" algn="ctr">
              <a:buNone/>
              <a:defRPr/>
            </a:pPr>
            <a:r>
              <a:rPr lang="hu-HU" altLang="hu-HU" sz="3000" dirty="0" err="1"/>
              <a:t>Lecture</a:t>
            </a:r>
            <a:endParaRPr lang="en-US" altLang="hu-HU" sz="3000" dirty="0"/>
          </a:p>
          <a:p>
            <a:pPr marL="0" indent="0" algn="ctr">
              <a:buNone/>
              <a:defRPr/>
            </a:pPr>
            <a:r>
              <a:rPr lang="en-US" sz="3000" dirty="0"/>
              <a:t>Part 0</a:t>
            </a:r>
            <a:r>
              <a:rPr lang="hu-HU" sz="3000" dirty="0"/>
              <a:t>3</a:t>
            </a:r>
            <a:endParaRPr lang="en-US" sz="3000" dirty="0"/>
          </a:p>
          <a:p>
            <a:pPr marL="0" indent="0" algn="ctr">
              <a:buNone/>
              <a:defRPr/>
            </a:pPr>
            <a:r>
              <a:rPr lang="hu-HU" sz="1350" dirty="0"/>
              <a:t>(CAN </a:t>
            </a:r>
            <a:r>
              <a:rPr lang="hu-HU" sz="1350" dirty="0" err="1"/>
              <a:t>cont’d</a:t>
            </a:r>
            <a:r>
              <a:rPr lang="hu-HU" sz="1350" dirty="0"/>
              <a:t>, LIN, MOST)</a:t>
            </a:r>
            <a:endParaRPr lang="en-US" sz="1350" dirty="0"/>
          </a:p>
        </p:txBody>
      </p:sp>
    </p:spTree>
    <p:extLst>
      <p:ext uri="{BB962C8B-B14F-4D97-AF65-F5344CB8AC3E}">
        <p14:creationId xmlns:p14="http://schemas.microsoft.com/office/powerpoint/2010/main" val="25674037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1041814" y="848616"/>
            <a:ext cx="7920930" cy="1200329"/>
          </a:xfrm>
          <a:prstGeom prst="rect">
            <a:avLst/>
          </a:prstGeom>
        </p:spPr>
        <p:txBody>
          <a:bodyPr wrap="square">
            <a:spAutoFit/>
          </a:bodyPr>
          <a:lstStyle/>
          <a:p>
            <a:pPr algn="just">
              <a:spcAft>
                <a:spcPts val="1200"/>
              </a:spcAft>
            </a:pPr>
            <a:r>
              <a:rPr lang="en-US" b="1" dirty="0"/>
              <a:t>ISO 11898-3</a:t>
            </a:r>
            <a:r>
              <a:rPr lang="en-US" dirty="0"/>
              <a:t>, also called low speed or fault tolerant CAN, uses a linear bus, star bus or multiple star buses connected by a linear bus and is terminated at each node by a fraction of the overall termination resistance. The overall termination resistance should be about 100 Ω, but not less than 100 Ω.</a:t>
            </a:r>
            <a:endParaRPr lang="hu-HU" dirty="0"/>
          </a:p>
        </p:txBody>
      </p:sp>
      <p:pic>
        <p:nvPicPr>
          <p:cNvPr id="7" name="Kép 6">
            <a:extLst>
              <a:ext uri="{FF2B5EF4-FFF2-40B4-BE49-F238E27FC236}">
                <a16:creationId xmlns:a16="http://schemas.microsoft.com/office/drawing/2014/main" xmlns="" id="{E1AAF923-1D97-448C-AFC5-29BA8764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814" y="1988840"/>
            <a:ext cx="7060372" cy="4303277"/>
          </a:xfrm>
          <a:prstGeom prst="rect">
            <a:avLst/>
          </a:prstGeom>
        </p:spPr>
      </p:pic>
      <p:sp>
        <p:nvSpPr>
          <p:cNvPr id="2" name="Cím 1">
            <a:extLst>
              <a:ext uri="{FF2B5EF4-FFF2-40B4-BE49-F238E27FC236}">
                <a16:creationId xmlns:a16="http://schemas.microsoft.com/office/drawing/2014/main" xmlns="" id="{B20E5976-27C5-4012-8951-78C8200B463C}"/>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27194182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xmlns="" id="{E1AAF923-1D97-448C-AFC5-29BA8764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64704"/>
            <a:ext cx="6048672" cy="4015069"/>
          </a:xfrm>
          <a:prstGeom prst="rect">
            <a:avLst/>
          </a:prstGeom>
        </p:spPr>
      </p:pic>
      <p:sp>
        <p:nvSpPr>
          <p:cNvPr id="2" name="Cím 1">
            <a:extLst>
              <a:ext uri="{FF2B5EF4-FFF2-40B4-BE49-F238E27FC236}">
                <a16:creationId xmlns:a16="http://schemas.microsoft.com/office/drawing/2014/main" xmlns="" id="{7452F778-F333-4415-A6B2-C64BBACB7ACB}"/>
              </a:ext>
            </a:extLst>
          </p:cNvPr>
          <p:cNvSpPr>
            <a:spLocks noGrp="1"/>
          </p:cNvSpPr>
          <p:nvPr>
            <p:ph type="title"/>
          </p:nvPr>
        </p:nvSpPr>
        <p:spPr/>
        <p:txBody>
          <a:bodyPr/>
          <a:lstStyle/>
          <a:p>
            <a:r>
              <a:rPr lang="en-US" dirty="0"/>
              <a:t>CAN Architecture</a:t>
            </a:r>
          </a:p>
        </p:txBody>
      </p:sp>
      <p:pic>
        <p:nvPicPr>
          <p:cNvPr id="4" name="Kép 3">
            <a:extLst>
              <a:ext uri="{FF2B5EF4-FFF2-40B4-BE49-F238E27FC236}">
                <a16:creationId xmlns:a16="http://schemas.microsoft.com/office/drawing/2014/main" xmlns="" id="{65F81FBD-D0B5-4CE1-8B8E-4BD4DC99C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275" y="4677678"/>
            <a:ext cx="6570117" cy="1730560"/>
          </a:xfrm>
          <a:prstGeom prst="rect">
            <a:avLst/>
          </a:prstGeom>
        </p:spPr>
      </p:pic>
    </p:spTree>
    <p:extLst>
      <p:ext uri="{BB962C8B-B14F-4D97-AF65-F5344CB8AC3E}">
        <p14:creationId xmlns:p14="http://schemas.microsoft.com/office/powerpoint/2010/main" val="37173980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xmlns="" id="{ED4346FB-FBD0-415C-9413-7B061F20F191}"/>
              </a:ext>
            </a:extLst>
          </p:cNvPr>
          <p:cNvPicPr>
            <a:picLocks noChangeAspect="1"/>
          </p:cNvPicPr>
          <p:nvPr/>
        </p:nvPicPr>
        <p:blipFill>
          <a:blip r:embed="rId2"/>
          <a:stretch>
            <a:fillRect/>
          </a:stretch>
        </p:blipFill>
        <p:spPr>
          <a:xfrm>
            <a:off x="1331913" y="1559183"/>
            <a:ext cx="7108206" cy="4102065"/>
          </a:xfrm>
          <a:prstGeom prst="rect">
            <a:avLst/>
          </a:prstGeom>
        </p:spPr>
      </p:pic>
      <p:sp>
        <p:nvSpPr>
          <p:cNvPr id="7" name="Szövegdoboz 2">
            <a:extLst>
              <a:ext uri="{FF2B5EF4-FFF2-40B4-BE49-F238E27FC236}">
                <a16:creationId xmlns:a16="http://schemas.microsoft.com/office/drawing/2014/main" xmlns="" id="{EF89E3E2-2ADE-46A6-8626-61724A6DDB85}"/>
              </a:ext>
            </a:extLst>
          </p:cNvPr>
          <p:cNvSpPr txBox="1">
            <a:spLocks noGrp="1" noChangeArrowheads="1"/>
          </p:cNvSpPr>
          <p:nvPr>
            <p:ph type="title"/>
          </p:nvPr>
        </p:nvSpPr>
        <p:spPr bwMode="auto">
          <a:xfrm>
            <a:off x="1043608" y="276727"/>
            <a:ext cx="7499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dirty="0">
                <a:solidFill>
                  <a:schemeClr val="tx2"/>
                </a:solidFill>
                <a:latin typeface="+mj-lt"/>
              </a:rPr>
              <a:t>Can </a:t>
            </a:r>
            <a:r>
              <a:rPr lang="hu-HU" altLang="hu-HU" dirty="0">
                <a:solidFill>
                  <a:schemeClr val="tx2"/>
                </a:solidFill>
                <a:latin typeface="+mj-lt"/>
              </a:rPr>
              <a:t>BUS </a:t>
            </a:r>
            <a:r>
              <a:rPr lang="en-GB" altLang="hu-HU" dirty="0">
                <a:solidFill>
                  <a:schemeClr val="tx2"/>
                </a:solidFill>
                <a:latin typeface="+mj-lt"/>
              </a:rPr>
              <a:t>system</a:t>
            </a:r>
          </a:p>
        </p:txBody>
      </p:sp>
    </p:spTree>
    <p:extLst>
      <p:ext uri="{BB962C8B-B14F-4D97-AF65-F5344CB8AC3E}">
        <p14:creationId xmlns:p14="http://schemas.microsoft.com/office/powerpoint/2010/main" val="41635944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xmlns="" id="{06F0397C-0F8A-46BE-B7F7-868FAC23C108}"/>
              </a:ext>
            </a:extLst>
          </p:cNvPr>
          <p:cNvPicPr>
            <a:picLocks noChangeAspect="1"/>
          </p:cNvPicPr>
          <p:nvPr/>
        </p:nvPicPr>
        <p:blipFill>
          <a:blip r:embed="rId2"/>
          <a:stretch>
            <a:fillRect/>
          </a:stretch>
        </p:blipFill>
        <p:spPr>
          <a:xfrm>
            <a:off x="1835696" y="1622955"/>
            <a:ext cx="5613582" cy="3813007"/>
          </a:xfrm>
          <a:prstGeom prst="rect">
            <a:avLst/>
          </a:prstGeom>
        </p:spPr>
      </p:pic>
      <p:sp>
        <p:nvSpPr>
          <p:cNvPr id="3" name="Szövegdoboz 2">
            <a:extLst>
              <a:ext uri="{FF2B5EF4-FFF2-40B4-BE49-F238E27FC236}">
                <a16:creationId xmlns:a16="http://schemas.microsoft.com/office/drawing/2014/main" xmlns="" id="{45704AC9-ECBC-498A-B935-D7CD20CF6C04}"/>
              </a:ext>
            </a:extLst>
          </p:cNvPr>
          <p:cNvSpPr txBox="1"/>
          <p:nvPr/>
        </p:nvSpPr>
        <p:spPr bwMode="auto">
          <a:xfrm>
            <a:off x="1619672" y="1160597"/>
            <a:ext cx="262123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indent="0" algn="ctr">
              <a:buFontTx/>
              <a:buNone/>
            </a:pPr>
            <a:r>
              <a:rPr lang="en-US" kern="0" dirty="0"/>
              <a:t>Why twisted pair cable?</a:t>
            </a:r>
          </a:p>
        </p:txBody>
      </p:sp>
      <p:sp>
        <p:nvSpPr>
          <p:cNvPr id="4" name="Cím 3">
            <a:extLst>
              <a:ext uri="{FF2B5EF4-FFF2-40B4-BE49-F238E27FC236}">
                <a16:creationId xmlns:a16="http://schemas.microsoft.com/office/drawing/2014/main" xmlns="" id="{1431353C-261A-4F4B-B58E-5A88B726F24F}"/>
              </a:ext>
            </a:extLst>
          </p:cNvPr>
          <p:cNvSpPr>
            <a:spLocks noGrp="1"/>
          </p:cNvSpPr>
          <p:nvPr>
            <p:ph type="title"/>
          </p:nvPr>
        </p:nvSpPr>
        <p:spPr/>
        <p:txBody>
          <a:bodyPr/>
          <a:lstStyle/>
          <a:p>
            <a:r>
              <a:rPr lang="en-US" altLang="hu-HU" sz="3200" dirty="0"/>
              <a:t>Can </a:t>
            </a:r>
            <a:r>
              <a:rPr lang="hu-HU" altLang="hu-HU" sz="3200" dirty="0"/>
              <a:t>BUS </a:t>
            </a:r>
            <a:r>
              <a:rPr lang="en-GB" altLang="hu-HU" sz="3200" dirty="0"/>
              <a:t>system</a:t>
            </a:r>
            <a:endParaRPr lang="en-US" sz="3200" dirty="0"/>
          </a:p>
        </p:txBody>
      </p:sp>
    </p:spTree>
    <p:extLst>
      <p:ext uri="{BB962C8B-B14F-4D97-AF65-F5344CB8AC3E}">
        <p14:creationId xmlns:p14="http://schemas.microsoft.com/office/powerpoint/2010/main" val="37407847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xmlns="" id="{BB35268E-D5E1-4D39-A987-7A5931D9AC55}"/>
              </a:ext>
            </a:extLst>
          </p:cNvPr>
          <p:cNvPicPr>
            <a:picLocks noChangeAspect="1"/>
          </p:cNvPicPr>
          <p:nvPr/>
        </p:nvPicPr>
        <p:blipFill>
          <a:blip r:embed="rId2"/>
          <a:stretch>
            <a:fillRect/>
          </a:stretch>
        </p:blipFill>
        <p:spPr>
          <a:xfrm>
            <a:off x="827583" y="1047537"/>
            <a:ext cx="8062103" cy="4842725"/>
          </a:xfrm>
          <a:prstGeom prst="rect">
            <a:avLst/>
          </a:prstGeom>
        </p:spPr>
      </p:pic>
      <p:sp>
        <p:nvSpPr>
          <p:cNvPr id="7" name="Szövegdoboz 6">
            <a:extLst>
              <a:ext uri="{FF2B5EF4-FFF2-40B4-BE49-F238E27FC236}">
                <a16:creationId xmlns:a16="http://schemas.microsoft.com/office/drawing/2014/main" xmlns="" id="{412483A2-1407-4900-81F3-AA655806AA67}"/>
              </a:ext>
            </a:extLst>
          </p:cNvPr>
          <p:cNvSpPr txBox="1"/>
          <p:nvPr/>
        </p:nvSpPr>
        <p:spPr bwMode="auto">
          <a:xfrm>
            <a:off x="1268799" y="862871"/>
            <a:ext cx="1749197"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indent="0" algn="ctr">
              <a:buFontTx/>
              <a:buNone/>
            </a:pPr>
            <a:r>
              <a:rPr lang="en-US" kern="0" dirty="0"/>
              <a:t>Arbitration race</a:t>
            </a:r>
          </a:p>
        </p:txBody>
      </p:sp>
      <p:sp>
        <p:nvSpPr>
          <p:cNvPr id="3" name="Cím 2">
            <a:extLst>
              <a:ext uri="{FF2B5EF4-FFF2-40B4-BE49-F238E27FC236}">
                <a16:creationId xmlns:a16="http://schemas.microsoft.com/office/drawing/2014/main" xmlns="" id="{FAFB966E-9418-4F6D-A31D-04DC3C94EF05}"/>
              </a:ext>
            </a:extLst>
          </p:cNvPr>
          <p:cNvSpPr>
            <a:spLocks noGrp="1"/>
          </p:cNvSpPr>
          <p:nvPr>
            <p:ph type="title"/>
          </p:nvPr>
        </p:nvSpPr>
        <p:spPr/>
        <p:txBody>
          <a:bodyPr/>
          <a:lstStyle/>
          <a:p>
            <a:r>
              <a:rPr lang="en-US" sz="3200" dirty="0"/>
              <a:t>Can BUS system</a:t>
            </a:r>
          </a:p>
        </p:txBody>
      </p:sp>
    </p:spTree>
    <p:extLst>
      <p:ext uri="{BB962C8B-B14F-4D97-AF65-F5344CB8AC3E}">
        <p14:creationId xmlns:p14="http://schemas.microsoft.com/office/powerpoint/2010/main" val="42547995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xmlns="" id="{BDE184F5-0906-4C34-ABF9-045C633471DC}"/>
              </a:ext>
            </a:extLst>
          </p:cNvPr>
          <p:cNvPicPr>
            <a:picLocks noChangeAspect="1"/>
          </p:cNvPicPr>
          <p:nvPr/>
        </p:nvPicPr>
        <p:blipFill>
          <a:blip r:embed="rId2"/>
          <a:stretch>
            <a:fillRect/>
          </a:stretch>
        </p:blipFill>
        <p:spPr>
          <a:xfrm>
            <a:off x="856013" y="982640"/>
            <a:ext cx="8213374" cy="4462584"/>
          </a:xfrm>
          <a:prstGeom prst="rect">
            <a:avLst/>
          </a:prstGeom>
        </p:spPr>
      </p:pic>
      <p:sp>
        <p:nvSpPr>
          <p:cNvPr id="2" name="Cím 1">
            <a:extLst>
              <a:ext uri="{FF2B5EF4-FFF2-40B4-BE49-F238E27FC236}">
                <a16:creationId xmlns:a16="http://schemas.microsoft.com/office/drawing/2014/main" xmlns="" id="{689D8CA5-7EE9-49CE-819C-24F84C1B11BF}"/>
              </a:ext>
            </a:extLst>
          </p:cNvPr>
          <p:cNvSpPr>
            <a:spLocks noGrp="1"/>
          </p:cNvSpPr>
          <p:nvPr>
            <p:ph type="title"/>
          </p:nvPr>
        </p:nvSpPr>
        <p:spPr/>
        <p:txBody>
          <a:bodyPr/>
          <a:lstStyle/>
          <a:p>
            <a:r>
              <a:rPr lang="en-US" dirty="0"/>
              <a:t>Can BUS system</a:t>
            </a:r>
          </a:p>
        </p:txBody>
      </p:sp>
    </p:spTree>
    <p:extLst>
      <p:ext uri="{BB962C8B-B14F-4D97-AF65-F5344CB8AC3E}">
        <p14:creationId xmlns:p14="http://schemas.microsoft.com/office/powerpoint/2010/main" val="9627215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xmlns="" id="{C8FDADF1-B612-40D5-8859-CC0C3AABEE8A}"/>
              </a:ext>
            </a:extLst>
          </p:cNvPr>
          <p:cNvPicPr>
            <a:picLocks noChangeAspect="1"/>
          </p:cNvPicPr>
          <p:nvPr/>
        </p:nvPicPr>
        <p:blipFill>
          <a:blip r:embed="rId2"/>
          <a:stretch>
            <a:fillRect/>
          </a:stretch>
        </p:blipFill>
        <p:spPr>
          <a:xfrm>
            <a:off x="852407" y="569115"/>
            <a:ext cx="8239206" cy="4372053"/>
          </a:xfrm>
          <a:prstGeom prst="rect">
            <a:avLst/>
          </a:prstGeom>
        </p:spPr>
      </p:pic>
      <p:sp>
        <p:nvSpPr>
          <p:cNvPr id="2" name="Cím 1">
            <a:extLst>
              <a:ext uri="{FF2B5EF4-FFF2-40B4-BE49-F238E27FC236}">
                <a16:creationId xmlns:a16="http://schemas.microsoft.com/office/drawing/2014/main" xmlns="" id="{5FB94678-679E-4266-8F84-ACE1C01E8C70}"/>
              </a:ext>
            </a:extLst>
          </p:cNvPr>
          <p:cNvSpPr>
            <a:spLocks noGrp="1"/>
          </p:cNvSpPr>
          <p:nvPr>
            <p:ph type="title"/>
          </p:nvPr>
        </p:nvSpPr>
        <p:spPr/>
        <p:txBody>
          <a:bodyPr/>
          <a:lstStyle/>
          <a:p>
            <a:r>
              <a:rPr lang="en-US" dirty="0"/>
              <a:t>Can BUS system</a:t>
            </a:r>
          </a:p>
        </p:txBody>
      </p:sp>
    </p:spTree>
    <p:extLst>
      <p:ext uri="{BB962C8B-B14F-4D97-AF65-F5344CB8AC3E}">
        <p14:creationId xmlns:p14="http://schemas.microsoft.com/office/powerpoint/2010/main" val="5450593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xmlns="" id="{F6C89C5C-2339-44F6-994C-CEA54FE001A4}"/>
              </a:ext>
            </a:extLst>
          </p:cNvPr>
          <p:cNvPicPr>
            <a:picLocks noChangeAspect="1"/>
          </p:cNvPicPr>
          <p:nvPr/>
        </p:nvPicPr>
        <p:blipFill>
          <a:blip r:embed="rId2"/>
          <a:stretch>
            <a:fillRect/>
          </a:stretch>
        </p:blipFill>
        <p:spPr>
          <a:xfrm>
            <a:off x="1043607" y="764704"/>
            <a:ext cx="7633667" cy="5198898"/>
          </a:xfrm>
          <a:prstGeom prst="rect">
            <a:avLst/>
          </a:prstGeom>
        </p:spPr>
      </p:pic>
      <p:sp>
        <p:nvSpPr>
          <p:cNvPr id="4" name="Téglalap 3">
            <a:extLst>
              <a:ext uri="{FF2B5EF4-FFF2-40B4-BE49-F238E27FC236}">
                <a16:creationId xmlns:a16="http://schemas.microsoft.com/office/drawing/2014/main" xmlns="" id="{021A0E0A-2610-4BD1-A58C-7A5E366957CB}"/>
              </a:ext>
            </a:extLst>
          </p:cNvPr>
          <p:cNvSpPr/>
          <p:nvPr/>
        </p:nvSpPr>
        <p:spPr>
          <a:xfrm>
            <a:off x="1547664" y="764704"/>
            <a:ext cx="28803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a:extLst>
              <a:ext uri="{FF2B5EF4-FFF2-40B4-BE49-F238E27FC236}">
                <a16:creationId xmlns:a16="http://schemas.microsoft.com/office/drawing/2014/main" xmlns="" id="{E8AC3812-3F23-4DBA-9C35-53FC7F278C80}"/>
              </a:ext>
            </a:extLst>
          </p:cNvPr>
          <p:cNvSpPr>
            <a:spLocks noGrp="1"/>
          </p:cNvSpPr>
          <p:nvPr>
            <p:ph type="title"/>
          </p:nvPr>
        </p:nvSpPr>
        <p:spPr/>
        <p:txBody>
          <a:bodyPr/>
          <a:lstStyle/>
          <a:p>
            <a:r>
              <a:rPr lang="en-US" dirty="0"/>
              <a:t>Can BUS system</a:t>
            </a:r>
          </a:p>
        </p:txBody>
      </p:sp>
    </p:spTree>
    <p:extLst>
      <p:ext uri="{BB962C8B-B14F-4D97-AF65-F5344CB8AC3E}">
        <p14:creationId xmlns:p14="http://schemas.microsoft.com/office/powerpoint/2010/main" val="4855156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1198167" y="5490625"/>
            <a:ext cx="2563522" cy="207749"/>
          </a:xfrm>
          <a:prstGeom prst="rect">
            <a:avLst/>
          </a:prstGeom>
          <a:noFill/>
        </p:spPr>
        <p:txBody>
          <a:bodyPr wrap="none" rtlCol="0">
            <a:spAutoFit/>
          </a:bodyPr>
          <a:lstStyle/>
          <a:p>
            <a:pPr eaLnBrk="0" fontAlgn="base" hangingPunct="0">
              <a:spcBef>
                <a:spcPct val="0"/>
              </a:spcBef>
              <a:spcAft>
                <a:spcPct val="0"/>
              </a:spcAft>
            </a:pPr>
            <a:r>
              <a:rPr lang="en-US" sz="750" dirty="0">
                <a:solidFill>
                  <a:srgbClr val="000000"/>
                </a:solidFill>
                <a:latin typeface="Arial" panose="020B0604020202020204" pitchFamily="34" charset="0"/>
              </a:rPr>
              <a:t>Automotive CAN and LIN Overview</a:t>
            </a:r>
            <a:r>
              <a:rPr lang="hu-HU" sz="750" dirty="0">
                <a:solidFill>
                  <a:srgbClr val="000000"/>
                </a:solidFill>
                <a:latin typeface="Arial" panose="020B0604020202020204" pitchFamily="34" charset="0"/>
              </a:rPr>
              <a:t> (Texas Instruments)</a:t>
            </a:r>
          </a:p>
        </p:txBody>
      </p:sp>
      <p:sp>
        <p:nvSpPr>
          <p:cNvPr id="4" name="Téglalap 3">
            <a:extLst>
              <a:ext uri="{FF2B5EF4-FFF2-40B4-BE49-F238E27FC236}">
                <a16:creationId xmlns="" xmlns:a16="http://schemas.microsoft.com/office/drawing/2014/main" id="{021A0E0A-2610-4BD1-A58C-7A5E366957CB}"/>
              </a:ext>
            </a:extLst>
          </p:cNvPr>
          <p:cNvSpPr/>
          <p:nvPr/>
        </p:nvSpPr>
        <p:spPr>
          <a:xfrm>
            <a:off x="2303748" y="1430778"/>
            <a:ext cx="2160240" cy="486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hu-HU" sz="1350">
              <a:solidFill>
                <a:srgbClr val="FFFFFF"/>
              </a:solidFill>
              <a:latin typeface="Arial"/>
            </a:endParaRPr>
          </a:p>
        </p:txBody>
      </p:sp>
      <p:sp>
        <p:nvSpPr>
          <p:cNvPr id="3" name="Cím 2">
            <a:extLst>
              <a:ext uri="{FF2B5EF4-FFF2-40B4-BE49-F238E27FC236}">
                <a16:creationId xmlns="" xmlns:a16="http://schemas.microsoft.com/office/drawing/2014/main" id="{E8AC3812-3F23-4DBA-9C35-53FC7F278C80}"/>
              </a:ext>
            </a:extLst>
          </p:cNvPr>
          <p:cNvSpPr>
            <a:spLocks noGrp="1"/>
          </p:cNvSpPr>
          <p:nvPr>
            <p:ph type="title"/>
          </p:nvPr>
        </p:nvSpPr>
        <p:spPr/>
        <p:txBody>
          <a:bodyPr/>
          <a:lstStyle/>
          <a:p>
            <a:r>
              <a:rPr lang="en-US" dirty="0"/>
              <a:t>C</a:t>
            </a:r>
            <a:r>
              <a:rPr lang="hu-HU" dirty="0"/>
              <a:t>AN BUS </a:t>
            </a:r>
            <a:r>
              <a:rPr lang="hu-HU"/>
              <a:t>Detailed </a:t>
            </a:r>
            <a:r>
              <a:rPr lang="hu-HU" dirty="0"/>
              <a:t>and LIN</a:t>
            </a:r>
            <a:endParaRPr lang="en-US" dirty="0"/>
          </a:p>
        </p:txBody>
      </p:sp>
      <p:sp>
        <p:nvSpPr>
          <p:cNvPr id="5" name="Téglalap 4">
            <a:extLst>
              <a:ext uri="{FF2B5EF4-FFF2-40B4-BE49-F238E27FC236}">
                <a16:creationId xmlns="" xmlns:a16="http://schemas.microsoft.com/office/drawing/2014/main" id="{A3164D5E-7AEA-4480-AD6A-A63079BCF6F0}"/>
              </a:ext>
            </a:extLst>
          </p:cNvPr>
          <p:cNvSpPr/>
          <p:nvPr/>
        </p:nvSpPr>
        <p:spPr>
          <a:xfrm>
            <a:off x="6001855" y="5332893"/>
            <a:ext cx="1848583" cy="300082"/>
          </a:xfrm>
          <a:prstGeom prst="rect">
            <a:avLst/>
          </a:prstGeom>
        </p:spPr>
        <p:txBody>
          <a:bodyPr wrap="none">
            <a:spAutoFit/>
          </a:bodyPr>
          <a:lstStyle/>
          <a:p>
            <a:r>
              <a:rPr lang="hu-HU" sz="1350" dirty="0" err="1"/>
              <a:t>click</a:t>
            </a:r>
            <a:r>
              <a:rPr lang="hu-HU" sz="1350" dirty="0"/>
              <a:t> </a:t>
            </a:r>
            <a:r>
              <a:rPr lang="hu-HU" sz="1350" dirty="0" err="1"/>
              <a:t>to</a:t>
            </a:r>
            <a:r>
              <a:rPr lang="hu-HU" sz="1350" dirty="0"/>
              <a:t> start </a:t>
            </a:r>
            <a:r>
              <a:rPr lang="hu-HU" sz="1350" dirty="0" err="1"/>
              <a:t>the</a:t>
            </a:r>
            <a:r>
              <a:rPr lang="hu-HU" sz="1350" dirty="0"/>
              <a:t> video</a:t>
            </a:r>
            <a:endParaRPr lang="en-US" sz="1350" dirty="0"/>
          </a:p>
        </p:txBody>
      </p:sp>
      <p:pic>
        <p:nvPicPr>
          <p:cNvPr id="7" name="Kép 6">
            <a:hlinkClick r:id="rId2" action="ppaction://hlinkfile"/>
            <a:extLst>
              <a:ext uri="{FF2B5EF4-FFF2-40B4-BE49-F238E27FC236}">
                <a16:creationId xmlns="" xmlns:a16="http://schemas.microsoft.com/office/drawing/2014/main" id="{0E6A16DD-F89F-461E-B9B9-040B4B67D22E}"/>
              </a:ext>
            </a:extLst>
          </p:cNvPr>
          <p:cNvPicPr>
            <a:picLocks noChangeAspect="1"/>
          </p:cNvPicPr>
          <p:nvPr/>
        </p:nvPicPr>
        <p:blipFill>
          <a:blip r:embed="rId3"/>
          <a:stretch>
            <a:fillRect/>
          </a:stretch>
        </p:blipFill>
        <p:spPr>
          <a:xfrm>
            <a:off x="981395" y="908720"/>
            <a:ext cx="7691257" cy="4324221"/>
          </a:xfrm>
          <a:prstGeom prst="rect">
            <a:avLst/>
          </a:prstGeom>
        </p:spPr>
      </p:pic>
    </p:spTree>
    <p:extLst>
      <p:ext uri="{BB962C8B-B14F-4D97-AF65-F5344CB8AC3E}">
        <p14:creationId xmlns:p14="http://schemas.microsoft.com/office/powerpoint/2010/main" val="37259839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 xmlns:a16="http://schemas.microsoft.com/office/drawing/2014/main" id="{1B757604-C325-4D06-A31E-62D0985B991D}"/>
              </a:ext>
            </a:extLst>
          </p:cNvPr>
          <p:cNvSpPr txBox="1"/>
          <p:nvPr/>
        </p:nvSpPr>
        <p:spPr>
          <a:xfrm>
            <a:off x="1043608" y="5763632"/>
            <a:ext cx="4673074" cy="438582"/>
          </a:xfrm>
          <a:prstGeom prst="rect">
            <a:avLst/>
          </a:prstGeom>
          <a:noFill/>
        </p:spPr>
        <p:txBody>
          <a:bodyPr wrap="none" rtlCol="0">
            <a:spAutoFit/>
          </a:bodyPr>
          <a:lstStyle/>
          <a:p>
            <a:r>
              <a:rPr lang="sv-SE" sz="750" dirty="0"/>
              <a:t>[1] J. W. Specks, A. Rajnák,</a:t>
            </a:r>
          </a:p>
          <a:p>
            <a:r>
              <a:rPr lang="en-US" sz="750" dirty="0"/>
              <a:t>“LIN - Protocol, Development Tools, and Software Interfaces for Local Interconnect Networks in Vehicles“,</a:t>
            </a:r>
          </a:p>
          <a:p>
            <a:r>
              <a:rPr lang="en-US" sz="750" i="1" dirty="0"/>
              <a:t>9th International Conference on Electronic Systems for Vehicles</a:t>
            </a:r>
            <a:r>
              <a:rPr lang="en-US" sz="750" dirty="0"/>
              <a:t>, Baden-Baden, Oct. 5/6, 2000</a:t>
            </a:r>
            <a:endParaRPr lang="hu-HU" sz="750" dirty="0"/>
          </a:p>
        </p:txBody>
      </p:sp>
      <p:sp>
        <p:nvSpPr>
          <p:cNvPr id="5" name="Téglalap 4">
            <a:extLst>
              <a:ext uri="{FF2B5EF4-FFF2-40B4-BE49-F238E27FC236}">
                <a16:creationId xmlns="" xmlns:a16="http://schemas.microsoft.com/office/drawing/2014/main" id="{B16D6456-7DE5-44C4-A520-7EAB40622622}"/>
              </a:ext>
            </a:extLst>
          </p:cNvPr>
          <p:cNvSpPr/>
          <p:nvPr/>
        </p:nvSpPr>
        <p:spPr>
          <a:xfrm>
            <a:off x="952500" y="1308100"/>
            <a:ext cx="7962899" cy="29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257175" indent="-257175" algn="just" eaLnBrk="0" fontAlgn="base" hangingPunct="0">
              <a:spcBef>
                <a:spcPct val="20000"/>
              </a:spcBef>
              <a:spcAft>
                <a:spcPct val="0"/>
              </a:spcAft>
              <a:buChar char="•"/>
            </a:pPr>
            <a:r>
              <a:rPr lang="en-US" dirty="0"/>
              <a:t>The LIN Consortium started as workgroup in late 1998 as an initiative by the five car manufacturers Audi, BMW, DaimlerChrysler, Volvo and Volkswagen, the tool manufacturer VCT, and the semiconductor manufacturer Motorola.</a:t>
            </a:r>
            <a:endParaRPr lang="hu-HU" dirty="0"/>
          </a:p>
          <a:p>
            <a:pPr marL="257175" indent="-257175" algn="just" eaLnBrk="0" fontAlgn="base" hangingPunct="0">
              <a:spcBef>
                <a:spcPct val="20000"/>
              </a:spcBef>
              <a:spcAft>
                <a:spcPct val="0"/>
              </a:spcAft>
              <a:buChar char="•"/>
            </a:pPr>
            <a:r>
              <a:rPr lang="en-US" dirty="0"/>
              <a:t>The objective of this workgroup is the specification of an open standard for low-cost local interconnect networks (LIN) in vehicles where the bandwidth and versatility of CAN are not required. Typical applications for LIN are smart sensors and actuators that require data communication from and to a network.</a:t>
            </a:r>
          </a:p>
          <a:p>
            <a:pPr marL="257175" indent="-257175" eaLnBrk="0" fontAlgn="base" hangingPunct="0">
              <a:spcBef>
                <a:spcPct val="20000"/>
              </a:spcBef>
              <a:spcAft>
                <a:spcPct val="0"/>
              </a:spcAft>
              <a:buChar char="•"/>
            </a:pPr>
            <a:endParaRPr lang="hu-HU" dirty="0"/>
          </a:p>
        </p:txBody>
      </p:sp>
      <p:sp>
        <p:nvSpPr>
          <p:cNvPr id="2" name="Cím 1">
            <a:extLst>
              <a:ext uri="{FF2B5EF4-FFF2-40B4-BE49-F238E27FC236}">
                <a16:creationId xmlns="" xmlns:a16="http://schemas.microsoft.com/office/drawing/2014/main" id="{E6300022-0C70-41B6-99E6-A21C11E6D3E4}"/>
              </a:ext>
            </a:extLst>
          </p:cNvPr>
          <p:cNvSpPr>
            <a:spLocks noGrp="1"/>
          </p:cNvSpPr>
          <p:nvPr>
            <p:ph type="title"/>
          </p:nvPr>
        </p:nvSpPr>
        <p:spPr/>
        <p:txBody>
          <a:bodyPr/>
          <a:lstStyle/>
          <a:p>
            <a:r>
              <a:rPr lang="hu-HU" dirty="0"/>
              <a:t>LIN </a:t>
            </a:r>
            <a:r>
              <a:rPr lang="en-US" dirty="0"/>
              <a:t>(Local Interconnect Network)</a:t>
            </a:r>
          </a:p>
        </p:txBody>
      </p:sp>
    </p:spTree>
    <p:extLst>
      <p:ext uri="{BB962C8B-B14F-4D97-AF65-F5344CB8AC3E}">
        <p14:creationId xmlns:p14="http://schemas.microsoft.com/office/powerpoint/2010/main" val="23220456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908720"/>
            <a:ext cx="7920930" cy="4862870"/>
          </a:xfrm>
          <a:prstGeom prst="rect">
            <a:avLst/>
          </a:prstGeom>
        </p:spPr>
        <p:txBody>
          <a:bodyPr wrap="square">
            <a:spAutoFit/>
          </a:bodyPr>
          <a:lstStyle/>
          <a:p>
            <a:pPr algn="just">
              <a:spcAft>
                <a:spcPts val="1200"/>
              </a:spcAft>
            </a:pPr>
            <a:r>
              <a:rPr lang="en-US" dirty="0"/>
              <a:t>The modern automobile may have as many as 70 electronic control units (ECU) for various subsystems</a:t>
            </a:r>
            <a:r>
              <a:rPr lang="en-US" dirty="0" smtClean="0"/>
              <a:t>. </a:t>
            </a:r>
            <a:endParaRPr lang="hu-HU" dirty="0" smtClean="0"/>
          </a:p>
          <a:p>
            <a:pPr algn="just">
              <a:spcAft>
                <a:spcPts val="1200"/>
              </a:spcAft>
            </a:pPr>
            <a:r>
              <a:rPr lang="en-US" dirty="0" smtClean="0"/>
              <a:t>Typically </a:t>
            </a:r>
            <a:r>
              <a:rPr lang="en-US" dirty="0"/>
              <a:t>the biggest processor is the engine control unit. Others are used for transmission, airbags, antilock braking/ABS, cruise control, electric power steering, audio systems, power windows, doors, mirror adjustment, battery and recharging systems for hybrid/electric cars, etc. </a:t>
            </a:r>
            <a:endParaRPr lang="hu-HU" dirty="0" smtClean="0"/>
          </a:p>
          <a:p>
            <a:pPr algn="just">
              <a:spcAft>
                <a:spcPts val="1200"/>
              </a:spcAft>
            </a:pPr>
            <a:r>
              <a:rPr lang="en-US" dirty="0" smtClean="0"/>
              <a:t>Some </a:t>
            </a:r>
            <a:r>
              <a:rPr lang="en-US" dirty="0"/>
              <a:t>of these form independent subsystems, but communications among others are essential. A subsystem may need to control actuators or receive feedback from sensors. The CAN standard was devised to fill this need. </a:t>
            </a:r>
            <a:endParaRPr lang="hu-HU" dirty="0" smtClean="0"/>
          </a:p>
          <a:p>
            <a:pPr algn="just">
              <a:spcAft>
                <a:spcPts val="1200"/>
              </a:spcAft>
            </a:pPr>
            <a:r>
              <a:rPr lang="en-US" dirty="0" smtClean="0"/>
              <a:t>One </a:t>
            </a:r>
            <a:r>
              <a:rPr lang="en-US" dirty="0"/>
              <a:t>key advantage is that interconnection between different vehicle systems can allow a wide range of safety, economy and convenience features to be implemented using software alone - functionality which would add cost and complexity if such features were "hard wired" using traditional automotive electrics. </a:t>
            </a:r>
          </a:p>
          <a:p>
            <a:pPr algn="just">
              <a:spcAft>
                <a:spcPts val="1200"/>
              </a:spcAft>
            </a:pPr>
            <a:r>
              <a:rPr lang="en-US" dirty="0" smtClean="0"/>
              <a:t>    </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236743"/>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B7A8510-9086-458A-BC61-64B17752D4DD}"/>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32965549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 xmlns:a16="http://schemas.microsoft.com/office/drawing/2014/main" id="{1B757604-C325-4D06-A31E-62D0985B991D}"/>
              </a:ext>
            </a:extLst>
          </p:cNvPr>
          <p:cNvSpPr txBox="1"/>
          <p:nvPr/>
        </p:nvSpPr>
        <p:spPr>
          <a:xfrm>
            <a:off x="1217350" y="5369932"/>
            <a:ext cx="4673074" cy="438582"/>
          </a:xfrm>
          <a:prstGeom prst="rect">
            <a:avLst/>
          </a:prstGeom>
          <a:noFill/>
        </p:spPr>
        <p:txBody>
          <a:bodyPr wrap="none" rtlCol="0">
            <a:spAutoFit/>
          </a:bodyPr>
          <a:lstStyle/>
          <a:p>
            <a:r>
              <a:rPr lang="sv-SE" sz="750" dirty="0"/>
              <a:t>[1] J. W. Specks, A. Rajnák,</a:t>
            </a:r>
          </a:p>
          <a:p>
            <a:r>
              <a:rPr lang="en-US" sz="750" dirty="0"/>
              <a:t>“LIN - Protocol, Development Tools, and Software Interfaces for Local Interconnect Networks in Vehicles“,</a:t>
            </a:r>
          </a:p>
          <a:p>
            <a:r>
              <a:rPr lang="en-US" sz="750" i="1" dirty="0"/>
              <a:t>9th International Conference on Electronic Systems for Vehicles</a:t>
            </a:r>
            <a:r>
              <a:rPr lang="en-US" sz="750" dirty="0"/>
              <a:t>, Baden-Baden, Oct. 5/6, 2000</a:t>
            </a:r>
            <a:endParaRPr lang="hu-HU" sz="750" dirty="0"/>
          </a:p>
        </p:txBody>
      </p:sp>
      <p:sp>
        <p:nvSpPr>
          <p:cNvPr id="5" name="Téglalap 4">
            <a:extLst>
              <a:ext uri="{FF2B5EF4-FFF2-40B4-BE49-F238E27FC236}">
                <a16:creationId xmlns="" xmlns:a16="http://schemas.microsoft.com/office/drawing/2014/main" id="{B16D6456-7DE5-44C4-A520-7EAB40622622}"/>
              </a:ext>
            </a:extLst>
          </p:cNvPr>
          <p:cNvSpPr/>
          <p:nvPr/>
        </p:nvSpPr>
        <p:spPr>
          <a:xfrm>
            <a:off x="901700" y="1092200"/>
            <a:ext cx="7861299" cy="350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257175" indent="-257175" algn="just" eaLnBrk="0" fontAlgn="base" hangingPunct="0">
              <a:spcBef>
                <a:spcPct val="20000"/>
              </a:spcBef>
              <a:spcAft>
                <a:spcPct val="0"/>
              </a:spcAft>
              <a:buChar char="•"/>
            </a:pPr>
            <a:r>
              <a:rPr lang="en-US" dirty="0"/>
              <a:t>The LIN </a:t>
            </a:r>
            <a:r>
              <a:rPr lang="en-US" dirty="0" smtClean="0"/>
              <a:t>standard [1] </a:t>
            </a:r>
            <a:r>
              <a:rPr lang="en-US" dirty="0"/>
              <a:t>specifies not only the data transmission but also gives provision for a highly automated tool chain. It addresses the needs of increasing complexity, implementation, and maintenance of software in distributed systems. For this reason the LIN specification covers in addition to the definition of protocol and medium also the interfaces for the</a:t>
            </a:r>
            <a:r>
              <a:rPr lang="hu-HU" dirty="0"/>
              <a:t> </a:t>
            </a:r>
            <a:r>
              <a:rPr lang="en-US" dirty="0"/>
              <a:t>development tools and for a network-independent application software</a:t>
            </a:r>
            <a:r>
              <a:rPr lang="hu-HU" dirty="0"/>
              <a:t>.</a:t>
            </a:r>
          </a:p>
          <a:p>
            <a:pPr marL="257175" indent="-257175" algn="just" eaLnBrk="0" fontAlgn="base" hangingPunct="0">
              <a:spcBef>
                <a:spcPct val="20000"/>
              </a:spcBef>
              <a:spcAft>
                <a:spcPct val="0"/>
              </a:spcAft>
              <a:buChar char="•"/>
            </a:pPr>
            <a:r>
              <a:rPr lang="en-US" dirty="0"/>
              <a:t>The communication is based on the SCI (UART) data format, a single-master/multiple-slave concept, a single</a:t>
            </a:r>
            <a:r>
              <a:rPr lang="hu-HU" dirty="0"/>
              <a:t> </a:t>
            </a:r>
            <a:r>
              <a:rPr lang="en-US" dirty="0"/>
              <a:t>wire 12V bus, and a clock synchronization for nodes without stabilized time base. The LIN specification is open and is driven by an automotive industry consortium.</a:t>
            </a:r>
          </a:p>
          <a:p>
            <a:pPr marL="257175" indent="-257175" eaLnBrk="0" fontAlgn="base" hangingPunct="0">
              <a:spcBef>
                <a:spcPct val="20000"/>
              </a:spcBef>
              <a:spcAft>
                <a:spcPct val="0"/>
              </a:spcAft>
              <a:buChar char="•"/>
            </a:pPr>
            <a:endParaRPr lang="hu-HU" dirty="0"/>
          </a:p>
        </p:txBody>
      </p:sp>
      <p:sp>
        <p:nvSpPr>
          <p:cNvPr id="2" name="Cím 1">
            <a:extLst>
              <a:ext uri="{FF2B5EF4-FFF2-40B4-BE49-F238E27FC236}">
                <a16:creationId xmlns="" xmlns:a16="http://schemas.microsoft.com/office/drawing/2014/main" id="{E6300022-0C70-41B6-99E6-A21C11E6D3E4}"/>
              </a:ext>
            </a:extLst>
          </p:cNvPr>
          <p:cNvSpPr>
            <a:spLocks noGrp="1"/>
          </p:cNvSpPr>
          <p:nvPr>
            <p:ph type="title"/>
          </p:nvPr>
        </p:nvSpPr>
        <p:spPr/>
        <p:txBody>
          <a:bodyPr/>
          <a:lstStyle/>
          <a:p>
            <a:r>
              <a:rPr lang="hu-HU" dirty="0"/>
              <a:t>LIN </a:t>
            </a:r>
            <a:r>
              <a:rPr lang="en-US" dirty="0"/>
              <a:t>(Local Interconnect Network)</a:t>
            </a:r>
          </a:p>
        </p:txBody>
      </p:sp>
    </p:spTree>
    <p:extLst>
      <p:ext uri="{BB962C8B-B14F-4D97-AF65-F5344CB8AC3E}">
        <p14:creationId xmlns:p14="http://schemas.microsoft.com/office/powerpoint/2010/main" val="3534036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1043608" y="5445342"/>
            <a:ext cx="2563522" cy="207749"/>
          </a:xfrm>
          <a:prstGeom prst="rect">
            <a:avLst/>
          </a:prstGeom>
          <a:noFill/>
        </p:spPr>
        <p:txBody>
          <a:bodyPr wrap="none" rtlCol="0">
            <a:spAutoFit/>
          </a:bodyPr>
          <a:lstStyle/>
          <a:p>
            <a:pPr eaLnBrk="0" fontAlgn="base" hangingPunct="0">
              <a:spcBef>
                <a:spcPct val="0"/>
              </a:spcBef>
              <a:spcAft>
                <a:spcPct val="0"/>
              </a:spcAft>
            </a:pPr>
            <a:r>
              <a:rPr lang="en-US" sz="750" dirty="0">
                <a:solidFill>
                  <a:srgbClr val="000000"/>
                </a:solidFill>
                <a:latin typeface="Arial" panose="020B0604020202020204" pitchFamily="34" charset="0"/>
              </a:rPr>
              <a:t>Automotive CAN and LIN Overview</a:t>
            </a:r>
            <a:r>
              <a:rPr lang="hu-HU" sz="750" dirty="0">
                <a:solidFill>
                  <a:srgbClr val="000000"/>
                </a:solidFill>
                <a:latin typeface="Arial" panose="020B0604020202020204" pitchFamily="34" charset="0"/>
              </a:rPr>
              <a:t> (Texas Instruments)</a:t>
            </a:r>
          </a:p>
        </p:txBody>
      </p:sp>
      <p:sp>
        <p:nvSpPr>
          <p:cNvPr id="4" name="Téglalap 3">
            <a:extLst>
              <a:ext uri="{FF2B5EF4-FFF2-40B4-BE49-F238E27FC236}">
                <a16:creationId xmlns="" xmlns:a16="http://schemas.microsoft.com/office/drawing/2014/main" id="{021A0E0A-2610-4BD1-A58C-7A5E366957CB}"/>
              </a:ext>
            </a:extLst>
          </p:cNvPr>
          <p:cNvSpPr/>
          <p:nvPr/>
        </p:nvSpPr>
        <p:spPr>
          <a:xfrm>
            <a:off x="2303748" y="1430778"/>
            <a:ext cx="2160240" cy="486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hu-HU" sz="1350">
              <a:solidFill>
                <a:srgbClr val="FFFFFF"/>
              </a:solidFill>
              <a:latin typeface="Arial"/>
            </a:endParaRPr>
          </a:p>
        </p:txBody>
      </p:sp>
      <p:sp>
        <p:nvSpPr>
          <p:cNvPr id="3" name="Cím 2">
            <a:extLst>
              <a:ext uri="{FF2B5EF4-FFF2-40B4-BE49-F238E27FC236}">
                <a16:creationId xmlns="" xmlns:a16="http://schemas.microsoft.com/office/drawing/2014/main" id="{E8AC3812-3F23-4DBA-9C35-53FC7F278C80}"/>
              </a:ext>
            </a:extLst>
          </p:cNvPr>
          <p:cNvSpPr>
            <a:spLocks noGrp="1"/>
          </p:cNvSpPr>
          <p:nvPr>
            <p:ph type="title"/>
          </p:nvPr>
        </p:nvSpPr>
        <p:spPr/>
        <p:txBody>
          <a:bodyPr/>
          <a:lstStyle/>
          <a:p>
            <a:r>
              <a:rPr lang="en-US" dirty="0"/>
              <a:t>C</a:t>
            </a:r>
            <a:r>
              <a:rPr lang="hu-HU" dirty="0"/>
              <a:t>AN and LIN</a:t>
            </a:r>
            <a:r>
              <a:rPr lang="en-US" dirty="0"/>
              <a:t> BUS system</a:t>
            </a:r>
            <a:r>
              <a:rPr lang="hu-HU" dirty="0"/>
              <a:t>s</a:t>
            </a:r>
            <a:endParaRPr lang="en-US" dirty="0"/>
          </a:p>
        </p:txBody>
      </p:sp>
      <p:pic>
        <p:nvPicPr>
          <p:cNvPr id="2" name="Kép 1">
            <a:extLst>
              <a:ext uri="{FF2B5EF4-FFF2-40B4-BE49-F238E27FC236}">
                <a16:creationId xmlns="" xmlns:a16="http://schemas.microsoft.com/office/drawing/2014/main" id="{9DFC145C-D65E-48A2-8A62-60EC774C182B}"/>
              </a:ext>
            </a:extLst>
          </p:cNvPr>
          <p:cNvPicPr>
            <a:picLocks noChangeAspect="1"/>
          </p:cNvPicPr>
          <p:nvPr/>
        </p:nvPicPr>
        <p:blipFill rotWithShape="1">
          <a:blip r:embed="rId2"/>
          <a:srcRect l="2015" t="13232" r="2053" b="16728"/>
          <a:stretch/>
        </p:blipFill>
        <p:spPr>
          <a:xfrm>
            <a:off x="867639" y="1286762"/>
            <a:ext cx="8281959" cy="3780538"/>
          </a:xfrm>
          <a:prstGeom prst="rect">
            <a:avLst/>
          </a:prstGeom>
        </p:spPr>
      </p:pic>
    </p:spTree>
    <p:extLst>
      <p:ext uri="{BB962C8B-B14F-4D97-AF65-F5344CB8AC3E}">
        <p14:creationId xmlns:p14="http://schemas.microsoft.com/office/powerpoint/2010/main" val="32206524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 xmlns:a16="http://schemas.microsoft.com/office/drawing/2014/main" id="{A7893BE8-FD74-4C3B-8A7F-FFD9A3903A2D}"/>
              </a:ext>
            </a:extLst>
          </p:cNvPr>
          <p:cNvPicPr>
            <a:picLocks noChangeAspect="1"/>
          </p:cNvPicPr>
          <p:nvPr/>
        </p:nvPicPr>
        <p:blipFill>
          <a:blip r:embed="rId2"/>
          <a:stretch>
            <a:fillRect/>
          </a:stretch>
        </p:blipFill>
        <p:spPr>
          <a:xfrm>
            <a:off x="1671678" y="781657"/>
            <a:ext cx="6683250" cy="5504843"/>
          </a:xfrm>
          <a:prstGeom prst="rect">
            <a:avLst/>
          </a:prstGeom>
        </p:spPr>
      </p:pic>
      <p:sp>
        <p:nvSpPr>
          <p:cNvPr id="2" name="Cím 1">
            <a:extLst>
              <a:ext uri="{FF2B5EF4-FFF2-40B4-BE49-F238E27FC236}">
                <a16:creationId xmlns="" xmlns:a16="http://schemas.microsoft.com/office/drawing/2014/main" id="{E8E8C0FE-0C3D-4D8B-AB37-8CB60841C3D0}"/>
              </a:ext>
            </a:extLst>
          </p:cNvPr>
          <p:cNvSpPr>
            <a:spLocks noGrp="1"/>
          </p:cNvSpPr>
          <p:nvPr>
            <p:ph type="title"/>
          </p:nvPr>
        </p:nvSpPr>
        <p:spPr>
          <a:xfrm>
            <a:off x="1176378" y="102447"/>
            <a:ext cx="7499176" cy="679210"/>
          </a:xfrm>
        </p:spPr>
        <p:txBody>
          <a:bodyPr/>
          <a:lstStyle/>
          <a:p>
            <a:r>
              <a:rPr lang="hu-HU" dirty="0"/>
              <a:t>LIN</a:t>
            </a:r>
            <a:endParaRPr lang="en-US" dirty="0"/>
          </a:p>
        </p:txBody>
      </p:sp>
      <p:sp>
        <p:nvSpPr>
          <p:cNvPr id="6" name="Szövegdoboz 5">
            <a:extLst>
              <a:ext uri="{FF2B5EF4-FFF2-40B4-BE49-F238E27FC236}">
                <a16:creationId xmlns="" xmlns:a16="http://schemas.microsoft.com/office/drawing/2014/main" id="{B38023D1-B252-4827-9472-91B6887A5126}"/>
              </a:ext>
            </a:extLst>
          </p:cNvPr>
          <p:cNvSpPr txBox="1"/>
          <p:nvPr/>
        </p:nvSpPr>
        <p:spPr>
          <a:xfrm>
            <a:off x="1176378" y="5987460"/>
            <a:ext cx="1638590" cy="207749"/>
          </a:xfrm>
          <a:prstGeom prst="rect">
            <a:avLst/>
          </a:prstGeom>
          <a:noFill/>
        </p:spPr>
        <p:txBody>
          <a:bodyPr wrap="none" rtlCol="0">
            <a:spAutoFit/>
          </a:bodyPr>
          <a:lstStyle/>
          <a:p>
            <a:r>
              <a:rPr lang="de-DE" sz="750" dirty="0"/>
              <a:t>JInfo_EA_kommunikacio-BME.pdf</a:t>
            </a:r>
            <a:endParaRPr lang="hu-HU" sz="750" dirty="0"/>
          </a:p>
        </p:txBody>
      </p:sp>
    </p:spTree>
    <p:extLst>
      <p:ext uri="{BB962C8B-B14F-4D97-AF65-F5344CB8AC3E}">
        <p14:creationId xmlns:p14="http://schemas.microsoft.com/office/powerpoint/2010/main" val="16028830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hlinkClick r:id="rId2" action="ppaction://hlinkfile"/>
            <a:extLst>
              <a:ext uri="{FF2B5EF4-FFF2-40B4-BE49-F238E27FC236}">
                <a16:creationId xmlns="" xmlns:a16="http://schemas.microsoft.com/office/drawing/2014/main" id="{0E769260-4AB3-4F63-9DAC-9B7BAA6FAAAA}"/>
              </a:ext>
            </a:extLst>
          </p:cNvPr>
          <p:cNvPicPr>
            <a:picLocks noChangeAspect="1"/>
          </p:cNvPicPr>
          <p:nvPr/>
        </p:nvPicPr>
        <p:blipFill>
          <a:blip r:embed="rId3"/>
          <a:stretch>
            <a:fillRect/>
          </a:stretch>
        </p:blipFill>
        <p:spPr>
          <a:xfrm>
            <a:off x="815387" y="781720"/>
            <a:ext cx="8208900" cy="5288880"/>
          </a:xfrm>
          <a:prstGeom prst="rect">
            <a:avLst/>
          </a:prstGeom>
        </p:spPr>
      </p:pic>
      <p:sp>
        <p:nvSpPr>
          <p:cNvPr id="2" name="Cím 1">
            <a:extLst>
              <a:ext uri="{FF2B5EF4-FFF2-40B4-BE49-F238E27FC236}">
                <a16:creationId xmlns="" xmlns:a16="http://schemas.microsoft.com/office/drawing/2014/main" id="{A3C01D98-5367-402D-9557-A869B0310D54}"/>
              </a:ext>
            </a:extLst>
          </p:cNvPr>
          <p:cNvSpPr>
            <a:spLocks noGrp="1"/>
          </p:cNvSpPr>
          <p:nvPr>
            <p:ph type="title"/>
          </p:nvPr>
        </p:nvSpPr>
        <p:spPr/>
        <p:txBody>
          <a:bodyPr/>
          <a:lstStyle/>
          <a:p>
            <a:r>
              <a:rPr lang="hu-HU" dirty="0" err="1"/>
              <a:t>What</a:t>
            </a:r>
            <a:r>
              <a:rPr lang="hu-HU" dirty="0"/>
              <a:t> is LIN</a:t>
            </a:r>
            <a:endParaRPr lang="en-US" dirty="0"/>
          </a:p>
        </p:txBody>
      </p:sp>
      <p:sp>
        <p:nvSpPr>
          <p:cNvPr id="3" name="Téglalap 2">
            <a:extLst>
              <a:ext uri="{FF2B5EF4-FFF2-40B4-BE49-F238E27FC236}">
                <a16:creationId xmlns="" xmlns:a16="http://schemas.microsoft.com/office/drawing/2014/main" id="{3B417B61-2C1E-4A26-881E-721FCD8398FD}"/>
              </a:ext>
            </a:extLst>
          </p:cNvPr>
          <p:cNvSpPr/>
          <p:nvPr/>
        </p:nvSpPr>
        <p:spPr>
          <a:xfrm>
            <a:off x="6242093" y="1762381"/>
            <a:ext cx="2458166" cy="300082"/>
          </a:xfrm>
          <a:prstGeom prst="rect">
            <a:avLst/>
          </a:prstGeom>
        </p:spPr>
        <p:txBody>
          <a:bodyPr wrap="square">
            <a:spAutoFit/>
          </a:bodyPr>
          <a:lstStyle/>
          <a:p>
            <a:r>
              <a:rPr lang="en-US" sz="1350" dirty="0"/>
              <a:t>click to start the video</a:t>
            </a:r>
          </a:p>
        </p:txBody>
      </p:sp>
    </p:spTree>
    <p:extLst>
      <p:ext uri="{BB962C8B-B14F-4D97-AF65-F5344CB8AC3E}">
        <p14:creationId xmlns:p14="http://schemas.microsoft.com/office/powerpoint/2010/main" val="3243099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1223567" y="5949360"/>
            <a:ext cx="716863" cy="207749"/>
          </a:xfrm>
          <a:prstGeom prst="rect">
            <a:avLst/>
          </a:prstGeom>
          <a:noFill/>
        </p:spPr>
        <p:txBody>
          <a:bodyPr wrap="none" rtlCol="0">
            <a:spAutoFit/>
          </a:bodyPr>
          <a:lstStyle/>
          <a:p>
            <a:r>
              <a:rPr lang="hu-HU" sz="750" dirty="0"/>
              <a:t>melexis.com</a:t>
            </a:r>
          </a:p>
        </p:txBody>
      </p:sp>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sz="2400" dirty="0"/>
              <a:t>LIN </a:t>
            </a:r>
            <a:r>
              <a:rPr lang="en-US" sz="2400" dirty="0"/>
              <a:t>Summarized</a:t>
            </a:r>
            <a:r>
              <a:rPr lang="hu-HU" sz="2400" dirty="0"/>
              <a:t> </a:t>
            </a:r>
            <a:endParaRPr lang="en-US" sz="2400" dirty="0"/>
          </a:p>
        </p:txBody>
      </p:sp>
      <p:sp>
        <p:nvSpPr>
          <p:cNvPr id="8" name="Tartalom helye 7">
            <a:extLst>
              <a:ext uri="{FF2B5EF4-FFF2-40B4-BE49-F238E27FC236}">
                <a16:creationId xmlns="" xmlns:a16="http://schemas.microsoft.com/office/drawing/2014/main" id="{064E9796-69FE-423D-9EA9-343CDC5A440A}"/>
              </a:ext>
            </a:extLst>
          </p:cNvPr>
          <p:cNvSpPr>
            <a:spLocks noGrp="1"/>
          </p:cNvSpPr>
          <p:nvPr>
            <p:ph idx="1"/>
          </p:nvPr>
        </p:nvSpPr>
        <p:spPr>
          <a:xfrm>
            <a:off x="935596" y="1132515"/>
            <a:ext cx="7954404" cy="3388620"/>
          </a:xfrm>
          <a:prstGeom prst="rect">
            <a:avLst/>
          </a:prstGeom>
        </p:spPr>
        <p:txBody>
          <a:bodyPr wrap="square">
            <a:spAutoFit/>
          </a:bodyPr>
          <a:lstStyle/>
          <a:p>
            <a:r>
              <a:rPr lang="en-US" sz="2100" dirty="0"/>
              <a:t>In its simplest form a LIN network consist of a LIN master and a LIN slave. </a:t>
            </a:r>
            <a:endParaRPr lang="hu-HU" sz="2100" dirty="0"/>
          </a:p>
          <a:p>
            <a:r>
              <a:rPr lang="en-US" sz="2100" dirty="0"/>
              <a:t>Data is exchanged and capsulated in data frames with a fixed </a:t>
            </a:r>
            <a:r>
              <a:rPr lang="en-US" sz="2100" dirty="0" smtClean="0"/>
              <a:t>structure</a:t>
            </a:r>
            <a:r>
              <a:rPr lang="hu-HU" sz="2100" dirty="0" smtClean="0"/>
              <a:t>, </a:t>
            </a:r>
            <a:r>
              <a:rPr lang="hu-HU" sz="2100" dirty="0" err="1" smtClean="0"/>
              <a:t>which</a:t>
            </a:r>
            <a:r>
              <a:rPr lang="en-US" sz="2100" dirty="0" smtClean="0"/>
              <a:t> </a:t>
            </a:r>
            <a:r>
              <a:rPr lang="en-US" sz="2100" dirty="0"/>
              <a:t>always contain:</a:t>
            </a:r>
          </a:p>
          <a:p>
            <a:pPr lvl="1">
              <a:buFont typeface="Arial" panose="020B0604020202020204" pitchFamily="34" charset="0"/>
              <a:buChar char="•"/>
            </a:pPr>
            <a:r>
              <a:rPr lang="en-US" sz="1800" dirty="0"/>
              <a:t>a break field, that indicates a new incoming frame</a:t>
            </a:r>
          </a:p>
          <a:p>
            <a:pPr lvl="1">
              <a:buFont typeface="Arial" panose="020B0604020202020204" pitchFamily="34" charset="0"/>
              <a:buChar char="•"/>
            </a:pPr>
            <a:r>
              <a:rPr lang="en-US" sz="1800" dirty="0"/>
              <a:t>a sync field that allows the slave to synchronize on the master clock</a:t>
            </a:r>
          </a:p>
          <a:p>
            <a:pPr lvl="1">
              <a:buFont typeface="Arial" panose="020B0604020202020204" pitchFamily="34" charset="0"/>
              <a:buChar char="•"/>
            </a:pPr>
            <a:r>
              <a:rPr lang="en-US" sz="1800" dirty="0"/>
              <a:t>a message ID field from which the slave knows how to interpret the forthcoming data</a:t>
            </a:r>
          </a:p>
          <a:p>
            <a:pPr lvl="1">
              <a:buFont typeface="Arial" panose="020B0604020202020204" pitchFamily="34" charset="0"/>
              <a:buChar char="•"/>
            </a:pPr>
            <a:r>
              <a:rPr lang="en-US" sz="1800" dirty="0"/>
              <a:t>a data field containing the communicated data bytes</a:t>
            </a:r>
          </a:p>
          <a:p>
            <a:pPr lvl="1">
              <a:buFont typeface="Arial" panose="020B0604020202020204" pitchFamily="34" charset="0"/>
              <a:buChar char="•"/>
            </a:pPr>
            <a:r>
              <a:rPr lang="en-US" sz="1800" dirty="0"/>
              <a:t>a checksum ensuring correct reception of the data frame</a:t>
            </a:r>
          </a:p>
        </p:txBody>
      </p:sp>
    </p:spTree>
    <p:extLst>
      <p:ext uri="{BB962C8B-B14F-4D97-AF65-F5344CB8AC3E}">
        <p14:creationId xmlns:p14="http://schemas.microsoft.com/office/powerpoint/2010/main" val="13478027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 </a:t>
            </a:r>
            <a:r>
              <a:rPr lang="en-US" dirty="0"/>
              <a:t>Summarized</a:t>
            </a:r>
            <a:r>
              <a:rPr lang="hu-HU" dirty="0"/>
              <a:t> </a:t>
            </a:r>
            <a:endParaRPr lang="en-US" dirty="0"/>
          </a:p>
        </p:txBody>
      </p:sp>
      <p:sp>
        <p:nvSpPr>
          <p:cNvPr id="4" name="Téglalap 3">
            <a:extLst>
              <a:ext uri="{FF2B5EF4-FFF2-40B4-BE49-F238E27FC236}">
                <a16:creationId xmlns="" xmlns:a16="http://schemas.microsoft.com/office/drawing/2014/main" id="{C4582BEC-CC48-429A-853B-035EB96D5893}"/>
              </a:ext>
            </a:extLst>
          </p:cNvPr>
          <p:cNvSpPr/>
          <p:nvPr/>
        </p:nvSpPr>
        <p:spPr>
          <a:xfrm>
            <a:off x="998591" y="1005837"/>
            <a:ext cx="7967609" cy="248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257175" indent="-257175" eaLnBrk="0" fontAlgn="base" hangingPunct="0">
              <a:spcBef>
                <a:spcPct val="20000"/>
              </a:spcBef>
              <a:spcAft>
                <a:spcPct val="0"/>
              </a:spcAft>
              <a:buChar char="•"/>
            </a:pPr>
            <a:r>
              <a:rPr lang="en-US" dirty="0"/>
              <a:t>Two types of message can be distinguished. </a:t>
            </a:r>
          </a:p>
          <a:p>
            <a:pPr marL="557213" lvl="1" indent="-214313" eaLnBrk="0" fontAlgn="base" hangingPunct="0">
              <a:spcBef>
                <a:spcPct val="20000"/>
              </a:spcBef>
              <a:spcAft>
                <a:spcPct val="0"/>
              </a:spcAft>
              <a:buFont typeface="Arial" panose="020B0604020202020204" pitchFamily="34" charset="0"/>
              <a:buChar char="•"/>
            </a:pPr>
            <a:r>
              <a:rPr lang="en-US" sz="1600" dirty="0"/>
              <a:t>Transmit frames which contain data sent from the master to the slave </a:t>
            </a:r>
          </a:p>
          <a:p>
            <a:pPr marL="557213" lvl="1" indent="-214313" eaLnBrk="0" fontAlgn="base" hangingPunct="0">
              <a:spcBef>
                <a:spcPct val="20000"/>
              </a:spcBef>
              <a:spcAft>
                <a:spcPct val="0"/>
              </a:spcAft>
              <a:buFont typeface="Arial" panose="020B0604020202020204" pitchFamily="34" charset="0"/>
              <a:buChar char="•"/>
            </a:pPr>
            <a:r>
              <a:rPr lang="en-US" sz="1600" dirty="0"/>
              <a:t>Response frames which contain data sent from the Slave to the master </a:t>
            </a:r>
          </a:p>
          <a:p>
            <a:pPr marL="257175" indent="-257175" eaLnBrk="0" fontAlgn="base" hangingPunct="0">
              <a:spcBef>
                <a:spcPct val="20000"/>
              </a:spcBef>
              <a:spcAft>
                <a:spcPct val="0"/>
              </a:spcAft>
              <a:buChar char="•"/>
            </a:pPr>
            <a:r>
              <a:rPr lang="en-US" dirty="0"/>
              <a:t>In both cases the head of that containing break, sync and message ID is generated by the master. </a:t>
            </a:r>
            <a:endParaRPr lang="hu-HU" dirty="0"/>
          </a:p>
          <a:p>
            <a:pPr marL="257175" indent="-257175" eaLnBrk="0" fontAlgn="base" hangingPunct="0">
              <a:spcBef>
                <a:spcPct val="20000"/>
              </a:spcBef>
              <a:spcAft>
                <a:spcPct val="0"/>
              </a:spcAft>
              <a:buChar char="•"/>
            </a:pPr>
            <a:r>
              <a:rPr lang="en-US" dirty="0"/>
              <a:t>The data part including the checksum could be generated by the master or slave depending on whether it's a transmitted or a received frame.</a:t>
            </a:r>
            <a:endParaRPr lang="hu-HU" dirty="0"/>
          </a:p>
          <a:p>
            <a:pPr marL="257175" indent="-257175" eaLnBrk="0" fontAlgn="base" hangingPunct="0">
              <a:spcBef>
                <a:spcPct val="20000"/>
              </a:spcBef>
              <a:spcAft>
                <a:spcPct val="0"/>
              </a:spcAft>
              <a:buChar char="•"/>
            </a:pPr>
            <a:endParaRPr lang="hu-HU" dirty="0"/>
          </a:p>
        </p:txBody>
      </p:sp>
      <p:pic>
        <p:nvPicPr>
          <p:cNvPr id="9218" name="Picture 2" descr="Képtalálat a következőre: „PWM”">
            <a:extLst>
              <a:ext uri="{FF2B5EF4-FFF2-40B4-BE49-F238E27FC236}">
                <a16:creationId xmlns="" xmlns:a16="http://schemas.microsoft.com/office/drawing/2014/main" id="{4CB00E64-1513-4CB1-A2FF-8848A9820A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168489"/>
            <a:ext cx="5227186" cy="2585491"/>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a:extLst>
              <a:ext uri="{FF2B5EF4-FFF2-40B4-BE49-F238E27FC236}">
                <a16:creationId xmlns="" xmlns:a16="http://schemas.microsoft.com/office/drawing/2014/main" id="{C5D91E65-D8E4-40FD-94B2-55E749BE399B}"/>
              </a:ext>
            </a:extLst>
          </p:cNvPr>
          <p:cNvSpPr/>
          <p:nvPr/>
        </p:nvSpPr>
        <p:spPr>
          <a:xfrm>
            <a:off x="999118" y="3265607"/>
            <a:ext cx="2658482" cy="253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257175" indent="-257175" algn="just" eaLnBrk="0" fontAlgn="base" hangingPunct="0">
              <a:spcBef>
                <a:spcPct val="20000"/>
              </a:spcBef>
              <a:spcAft>
                <a:spcPct val="0"/>
              </a:spcAft>
              <a:buChar char="•"/>
            </a:pPr>
            <a:r>
              <a:rPr lang="hu-HU" sz="1600" dirty="0"/>
              <a:t>Ex</a:t>
            </a:r>
            <a:r>
              <a:rPr lang="en-US" sz="1600" dirty="0"/>
              <a:t>ample</a:t>
            </a:r>
            <a:r>
              <a:rPr lang="hu-HU" sz="1600" dirty="0"/>
              <a:t>:</a:t>
            </a:r>
            <a:r>
              <a:rPr lang="en-US" sz="1600" dirty="0"/>
              <a:t> a LIN based switch module has to communicate the switch status open or closed information to the master. The master informs the switch module of the applicable PWM  value for the indicator LED. </a:t>
            </a:r>
          </a:p>
        </p:txBody>
      </p:sp>
      <p:sp>
        <p:nvSpPr>
          <p:cNvPr id="5" name="Téglalap 4">
            <a:extLst>
              <a:ext uri="{FF2B5EF4-FFF2-40B4-BE49-F238E27FC236}">
                <a16:creationId xmlns="" xmlns:a16="http://schemas.microsoft.com/office/drawing/2014/main" id="{0C7EB659-5D1A-46C9-B069-E37EE8B3BE89}"/>
              </a:ext>
            </a:extLst>
          </p:cNvPr>
          <p:cNvSpPr/>
          <p:nvPr/>
        </p:nvSpPr>
        <p:spPr>
          <a:xfrm>
            <a:off x="5310769" y="5914330"/>
            <a:ext cx="2637260" cy="300082"/>
          </a:xfrm>
          <a:prstGeom prst="rect">
            <a:avLst/>
          </a:prstGeom>
        </p:spPr>
        <p:txBody>
          <a:bodyPr wrap="none">
            <a:spAutoFit/>
          </a:bodyPr>
          <a:lstStyle/>
          <a:p>
            <a:r>
              <a:rPr lang="en-US" sz="1350" dirty="0"/>
              <a:t>Pulse Width </a:t>
            </a:r>
            <a:r>
              <a:rPr lang="en-US" sz="1350" dirty="0" smtClean="0"/>
              <a:t>Modulation</a:t>
            </a:r>
            <a:r>
              <a:rPr lang="hu-HU" sz="1350" dirty="0" smtClean="0"/>
              <a:t> (PWM) </a:t>
            </a:r>
            <a:endParaRPr lang="en-US" sz="1350" dirty="0"/>
          </a:p>
        </p:txBody>
      </p:sp>
      <p:sp>
        <p:nvSpPr>
          <p:cNvPr id="9" name="Szövegdoboz 8">
            <a:extLst>
              <a:ext uri="{FF2B5EF4-FFF2-40B4-BE49-F238E27FC236}">
                <a16:creationId xmlns="" xmlns:a16="http://schemas.microsoft.com/office/drawing/2014/main" id="{19A6AE06-8846-47AA-99B8-E80F9EAB6801}"/>
              </a:ext>
            </a:extLst>
          </p:cNvPr>
          <p:cNvSpPr txBox="1"/>
          <p:nvPr/>
        </p:nvSpPr>
        <p:spPr>
          <a:xfrm>
            <a:off x="1363267" y="5875350"/>
            <a:ext cx="716863" cy="207749"/>
          </a:xfrm>
          <a:prstGeom prst="rect">
            <a:avLst/>
          </a:prstGeom>
          <a:noFill/>
        </p:spPr>
        <p:txBody>
          <a:bodyPr wrap="none" rtlCol="0">
            <a:spAutoFit/>
          </a:bodyPr>
          <a:lstStyle/>
          <a:p>
            <a:r>
              <a:rPr lang="hu-HU" sz="750" dirty="0"/>
              <a:t>melexis.com</a:t>
            </a:r>
          </a:p>
        </p:txBody>
      </p:sp>
    </p:spTree>
    <p:extLst>
      <p:ext uri="{BB962C8B-B14F-4D97-AF65-F5344CB8AC3E}">
        <p14:creationId xmlns:p14="http://schemas.microsoft.com/office/powerpoint/2010/main" val="33359652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 </a:t>
            </a:r>
            <a:r>
              <a:rPr lang="en-US" dirty="0"/>
              <a:t>Summarized</a:t>
            </a:r>
            <a:r>
              <a:rPr lang="hu-HU" dirty="0"/>
              <a:t> </a:t>
            </a:r>
            <a:endParaRPr lang="en-US" dirty="0"/>
          </a:p>
        </p:txBody>
      </p:sp>
      <p:sp>
        <p:nvSpPr>
          <p:cNvPr id="4" name="Téglalap 3">
            <a:extLst>
              <a:ext uri="{FF2B5EF4-FFF2-40B4-BE49-F238E27FC236}">
                <a16:creationId xmlns="" xmlns:a16="http://schemas.microsoft.com/office/drawing/2014/main" id="{C4582BEC-CC48-429A-853B-035EB96D5893}"/>
              </a:ext>
            </a:extLst>
          </p:cNvPr>
          <p:cNvSpPr/>
          <p:nvPr/>
        </p:nvSpPr>
        <p:spPr>
          <a:xfrm>
            <a:off x="910630" y="1018091"/>
            <a:ext cx="8119070"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257175" indent="-257175" algn="just" eaLnBrk="0" fontAlgn="base" hangingPunct="0">
              <a:spcBef>
                <a:spcPct val="20000"/>
              </a:spcBef>
              <a:spcAft>
                <a:spcPct val="0"/>
              </a:spcAft>
              <a:buChar char="•"/>
            </a:pPr>
            <a:r>
              <a:rPr lang="en-US" dirty="0"/>
              <a:t>Each LIN master has a schedule table</a:t>
            </a:r>
            <a:r>
              <a:rPr lang="hu-HU" dirty="0"/>
              <a:t>,</a:t>
            </a:r>
            <a:r>
              <a:rPr lang="en-US" dirty="0"/>
              <a:t> that defines the sequence of messages that would be transmitted on the LIN bus. </a:t>
            </a:r>
            <a:endParaRPr lang="hu-HU" dirty="0"/>
          </a:p>
          <a:p>
            <a:pPr marL="257175" indent="-257175" algn="just" eaLnBrk="0" fontAlgn="base" hangingPunct="0">
              <a:spcBef>
                <a:spcPct val="20000"/>
              </a:spcBef>
              <a:spcAft>
                <a:spcPct val="0"/>
              </a:spcAft>
              <a:buChar char="•"/>
            </a:pPr>
            <a:r>
              <a:rPr lang="en-US" dirty="0"/>
              <a:t>Typically messages are transmitted at a fixed interval. The so-called tic time at 20K board using frames with 4 data byte, the tic time is 5 milliseconds. </a:t>
            </a:r>
            <a:endParaRPr lang="hu-HU" dirty="0"/>
          </a:p>
          <a:p>
            <a:pPr marL="257175" indent="-257175" algn="just" eaLnBrk="0" fontAlgn="base" hangingPunct="0">
              <a:spcBef>
                <a:spcPct val="20000"/>
              </a:spcBef>
              <a:spcAft>
                <a:spcPct val="0"/>
              </a:spcAft>
              <a:buChar char="•"/>
            </a:pPr>
            <a:r>
              <a:rPr lang="en-US" dirty="0"/>
              <a:t>In this example the schedule table consists of two messages:</a:t>
            </a:r>
          </a:p>
          <a:p>
            <a:pPr marL="600075" lvl="1" indent="-257175" algn="just" eaLnBrk="0" fontAlgn="base" hangingPunct="0">
              <a:spcBef>
                <a:spcPct val="20000"/>
              </a:spcBef>
              <a:spcAft>
                <a:spcPct val="0"/>
              </a:spcAft>
              <a:buChar char="•"/>
            </a:pPr>
            <a:r>
              <a:rPr lang="en-US" dirty="0"/>
              <a:t>one response frame that contains the switch status information and </a:t>
            </a:r>
          </a:p>
          <a:p>
            <a:pPr marL="600075" lvl="1" indent="-257175" algn="just" eaLnBrk="0" fontAlgn="base" hangingPunct="0">
              <a:spcBef>
                <a:spcPct val="20000"/>
              </a:spcBef>
              <a:spcAft>
                <a:spcPct val="0"/>
              </a:spcAft>
              <a:buChar char="•"/>
            </a:pPr>
            <a:r>
              <a:rPr lang="en-US" dirty="0"/>
              <a:t>a transmit frame that contains the PWM value to set the brightness of the LED. </a:t>
            </a:r>
            <a:endParaRPr lang="hu-HU" dirty="0"/>
          </a:p>
          <a:p>
            <a:pPr marL="257175" indent="-257175" algn="just" eaLnBrk="0" fontAlgn="base" hangingPunct="0">
              <a:spcBef>
                <a:spcPct val="20000"/>
              </a:spcBef>
              <a:spcAft>
                <a:spcPct val="0"/>
              </a:spcAft>
              <a:buChar char="•"/>
            </a:pPr>
            <a:endParaRPr lang="en-US" dirty="0"/>
          </a:p>
        </p:txBody>
      </p:sp>
      <p:sp>
        <p:nvSpPr>
          <p:cNvPr id="5" name="Szövegdoboz 4">
            <a:extLst>
              <a:ext uri="{FF2B5EF4-FFF2-40B4-BE49-F238E27FC236}">
                <a16:creationId xmlns="" xmlns:a16="http://schemas.microsoft.com/office/drawing/2014/main" id="{8DC1F4C6-A1BF-498B-A482-F77CAE145385}"/>
              </a:ext>
            </a:extLst>
          </p:cNvPr>
          <p:cNvSpPr txBox="1"/>
          <p:nvPr/>
        </p:nvSpPr>
        <p:spPr>
          <a:xfrm>
            <a:off x="2087167" y="5517560"/>
            <a:ext cx="716863" cy="207749"/>
          </a:xfrm>
          <a:prstGeom prst="rect">
            <a:avLst/>
          </a:prstGeom>
          <a:noFill/>
        </p:spPr>
        <p:txBody>
          <a:bodyPr wrap="none" rtlCol="0">
            <a:spAutoFit/>
          </a:bodyPr>
          <a:lstStyle/>
          <a:p>
            <a:r>
              <a:rPr lang="hu-HU" sz="750" dirty="0"/>
              <a:t>melexis.com</a:t>
            </a:r>
          </a:p>
        </p:txBody>
      </p:sp>
    </p:spTree>
    <p:extLst>
      <p:ext uri="{BB962C8B-B14F-4D97-AF65-F5344CB8AC3E}">
        <p14:creationId xmlns:p14="http://schemas.microsoft.com/office/powerpoint/2010/main" val="333684246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 </a:t>
            </a:r>
            <a:r>
              <a:rPr lang="en-US" dirty="0"/>
              <a:t>Summarized</a:t>
            </a:r>
            <a:r>
              <a:rPr lang="hu-HU" dirty="0"/>
              <a:t> </a:t>
            </a:r>
            <a:endParaRPr lang="en-US" dirty="0"/>
          </a:p>
        </p:txBody>
      </p:sp>
      <p:sp>
        <p:nvSpPr>
          <p:cNvPr id="4" name="Téglalap 3">
            <a:extLst>
              <a:ext uri="{FF2B5EF4-FFF2-40B4-BE49-F238E27FC236}">
                <a16:creationId xmlns="" xmlns:a16="http://schemas.microsoft.com/office/drawing/2014/main" id="{C4582BEC-CC48-429A-853B-035EB96D5893}"/>
              </a:ext>
            </a:extLst>
          </p:cNvPr>
          <p:cNvSpPr/>
          <p:nvPr/>
        </p:nvSpPr>
        <p:spPr>
          <a:xfrm>
            <a:off x="870174" y="903040"/>
            <a:ext cx="8159526" cy="42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257175" indent="-257175" algn="just" eaLnBrk="0" fontAlgn="base" hangingPunct="0">
              <a:spcBef>
                <a:spcPct val="20000"/>
              </a:spcBef>
              <a:spcAft>
                <a:spcPct val="0"/>
              </a:spcAft>
              <a:buChar char="•"/>
            </a:pPr>
            <a:r>
              <a:rPr lang="en-US" dirty="0"/>
              <a:t>The master runs continuously through the schedule table. When the switch is pressed, the slave will convert this physical action into a bit value in a register. When the master sends out the message ID of the response frame the slave will put the content of this register into the data byte. </a:t>
            </a:r>
            <a:endParaRPr lang="hu-HU" dirty="0" smtClean="0"/>
          </a:p>
          <a:p>
            <a:pPr marL="257175" indent="-257175" algn="just" eaLnBrk="0" fontAlgn="base" hangingPunct="0">
              <a:spcBef>
                <a:spcPct val="20000"/>
              </a:spcBef>
              <a:spcAft>
                <a:spcPct val="0"/>
              </a:spcAft>
              <a:buChar char="•"/>
            </a:pPr>
            <a:endParaRPr lang="hu-HU" dirty="0"/>
          </a:p>
          <a:p>
            <a:pPr marL="257175" indent="-257175" algn="just" eaLnBrk="0" fontAlgn="base" hangingPunct="0">
              <a:spcBef>
                <a:spcPct val="20000"/>
              </a:spcBef>
              <a:spcAft>
                <a:spcPct val="0"/>
              </a:spcAft>
              <a:buChar char="•"/>
            </a:pPr>
            <a:r>
              <a:rPr lang="en-US" dirty="0"/>
              <a:t>The master will update the PWM value for the function light in the next transmit frame. The slave will update it's LED driver output accordingly. As long as the switch status register in the slave remains one the corresponding bit in the response message remains one as well. When the switch is released the register will be reset to zero and the data in the next response frames will be zero as well. </a:t>
            </a:r>
            <a:endParaRPr lang="hu-HU" dirty="0" smtClean="0"/>
          </a:p>
          <a:p>
            <a:pPr marL="257175" indent="-257175" algn="just" eaLnBrk="0" fontAlgn="base" hangingPunct="0">
              <a:spcBef>
                <a:spcPct val="20000"/>
              </a:spcBef>
              <a:spcAft>
                <a:spcPct val="0"/>
              </a:spcAft>
              <a:buChar char="•"/>
            </a:pPr>
            <a:endParaRPr lang="hu-HU" dirty="0"/>
          </a:p>
          <a:p>
            <a:pPr marL="257175" indent="-257175" algn="just" eaLnBrk="0" fontAlgn="base" hangingPunct="0">
              <a:spcBef>
                <a:spcPct val="20000"/>
              </a:spcBef>
              <a:spcAft>
                <a:spcPct val="0"/>
              </a:spcAft>
              <a:buChar char="•"/>
            </a:pPr>
            <a:r>
              <a:rPr lang="en-US" sz="1200" dirty="0"/>
              <a:t>As long as the master does not update the LED PWM information the LED remains on. In real life this whole process runs so fast, that the user experiences instant reaction. </a:t>
            </a:r>
          </a:p>
          <a:p>
            <a:pPr marL="257175" indent="-257175" algn="just" eaLnBrk="0" fontAlgn="base" hangingPunct="0">
              <a:spcBef>
                <a:spcPct val="20000"/>
              </a:spcBef>
              <a:spcAft>
                <a:spcPct val="0"/>
              </a:spcAft>
              <a:buChar char="•"/>
            </a:pPr>
            <a:endParaRPr lang="en-US" dirty="0"/>
          </a:p>
        </p:txBody>
      </p:sp>
      <p:sp>
        <p:nvSpPr>
          <p:cNvPr id="5" name="Szövegdoboz 4">
            <a:extLst>
              <a:ext uri="{FF2B5EF4-FFF2-40B4-BE49-F238E27FC236}">
                <a16:creationId xmlns="" xmlns:a16="http://schemas.microsoft.com/office/drawing/2014/main" id="{8DC1F4C6-A1BF-498B-A482-F77CAE145385}"/>
              </a:ext>
            </a:extLst>
          </p:cNvPr>
          <p:cNvSpPr txBox="1"/>
          <p:nvPr/>
        </p:nvSpPr>
        <p:spPr>
          <a:xfrm>
            <a:off x="2087167" y="5517560"/>
            <a:ext cx="716863" cy="207749"/>
          </a:xfrm>
          <a:prstGeom prst="rect">
            <a:avLst/>
          </a:prstGeom>
          <a:noFill/>
        </p:spPr>
        <p:txBody>
          <a:bodyPr wrap="none" rtlCol="0">
            <a:spAutoFit/>
          </a:bodyPr>
          <a:lstStyle/>
          <a:p>
            <a:r>
              <a:rPr lang="hu-HU" sz="750" dirty="0"/>
              <a:t>melexis.com</a:t>
            </a:r>
          </a:p>
        </p:txBody>
      </p:sp>
    </p:spTree>
    <p:extLst>
      <p:ext uri="{BB962C8B-B14F-4D97-AF65-F5344CB8AC3E}">
        <p14:creationId xmlns:p14="http://schemas.microsoft.com/office/powerpoint/2010/main" val="11444587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 Video </a:t>
            </a:r>
            <a:r>
              <a:rPr lang="en-US" dirty="0"/>
              <a:t>Summarized</a:t>
            </a:r>
            <a:r>
              <a:rPr lang="hu-HU" dirty="0"/>
              <a:t> </a:t>
            </a:r>
            <a:endParaRPr lang="en-US" dirty="0"/>
          </a:p>
        </p:txBody>
      </p:sp>
      <p:sp>
        <p:nvSpPr>
          <p:cNvPr id="4" name="Téglalap 3">
            <a:extLst>
              <a:ext uri="{FF2B5EF4-FFF2-40B4-BE49-F238E27FC236}">
                <a16:creationId xmlns="" xmlns:a16="http://schemas.microsoft.com/office/drawing/2014/main" id="{C4582BEC-CC48-429A-853B-035EB96D5893}"/>
              </a:ext>
            </a:extLst>
          </p:cNvPr>
          <p:cNvSpPr/>
          <p:nvPr/>
        </p:nvSpPr>
        <p:spPr>
          <a:xfrm>
            <a:off x="1043608" y="780107"/>
            <a:ext cx="7935292" cy="493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eaLnBrk="0" fontAlgn="base" hangingPunct="0">
              <a:spcBef>
                <a:spcPct val="20000"/>
              </a:spcBef>
              <a:spcAft>
                <a:spcPct val="0"/>
              </a:spcAft>
            </a:pPr>
            <a:r>
              <a:rPr lang="en-US" sz="2000" dirty="0"/>
              <a:t>A typical switch model consists of multiple switches and LEDs which are all controlled from the same LIN slave. </a:t>
            </a:r>
            <a:endParaRPr lang="hu-HU" sz="2000" dirty="0"/>
          </a:p>
          <a:p>
            <a:pPr eaLnBrk="0" fontAlgn="base" hangingPunct="0">
              <a:spcBef>
                <a:spcPct val="20000"/>
              </a:spcBef>
              <a:spcAft>
                <a:spcPct val="0"/>
              </a:spcAft>
            </a:pPr>
            <a:r>
              <a:rPr lang="en-US" sz="2000" dirty="0"/>
              <a:t>One slave can have multiple transmit and receive frames. </a:t>
            </a:r>
            <a:endParaRPr lang="hu-HU" sz="2000" dirty="0"/>
          </a:p>
          <a:p>
            <a:pPr eaLnBrk="0" fontAlgn="base" hangingPunct="0">
              <a:spcBef>
                <a:spcPct val="20000"/>
              </a:spcBef>
              <a:spcAft>
                <a:spcPct val="0"/>
              </a:spcAft>
            </a:pPr>
            <a:r>
              <a:rPr lang="en-US" sz="2000" dirty="0"/>
              <a:t>The LIN master can manage up to 16 slaves on one bus. </a:t>
            </a:r>
            <a:endParaRPr lang="hu-HU" sz="2000" dirty="0"/>
          </a:p>
          <a:p>
            <a:pPr eaLnBrk="0" fontAlgn="base" hangingPunct="0">
              <a:spcBef>
                <a:spcPct val="20000"/>
              </a:spcBef>
              <a:spcAft>
                <a:spcPct val="0"/>
              </a:spcAft>
            </a:pPr>
            <a:r>
              <a:rPr lang="en-US" sz="2000" dirty="0"/>
              <a:t>The message ID field will be fine which of the slaves were reacted to the transmitted message.</a:t>
            </a:r>
          </a:p>
          <a:p>
            <a:pPr eaLnBrk="0" fontAlgn="base" hangingPunct="0">
              <a:spcBef>
                <a:spcPct val="20000"/>
              </a:spcBef>
              <a:spcAft>
                <a:spcPct val="0"/>
              </a:spcAft>
            </a:pPr>
            <a:r>
              <a:rPr lang="en-US" sz="2000" dirty="0"/>
              <a:t>Typical LIN masters of</a:t>
            </a:r>
          </a:p>
          <a:p>
            <a:pPr marL="600075" lvl="1" indent="-257175" eaLnBrk="0" fontAlgn="base" hangingPunct="0">
              <a:spcBef>
                <a:spcPct val="20000"/>
              </a:spcBef>
              <a:spcAft>
                <a:spcPct val="0"/>
              </a:spcAft>
              <a:buFont typeface="Arial" panose="020B0604020202020204" pitchFamily="34" charset="0"/>
              <a:buChar char="•"/>
            </a:pPr>
            <a:r>
              <a:rPr lang="en-US" sz="2000" dirty="0"/>
              <a:t>the door module </a:t>
            </a:r>
          </a:p>
          <a:p>
            <a:pPr marL="600075" lvl="1" indent="-257175" eaLnBrk="0" fontAlgn="base" hangingPunct="0">
              <a:spcBef>
                <a:spcPct val="20000"/>
              </a:spcBef>
              <a:spcAft>
                <a:spcPct val="0"/>
              </a:spcAft>
              <a:buFont typeface="Arial" panose="020B0604020202020204" pitchFamily="34" charset="0"/>
              <a:buChar char="•"/>
            </a:pPr>
            <a:r>
              <a:rPr lang="en-US" sz="2000" dirty="0"/>
              <a:t>the steering wheel module </a:t>
            </a:r>
          </a:p>
          <a:p>
            <a:pPr marL="600075" lvl="1" indent="-257175" eaLnBrk="0" fontAlgn="base" hangingPunct="0">
              <a:spcBef>
                <a:spcPct val="20000"/>
              </a:spcBef>
              <a:spcAft>
                <a:spcPct val="0"/>
              </a:spcAft>
              <a:buFont typeface="Arial" panose="020B0604020202020204" pitchFamily="34" charset="0"/>
              <a:buChar char="•"/>
            </a:pPr>
            <a:r>
              <a:rPr lang="en-US" sz="2000" dirty="0"/>
              <a:t>the HVAC controller</a:t>
            </a:r>
            <a:r>
              <a:rPr lang="hu-HU" sz="2000" dirty="0"/>
              <a:t> (</a:t>
            </a:r>
            <a:r>
              <a:rPr lang="en-US" sz="2000" dirty="0"/>
              <a:t>heating and/or air conditioning system</a:t>
            </a:r>
            <a:r>
              <a:rPr lang="hu-HU" sz="2000" dirty="0"/>
              <a:t>)</a:t>
            </a:r>
            <a:r>
              <a:rPr lang="en-US" sz="2000" dirty="0"/>
              <a:t> and </a:t>
            </a:r>
          </a:p>
          <a:p>
            <a:pPr marL="600075" lvl="1" indent="-257175" eaLnBrk="0" fontAlgn="base" hangingPunct="0">
              <a:spcBef>
                <a:spcPct val="20000"/>
              </a:spcBef>
              <a:spcAft>
                <a:spcPct val="0"/>
              </a:spcAft>
              <a:buFont typeface="Arial" panose="020B0604020202020204" pitchFamily="34" charset="0"/>
              <a:buChar char="•"/>
            </a:pPr>
            <a:r>
              <a:rPr lang="en-US" sz="2000" dirty="0"/>
              <a:t>the smart junction box</a:t>
            </a:r>
            <a:endParaRPr lang="hu-HU" sz="2000" dirty="0"/>
          </a:p>
          <a:p>
            <a:pPr eaLnBrk="0" fontAlgn="base" hangingPunct="0">
              <a:spcBef>
                <a:spcPct val="20000"/>
              </a:spcBef>
              <a:spcAft>
                <a:spcPct val="0"/>
              </a:spcAft>
            </a:pPr>
            <a:r>
              <a:rPr lang="en-US" sz="2000" dirty="0"/>
              <a:t>When the schedule table becomes too long or if the number of slaves is too big, one LIN master can also control multiple LIN buses.</a:t>
            </a:r>
          </a:p>
        </p:txBody>
      </p:sp>
      <p:sp>
        <p:nvSpPr>
          <p:cNvPr id="5" name="Szövegdoboz 4">
            <a:extLst>
              <a:ext uri="{FF2B5EF4-FFF2-40B4-BE49-F238E27FC236}">
                <a16:creationId xmlns="" xmlns:a16="http://schemas.microsoft.com/office/drawing/2014/main" id="{4ADA7813-6779-4214-A80A-D6FA3F63909E}"/>
              </a:ext>
            </a:extLst>
          </p:cNvPr>
          <p:cNvSpPr txBox="1"/>
          <p:nvPr/>
        </p:nvSpPr>
        <p:spPr>
          <a:xfrm>
            <a:off x="1172767" y="5712226"/>
            <a:ext cx="716863" cy="207749"/>
          </a:xfrm>
          <a:prstGeom prst="rect">
            <a:avLst/>
          </a:prstGeom>
          <a:noFill/>
        </p:spPr>
        <p:txBody>
          <a:bodyPr wrap="none" rtlCol="0">
            <a:spAutoFit/>
          </a:bodyPr>
          <a:lstStyle/>
          <a:p>
            <a:r>
              <a:rPr lang="hu-HU" sz="750" dirty="0"/>
              <a:t>melexis.com</a:t>
            </a:r>
          </a:p>
        </p:txBody>
      </p:sp>
    </p:spTree>
    <p:extLst>
      <p:ext uri="{BB962C8B-B14F-4D97-AF65-F5344CB8AC3E}">
        <p14:creationId xmlns:p14="http://schemas.microsoft.com/office/powerpoint/2010/main" val="11190517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 Video </a:t>
            </a:r>
            <a:r>
              <a:rPr lang="en-US" dirty="0"/>
              <a:t>Summarized</a:t>
            </a:r>
            <a:r>
              <a:rPr lang="hu-HU" dirty="0"/>
              <a:t> </a:t>
            </a:r>
            <a:endParaRPr lang="en-US" dirty="0"/>
          </a:p>
        </p:txBody>
      </p:sp>
      <p:sp>
        <p:nvSpPr>
          <p:cNvPr id="4" name="Téglalap 3">
            <a:extLst>
              <a:ext uri="{FF2B5EF4-FFF2-40B4-BE49-F238E27FC236}">
                <a16:creationId xmlns="" xmlns:a16="http://schemas.microsoft.com/office/drawing/2014/main" id="{C4582BEC-CC48-429A-853B-035EB96D5893}"/>
              </a:ext>
            </a:extLst>
          </p:cNvPr>
          <p:cNvSpPr/>
          <p:nvPr/>
        </p:nvSpPr>
        <p:spPr>
          <a:xfrm>
            <a:off x="950214" y="908720"/>
            <a:ext cx="7965186" cy="517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marL="257175" indent="-257175" eaLnBrk="0" fontAlgn="base" hangingPunct="0">
              <a:spcBef>
                <a:spcPct val="20000"/>
              </a:spcBef>
              <a:spcAft>
                <a:spcPct val="0"/>
              </a:spcAft>
              <a:buChar char="•"/>
            </a:pPr>
            <a:r>
              <a:rPr lang="en-US" sz="2000" dirty="0"/>
              <a:t> A major benefit of the simplicity of the LIN network is that software development can be avoided. Simple LIN slaves that actors IR extensions in switch modules, can be configured quickly and simply by the configuring the data is quern from during end</a:t>
            </a:r>
            <a:r>
              <a:rPr lang="hu-HU" sz="2000" dirty="0"/>
              <a:t>-</a:t>
            </a:r>
            <a:r>
              <a:rPr lang="en-US" sz="2000" dirty="0"/>
              <a:t>of</a:t>
            </a:r>
            <a:r>
              <a:rPr lang="hu-HU" sz="2000" dirty="0"/>
              <a:t>-</a:t>
            </a:r>
            <a:r>
              <a:rPr lang="en-US" sz="2000" dirty="0"/>
              <a:t>line programming. </a:t>
            </a:r>
          </a:p>
          <a:p>
            <a:pPr eaLnBrk="0" fontAlgn="base" hangingPunct="0">
              <a:spcBef>
                <a:spcPct val="20000"/>
              </a:spcBef>
              <a:spcAft>
                <a:spcPct val="0"/>
              </a:spcAft>
            </a:pPr>
            <a:r>
              <a:rPr lang="hu-HU" sz="2000" dirty="0"/>
              <a:t>E</a:t>
            </a:r>
            <a:r>
              <a:rPr lang="en-US" sz="2000" dirty="0" err="1"/>
              <a:t>xample</a:t>
            </a:r>
            <a:r>
              <a:rPr lang="hu-HU" sz="2000" dirty="0"/>
              <a:t> 1.</a:t>
            </a:r>
            <a:r>
              <a:rPr lang="en-US" sz="2000" dirty="0"/>
              <a:t> </a:t>
            </a:r>
            <a:r>
              <a:rPr lang="hu-HU" sz="2000" dirty="0"/>
              <a:t>: </a:t>
            </a:r>
            <a:r>
              <a:rPr lang="en-US" sz="2000" dirty="0"/>
              <a:t>steering wheel switch module</a:t>
            </a:r>
            <a:r>
              <a:rPr lang="hu-HU" sz="2000" dirty="0"/>
              <a:t>:</a:t>
            </a:r>
            <a:r>
              <a:rPr lang="en-US" sz="2000" dirty="0"/>
              <a:t> </a:t>
            </a:r>
            <a:endParaRPr lang="hu-HU" sz="2000" dirty="0"/>
          </a:p>
          <a:p>
            <a:pPr marL="257175" indent="-257175" eaLnBrk="0" fontAlgn="base" hangingPunct="0">
              <a:spcBef>
                <a:spcPct val="20000"/>
              </a:spcBef>
              <a:spcAft>
                <a:spcPct val="0"/>
              </a:spcAft>
              <a:buChar char="•"/>
            </a:pPr>
            <a:r>
              <a:rPr lang="en-US" sz="2000" dirty="0"/>
              <a:t>The I/</a:t>
            </a:r>
            <a:r>
              <a:rPr lang="en-US" sz="2000" dirty="0" err="1"/>
              <a:t>Os</a:t>
            </a:r>
            <a:r>
              <a:rPr lang="en-US" sz="2000" dirty="0"/>
              <a:t> of the LIN slave are configured for 4 single switches to ground, 2 rotating encoders, 3 PWM outputs for functional lights so back lighting and 1 analogue input. The switch </a:t>
            </a:r>
            <a:r>
              <a:rPr lang="en-US" sz="2000" dirty="0" err="1"/>
              <a:t>debounce</a:t>
            </a:r>
            <a:r>
              <a:rPr lang="en-US" sz="2000" dirty="0"/>
              <a:t> time is set to 20 milliseconds. </a:t>
            </a:r>
            <a:endParaRPr lang="hu-HU" sz="2000" dirty="0"/>
          </a:p>
          <a:p>
            <a:pPr marL="257175" indent="-257175" eaLnBrk="0" fontAlgn="base" hangingPunct="0">
              <a:spcBef>
                <a:spcPct val="20000"/>
              </a:spcBef>
              <a:spcAft>
                <a:spcPct val="0"/>
              </a:spcAft>
              <a:buChar char="•"/>
            </a:pPr>
            <a:r>
              <a:rPr lang="en-US" sz="2000" dirty="0"/>
              <a:t>A first slave to master message is configured with 4 data bytes, which information is assigned to byte 0, the analogue input is assigned to byte 1. And the rotating encoder values are assigned to bytes 2 and 3. A second master to slave message is configured with 4 data bytes, that are configured for receiving the three PWM duty cycle values. </a:t>
            </a:r>
          </a:p>
        </p:txBody>
      </p:sp>
      <p:sp>
        <p:nvSpPr>
          <p:cNvPr id="5" name="Szövegdoboz 4">
            <a:extLst>
              <a:ext uri="{FF2B5EF4-FFF2-40B4-BE49-F238E27FC236}">
                <a16:creationId xmlns="" xmlns:a16="http://schemas.microsoft.com/office/drawing/2014/main" id="{292B2D1B-116D-4A0D-8619-03ED0BAC486F}"/>
              </a:ext>
            </a:extLst>
          </p:cNvPr>
          <p:cNvSpPr txBox="1"/>
          <p:nvPr/>
        </p:nvSpPr>
        <p:spPr>
          <a:xfrm>
            <a:off x="1172767" y="5847760"/>
            <a:ext cx="716863" cy="207749"/>
          </a:xfrm>
          <a:prstGeom prst="rect">
            <a:avLst/>
          </a:prstGeom>
          <a:noFill/>
        </p:spPr>
        <p:txBody>
          <a:bodyPr wrap="none" rtlCol="0">
            <a:spAutoFit/>
          </a:bodyPr>
          <a:lstStyle/>
          <a:p>
            <a:r>
              <a:rPr lang="hu-HU" sz="750" dirty="0"/>
              <a:t>melexis.com</a:t>
            </a:r>
          </a:p>
        </p:txBody>
      </p:sp>
    </p:spTree>
    <p:extLst>
      <p:ext uri="{BB962C8B-B14F-4D97-AF65-F5344CB8AC3E}">
        <p14:creationId xmlns:p14="http://schemas.microsoft.com/office/powerpoint/2010/main" val="35164872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908720"/>
            <a:ext cx="7920930" cy="4585871"/>
          </a:xfrm>
          <a:prstGeom prst="rect">
            <a:avLst/>
          </a:prstGeom>
        </p:spPr>
        <p:txBody>
          <a:bodyPr wrap="square">
            <a:spAutoFit/>
          </a:bodyPr>
          <a:lstStyle/>
          <a:p>
            <a:pPr algn="just">
              <a:spcAft>
                <a:spcPts val="1200"/>
              </a:spcAft>
            </a:pPr>
            <a:r>
              <a:rPr lang="en-US" dirty="0" smtClean="0"/>
              <a:t>Examples </a:t>
            </a:r>
            <a:r>
              <a:rPr lang="en-US" dirty="0"/>
              <a:t>include:</a:t>
            </a:r>
          </a:p>
          <a:p>
            <a:pPr marL="285750" indent="-285750" algn="just">
              <a:spcAft>
                <a:spcPts val="1200"/>
              </a:spcAft>
              <a:buFont typeface="Arial" panose="020B0604020202020204" pitchFamily="34" charset="0"/>
              <a:buChar char="•"/>
            </a:pPr>
            <a:r>
              <a:rPr lang="en-US" dirty="0" smtClean="0"/>
              <a:t>Auto </a:t>
            </a:r>
            <a:r>
              <a:rPr lang="en-US" dirty="0"/>
              <a:t>start/stop: Various sensor inputs from around the vehicle (speed sensors, steering angle, air conditioning on/off, engine temperature) are collated via the CAN bus to determine whether the engine can be shut down when stationary for improved fuel economy and emissions. </a:t>
            </a:r>
            <a:endParaRPr lang="hu-HU" dirty="0" smtClean="0"/>
          </a:p>
          <a:p>
            <a:pPr marL="285750" indent="-285750" algn="just">
              <a:spcAft>
                <a:spcPts val="1200"/>
              </a:spcAft>
              <a:buFont typeface="Arial" panose="020B0604020202020204" pitchFamily="34" charset="0"/>
              <a:buChar char="•"/>
            </a:pPr>
            <a:r>
              <a:rPr lang="en-US" dirty="0" smtClean="0"/>
              <a:t>Electric </a:t>
            </a:r>
            <a:r>
              <a:rPr lang="en-US" dirty="0"/>
              <a:t>park brakes: The "hill hold" functionality takes input from the car's tilt sensor (also used by the burglar alarm) and the road speed sensors (also used by the ABS, engine control and traction control) via the CAN bus to determine if the car is stopped on an incline. Similarly, inputs from seat belt sensors (part of the airbag controls) are fed from the CAN bus to determine if the seat belts are fastened, so that the parking brake will automatically release upon moving off.</a:t>
            </a:r>
          </a:p>
          <a:p>
            <a:pPr algn="just">
              <a:spcAft>
                <a:spcPts val="1200"/>
              </a:spcAft>
            </a:pPr>
            <a:endParaRPr lang="en-US" dirty="0"/>
          </a:p>
          <a:p>
            <a:pPr algn="just">
              <a:spcAft>
                <a:spcPts val="1200"/>
              </a:spcAft>
            </a:pP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236743"/>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B7A8510-9086-458A-BC61-64B17752D4DD}"/>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23119014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 Video </a:t>
            </a:r>
            <a:r>
              <a:rPr lang="en-US" dirty="0"/>
              <a:t>Summarized</a:t>
            </a:r>
            <a:r>
              <a:rPr lang="hu-HU" dirty="0"/>
              <a:t> </a:t>
            </a:r>
            <a:endParaRPr lang="en-US" dirty="0"/>
          </a:p>
        </p:txBody>
      </p:sp>
      <p:sp>
        <p:nvSpPr>
          <p:cNvPr id="4" name="Téglalap 3">
            <a:extLst>
              <a:ext uri="{FF2B5EF4-FFF2-40B4-BE49-F238E27FC236}">
                <a16:creationId xmlns="" xmlns:a16="http://schemas.microsoft.com/office/drawing/2014/main" id="{C4582BEC-CC48-429A-853B-035EB96D5893}"/>
              </a:ext>
            </a:extLst>
          </p:cNvPr>
          <p:cNvSpPr/>
          <p:nvPr/>
        </p:nvSpPr>
        <p:spPr>
          <a:xfrm>
            <a:off x="853108" y="1012034"/>
            <a:ext cx="8100392" cy="333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eaLnBrk="0" fontAlgn="base" hangingPunct="0">
              <a:spcBef>
                <a:spcPct val="20000"/>
              </a:spcBef>
              <a:spcAft>
                <a:spcPct val="0"/>
              </a:spcAft>
            </a:pPr>
            <a:r>
              <a:rPr lang="hu-HU" sz="2000" dirty="0" err="1"/>
              <a:t>Example</a:t>
            </a:r>
            <a:r>
              <a:rPr lang="hu-HU" sz="2000" dirty="0"/>
              <a:t> 2. </a:t>
            </a:r>
          </a:p>
          <a:p>
            <a:pPr marL="600075" lvl="1" indent="-257175" eaLnBrk="0" fontAlgn="base" hangingPunct="0">
              <a:spcBef>
                <a:spcPct val="20000"/>
              </a:spcBef>
              <a:spcAft>
                <a:spcPct val="0"/>
              </a:spcAft>
              <a:buChar char="•"/>
            </a:pPr>
            <a:r>
              <a:rPr lang="hu-HU" sz="2000" dirty="0"/>
              <a:t>A</a:t>
            </a:r>
            <a:r>
              <a:rPr lang="en-US" sz="2000" dirty="0"/>
              <a:t> door switch module the LIN slave can be configured to read more than 20 switches in a matrix. </a:t>
            </a:r>
            <a:endParaRPr lang="hu-HU" sz="2000" dirty="0"/>
          </a:p>
          <a:p>
            <a:pPr marL="600075" lvl="1" indent="-257175" eaLnBrk="0" fontAlgn="base" hangingPunct="0">
              <a:spcBef>
                <a:spcPct val="20000"/>
              </a:spcBef>
              <a:spcAft>
                <a:spcPct val="0"/>
              </a:spcAft>
              <a:buChar char="•"/>
            </a:pPr>
            <a:r>
              <a:rPr lang="en-US" sz="2000" dirty="0"/>
              <a:t>The LIN slave can wake up the LIN bus, when any of the switches is pressed. </a:t>
            </a:r>
            <a:endParaRPr lang="hu-HU" sz="2000" dirty="0"/>
          </a:p>
          <a:p>
            <a:pPr marL="600075" lvl="1" indent="-257175" eaLnBrk="0" fontAlgn="base" hangingPunct="0">
              <a:spcBef>
                <a:spcPct val="20000"/>
              </a:spcBef>
              <a:spcAft>
                <a:spcPct val="0"/>
              </a:spcAft>
              <a:buChar char="•"/>
            </a:pPr>
            <a:r>
              <a:rPr lang="en-US" sz="2000" dirty="0"/>
              <a:t>Avoiding software development, also implies guaranteed quality without software validation and qualification. The LIN standard allows vehicle manufacturers to add functionality and extend comfort packs with a minimum of development cost, and to react faster to the new requests on the market.</a:t>
            </a:r>
          </a:p>
        </p:txBody>
      </p:sp>
      <p:sp>
        <p:nvSpPr>
          <p:cNvPr id="5" name="Szövegdoboz 4">
            <a:extLst>
              <a:ext uri="{FF2B5EF4-FFF2-40B4-BE49-F238E27FC236}">
                <a16:creationId xmlns="" xmlns:a16="http://schemas.microsoft.com/office/drawing/2014/main" id="{292B2D1B-116D-4A0D-8619-03ED0BAC486F}"/>
              </a:ext>
            </a:extLst>
          </p:cNvPr>
          <p:cNvSpPr txBox="1"/>
          <p:nvPr/>
        </p:nvSpPr>
        <p:spPr>
          <a:xfrm>
            <a:off x="2087167" y="5517560"/>
            <a:ext cx="716863" cy="207749"/>
          </a:xfrm>
          <a:prstGeom prst="rect">
            <a:avLst/>
          </a:prstGeom>
          <a:noFill/>
        </p:spPr>
        <p:txBody>
          <a:bodyPr wrap="none" rtlCol="0">
            <a:spAutoFit/>
          </a:bodyPr>
          <a:lstStyle/>
          <a:p>
            <a:r>
              <a:rPr lang="hu-HU" sz="750" dirty="0"/>
              <a:t>melexis.com</a:t>
            </a:r>
          </a:p>
        </p:txBody>
      </p:sp>
    </p:spTree>
    <p:extLst>
      <p:ext uri="{BB962C8B-B14F-4D97-AF65-F5344CB8AC3E}">
        <p14:creationId xmlns:p14="http://schemas.microsoft.com/office/powerpoint/2010/main" val="41670236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EF0B05DC-5305-4954-BDF3-84C2ED2EC898}"/>
              </a:ext>
            </a:extLst>
          </p:cNvPr>
          <p:cNvSpPr txBox="1"/>
          <p:nvPr/>
        </p:nvSpPr>
        <p:spPr>
          <a:xfrm>
            <a:off x="1751105" y="6250290"/>
            <a:ext cx="2294218" cy="230832"/>
          </a:xfrm>
          <a:prstGeom prst="rect">
            <a:avLst/>
          </a:prstGeom>
          <a:noFill/>
        </p:spPr>
        <p:txBody>
          <a:bodyPr wrap="none" rtlCol="0">
            <a:spAutoFit/>
          </a:bodyPr>
          <a:lstStyle/>
          <a:p>
            <a:r>
              <a:rPr lang="de-DE" sz="900" dirty="0"/>
              <a:t>w_specks_lin_baden-baden_paper[1].pdf</a:t>
            </a:r>
            <a:endParaRPr lang="hu-HU" sz="900" dirty="0"/>
          </a:p>
        </p:txBody>
      </p:sp>
      <p:sp>
        <p:nvSpPr>
          <p:cNvPr id="7" name="Téglalap 6">
            <a:extLst>
              <a:ext uri="{FF2B5EF4-FFF2-40B4-BE49-F238E27FC236}">
                <a16:creationId xmlns="" xmlns:a16="http://schemas.microsoft.com/office/drawing/2014/main" id="{059CD29E-783E-4808-8B3E-80B1FA97E18B}"/>
              </a:ext>
            </a:extLst>
          </p:cNvPr>
          <p:cNvSpPr/>
          <p:nvPr/>
        </p:nvSpPr>
        <p:spPr>
          <a:xfrm>
            <a:off x="1751105" y="5950208"/>
            <a:ext cx="6183305" cy="300082"/>
          </a:xfrm>
          <a:prstGeom prst="rect">
            <a:avLst/>
          </a:prstGeom>
        </p:spPr>
        <p:txBody>
          <a:bodyPr wrap="square">
            <a:spAutoFit/>
          </a:bodyPr>
          <a:lstStyle/>
          <a:p>
            <a:pPr algn="ctr"/>
            <a:r>
              <a:rPr lang="en-US" sz="1350" dirty="0"/>
              <a:t>LIN case study with mechatronic seat, mirror, and steering nodes</a:t>
            </a:r>
            <a:endParaRPr lang="hu-HU" sz="1350" dirty="0"/>
          </a:p>
        </p:txBody>
      </p:sp>
      <p:pic>
        <p:nvPicPr>
          <p:cNvPr id="4" name="Kép 3">
            <a:extLst>
              <a:ext uri="{FF2B5EF4-FFF2-40B4-BE49-F238E27FC236}">
                <a16:creationId xmlns="" xmlns:a16="http://schemas.microsoft.com/office/drawing/2014/main" id="{77542C2C-3A0E-4280-9681-5814C211E8CD}"/>
              </a:ext>
            </a:extLst>
          </p:cNvPr>
          <p:cNvPicPr>
            <a:picLocks noChangeAspect="1"/>
          </p:cNvPicPr>
          <p:nvPr/>
        </p:nvPicPr>
        <p:blipFill>
          <a:blip r:embed="rId2"/>
          <a:stretch>
            <a:fillRect/>
          </a:stretch>
        </p:blipFill>
        <p:spPr>
          <a:xfrm>
            <a:off x="824136" y="569114"/>
            <a:ext cx="8188286" cy="5247485"/>
          </a:xfrm>
          <a:prstGeom prst="rect">
            <a:avLst/>
          </a:prstGeom>
        </p:spPr>
      </p:pic>
      <p:sp>
        <p:nvSpPr>
          <p:cNvPr id="2" name="Cím 1">
            <a:extLst>
              <a:ext uri="{FF2B5EF4-FFF2-40B4-BE49-F238E27FC236}">
                <a16:creationId xmlns="" xmlns:a16="http://schemas.microsoft.com/office/drawing/2014/main" id="{FD21BD26-5F64-4685-8CB9-AE55CF5B2EEB}"/>
              </a:ext>
            </a:extLst>
          </p:cNvPr>
          <p:cNvSpPr>
            <a:spLocks noGrp="1"/>
          </p:cNvSpPr>
          <p:nvPr>
            <p:ph type="title"/>
          </p:nvPr>
        </p:nvSpPr>
        <p:spPr/>
        <p:txBody>
          <a:bodyPr/>
          <a:lstStyle/>
          <a:p>
            <a:r>
              <a:rPr lang="hu-HU" dirty="0"/>
              <a:t>LIN </a:t>
            </a:r>
            <a:r>
              <a:rPr lang="hu-HU" dirty="0" err="1"/>
              <a:t>Example</a:t>
            </a:r>
            <a:endParaRPr lang="en-US" dirty="0"/>
          </a:p>
        </p:txBody>
      </p:sp>
    </p:spTree>
    <p:extLst>
      <p:ext uri="{BB962C8B-B14F-4D97-AF65-F5344CB8AC3E}">
        <p14:creationId xmlns:p14="http://schemas.microsoft.com/office/powerpoint/2010/main" val="76623154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3" name="Kép 2">
            <a:extLst>
              <a:ext uri="{FF2B5EF4-FFF2-40B4-BE49-F238E27FC236}">
                <a16:creationId xmlns="" xmlns:a16="http://schemas.microsoft.com/office/drawing/2014/main" id="{ACADD92B-B859-46CB-802A-0737A55A1505}"/>
              </a:ext>
            </a:extLst>
          </p:cNvPr>
          <p:cNvPicPr>
            <a:picLocks noChangeAspect="1"/>
          </p:cNvPicPr>
          <p:nvPr/>
        </p:nvPicPr>
        <p:blipFill>
          <a:blip r:embed="rId2"/>
          <a:stretch>
            <a:fillRect/>
          </a:stretch>
        </p:blipFill>
        <p:spPr>
          <a:xfrm>
            <a:off x="1155577" y="1090564"/>
            <a:ext cx="7864067" cy="3735435"/>
          </a:xfrm>
          <a:prstGeom prst="rect">
            <a:avLst/>
          </a:prstGeom>
        </p:spPr>
      </p:pic>
      <p:sp>
        <p:nvSpPr>
          <p:cNvPr id="2" name="Cím 1">
            <a:extLst>
              <a:ext uri="{FF2B5EF4-FFF2-40B4-BE49-F238E27FC236}">
                <a16:creationId xmlns="" xmlns:a16="http://schemas.microsoft.com/office/drawing/2014/main" id="{F92F46F8-7092-4DCA-8B6A-4EDB7252CD82}"/>
              </a:ext>
            </a:extLst>
          </p:cNvPr>
          <p:cNvSpPr>
            <a:spLocks noGrp="1"/>
          </p:cNvSpPr>
          <p:nvPr>
            <p:ph type="title"/>
          </p:nvPr>
        </p:nvSpPr>
        <p:spPr/>
        <p:txBody>
          <a:bodyPr/>
          <a:lstStyle/>
          <a:p>
            <a:r>
              <a:rPr lang="hu-HU" dirty="0"/>
              <a:t>Local </a:t>
            </a:r>
            <a:r>
              <a:rPr lang="en-US" dirty="0"/>
              <a:t>Interconnect</a:t>
            </a:r>
            <a:r>
              <a:rPr lang="hu-HU" dirty="0"/>
              <a:t> Network (LIN)</a:t>
            </a:r>
            <a:endParaRPr lang="en-US" dirty="0"/>
          </a:p>
        </p:txBody>
      </p:sp>
    </p:spTree>
    <p:extLst>
      <p:ext uri="{BB962C8B-B14F-4D97-AF65-F5344CB8AC3E}">
        <p14:creationId xmlns:p14="http://schemas.microsoft.com/office/powerpoint/2010/main" val="7121072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2563522" cy="207749"/>
          </a:xfrm>
          <a:prstGeom prst="rect">
            <a:avLst/>
          </a:prstGeom>
          <a:noFill/>
        </p:spPr>
        <p:txBody>
          <a:bodyPr wrap="none" rtlCol="0">
            <a:spAutoFit/>
          </a:bodyPr>
          <a:lstStyle/>
          <a:p>
            <a:pPr eaLnBrk="0" fontAlgn="base" hangingPunct="0">
              <a:spcBef>
                <a:spcPct val="0"/>
              </a:spcBef>
              <a:spcAft>
                <a:spcPct val="0"/>
              </a:spcAft>
            </a:pPr>
            <a:r>
              <a:rPr lang="en-US" sz="750" dirty="0">
                <a:solidFill>
                  <a:srgbClr val="000000"/>
                </a:solidFill>
                <a:latin typeface="Arial" panose="020B0604020202020204" pitchFamily="34" charset="0"/>
              </a:rPr>
              <a:t>Automotive CAN and LIN Overview</a:t>
            </a:r>
            <a:r>
              <a:rPr lang="hu-HU" sz="750" dirty="0">
                <a:solidFill>
                  <a:srgbClr val="000000"/>
                </a:solidFill>
                <a:latin typeface="Arial" panose="020B0604020202020204" pitchFamily="34" charset="0"/>
              </a:rPr>
              <a:t> (Texas Instruments)</a:t>
            </a:r>
          </a:p>
        </p:txBody>
      </p:sp>
      <p:sp>
        <p:nvSpPr>
          <p:cNvPr id="2" name="Cím 1">
            <a:extLst>
              <a:ext uri="{FF2B5EF4-FFF2-40B4-BE49-F238E27FC236}">
                <a16:creationId xmlns="" xmlns:a16="http://schemas.microsoft.com/office/drawing/2014/main" id="{F92F46F8-7092-4DCA-8B6A-4EDB7252CD82}"/>
              </a:ext>
            </a:extLst>
          </p:cNvPr>
          <p:cNvSpPr>
            <a:spLocks noGrp="1"/>
          </p:cNvSpPr>
          <p:nvPr>
            <p:ph type="title"/>
          </p:nvPr>
        </p:nvSpPr>
        <p:spPr/>
        <p:txBody>
          <a:bodyPr/>
          <a:lstStyle/>
          <a:p>
            <a:r>
              <a:rPr lang="hu-HU" dirty="0"/>
              <a:t>Local </a:t>
            </a:r>
            <a:r>
              <a:rPr lang="en-US" dirty="0"/>
              <a:t>Interconnect</a:t>
            </a:r>
            <a:r>
              <a:rPr lang="hu-HU" dirty="0"/>
              <a:t> Network (LIN)</a:t>
            </a:r>
            <a:endParaRPr lang="en-US" dirty="0"/>
          </a:p>
        </p:txBody>
      </p:sp>
      <p:pic>
        <p:nvPicPr>
          <p:cNvPr id="5" name="Kép 4">
            <a:extLst>
              <a:ext uri="{FF2B5EF4-FFF2-40B4-BE49-F238E27FC236}">
                <a16:creationId xmlns="" xmlns:a16="http://schemas.microsoft.com/office/drawing/2014/main" id="{3C8F5DCB-1A73-46A9-8D4E-902FABE355CB}"/>
              </a:ext>
            </a:extLst>
          </p:cNvPr>
          <p:cNvPicPr>
            <a:picLocks noChangeAspect="1"/>
          </p:cNvPicPr>
          <p:nvPr/>
        </p:nvPicPr>
        <p:blipFill rotWithShape="1">
          <a:blip r:embed="rId2"/>
          <a:srcRect r="297"/>
          <a:stretch/>
        </p:blipFill>
        <p:spPr>
          <a:xfrm>
            <a:off x="893124" y="908720"/>
            <a:ext cx="8129543" cy="3993480"/>
          </a:xfrm>
          <a:prstGeom prst="rect">
            <a:avLst/>
          </a:prstGeom>
        </p:spPr>
      </p:pic>
    </p:spTree>
    <p:extLst>
      <p:ext uri="{BB962C8B-B14F-4D97-AF65-F5344CB8AC3E}">
        <p14:creationId xmlns:p14="http://schemas.microsoft.com/office/powerpoint/2010/main" val="194702768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2" name="Kép 1">
            <a:extLst>
              <a:ext uri="{FF2B5EF4-FFF2-40B4-BE49-F238E27FC236}">
                <a16:creationId xmlns="" xmlns:a16="http://schemas.microsoft.com/office/drawing/2014/main" id="{2997F52B-F22D-47E0-8650-B6E82E6EC763}"/>
              </a:ext>
            </a:extLst>
          </p:cNvPr>
          <p:cNvPicPr>
            <a:picLocks noChangeAspect="1"/>
          </p:cNvPicPr>
          <p:nvPr/>
        </p:nvPicPr>
        <p:blipFill>
          <a:blip r:embed="rId2"/>
          <a:stretch>
            <a:fillRect/>
          </a:stretch>
        </p:blipFill>
        <p:spPr>
          <a:xfrm>
            <a:off x="903907" y="1163432"/>
            <a:ext cx="8068049" cy="2075068"/>
          </a:xfrm>
          <a:prstGeom prst="rect">
            <a:avLst/>
          </a:prstGeom>
        </p:spPr>
      </p:pic>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a:t>
            </a:r>
            <a:endParaRPr lang="en-US" dirty="0"/>
          </a:p>
        </p:txBody>
      </p:sp>
    </p:spTree>
    <p:extLst>
      <p:ext uri="{BB962C8B-B14F-4D97-AF65-F5344CB8AC3E}">
        <p14:creationId xmlns:p14="http://schemas.microsoft.com/office/powerpoint/2010/main" val="23974741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2563522" cy="207749"/>
          </a:xfrm>
          <a:prstGeom prst="rect">
            <a:avLst/>
          </a:prstGeom>
          <a:noFill/>
        </p:spPr>
        <p:txBody>
          <a:bodyPr wrap="none" rtlCol="0">
            <a:spAutoFit/>
          </a:bodyPr>
          <a:lstStyle/>
          <a:p>
            <a:pPr eaLnBrk="0" fontAlgn="base" hangingPunct="0">
              <a:spcBef>
                <a:spcPct val="0"/>
              </a:spcBef>
              <a:spcAft>
                <a:spcPct val="0"/>
              </a:spcAft>
            </a:pPr>
            <a:r>
              <a:rPr lang="en-US" sz="750" dirty="0">
                <a:solidFill>
                  <a:srgbClr val="000000"/>
                </a:solidFill>
                <a:latin typeface="Arial" panose="020B0604020202020204" pitchFamily="34" charset="0"/>
              </a:rPr>
              <a:t>Automotive CAN and LIN Overview</a:t>
            </a:r>
            <a:r>
              <a:rPr lang="hu-HU" sz="750" dirty="0">
                <a:solidFill>
                  <a:srgbClr val="000000"/>
                </a:solidFill>
                <a:latin typeface="Arial" panose="020B0604020202020204" pitchFamily="34" charset="0"/>
              </a:rPr>
              <a:t> (Texas Instruments)</a:t>
            </a:r>
          </a:p>
        </p:txBody>
      </p:sp>
      <p:sp>
        <p:nvSpPr>
          <p:cNvPr id="3" name="Cím 2">
            <a:extLst>
              <a:ext uri="{FF2B5EF4-FFF2-40B4-BE49-F238E27FC236}">
                <a16:creationId xmlns="" xmlns:a16="http://schemas.microsoft.com/office/drawing/2014/main" id="{F01EA84B-06CD-4AF8-894A-E9D4B864E44A}"/>
              </a:ext>
            </a:extLst>
          </p:cNvPr>
          <p:cNvSpPr>
            <a:spLocks noGrp="1"/>
          </p:cNvSpPr>
          <p:nvPr>
            <p:ph type="title"/>
          </p:nvPr>
        </p:nvSpPr>
        <p:spPr/>
        <p:txBody>
          <a:bodyPr/>
          <a:lstStyle/>
          <a:p>
            <a:r>
              <a:rPr lang="hu-HU" dirty="0"/>
              <a:t>LIN </a:t>
            </a:r>
            <a:r>
              <a:rPr lang="en-US" dirty="0"/>
              <a:t>Physical</a:t>
            </a:r>
            <a:r>
              <a:rPr lang="hu-HU" dirty="0"/>
              <a:t> </a:t>
            </a:r>
            <a:r>
              <a:rPr lang="en-US" dirty="0"/>
              <a:t>Layer</a:t>
            </a:r>
          </a:p>
        </p:txBody>
      </p:sp>
      <p:pic>
        <p:nvPicPr>
          <p:cNvPr id="5" name="Kép 4">
            <a:extLst>
              <a:ext uri="{FF2B5EF4-FFF2-40B4-BE49-F238E27FC236}">
                <a16:creationId xmlns="" xmlns:a16="http://schemas.microsoft.com/office/drawing/2014/main" id="{4EF9E503-427E-4346-8AD9-FB5AE72DAD7B}"/>
              </a:ext>
            </a:extLst>
          </p:cNvPr>
          <p:cNvPicPr>
            <a:picLocks noChangeAspect="1"/>
          </p:cNvPicPr>
          <p:nvPr/>
        </p:nvPicPr>
        <p:blipFill>
          <a:blip r:embed="rId2"/>
          <a:stretch>
            <a:fillRect/>
          </a:stretch>
        </p:blipFill>
        <p:spPr>
          <a:xfrm>
            <a:off x="1144424" y="1331943"/>
            <a:ext cx="7297544" cy="3401863"/>
          </a:xfrm>
          <a:prstGeom prst="rect">
            <a:avLst/>
          </a:prstGeom>
        </p:spPr>
      </p:pic>
    </p:spTree>
    <p:extLst>
      <p:ext uri="{BB962C8B-B14F-4D97-AF65-F5344CB8AC3E}">
        <p14:creationId xmlns:p14="http://schemas.microsoft.com/office/powerpoint/2010/main" val="18542351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B5DF95BD-943F-4B41-935E-94C6E1F32F88}"/>
              </a:ext>
            </a:extLst>
          </p:cNvPr>
          <p:cNvPicPr>
            <a:picLocks noChangeAspect="1"/>
          </p:cNvPicPr>
          <p:nvPr/>
        </p:nvPicPr>
        <p:blipFill>
          <a:blip r:embed="rId2"/>
          <a:stretch>
            <a:fillRect/>
          </a:stretch>
        </p:blipFill>
        <p:spPr>
          <a:xfrm>
            <a:off x="914640" y="807250"/>
            <a:ext cx="8229360" cy="4218818"/>
          </a:xfrm>
          <a:prstGeom prst="rect">
            <a:avLst/>
          </a:prstGeom>
        </p:spPr>
      </p:pic>
      <p:sp>
        <p:nvSpPr>
          <p:cNvPr id="6" name="Szövegdoboz 5">
            <a:extLst>
              <a:ext uri="{FF2B5EF4-FFF2-40B4-BE49-F238E27FC236}">
                <a16:creationId xmlns="" xmlns:a16="http://schemas.microsoft.com/office/drawing/2014/main" id="{EF0B05DC-5305-4954-BDF3-84C2ED2EC898}"/>
              </a:ext>
            </a:extLst>
          </p:cNvPr>
          <p:cNvSpPr txBox="1"/>
          <p:nvPr/>
        </p:nvSpPr>
        <p:spPr>
          <a:xfrm>
            <a:off x="1853547" y="5788502"/>
            <a:ext cx="2294218" cy="230832"/>
          </a:xfrm>
          <a:prstGeom prst="rect">
            <a:avLst/>
          </a:prstGeom>
          <a:noFill/>
        </p:spPr>
        <p:txBody>
          <a:bodyPr wrap="none" rtlCol="0">
            <a:spAutoFit/>
          </a:bodyPr>
          <a:lstStyle/>
          <a:p>
            <a:r>
              <a:rPr lang="de-DE" sz="900" dirty="0"/>
              <a:t>w_specks_lin_baden-baden_paper[1].pdf</a:t>
            </a:r>
            <a:endParaRPr lang="hu-HU" sz="900" dirty="0"/>
          </a:p>
        </p:txBody>
      </p:sp>
      <p:sp>
        <p:nvSpPr>
          <p:cNvPr id="7" name="Téglalap 6">
            <a:extLst>
              <a:ext uri="{FF2B5EF4-FFF2-40B4-BE49-F238E27FC236}">
                <a16:creationId xmlns="" xmlns:a16="http://schemas.microsoft.com/office/drawing/2014/main" id="{059CD29E-783E-4808-8B3E-80B1FA97E18B}"/>
              </a:ext>
            </a:extLst>
          </p:cNvPr>
          <p:cNvSpPr/>
          <p:nvPr/>
        </p:nvSpPr>
        <p:spPr>
          <a:xfrm>
            <a:off x="3253351" y="5257244"/>
            <a:ext cx="3079689" cy="300082"/>
          </a:xfrm>
          <a:prstGeom prst="rect">
            <a:avLst/>
          </a:prstGeom>
        </p:spPr>
        <p:txBody>
          <a:bodyPr wrap="none">
            <a:spAutoFit/>
          </a:bodyPr>
          <a:lstStyle/>
          <a:p>
            <a:r>
              <a:rPr lang="en-US" sz="1350" dirty="0"/>
              <a:t>Networking and tool interfaces for LIN</a:t>
            </a:r>
            <a:endParaRPr lang="hu-HU" sz="1350" dirty="0"/>
          </a:p>
        </p:txBody>
      </p:sp>
      <p:sp>
        <p:nvSpPr>
          <p:cNvPr id="4" name="Cím 3">
            <a:extLst>
              <a:ext uri="{FF2B5EF4-FFF2-40B4-BE49-F238E27FC236}">
                <a16:creationId xmlns="" xmlns:a16="http://schemas.microsoft.com/office/drawing/2014/main" id="{24FA3962-BE16-40F7-9803-C8EB00DD365C}"/>
              </a:ext>
            </a:extLst>
          </p:cNvPr>
          <p:cNvSpPr>
            <a:spLocks noGrp="1"/>
          </p:cNvSpPr>
          <p:nvPr>
            <p:ph type="title"/>
          </p:nvPr>
        </p:nvSpPr>
        <p:spPr/>
        <p:txBody>
          <a:bodyPr/>
          <a:lstStyle/>
          <a:p>
            <a:r>
              <a:rPr lang="hu-HU" dirty="0"/>
              <a:t>LIN</a:t>
            </a:r>
            <a:endParaRPr lang="en-US" dirty="0"/>
          </a:p>
        </p:txBody>
      </p:sp>
    </p:spTree>
    <p:extLst>
      <p:ext uri="{BB962C8B-B14F-4D97-AF65-F5344CB8AC3E}">
        <p14:creationId xmlns:p14="http://schemas.microsoft.com/office/powerpoint/2010/main" val="411121718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1043608" y="61525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2" name="Kép 1">
            <a:extLst>
              <a:ext uri="{FF2B5EF4-FFF2-40B4-BE49-F238E27FC236}">
                <a16:creationId xmlns="" xmlns:a16="http://schemas.microsoft.com/office/drawing/2014/main" id="{720F2162-9517-4C8D-94BF-045259A01D3D}"/>
              </a:ext>
            </a:extLst>
          </p:cNvPr>
          <p:cNvPicPr>
            <a:picLocks noChangeAspect="1"/>
          </p:cNvPicPr>
          <p:nvPr/>
        </p:nvPicPr>
        <p:blipFill>
          <a:blip r:embed="rId2"/>
          <a:stretch>
            <a:fillRect/>
          </a:stretch>
        </p:blipFill>
        <p:spPr>
          <a:xfrm>
            <a:off x="1009858" y="1842384"/>
            <a:ext cx="8062329" cy="4075816"/>
          </a:xfrm>
          <a:prstGeom prst="rect">
            <a:avLst/>
          </a:prstGeom>
        </p:spPr>
      </p:pic>
      <p:sp>
        <p:nvSpPr>
          <p:cNvPr id="3" name="Cím 2">
            <a:extLst>
              <a:ext uri="{FF2B5EF4-FFF2-40B4-BE49-F238E27FC236}">
                <a16:creationId xmlns="" xmlns:a16="http://schemas.microsoft.com/office/drawing/2014/main" id="{F82E25D1-B36D-4399-AE5E-04DCFF049A66}"/>
              </a:ext>
            </a:extLst>
          </p:cNvPr>
          <p:cNvSpPr>
            <a:spLocks noGrp="1"/>
          </p:cNvSpPr>
          <p:nvPr>
            <p:ph type="title"/>
          </p:nvPr>
        </p:nvSpPr>
        <p:spPr/>
        <p:txBody>
          <a:bodyPr/>
          <a:lstStyle/>
          <a:p>
            <a:r>
              <a:rPr lang="en-US" dirty="0"/>
              <a:t>MOST</a:t>
            </a:r>
            <a:r>
              <a:rPr lang="hu-HU" dirty="0"/>
              <a:t> </a:t>
            </a:r>
            <a:r>
              <a:rPr lang="en-US" dirty="0"/>
              <a:t>(Media Oriented Systems Transport)</a:t>
            </a:r>
          </a:p>
        </p:txBody>
      </p:sp>
      <p:sp>
        <p:nvSpPr>
          <p:cNvPr id="4" name="Téglalap 3">
            <a:extLst>
              <a:ext uri="{FF2B5EF4-FFF2-40B4-BE49-F238E27FC236}">
                <a16:creationId xmlns="" xmlns:a16="http://schemas.microsoft.com/office/drawing/2014/main" id="{F9AD8C61-3D7D-4C1E-84B7-CD9B0FA67AB7}"/>
              </a:ext>
            </a:extLst>
          </p:cNvPr>
          <p:cNvSpPr/>
          <p:nvPr/>
        </p:nvSpPr>
        <p:spPr>
          <a:xfrm>
            <a:off x="1043608" y="1184638"/>
            <a:ext cx="810039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eaLnBrk="0" fontAlgn="base" hangingPunct="0">
              <a:spcBef>
                <a:spcPct val="20000"/>
              </a:spcBef>
              <a:spcAft>
                <a:spcPct val="0"/>
              </a:spcAft>
            </a:pPr>
            <a:r>
              <a:rPr lang="hu-HU" sz="2100" dirty="0"/>
              <a:t>A</a:t>
            </a:r>
            <a:r>
              <a:rPr lang="en-US" sz="2100" dirty="0"/>
              <a:t> high-speed multimedia network technology optimized by the automotive industry. </a:t>
            </a:r>
            <a:r>
              <a:rPr lang="hu-HU" sz="2100" dirty="0"/>
              <a:t>C</a:t>
            </a:r>
            <a:r>
              <a:rPr lang="en-US" sz="2100" dirty="0"/>
              <a:t>an be used for applications inside or outside the car.</a:t>
            </a:r>
          </a:p>
        </p:txBody>
      </p:sp>
    </p:spTree>
    <p:extLst>
      <p:ext uri="{BB962C8B-B14F-4D97-AF65-F5344CB8AC3E}">
        <p14:creationId xmlns:p14="http://schemas.microsoft.com/office/powerpoint/2010/main" val="19134083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 xmlns:a16="http://schemas.microsoft.com/office/drawing/2014/main" id="{76990AA8-30A3-4FB5-A75E-4E17B011A928}"/>
              </a:ext>
            </a:extLst>
          </p:cNvPr>
          <p:cNvPicPr>
            <a:picLocks noChangeAspect="1"/>
          </p:cNvPicPr>
          <p:nvPr/>
        </p:nvPicPr>
        <p:blipFill>
          <a:blip r:embed="rId2"/>
          <a:stretch>
            <a:fillRect/>
          </a:stretch>
        </p:blipFill>
        <p:spPr>
          <a:xfrm>
            <a:off x="1896651" y="2244554"/>
            <a:ext cx="6112697" cy="4295945"/>
          </a:xfrm>
          <a:prstGeom prst="rect">
            <a:avLst/>
          </a:prstGeom>
        </p:spPr>
      </p:pic>
      <p:sp>
        <p:nvSpPr>
          <p:cNvPr id="6" name="Szövegdoboz 5">
            <a:extLst>
              <a:ext uri="{FF2B5EF4-FFF2-40B4-BE49-F238E27FC236}">
                <a16:creationId xmlns="" xmlns:a16="http://schemas.microsoft.com/office/drawing/2014/main" id="{B38023D1-B252-4827-9472-91B6887A5126}"/>
              </a:ext>
            </a:extLst>
          </p:cNvPr>
          <p:cNvSpPr txBox="1"/>
          <p:nvPr/>
        </p:nvSpPr>
        <p:spPr>
          <a:xfrm>
            <a:off x="7353009" y="5923960"/>
            <a:ext cx="1638590" cy="207749"/>
          </a:xfrm>
          <a:prstGeom prst="rect">
            <a:avLst/>
          </a:prstGeom>
          <a:noFill/>
        </p:spPr>
        <p:txBody>
          <a:bodyPr wrap="none" rtlCol="0">
            <a:spAutoFit/>
          </a:bodyPr>
          <a:lstStyle/>
          <a:p>
            <a:r>
              <a:rPr lang="de-DE" sz="750" dirty="0"/>
              <a:t>JInfo_EA_kommunikacio-BME.pdf</a:t>
            </a:r>
            <a:endParaRPr lang="hu-HU" sz="750" dirty="0"/>
          </a:p>
        </p:txBody>
      </p:sp>
      <p:sp>
        <p:nvSpPr>
          <p:cNvPr id="3" name="Cím 2">
            <a:extLst>
              <a:ext uri="{FF2B5EF4-FFF2-40B4-BE49-F238E27FC236}">
                <a16:creationId xmlns="" xmlns:a16="http://schemas.microsoft.com/office/drawing/2014/main" id="{F82E25D1-B36D-4399-AE5E-04DCFF049A66}"/>
              </a:ext>
            </a:extLst>
          </p:cNvPr>
          <p:cNvSpPr>
            <a:spLocks noGrp="1"/>
          </p:cNvSpPr>
          <p:nvPr>
            <p:ph type="title"/>
          </p:nvPr>
        </p:nvSpPr>
        <p:spPr/>
        <p:txBody>
          <a:bodyPr/>
          <a:lstStyle/>
          <a:p>
            <a:r>
              <a:rPr lang="en-US" dirty="0"/>
              <a:t>MOST</a:t>
            </a:r>
            <a:r>
              <a:rPr lang="hu-HU" dirty="0"/>
              <a:t> </a:t>
            </a:r>
            <a:r>
              <a:rPr lang="en-US" dirty="0"/>
              <a:t>(Media Oriented Systems Transport)</a:t>
            </a:r>
          </a:p>
        </p:txBody>
      </p:sp>
      <p:sp>
        <p:nvSpPr>
          <p:cNvPr id="4" name="Téglalap 3">
            <a:extLst>
              <a:ext uri="{FF2B5EF4-FFF2-40B4-BE49-F238E27FC236}">
                <a16:creationId xmlns="" xmlns:a16="http://schemas.microsoft.com/office/drawing/2014/main" id="{F9AD8C61-3D7D-4C1E-84B7-CD9B0FA67AB7}"/>
              </a:ext>
            </a:extLst>
          </p:cNvPr>
          <p:cNvSpPr/>
          <p:nvPr/>
        </p:nvSpPr>
        <p:spPr>
          <a:xfrm>
            <a:off x="914400" y="908720"/>
            <a:ext cx="8077200" cy="13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just" eaLnBrk="0" fontAlgn="base" hangingPunct="0">
              <a:spcBef>
                <a:spcPct val="20000"/>
              </a:spcBef>
              <a:spcAft>
                <a:spcPct val="0"/>
              </a:spcAft>
            </a:pPr>
            <a:r>
              <a:rPr lang="en-US" sz="2100" dirty="0"/>
              <a:t>MOST technology is used in almost every car brand worldwide, </a:t>
            </a:r>
            <a:r>
              <a:rPr lang="en-US" sz="1600" dirty="0"/>
              <a:t>including Audi, BMW, General Motors, Hyundai, Jaguar, Lancia, Land Rover, Mercedes-Benz, Porsche, Toyota, Volkswagen, SAAB, SKODA, SEAT and Volvo. SMSC and MOST are registered trademarks of Standard Microsystems Corporation (“SMSC”), now owned by Microchip Technology</a:t>
            </a:r>
            <a:r>
              <a:rPr lang="en-US" sz="1200" dirty="0"/>
              <a:t>.</a:t>
            </a:r>
            <a:endParaRPr lang="en-US" sz="1050" dirty="0"/>
          </a:p>
        </p:txBody>
      </p:sp>
    </p:spTree>
    <p:extLst>
      <p:ext uri="{BB962C8B-B14F-4D97-AF65-F5344CB8AC3E}">
        <p14:creationId xmlns:p14="http://schemas.microsoft.com/office/powerpoint/2010/main" val="7975591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MOST</a:t>
            </a:r>
            <a:endParaRPr lang="en-US" dirty="0"/>
          </a:p>
        </p:txBody>
      </p:sp>
      <p:sp>
        <p:nvSpPr>
          <p:cNvPr id="8" name="Tartalom helye 7">
            <a:extLst>
              <a:ext uri="{FF2B5EF4-FFF2-40B4-BE49-F238E27FC236}">
                <a16:creationId xmlns="" xmlns:a16="http://schemas.microsoft.com/office/drawing/2014/main" id="{D98E9F39-7116-4A40-A7CA-B84F52F26FF8}"/>
              </a:ext>
            </a:extLst>
          </p:cNvPr>
          <p:cNvSpPr>
            <a:spLocks noGrp="1"/>
          </p:cNvSpPr>
          <p:nvPr>
            <p:ph idx="1"/>
          </p:nvPr>
        </p:nvSpPr>
        <p:spPr>
          <a:xfrm>
            <a:off x="1043608" y="1018215"/>
            <a:ext cx="7887450" cy="3444020"/>
          </a:xfrm>
          <a:prstGeom prst="rect">
            <a:avLst/>
          </a:prstGeom>
        </p:spPr>
        <p:txBody>
          <a:bodyPr wrap="square">
            <a:spAutoFit/>
          </a:bodyPr>
          <a:lstStyle/>
          <a:p>
            <a:pPr marL="0" indent="0">
              <a:buNone/>
            </a:pPr>
            <a:r>
              <a:rPr lang="en-US" sz="2100" dirty="0"/>
              <a:t>MOST is a synchronous network. </a:t>
            </a:r>
            <a:endParaRPr lang="hu-HU" sz="2100" dirty="0"/>
          </a:p>
          <a:p>
            <a:pPr lvl="1"/>
            <a:r>
              <a:rPr lang="en-US" sz="1800" dirty="0"/>
              <a:t>A timing master supplies the clock with a synchronous and continuous data</a:t>
            </a:r>
            <a:r>
              <a:rPr lang="hu-HU" sz="1800" dirty="0"/>
              <a:t> </a:t>
            </a:r>
            <a:r>
              <a:rPr lang="en-US" sz="1800" dirty="0"/>
              <a:t>signal</a:t>
            </a:r>
            <a:endParaRPr lang="hu-HU" sz="1800" dirty="0"/>
          </a:p>
          <a:p>
            <a:pPr lvl="1"/>
            <a:r>
              <a:rPr lang="hu-HU" sz="1800" dirty="0"/>
              <a:t>A</a:t>
            </a:r>
            <a:r>
              <a:rPr lang="en-US" sz="1800" dirty="0" err="1"/>
              <a:t>ll</a:t>
            </a:r>
            <a:r>
              <a:rPr lang="en-US" sz="1800" dirty="0"/>
              <a:t> other devices synchronize their operation to this base signal. </a:t>
            </a:r>
            <a:endParaRPr lang="hu-HU" sz="1800" dirty="0"/>
          </a:p>
          <a:p>
            <a:pPr marL="0" indent="0">
              <a:buNone/>
            </a:pPr>
            <a:r>
              <a:rPr lang="en-US" sz="2100" dirty="0"/>
              <a:t>This technology eliminates the need for</a:t>
            </a:r>
            <a:r>
              <a:rPr lang="hu-HU" sz="2100" dirty="0"/>
              <a:t> </a:t>
            </a:r>
            <a:r>
              <a:rPr lang="en-US" sz="2100" dirty="0"/>
              <a:t>buffering and sample rate conversion </a:t>
            </a:r>
            <a:endParaRPr lang="hu-HU" sz="2100" dirty="0"/>
          </a:p>
          <a:p>
            <a:pPr lvl="1"/>
            <a:r>
              <a:rPr lang="hu-HU" sz="1800" dirty="0"/>
              <a:t>V</a:t>
            </a:r>
            <a:r>
              <a:rPr lang="en-US" sz="1800" dirty="0" err="1"/>
              <a:t>ery</a:t>
            </a:r>
            <a:r>
              <a:rPr lang="en-US" sz="1800" dirty="0"/>
              <a:t> simple and inexpensive devices can be connected </a:t>
            </a:r>
            <a:endParaRPr lang="hu-HU" sz="1800" dirty="0"/>
          </a:p>
          <a:p>
            <a:pPr lvl="1"/>
            <a:r>
              <a:rPr lang="hu-HU" sz="1800" dirty="0"/>
              <a:t>T</a:t>
            </a:r>
            <a:r>
              <a:rPr lang="en-US" sz="1800" dirty="0"/>
              <a:t>he</a:t>
            </a:r>
            <a:r>
              <a:rPr lang="hu-HU" sz="1800" dirty="0"/>
              <a:t> </a:t>
            </a:r>
            <a:r>
              <a:rPr lang="en-US" sz="1800" dirty="0"/>
              <a:t>hardware of the network interface itself is lean and cost effective. </a:t>
            </a:r>
            <a:endParaRPr lang="hu-HU" sz="1800" dirty="0"/>
          </a:p>
          <a:p>
            <a:pPr marL="0" indent="0">
              <a:buNone/>
            </a:pPr>
            <a:r>
              <a:rPr lang="en-US" sz="2100" dirty="0"/>
              <a:t>The technology is similar to what the public</a:t>
            </a:r>
            <a:r>
              <a:rPr lang="hu-HU" sz="2100" dirty="0"/>
              <a:t> </a:t>
            </a:r>
            <a:r>
              <a:rPr lang="en-US" sz="2100" dirty="0"/>
              <a:t>switched telephone network uses.</a:t>
            </a:r>
          </a:p>
        </p:txBody>
      </p:sp>
    </p:spTree>
    <p:extLst>
      <p:ext uri="{BB962C8B-B14F-4D97-AF65-F5344CB8AC3E}">
        <p14:creationId xmlns:p14="http://schemas.microsoft.com/office/powerpoint/2010/main" val="27996349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928841"/>
            <a:ext cx="7920930" cy="3293209"/>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dirty="0" smtClean="0"/>
              <a:t>Parking </a:t>
            </a:r>
            <a:r>
              <a:rPr lang="en-US" dirty="0"/>
              <a:t>assist systems: when the driver engages reverse gear, the transmission control unit can send a signal via the CAN bus to activate both the parking sensor system, and the door control module for the passenger side door mirror to tilt downwards to show the position of the curb. The CAN bus also takes inputs from the rain sensor to trigger the rear windscreen wiper when reversing.</a:t>
            </a:r>
          </a:p>
          <a:p>
            <a:pPr marL="285750" indent="-285750" algn="just">
              <a:spcAft>
                <a:spcPts val="1200"/>
              </a:spcAft>
              <a:buFont typeface="Arial" panose="020B0604020202020204" pitchFamily="34" charset="0"/>
              <a:buChar char="•"/>
            </a:pPr>
            <a:r>
              <a:rPr lang="en-US" dirty="0" smtClean="0"/>
              <a:t>Auto </a:t>
            </a:r>
            <a:r>
              <a:rPr lang="en-US" dirty="0"/>
              <a:t>lane assist/collision avoidance systems: The inputs from the parking sensors are also used by the CAN bus to feed outside proximity data to driver assist systems such as Lane Departure warning, and more recently, these signals travel through the CAN bus to actuate brake by wire in active collision avoidance systems.</a:t>
            </a:r>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335052"/>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DBA7B257-D491-4026-ADF3-B74ED03404BB}"/>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18368589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935596" y="908720"/>
            <a:ext cx="8081404" cy="5250780"/>
          </a:xfrm>
        </p:spPr>
        <p:txBody>
          <a:bodyPr/>
          <a:lstStyle/>
          <a:p>
            <a:pPr marL="0" indent="0">
              <a:buNone/>
            </a:pPr>
            <a:r>
              <a:rPr lang="en-US" dirty="0"/>
              <a:t>Within the synchronous base data signal, </a:t>
            </a:r>
            <a:endParaRPr lang="hu-HU" dirty="0"/>
          </a:p>
          <a:p>
            <a:pPr marL="642938" lvl="1" indent="-342900"/>
            <a:r>
              <a:rPr lang="en-US" dirty="0"/>
              <a:t>multiple streaming data channels </a:t>
            </a:r>
            <a:endParaRPr lang="hu-HU" dirty="0"/>
          </a:p>
          <a:p>
            <a:pPr marL="642938" lvl="1" indent="-342900"/>
            <a:r>
              <a:rPr lang="en-US" dirty="0"/>
              <a:t>one control channel are transported. </a:t>
            </a:r>
            <a:endParaRPr lang="hu-HU" dirty="0"/>
          </a:p>
          <a:p>
            <a:pPr marL="0" indent="0" algn="just">
              <a:buNone/>
            </a:pPr>
            <a:r>
              <a:rPr lang="en-US" dirty="0"/>
              <a:t>The control channel </a:t>
            </a:r>
            <a:r>
              <a:rPr lang="en-US" sz="1600" dirty="0"/>
              <a:t>is used to set up what streaming data channels the sender and receiver are to use. Once the connection is established, data can flow</a:t>
            </a:r>
            <a:r>
              <a:rPr lang="hu-HU" sz="1600" dirty="0"/>
              <a:t> </a:t>
            </a:r>
            <a:r>
              <a:rPr lang="en-US" sz="1600" dirty="0"/>
              <a:t>continuously and no further addressing or processing of packet label information is required. </a:t>
            </a:r>
          </a:p>
          <a:p>
            <a:pPr marL="0" indent="0" algn="just">
              <a:buNone/>
            </a:pPr>
            <a:r>
              <a:rPr lang="en-US" dirty="0"/>
              <a:t>The bandwidth of the streaming data channels </a:t>
            </a:r>
            <a:r>
              <a:rPr lang="en-US" sz="1600" dirty="0"/>
              <a:t>is always available and reserved for the dedicated stream so there are </a:t>
            </a:r>
            <a:r>
              <a:rPr lang="en-US" sz="1600" b="1" dirty="0"/>
              <a:t>no interruptions, collisions, or slow-downs</a:t>
            </a:r>
            <a:r>
              <a:rPr lang="en-US" sz="1600" dirty="0"/>
              <a:t> in the transport of the data stream.</a:t>
            </a:r>
            <a:r>
              <a:rPr lang="hu-HU" sz="1600" dirty="0"/>
              <a:t> </a:t>
            </a:r>
            <a:r>
              <a:rPr lang="en-US" sz="1600" dirty="0"/>
              <a:t>This is the optimum mechanism for delivering streaming data (information that flows continuously) like audio and video. MOST has been designed for high quality of service and cost effective transport of audio and video.</a:t>
            </a:r>
          </a:p>
          <a:p>
            <a:pPr marL="0" indent="0">
              <a:buNone/>
            </a:pPr>
            <a:endParaRPr lang="en-US" sz="1350" dirty="0"/>
          </a:p>
        </p:txBody>
      </p:sp>
    </p:spTree>
    <p:extLst>
      <p:ext uri="{BB962C8B-B14F-4D97-AF65-F5344CB8AC3E}">
        <p14:creationId xmlns:p14="http://schemas.microsoft.com/office/powerpoint/2010/main" val="17661299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935595" y="1018214"/>
            <a:ext cx="8025779" cy="3845885"/>
          </a:xfrm>
        </p:spPr>
        <p:txBody>
          <a:bodyPr/>
          <a:lstStyle/>
          <a:p>
            <a:pPr marL="0" indent="0">
              <a:buNone/>
            </a:pPr>
            <a:r>
              <a:rPr lang="hu-HU" dirty="0"/>
              <a:t>S</a:t>
            </a:r>
            <a:r>
              <a:rPr lang="en-US" dirty="0"/>
              <a:t>ending asynchronous, packet based data </a:t>
            </a:r>
            <a:r>
              <a:rPr lang="en-US" sz="1350" dirty="0"/>
              <a:t>in addition to the control</a:t>
            </a:r>
            <a:r>
              <a:rPr lang="hu-HU" sz="1350" dirty="0"/>
              <a:t> </a:t>
            </a:r>
            <a:r>
              <a:rPr lang="en-US" sz="1350" dirty="0"/>
              <a:t>channel and the streaming data </a:t>
            </a:r>
            <a:endParaRPr lang="hu-HU" sz="1350" dirty="0"/>
          </a:p>
          <a:p>
            <a:pPr marL="642938" lvl="1" indent="-342900"/>
            <a:r>
              <a:rPr lang="hu-HU" dirty="0"/>
              <a:t>R</a:t>
            </a:r>
            <a:r>
              <a:rPr lang="en-US" dirty="0"/>
              <a:t>un</a:t>
            </a:r>
            <a:r>
              <a:rPr lang="hu-HU" dirty="0"/>
              <a:t>s</a:t>
            </a:r>
            <a:r>
              <a:rPr lang="en-US" dirty="0"/>
              <a:t> on top of the permanent synchronous data signal</a:t>
            </a:r>
            <a:endParaRPr lang="hu-HU" dirty="0"/>
          </a:p>
          <a:p>
            <a:pPr marL="642938" lvl="1" indent="-342900"/>
            <a:r>
              <a:rPr lang="en-US" dirty="0"/>
              <a:t>Completely separate from the control channel and the streaming data channels </a:t>
            </a:r>
            <a:r>
              <a:rPr lang="en-US" sz="1200" dirty="0"/>
              <a:t>so that none of them interfere with each other</a:t>
            </a:r>
            <a:endParaRPr lang="hu-HU" sz="1200" dirty="0"/>
          </a:p>
          <a:p>
            <a:pPr marL="642938" lvl="1" indent="-342900"/>
            <a:r>
              <a:rPr lang="en-US" dirty="0"/>
              <a:t>for computer based data, such as Internet traffic or information from a navigation system, is typically sent in short (asynchronous) bursts as packets and is often going to many different places</a:t>
            </a:r>
            <a:endParaRPr lang="hu-HU" dirty="0"/>
          </a:p>
          <a:p>
            <a:endParaRPr lang="en-US" dirty="0"/>
          </a:p>
        </p:txBody>
      </p:sp>
    </p:spTree>
    <p:extLst>
      <p:ext uri="{BB962C8B-B14F-4D97-AF65-F5344CB8AC3E}">
        <p14:creationId xmlns:p14="http://schemas.microsoft.com/office/powerpoint/2010/main" val="8579705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935596" y="908720"/>
            <a:ext cx="8119504" cy="4120480"/>
          </a:xfrm>
        </p:spPr>
        <p:txBody>
          <a:bodyPr/>
          <a:lstStyle/>
          <a:p>
            <a:pPr marL="0" indent="0" algn="just">
              <a:buNone/>
            </a:pPr>
            <a:r>
              <a:rPr lang="en-US" sz="2100" dirty="0"/>
              <a:t>MOST is a multiplex network that has different channels with their own mechanisms to transport all the various signals and data streams that occur in multimedia and infotainment systems. </a:t>
            </a:r>
            <a:endParaRPr lang="hu-HU" sz="2100" dirty="0"/>
          </a:p>
          <a:p>
            <a:pPr marL="0" indent="0" algn="just">
              <a:buNone/>
            </a:pPr>
            <a:r>
              <a:rPr lang="en-US" sz="2100" dirty="0"/>
              <a:t>They all run on top of a synchronous base data stream which guarantees high quality of service for the audio and video signals where</a:t>
            </a:r>
            <a:r>
              <a:rPr lang="hu-HU" sz="2100" dirty="0"/>
              <a:t> </a:t>
            </a:r>
            <a:r>
              <a:rPr lang="en-US" sz="2100" dirty="0"/>
              <a:t>disturbances are not acceptable.</a:t>
            </a:r>
          </a:p>
          <a:p>
            <a:endParaRPr lang="en-US" sz="2100" dirty="0"/>
          </a:p>
        </p:txBody>
      </p:sp>
      <p:pic>
        <p:nvPicPr>
          <p:cNvPr id="3" name="Kép 2">
            <a:extLst>
              <a:ext uri="{FF2B5EF4-FFF2-40B4-BE49-F238E27FC236}">
                <a16:creationId xmlns="" xmlns:a16="http://schemas.microsoft.com/office/drawing/2014/main" id="{04684CD2-1937-4735-830D-4433E0256EF7}"/>
              </a:ext>
            </a:extLst>
          </p:cNvPr>
          <p:cNvPicPr>
            <a:picLocks noChangeAspect="1"/>
          </p:cNvPicPr>
          <p:nvPr/>
        </p:nvPicPr>
        <p:blipFill>
          <a:blip r:embed="rId2"/>
          <a:stretch>
            <a:fillRect/>
          </a:stretch>
        </p:blipFill>
        <p:spPr>
          <a:xfrm>
            <a:off x="814791" y="3249568"/>
            <a:ext cx="8201254" cy="1665332"/>
          </a:xfrm>
          <a:prstGeom prst="rect">
            <a:avLst/>
          </a:prstGeom>
        </p:spPr>
      </p:pic>
    </p:spTree>
    <p:extLst>
      <p:ext uri="{BB962C8B-B14F-4D97-AF65-F5344CB8AC3E}">
        <p14:creationId xmlns:p14="http://schemas.microsoft.com/office/powerpoint/2010/main" val="12042837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935596" y="908720"/>
            <a:ext cx="8106804" cy="3697058"/>
          </a:xfrm>
        </p:spPr>
        <p:txBody>
          <a:bodyPr/>
          <a:lstStyle/>
          <a:p>
            <a:r>
              <a:rPr lang="hu-HU" dirty="0" err="1"/>
              <a:t>Ease</a:t>
            </a:r>
            <a:r>
              <a:rPr lang="hu-HU" dirty="0"/>
              <a:t> of </a:t>
            </a:r>
            <a:r>
              <a:rPr lang="hu-HU" dirty="0" err="1"/>
              <a:t>use</a:t>
            </a:r>
            <a:endParaRPr lang="hu-HU" dirty="0"/>
          </a:p>
          <a:p>
            <a:pPr lvl="1"/>
            <a:r>
              <a:rPr lang="hu-HU" dirty="0"/>
              <a:t>S</a:t>
            </a:r>
            <a:r>
              <a:rPr lang="en-US" dirty="0" err="1"/>
              <a:t>imple</a:t>
            </a:r>
            <a:r>
              <a:rPr lang="en-US" dirty="0"/>
              <a:t> connectors</a:t>
            </a:r>
            <a:endParaRPr lang="hu-HU" dirty="0"/>
          </a:p>
          <a:p>
            <a:pPr lvl="1"/>
            <a:r>
              <a:rPr lang="hu-HU" dirty="0"/>
              <a:t>N</a:t>
            </a:r>
            <a:r>
              <a:rPr lang="en-US" dirty="0"/>
              <a:t>o hum loops, no radiation</a:t>
            </a:r>
            <a:endParaRPr lang="hu-HU" dirty="0"/>
          </a:p>
          <a:p>
            <a:pPr lvl="1"/>
            <a:r>
              <a:rPr lang="en-US" dirty="0"/>
              <a:t>Plug-n-Play; self identifying devices with auto</a:t>
            </a:r>
            <a:r>
              <a:rPr lang="hu-HU" dirty="0"/>
              <a:t> </a:t>
            </a:r>
            <a:r>
              <a:rPr lang="en-US" dirty="0"/>
              <a:t>initialization</a:t>
            </a:r>
            <a:endParaRPr lang="hu-HU" dirty="0"/>
          </a:p>
          <a:p>
            <a:pPr lvl="1"/>
            <a:r>
              <a:rPr lang="hu-HU" dirty="0"/>
              <a:t>D</a:t>
            </a:r>
            <a:r>
              <a:rPr lang="en-US" dirty="0" err="1"/>
              <a:t>ynamically</a:t>
            </a:r>
            <a:r>
              <a:rPr lang="en-US" dirty="0"/>
              <a:t> attachable and re-configurable devices</a:t>
            </a:r>
            <a:endParaRPr lang="hu-HU" dirty="0"/>
          </a:p>
          <a:p>
            <a:pPr lvl="1"/>
            <a:r>
              <a:rPr lang="hu-HU" dirty="0"/>
              <a:t>V</a:t>
            </a:r>
            <a:r>
              <a:rPr lang="en-US" dirty="0" err="1"/>
              <a:t>irtual</a:t>
            </a:r>
            <a:r>
              <a:rPr lang="en-US" dirty="0"/>
              <a:t> network management including channel</a:t>
            </a:r>
            <a:r>
              <a:rPr lang="hu-HU" dirty="0"/>
              <a:t> </a:t>
            </a:r>
            <a:r>
              <a:rPr lang="en-US" dirty="0"/>
              <a:t>allocation, system monitoring addressing and </a:t>
            </a:r>
            <a:r>
              <a:rPr lang="en-US" dirty="0" smtClean="0"/>
              <a:t>power</a:t>
            </a:r>
            <a:r>
              <a:rPr lang="hu-HU" dirty="0" smtClean="0"/>
              <a:t> </a:t>
            </a:r>
            <a:r>
              <a:rPr lang="en-US" dirty="0" smtClean="0"/>
              <a:t>management </a:t>
            </a:r>
            <a:r>
              <a:rPr lang="en-US" dirty="0"/>
              <a:t/>
            </a:r>
            <a:br>
              <a:rPr lang="en-US" dirty="0"/>
            </a:br>
            <a:endParaRPr lang="en-US" dirty="0"/>
          </a:p>
        </p:txBody>
      </p:sp>
    </p:spTree>
    <p:extLst>
      <p:ext uri="{BB962C8B-B14F-4D97-AF65-F5344CB8AC3E}">
        <p14:creationId xmlns:p14="http://schemas.microsoft.com/office/powerpoint/2010/main" val="8954412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1043608" y="1679646"/>
            <a:ext cx="7715200" cy="3697058"/>
          </a:xfrm>
        </p:spPr>
        <p:txBody>
          <a:bodyPr/>
          <a:lstStyle/>
          <a:p>
            <a:r>
              <a:rPr lang="hu-HU" dirty="0"/>
              <a:t>Wide </a:t>
            </a:r>
            <a:r>
              <a:rPr lang="en-US" dirty="0"/>
              <a:t>application range</a:t>
            </a:r>
            <a:r>
              <a:rPr lang="hu-HU" dirty="0"/>
              <a:t> </a:t>
            </a:r>
          </a:p>
          <a:p>
            <a:pPr lvl="1"/>
            <a:r>
              <a:rPr lang="en-US" dirty="0"/>
              <a:t>applications with varied bandwidth requirements</a:t>
            </a:r>
          </a:p>
          <a:p>
            <a:pPr lvl="1"/>
            <a:r>
              <a:rPr lang="en-US" dirty="0"/>
              <a:t>high degree of data integrity with low jitter</a:t>
            </a:r>
          </a:p>
          <a:p>
            <a:pPr lvl="1"/>
            <a:r>
              <a:rPr lang="en-US" dirty="0"/>
              <a:t>support of asynchronous and synchronous data transfer</a:t>
            </a:r>
          </a:p>
          <a:p>
            <a:pPr lvl="1"/>
            <a:r>
              <a:rPr lang="en-US" dirty="0"/>
              <a:t>support of multiple masters</a:t>
            </a:r>
          </a:p>
          <a:p>
            <a:pPr lvl="1"/>
            <a:r>
              <a:rPr lang="en-US" dirty="0"/>
              <a:t>supports up to 64 devices</a:t>
            </a:r>
          </a:p>
          <a:p>
            <a:pPr lvl="1"/>
            <a:r>
              <a:rPr lang="en-US" dirty="0"/>
              <a:t>simultaneous transmission of multiple data streams such as control, packet and real-time information</a:t>
            </a:r>
          </a:p>
          <a:p>
            <a:pPr lvl="1"/>
            <a:r>
              <a:rPr lang="en-US" dirty="0"/>
              <a:t>devices can be constructed out of multiple functions</a:t>
            </a:r>
          </a:p>
          <a:p>
            <a:pPr lvl="1"/>
            <a:r>
              <a:rPr lang="en-US" dirty="0"/>
              <a:t>low overhead due to embedded network management</a:t>
            </a:r>
          </a:p>
        </p:txBody>
      </p:sp>
    </p:spTree>
    <p:extLst>
      <p:ext uri="{BB962C8B-B14F-4D97-AF65-F5344CB8AC3E}">
        <p14:creationId xmlns:p14="http://schemas.microsoft.com/office/powerpoint/2010/main" val="45092964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1043608" y="1679646"/>
            <a:ext cx="7715200" cy="3697058"/>
          </a:xfrm>
        </p:spPr>
        <p:txBody>
          <a:bodyPr/>
          <a:lstStyle/>
          <a:p>
            <a:r>
              <a:rPr lang="en-US" dirty="0"/>
              <a:t>Synchronous bandwidth</a:t>
            </a:r>
            <a:endParaRPr lang="hu-HU" dirty="0"/>
          </a:p>
          <a:p>
            <a:pPr lvl="1"/>
            <a:r>
              <a:rPr lang="en-US" dirty="0"/>
              <a:t>synchronous channels provide guaranteed bandwidth with no buffering required</a:t>
            </a:r>
            <a:endParaRPr lang="hu-HU" dirty="0"/>
          </a:p>
          <a:p>
            <a:r>
              <a:rPr lang="hu-HU" dirty="0" err="1"/>
              <a:t>As</a:t>
            </a:r>
            <a:r>
              <a:rPr lang="en-US" dirty="0" err="1"/>
              <a:t>ynchronous</a:t>
            </a:r>
            <a:r>
              <a:rPr lang="en-US" dirty="0"/>
              <a:t> bandwidth</a:t>
            </a:r>
            <a:endParaRPr lang="hu-HU" dirty="0"/>
          </a:p>
          <a:p>
            <a:pPr lvl="1"/>
            <a:r>
              <a:rPr lang="en-US" dirty="0"/>
              <a:t>variable asynchronous bandwidth with additional dedicated real-time control channels </a:t>
            </a:r>
            <a:br>
              <a:rPr lang="en-US" dirty="0"/>
            </a:br>
            <a:endParaRPr lang="en-US" dirty="0"/>
          </a:p>
        </p:txBody>
      </p:sp>
    </p:spTree>
    <p:extLst>
      <p:ext uri="{BB962C8B-B14F-4D97-AF65-F5344CB8AC3E}">
        <p14:creationId xmlns:p14="http://schemas.microsoft.com/office/powerpoint/2010/main" val="192313632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1043608" y="1679646"/>
            <a:ext cx="7715200" cy="3697058"/>
          </a:xfrm>
        </p:spPr>
        <p:txBody>
          <a:bodyPr/>
          <a:lstStyle/>
          <a:p>
            <a:r>
              <a:rPr lang="en-US" dirty="0"/>
              <a:t>Flexibility</a:t>
            </a:r>
            <a:endParaRPr lang="hu-HU" dirty="0"/>
          </a:p>
          <a:p>
            <a:pPr lvl="1"/>
            <a:r>
              <a:rPr lang="en-US" dirty="0"/>
              <a:t>wide range of real-time channel sizes and packet sizes</a:t>
            </a:r>
          </a:p>
          <a:p>
            <a:pPr lvl="1"/>
            <a:r>
              <a:rPr lang="en-US" dirty="0"/>
              <a:t>remote operation and flow control</a:t>
            </a:r>
          </a:p>
          <a:p>
            <a:pPr lvl="1"/>
            <a:r>
              <a:rPr lang="en-US" dirty="0"/>
              <a:t>variable asynchronous bandwidth with additional dedicated real-time control channels</a:t>
            </a:r>
          </a:p>
          <a:p>
            <a:pPr lvl="1"/>
            <a:r>
              <a:rPr lang="en-US" dirty="0"/>
              <a:t>protocol independent</a:t>
            </a:r>
            <a:br>
              <a:rPr lang="en-US" dirty="0"/>
            </a:br>
            <a:endParaRPr lang="en-US" dirty="0"/>
          </a:p>
        </p:txBody>
      </p:sp>
    </p:spTree>
    <p:extLst>
      <p:ext uri="{BB962C8B-B14F-4D97-AF65-F5344CB8AC3E}">
        <p14:creationId xmlns:p14="http://schemas.microsoft.com/office/powerpoint/2010/main" val="312367565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099981" cy="207749"/>
          </a:xfrm>
          <a:prstGeom prst="rect">
            <a:avLst/>
          </a:prstGeom>
          <a:noFill/>
        </p:spPr>
        <p:txBody>
          <a:bodyPr wrap="none" rtlCol="0">
            <a:spAutoFit/>
          </a:bodyPr>
          <a:lstStyle/>
          <a:p>
            <a:r>
              <a:rPr lang="hu-HU" sz="750" dirty="0"/>
              <a:t>mostcooperation.com</a:t>
            </a:r>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Key </a:t>
            </a:r>
            <a:r>
              <a:rPr lang="en-US" dirty="0"/>
              <a:t>Features</a:t>
            </a:r>
            <a:r>
              <a:rPr lang="hu-HU" dirty="0"/>
              <a:t> MOST</a:t>
            </a:r>
            <a:endParaRPr lang="en-US" dirty="0"/>
          </a:p>
        </p:txBody>
      </p:sp>
      <p:sp>
        <p:nvSpPr>
          <p:cNvPr id="5" name="Tartalom helye 4">
            <a:extLst>
              <a:ext uri="{FF2B5EF4-FFF2-40B4-BE49-F238E27FC236}">
                <a16:creationId xmlns="" xmlns:a16="http://schemas.microsoft.com/office/drawing/2014/main" id="{E67F96E3-F635-4200-AC68-A6EC9542FF81}"/>
              </a:ext>
            </a:extLst>
          </p:cNvPr>
          <p:cNvSpPr>
            <a:spLocks noGrp="1"/>
          </p:cNvSpPr>
          <p:nvPr>
            <p:ph idx="1"/>
          </p:nvPr>
        </p:nvSpPr>
        <p:spPr>
          <a:xfrm>
            <a:off x="1043608" y="1580471"/>
            <a:ext cx="7715200" cy="3697058"/>
          </a:xfrm>
        </p:spPr>
        <p:txBody>
          <a:bodyPr/>
          <a:lstStyle/>
          <a:p>
            <a:r>
              <a:rPr lang="en-US" sz="2100" dirty="0"/>
              <a:t>Synergy with Consumer and PC Industries</a:t>
            </a:r>
            <a:endParaRPr lang="hu-HU" sz="2100" dirty="0"/>
          </a:p>
          <a:p>
            <a:pPr lvl="1"/>
            <a:r>
              <a:rPr lang="en-US" sz="1800" dirty="0"/>
              <a:t>operates with or without PC</a:t>
            </a:r>
          </a:p>
          <a:p>
            <a:pPr lvl="1"/>
            <a:r>
              <a:rPr lang="en-US" sz="1800" dirty="0"/>
              <a:t>consistent with PC streaming</a:t>
            </a:r>
            <a:endParaRPr lang="hu-HU" sz="1800" dirty="0"/>
          </a:p>
          <a:p>
            <a:r>
              <a:rPr lang="en-US" sz="2100" dirty="0"/>
              <a:t>Low Implementation Cost</a:t>
            </a:r>
            <a:endParaRPr lang="hu-HU" sz="2100" dirty="0"/>
          </a:p>
          <a:p>
            <a:pPr lvl="1"/>
            <a:r>
              <a:rPr lang="en-US" sz="1800" dirty="0"/>
              <a:t>low cost channel to distribute control information without extra wiring</a:t>
            </a:r>
          </a:p>
          <a:p>
            <a:pPr lvl="1"/>
            <a:r>
              <a:rPr lang="en-US" sz="1800" dirty="0"/>
              <a:t>zero data overhead to move synchronous data after a connection is established</a:t>
            </a:r>
          </a:p>
          <a:p>
            <a:pPr lvl="1"/>
            <a:r>
              <a:rPr lang="en-US" sz="1800" dirty="0"/>
              <a:t>synchronous channels eliminate the need for buffering and sample rate conversion</a:t>
            </a:r>
          </a:p>
          <a:p>
            <a:pPr lvl="1"/>
            <a:r>
              <a:rPr lang="en-US" sz="1800" dirty="0"/>
              <a:t>suitable for embedding in consumer devices and peripherals</a:t>
            </a:r>
          </a:p>
          <a:p>
            <a:pPr lvl="1"/>
            <a:r>
              <a:rPr lang="en-US" sz="1800" dirty="0"/>
              <a:t>cost-effective electrical and optical solutions</a:t>
            </a:r>
          </a:p>
          <a:p>
            <a:pPr lvl="1"/>
            <a:r>
              <a:rPr lang="en-US" sz="1800" dirty="0"/>
              <a:t>inexpensive silicon from many suppliers</a:t>
            </a:r>
          </a:p>
        </p:txBody>
      </p:sp>
    </p:spTree>
    <p:extLst>
      <p:ext uri="{BB962C8B-B14F-4D97-AF65-F5344CB8AC3E}">
        <p14:creationId xmlns:p14="http://schemas.microsoft.com/office/powerpoint/2010/main" val="32364860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 xmlns:a16="http://schemas.microsoft.com/office/drawing/2014/main" id="{B38023D1-B252-4827-9472-91B6887A5126}"/>
              </a:ext>
            </a:extLst>
          </p:cNvPr>
          <p:cNvSpPr txBox="1"/>
          <p:nvPr/>
        </p:nvSpPr>
        <p:spPr>
          <a:xfrm>
            <a:off x="1358610" y="5900376"/>
            <a:ext cx="1638590" cy="323165"/>
          </a:xfrm>
          <a:prstGeom prst="rect">
            <a:avLst/>
          </a:prstGeom>
          <a:noFill/>
        </p:spPr>
        <p:txBody>
          <a:bodyPr wrap="none" rtlCol="0">
            <a:spAutoFit/>
          </a:bodyPr>
          <a:lstStyle/>
          <a:p>
            <a:r>
              <a:rPr lang="hu-HU" sz="750" dirty="0"/>
              <a:t>mostcooperation.com</a:t>
            </a:r>
          </a:p>
          <a:p>
            <a:r>
              <a:rPr lang="de-DE" sz="750" dirty="0"/>
              <a:t>JInfo_EA_kommunikacio-BME.pdf</a:t>
            </a:r>
            <a:endParaRPr lang="hu-HU" sz="750" dirty="0"/>
          </a:p>
        </p:txBody>
      </p:sp>
      <p:sp>
        <p:nvSpPr>
          <p:cNvPr id="2" name="Cím 1">
            <a:extLst>
              <a:ext uri="{FF2B5EF4-FFF2-40B4-BE49-F238E27FC236}">
                <a16:creationId xmlns="" xmlns:a16="http://schemas.microsoft.com/office/drawing/2014/main" id="{EF60140A-28E6-404E-89B2-C41E79DFD30A}"/>
              </a:ext>
            </a:extLst>
          </p:cNvPr>
          <p:cNvSpPr>
            <a:spLocks noGrp="1"/>
          </p:cNvSpPr>
          <p:nvPr>
            <p:ph type="title"/>
          </p:nvPr>
        </p:nvSpPr>
        <p:spPr/>
        <p:txBody>
          <a:bodyPr/>
          <a:lstStyle/>
          <a:p>
            <a:r>
              <a:rPr lang="hu-HU" dirty="0"/>
              <a:t>OSI / ISO MOST</a:t>
            </a:r>
            <a:endParaRPr lang="en-US" dirty="0"/>
          </a:p>
        </p:txBody>
      </p:sp>
      <p:pic>
        <p:nvPicPr>
          <p:cNvPr id="3" name="Tartalom helye 2">
            <a:extLst>
              <a:ext uri="{FF2B5EF4-FFF2-40B4-BE49-F238E27FC236}">
                <a16:creationId xmlns="" xmlns:a16="http://schemas.microsoft.com/office/drawing/2014/main" id="{CCE70C2B-5F93-4381-805D-6A62D71FA762}"/>
              </a:ext>
            </a:extLst>
          </p:cNvPr>
          <p:cNvPicPr>
            <a:picLocks noGrp="1" noChangeAspect="1"/>
          </p:cNvPicPr>
          <p:nvPr>
            <p:ph idx="1"/>
          </p:nvPr>
        </p:nvPicPr>
        <p:blipFill>
          <a:blip r:embed="rId2"/>
          <a:stretch>
            <a:fillRect/>
          </a:stretch>
        </p:blipFill>
        <p:spPr>
          <a:xfrm>
            <a:off x="889000" y="1614701"/>
            <a:ext cx="4216400" cy="3995192"/>
          </a:xfrm>
          <a:prstGeom prst="rect">
            <a:avLst/>
          </a:prstGeom>
        </p:spPr>
      </p:pic>
      <p:pic>
        <p:nvPicPr>
          <p:cNvPr id="4" name="Kép 3">
            <a:extLst>
              <a:ext uri="{FF2B5EF4-FFF2-40B4-BE49-F238E27FC236}">
                <a16:creationId xmlns="" xmlns:a16="http://schemas.microsoft.com/office/drawing/2014/main" id="{32B55720-CA65-4BC3-8F70-F11D76A1B62C}"/>
              </a:ext>
            </a:extLst>
          </p:cNvPr>
          <p:cNvPicPr>
            <a:picLocks noChangeAspect="1"/>
          </p:cNvPicPr>
          <p:nvPr/>
        </p:nvPicPr>
        <p:blipFill rotWithShape="1">
          <a:blip r:embed="rId3"/>
          <a:srcRect b="2193"/>
          <a:stretch/>
        </p:blipFill>
        <p:spPr>
          <a:xfrm>
            <a:off x="4926706" y="1491048"/>
            <a:ext cx="4090294" cy="4118845"/>
          </a:xfrm>
          <a:prstGeom prst="rect">
            <a:avLst/>
          </a:prstGeom>
        </p:spPr>
      </p:pic>
    </p:spTree>
    <p:extLst>
      <p:ext uri="{BB962C8B-B14F-4D97-AF65-F5344CB8AC3E}">
        <p14:creationId xmlns:p14="http://schemas.microsoft.com/office/powerpoint/2010/main" val="148386262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zövegdoboz 2">
            <a:extLst>
              <a:ext uri="{FF2B5EF4-FFF2-40B4-BE49-F238E27FC236}">
                <a16:creationId xmlns="" xmlns:a16="http://schemas.microsoft.com/office/drawing/2014/main" id="{FE4C920F-F67D-4E68-8A79-AC05F24CECC7}"/>
              </a:ext>
            </a:extLst>
          </p:cNvPr>
          <p:cNvSpPr txBox="1">
            <a:spLocks noChangeArrowheads="1"/>
          </p:cNvSpPr>
          <p:nvPr/>
        </p:nvSpPr>
        <p:spPr bwMode="auto">
          <a:xfrm>
            <a:off x="2154635" y="258366"/>
            <a:ext cx="550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hu-HU" sz="1800" b="1" dirty="0"/>
              <a:t>MOST</a:t>
            </a:r>
            <a:endParaRPr lang="en-GB" altLang="hu-HU" sz="1800" b="1" dirty="0"/>
          </a:p>
        </p:txBody>
      </p:sp>
      <p:sp>
        <p:nvSpPr>
          <p:cNvPr id="6" name="Szövegdoboz 5">
            <a:extLst>
              <a:ext uri="{FF2B5EF4-FFF2-40B4-BE49-F238E27FC236}">
                <a16:creationId xmlns="" xmlns:a16="http://schemas.microsoft.com/office/drawing/2014/main" id="{B38023D1-B252-4827-9472-91B6887A5126}"/>
              </a:ext>
            </a:extLst>
          </p:cNvPr>
          <p:cNvSpPr txBox="1"/>
          <p:nvPr/>
        </p:nvSpPr>
        <p:spPr>
          <a:xfrm>
            <a:off x="1172767" y="62033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2" name="Kép 1">
            <a:extLst>
              <a:ext uri="{FF2B5EF4-FFF2-40B4-BE49-F238E27FC236}">
                <a16:creationId xmlns="" xmlns:a16="http://schemas.microsoft.com/office/drawing/2014/main" id="{84B1E6EC-413C-45FB-853E-E5FB0CE1EB98}"/>
              </a:ext>
            </a:extLst>
          </p:cNvPr>
          <p:cNvPicPr>
            <a:picLocks noChangeAspect="1"/>
          </p:cNvPicPr>
          <p:nvPr/>
        </p:nvPicPr>
        <p:blipFill>
          <a:blip r:embed="rId2"/>
          <a:stretch>
            <a:fillRect/>
          </a:stretch>
        </p:blipFill>
        <p:spPr>
          <a:xfrm>
            <a:off x="945693" y="1282700"/>
            <a:ext cx="7902477" cy="4419600"/>
          </a:xfrm>
          <a:prstGeom prst="rect">
            <a:avLst/>
          </a:prstGeom>
        </p:spPr>
      </p:pic>
    </p:spTree>
    <p:extLst>
      <p:ext uri="{BB962C8B-B14F-4D97-AF65-F5344CB8AC3E}">
        <p14:creationId xmlns:p14="http://schemas.microsoft.com/office/powerpoint/2010/main" val="4926210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1229416"/>
            <a:ext cx="7920930" cy="2462213"/>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dirty="0"/>
              <a:t>Auto brake wiping: Input is taken from the rain sensor (used primarily for the automatic windscreen wipers) via the CAN bus to the ABS module to initiate an imperceptible application of the brakes whilst driving to clear moisture from the brake rotors. Some high performance Audi and BMW models incorporate this feature.</a:t>
            </a:r>
          </a:p>
          <a:p>
            <a:pPr algn="just">
              <a:spcAft>
                <a:spcPts val="1200"/>
              </a:spcAft>
            </a:pPr>
            <a:r>
              <a:rPr lang="en-US" dirty="0"/>
              <a:t>In recent years, the LIN bus standard has been introduced to complement CAN for non-critical subsystems such as air-conditioning and infotainment, where data transmission speed and reliability are less critical.</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1000475" y="6237312"/>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470ED937-8D34-4818-ADE7-A7658C847C2E}"/>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290727540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zövegdoboz 2">
            <a:extLst>
              <a:ext uri="{FF2B5EF4-FFF2-40B4-BE49-F238E27FC236}">
                <a16:creationId xmlns="" xmlns:a16="http://schemas.microsoft.com/office/drawing/2014/main" id="{FE4C920F-F67D-4E68-8A79-AC05F24CECC7}"/>
              </a:ext>
            </a:extLst>
          </p:cNvPr>
          <p:cNvSpPr txBox="1">
            <a:spLocks noChangeArrowheads="1"/>
          </p:cNvSpPr>
          <p:nvPr/>
        </p:nvSpPr>
        <p:spPr bwMode="auto">
          <a:xfrm>
            <a:off x="2141935" y="271066"/>
            <a:ext cx="550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hu-HU" sz="1800" b="1" dirty="0"/>
              <a:t>MOST</a:t>
            </a:r>
            <a:endParaRPr lang="en-GB" altLang="hu-HU" sz="1800" b="1" dirty="0"/>
          </a:p>
        </p:txBody>
      </p:sp>
      <p:sp>
        <p:nvSpPr>
          <p:cNvPr id="6" name="Szövegdoboz 5">
            <a:extLst>
              <a:ext uri="{FF2B5EF4-FFF2-40B4-BE49-F238E27FC236}">
                <a16:creationId xmlns="" xmlns:a16="http://schemas.microsoft.com/office/drawing/2014/main" id="{B38023D1-B252-4827-9472-91B6887A5126}"/>
              </a:ext>
            </a:extLst>
          </p:cNvPr>
          <p:cNvSpPr txBox="1"/>
          <p:nvPr/>
        </p:nvSpPr>
        <p:spPr>
          <a:xfrm>
            <a:off x="1322640" y="63049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2" name="Kép 1">
            <a:extLst>
              <a:ext uri="{FF2B5EF4-FFF2-40B4-BE49-F238E27FC236}">
                <a16:creationId xmlns="" xmlns:a16="http://schemas.microsoft.com/office/drawing/2014/main" id="{AB63BDE7-403E-45E5-B5C6-6E5DCB13563A}"/>
              </a:ext>
            </a:extLst>
          </p:cNvPr>
          <p:cNvPicPr>
            <a:picLocks noChangeAspect="1"/>
          </p:cNvPicPr>
          <p:nvPr/>
        </p:nvPicPr>
        <p:blipFill>
          <a:blip r:embed="rId2"/>
          <a:stretch>
            <a:fillRect/>
          </a:stretch>
        </p:blipFill>
        <p:spPr>
          <a:xfrm>
            <a:off x="1941871" y="1313498"/>
            <a:ext cx="5709086" cy="4673598"/>
          </a:xfrm>
          <a:prstGeom prst="rect">
            <a:avLst/>
          </a:prstGeom>
        </p:spPr>
      </p:pic>
    </p:spTree>
    <p:extLst>
      <p:ext uri="{BB962C8B-B14F-4D97-AF65-F5344CB8AC3E}">
        <p14:creationId xmlns:p14="http://schemas.microsoft.com/office/powerpoint/2010/main" val="102390482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zövegdoboz 2">
            <a:extLst>
              <a:ext uri="{FF2B5EF4-FFF2-40B4-BE49-F238E27FC236}">
                <a16:creationId xmlns="" xmlns:a16="http://schemas.microsoft.com/office/drawing/2014/main" id="{FE4C920F-F67D-4E68-8A79-AC05F24CECC7}"/>
              </a:ext>
            </a:extLst>
          </p:cNvPr>
          <p:cNvSpPr txBox="1">
            <a:spLocks noChangeArrowheads="1"/>
          </p:cNvSpPr>
          <p:nvPr/>
        </p:nvSpPr>
        <p:spPr bwMode="auto">
          <a:xfrm>
            <a:off x="2141935" y="944166"/>
            <a:ext cx="550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hu-HU" sz="1800" b="1" dirty="0"/>
              <a:t>MOST</a:t>
            </a:r>
            <a:endParaRPr lang="en-GB" altLang="hu-HU" sz="1800" b="1" dirty="0"/>
          </a:p>
        </p:txBody>
      </p:sp>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3" name="Kép 2">
            <a:extLst>
              <a:ext uri="{FF2B5EF4-FFF2-40B4-BE49-F238E27FC236}">
                <a16:creationId xmlns="" xmlns:a16="http://schemas.microsoft.com/office/drawing/2014/main" id="{7073CAF8-DE7D-4FA4-96F4-B8A19A720EE6}"/>
              </a:ext>
            </a:extLst>
          </p:cNvPr>
          <p:cNvPicPr>
            <a:picLocks noChangeAspect="1"/>
          </p:cNvPicPr>
          <p:nvPr/>
        </p:nvPicPr>
        <p:blipFill>
          <a:blip r:embed="rId2"/>
          <a:stretch>
            <a:fillRect/>
          </a:stretch>
        </p:blipFill>
        <p:spPr>
          <a:xfrm>
            <a:off x="1249400" y="1313498"/>
            <a:ext cx="7593367" cy="3766502"/>
          </a:xfrm>
          <a:prstGeom prst="rect">
            <a:avLst/>
          </a:prstGeom>
        </p:spPr>
      </p:pic>
    </p:spTree>
    <p:extLst>
      <p:ext uri="{BB962C8B-B14F-4D97-AF65-F5344CB8AC3E}">
        <p14:creationId xmlns:p14="http://schemas.microsoft.com/office/powerpoint/2010/main" val="276403781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zövegdoboz 2">
            <a:extLst>
              <a:ext uri="{FF2B5EF4-FFF2-40B4-BE49-F238E27FC236}">
                <a16:creationId xmlns="" xmlns:a16="http://schemas.microsoft.com/office/drawing/2014/main" id="{FE4C920F-F67D-4E68-8A79-AC05F24CECC7}"/>
              </a:ext>
            </a:extLst>
          </p:cNvPr>
          <p:cNvSpPr txBox="1">
            <a:spLocks noChangeArrowheads="1"/>
          </p:cNvSpPr>
          <p:nvPr/>
        </p:nvSpPr>
        <p:spPr bwMode="auto">
          <a:xfrm>
            <a:off x="2087167" y="335003"/>
            <a:ext cx="550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hu-HU" sz="1800" b="1" dirty="0"/>
              <a:t>MOST</a:t>
            </a:r>
            <a:endParaRPr lang="en-GB" altLang="hu-HU" sz="1800" b="1" dirty="0"/>
          </a:p>
        </p:txBody>
      </p:sp>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2" name="Kép 1">
            <a:extLst>
              <a:ext uri="{FF2B5EF4-FFF2-40B4-BE49-F238E27FC236}">
                <a16:creationId xmlns="" xmlns:a16="http://schemas.microsoft.com/office/drawing/2014/main" id="{2D9C2D08-428E-47DE-9617-A320C2D1BBBB}"/>
              </a:ext>
            </a:extLst>
          </p:cNvPr>
          <p:cNvPicPr>
            <a:picLocks noChangeAspect="1"/>
          </p:cNvPicPr>
          <p:nvPr/>
        </p:nvPicPr>
        <p:blipFill>
          <a:blip r:embed="rId2"/>
          <a:stretch>
            <a:fillRect/>
          </a:stretch>
        </p:blipFill>
        <p:spPr>
          <a:xfrm>
            <a:off x="950422" y="1313498"/>
            <a:ext cx="8078450" cy="3461702"/>
          </a:xfrm>
          <a:prstGeom prst="rect">
            <a:avLst/>
          </a:prstGeom>
        </p:spPr>
      </p:pic>
    </p:spTree>
    <p:extLst>
      <p:ext uri="{BB962C8B-B14F-4D97-AF65-F5344CB8AC3E}">
        <p14:creationId xmlns:p14="http://schemas.microsoft.com/office/powerpoint/2010/main" val="31196357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zövegdoboz 2">
            <a:extLst>
              <a:ext uri="{FF2B5EF4-FFF2-40B4-BE49-F238E27FC236}">
                <a16:creationId xmlns="" xmlns:a16="http://schemas.microsoft.com/office/drawing/2014/main" id="{FE4C920F-F67D-4E68-8A79-AC05F24CECC7}"/>
              </a:ext>
            </a:extLst>
          </p:cNvPr>
          <p:cNvSpPr txBox="1">
            <a:spLocks noChangeArrowheads="1"/>
          </p:cNvSpPr>
          <p:nvPr/>
        </p:nvSpPr>
        <p:spPr bwMode="auto">
          <a:xfrm>
            <a:off x="2087167" y="245666"/>
            <a:ext cx="550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hu-HU" sz="1800" b="1" dirty="0"/>
              <a:t>MOST</a:t>
            </a:r>
            <a:endParaRPr lang="en-GB" altLang="hu-HU" sz="1800" b="1" dirty="0"/>
          </a:p>
        </p:txBody>
      </p:sp>
      <p:sp>
        <p:nvSpPr>
          <p:cNvPr id="6" name="Szövegdoboz 5">
            <a:extLst>
              <a:ext uri="{FF2B5EF4-FFF2-40B4-BE49-F238E27FC236}">
                <a16:creationId xmlns="" xmlns:a16="http://schemas.microsoft.com/office/drawing/2014/main" id="{B38023D1-B252-4827-9472-91B6887A5126}"/>
              </a:ext>
            </a:extLst>
          </p:cNvPr>
          <p:cNvSpPr txBox="1"/>
          <p:nvPr/>
        </p:nvSpPr>
        <p:spPr>
          <a:xfrm>
            <a:off x="2087167" y="5517560"/>
            <a:ext cx="1638590" cy="207749"/>
          </a:xfrm>
          <a:prstGeom prst="rect">
            <a:avLst/>
          </a:prstGeom>
          <a:noFill/>
        </p:spPr>
        <p:txBody>
          <a:bodyPr wrap="none" rtlCol="0">
            <a:spAutoFit/>
          </a:bodyPr>
          <a:lstStyle/>
          <a:p>
            <a:r>
              <a:rPr lang="de-DE" sz="750" dirty="0"/>
              <a:t>JInfo_EA_kommunikacio-BME.pdf</a:t>
            </a:r>
            <a:endParaRPr lang="hu-HU" sz="750" dirty="0"/>
          </a:p>
        </p:txBody>
      </p:sp>
      <p:pic>
        <p:nvPicPr>
          <p:cNvPr id="3" name="Kép 2">
            <a:extLst>
              <a:ext uri="{FF2B5EF4-FFF2-40B4-BE49-F238E27FC236}">
                <a16:creationId xmlns="" xmlns:a16="http://schemas.microsoft.com/office/drawing/2014/main" id="{591C4DA2-58D8-4628-97E0-779A24927642}"/>
              </a:ext>
            </a:extLst>
          </p:cNvPr>
          <p:cNvPicPr>
            <a:picLocks noChangeAspect="1"/>
          </p:cNvPicPr>
          <p:nvPr/>
        </p:nvPicPr>
        <p:blipFill>
          <a:blip r:embed="rId2"/>
          <a:stretch>
            <a:fillRect/>
          </a:stretch>
        </p:blipFill>
        <p:spPr>
          <a:xfrm>
            <a:off x="1071600" y="980114"/>
            <a:ext cx="7827717" cy="3858586"/>
          </a:xfrm>
          <a:prstGeom prst="rect">
            <a:avLst/>
          </a:prstGeom>
        </p:spPr>
      </p:pic>
    </p:spTree>
    <p:extLst>
      <p:ext uri="{BB962C8B-B14F-4D97-AF65-F5344CB8AC3E}">
        <p14:creationId xmlns:p14="http://schemas.microsoft.com/office/powerpoint/2010/main" val="32949549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 xmlns:a16="http://schemas.microsoft.com/office/drawing/2014/main" id="{9E205259-08C0-4D0B-ABD6-822C4193717D}"/>
              </a:ext>
            </a:extLst>
          </p:cNvPr>
          <p:cNvSpPr/>
          <p:nvPr/>
        </p:nvSpPr>
        <p:spPr>
          <a:xfrm>
            <a:off x="1119268" y="870536"/>
            <a:ext cx="698426" cy="5116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 name="Kép 1">
            <a:extLst>
              <a:ext uri="{FF2B5EF4-FFF2-40B4-BE49-F238E27FC236}">
                <a16:creationId xmlns="" xmlns:a16="http://schemas.microsoft.com/office/drawing/2014/main" id="{1034D73A-AAEB-4E16-9964-9E868FE240B0}"/>
              </a:ext>
            </a:extLst>
          </p:cNvPr>
          <p:cNvPicPr>
            <a:picLocks noChangeAspect="1"/>
          </p:cNvPicPr>
          <p:nvPr/>
        </p:nvPicPr>
        <p:blipFill>
          <a:blip r:embed="rId2"/>
          <a:stretch>
            <a:fillRect/>
          </a:stretch>
        </p:blipFill>
        <p:spPr>
          <a:xfrm>
            <a:off x="1043608" y="1084966"/>
            <a:ext cx="7859093" cy="4518503"/>
          </a:xfrm>
          <a:prstGeom prst="rect">
            <a:avLst/>
          </a:prstGeom>
        </p:spPr>
      </p:pic>
      <p:sp>
        <p:nvSpPr>
          <p:cNvPr id="6" name="Téglalap 5">
            <a:extLst>
              <a:ext uri="{FF2B5EF4-FFF2-40B4-BE49-F238E27FC236}">
                <a16:creationId xmlns="" xmlns:a16="http://schemas.microsoft.com/office/drawing/2014/main" id="{BE571737-B182-484E-BE10-C635C8E5DEB7}"/>
              </a:ext>
            </a:extLst>
          </p:cNvPr>
          <p:cNvSpPr/>
          <p:nvPr/>
        </p:nvSpPr>
        <p:spPr>
          <a:xfrm>
            <a:off x="1119268" y="5779716"/>
            <a:ext cx="1638590" cy="207749"/>
          </a:xfrm>
          <a:prstGeom prst="rect">
            <a:avLst/>
          </a:prstGeom>
        </p:spPr>
        <p:txBody>
          <a:bodyPr wrap="none">
            <a:spAutoFit/>
          </a:bodyPr>
          <a:lstStyle/>
          <a:p>
            <a:r>
              <a:rPr lang="hu-HU" sz="750" dirty="0"/>
              <a:t>JInfo_EA_kommunikacio-BME.pdf</a:t>
            </a:r>
          </a:p>
        </p:txBody>
      </p:sp>
      <p:sp>
        <p:nvSpPr>
          <p:cNvPr id="4" name="Cím 3">
            <a:extLst>
              <a:ext uri="{FF2B5EF4-FFF2-40B4-BE49-F238E27FC236}">
                <a16:creationId xmlns="" xmlns:a16="http://schemas.microsoft.com/office/drawing/2014/main" id="{A3911B7D-603B-41CC-8C4A-4BD61FDF604B}"/>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27353551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xmlns="" id="{2286943B-9356-4751-A6E6-78F767223228}"/>
              </a:ext>
            </a:extLst>
          </p:cNvPr>
          <p:cNvPicPr>
            <a:picLocks noChangeAspect="1"/>
          </p:cNvPicPr>
          <p:nvPr/>
        </p:nvPicPr>
        <p:blipFill>
          <a:blip r:embed="rId2"/>
          <a:stretch>
            <a:fillRect/>
          </a:stretch>
        </p:blipFill>
        <p:spPr>
          <a:xfrm>
            <a:off x="993254" y="3938790"/>
            <a:ext cx="8150746" cy="2547108"/>
          </a:xfrm>
          <a:prstGeom prst="rect">
            <a:avLst/>
          </a:prstGeom>
        </p:spPr>
      </p:pic>
      <p:sp>
        <p:nvSpPr>
          <p:cNvPr id="5" name="Téglalap 4">
            <a:extLst>
              <a:ext uri="{FF2B5EF4-FFF2-40B4-BE49-F238E27FC236}">
                <a16:creationId xmlns:a16="http://schemas.microsoft.com/office/drawing/2014/main" xmlns="" id="{476F77FD-1DA3-4F0E-A2C1-6CDFFF7308B8}"/>
              </a:ext>
            </a:extLst>
          </p:cNvPr>
          <p:cNvSpPr/>
          <p:nvPr/>
        </p:nvSpPr>
        <p:spPr>
          <a:xfrm>
            <a:off x="971550" y="876590"/>
            <a:ext cx="7920930" cy="3447098"/>
          </a:xfrm>
          <a:prstGeom prst="rect">
            <a:avLst/>
          </a:prstGeom>
        </p:spPr>
        <p:txBody>
          <a:bodyPr wrap="square">
            <a:spAutoFit/>
          </a:bodyPr>
          <a:lstStyle/>
          <a:p>
            <a:pPr algn="just">
              <a:spcAft>
                <a:spcPts val="1200"/>
              </a:spcAft>
            </a:pPr>
            <a:r>
              <a:rPr lang="en-US" dirty="0"/>
              <a:t>CAN is a multi-master serial bus standard for connecting Electronic Control Units [ECUs] also known as nodes. Two or more nodes are required on the CAN network to communicate. The complexity of the node can range from a simple I/O device up to an embedded computer with a CAN interface and sophisticated software. The node may also be a gateway allowing a standard computer to communicate over a USB or Ethernet port to the devices on a CAN network.</a:t>
            </a:r>
          </a:p>
          <a:p>
            <a:pPr algn="just">
              <a:spcAft>
                <a:spcPts val="1200"/>
              </a:spcAft>
            </a:pPr>
            <a:r>
              <a:rPr lang="en-US" dirty="0"/>
              <a:t>All nodes are connected to each other through a two wire bus. The wires are a twisted pair with a </a:t>
            </a:r>
            <a:r>
              <a:rPr lang="en-US" dirty="0" smtClean="0"/>
              <a:t>120Ω </a:t>
            </a:r>
            <a:r>
              <a:rPr lang="en-US" dirty="0"/>
              <a:t>(nominal) characteristic impedance.</a:t>
            </a:r>
          </a:p>
          <a:p>
            <a:pPr algn="just">
              <a:spcAft>
                <a:spcPts val="1200"/>
              </a:spcAft>
            </a:pPr>
            <a:r>
              <a:rPr lang="en-US" dirty="0"/>
              <a:t>ISO 11898-2, also called high speed CAN, uses a linear bus terminated at each end with </a:t>
            </a:r>
            <a:r>
              <a:rPr lang="en-US" dirty="0" smtClean="0"/>
              <a:t>120Ω </a:t>
            </a:r>
            <a:r>
              <a:rPr lang="en-US" dirty="0"/>
              <a:t>resistors.</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259394"/>
            <a:ext cx="2319866" cy="246221"/>
          </a:xfrm>
          <a:prstGeom prst="rect">
            <a:avLst/>
          </a:prstGeom>
        </p:spPr>
        <p:txBody>
          <a:bodyPr wrap="none">
            <a:spAutoFit/>
          </a:bodyPr>
          <a:lstStyle/>
          <a:p>
            <a:r>
              <a:rPr lang="hu-HU" sz="1000" dirty="0"/>
              <a:t>https://en.wikipedia.org/wiki/CAN_bus</a:t>
            </a:r>
          </a:p>
        </p:txBody>
      </p:sp>
      <p:sp>
        <p:nvSpPr>
          <p:cNvPr id="4" name="Cím 3">
            <a:extLst>
              <a:ext uri="{FF2B5EF4-FFF2-40B4-BE49-F238E27FC236}">
                <a16:creationId xmlns:a16="http://schemas.microsoft.com/office/drawing/2014/main" xmlns="" id="{0B5504B0-86F4-44E0-9159-8E2F6468C676}"/>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19925510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xmlns="" id="{2286943B-9356-4751-A6E6-78F767223228}"/>
              </a:ext>
            </a:extLst>
          </p:cNvPr>
          <p:cNvPicPr>
            <a:picLocks noChangeAspect="1"/>
          </p:cNvPicPr>
          <p:nvPr/>
        </p:nvPicPr>
        <p:blipFill>
          <a:blip r:embed="rId2"/>
          <a:stretch>
            <a:fillRect/>
          </a:stretch>
        </p:blipFill>
        <p:spPr>
          <a:xfrm>
            <a:off x="971550" y="2577633"/>
            <a:ext cx="7628951" cy="2384047"/>
          </a:xfrm>
          <a:prstGeom prst="rect">
            <a:avLst/>
          </a:prstGeom>
        </p:spPr>
      </p:pic>
      <p:sp>
        <p:nvSpPr>
          <p:cNvPr id="5" name="Téglalap 4">
            <a:extLst>
              <a:ext uri="{FF2B5EF4-FFF2-40B4-BE49-F238E27FC236}">
                <a16:creationId xmlns:a16="http://schemas.microsoft.com/office/drawing/2014/main" xmlns="" id="{476F77FD-1DA3-4F0E-A2C1-6CDFFF7308B8}"/>
              </a:ext>
            </a:extLst>
          </p:cNvPr>
          <p:cNvSpPr/>
          <p:nvPr/>
        </p:nvSpPr>
        <p:spPr>
          <a:xfrm>
            <a:off x="971550" y="784225"/>
            <a:ext cx="7920930" cy="2031325"/>
          </a:xfrm>
          <a:prstGeom prst="rect">
            <a:avLst/>
          </a:prstGeom>
        </p:spPr>
        <p:txBody>
          <a:bodyPr wrap="square">
            <a:spAutoFit/>
          </a:bodyPr>
          <a:lstStyle/>
          <a:p>
            <a:pPr algn="just">
              <a:spcAft>
                <a:spcPts val="1200"/>
              </a:spcAft>
            </a:pPr>
            <a:r>
              <a:rPr lang="en-US" dirty="0"/>
              <a:t>High speed CAN signaling drives the CAN high wire towards </a:t>
            </a:r>
            <a:r>
              <a:rPr lang="en-US" dirty="0" smtClean="0"/>
              <a:t>5V </a:t>
            </a:r>
            <a:r>
              <a:rPr lang="en-US" dirty="0"/>
              <a:t>and the CAN low wire towards </a:t>
            </a:r>
            <a:r>
              <a:rPr lang="en-US" dirty="0" smtClean="0"/>
              <a:t>0V </a:t>
            </a:r>
            <a:r>
              <a:rPr lang="en-US" dirty="0"/>
              <a:t>when transmitting a dominant (0), and does not drive either wire when transmitting a recessive (1). The dominant differential voltage is a nominal </a:t>
            </a:r>
            <a:r>
              <a:rPr lang="en-US" dirty="0" smtClean="0"/>
              <a:t>2V</a:t>
            </a:r>
            <a:r>
              <a:rPr lang="en-US" dirty="0"/>
              <a:t>. The termination resistor passively returns the two wires to a nominal differential voltage of </a:t>
            </a:r>
            <a:r>
              <a:rPr lang="en-US" dirty="0" smtClean="0"/>
              <a:t>0V</a:t>
            </a:r>
            <a:r>
              <a:rPr lang="en-US" dirty="0"/>
              <a:t>. The dominant common mode voltage must be within 1.5 to </a:t>
            </a:r>
            <a:r>
              <a:rPr lang="en-US" dirty="0" smtClean="0"/>
              <a:t>3.5V </a:t>
            </a:r>
            <a:r>
              <a:rPr lang="en-US" dirty="0"/>
              <a:t>of common and the recessive common mode voltage must be within +/-12 of common.</a:t>
            </a:r>
            <a:endParaRPr lang="hu-HU" dirty="0"/>
          </a:p>
        </p:txBody>
      </p:sp>
      <p:pic>
        <p:nvPicPr>
          <p:cNvPr id="6" name="Kép 5">
            <a:extLst>
              <a:ext uri="{FF2B5EF4-FFF2-40B4-BE49-F238E27FC236}">
                <a16:creationId xmlns:a16="http://schemas.microsoft.com/office/drawing/2014/main" xmlns="" id="{69440E73-B1EE-4FB2-9F29-462615A8C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4661626"/>
            <a:ext cx="7409904" cy="1663230"/>
          </a:xfrm>
          <a:prstGeom prst="rect">
            <a:avLst/>
          </a:prstGeom>
        </p:spPr>
      </p:pic>
      <p:sp>
        <p:nvSpPr>
          <p:cNvPr id="4" name="Cím 3">
            <a:extLst>
              <a:ext uri="{FF2B5EF4-FFF2-40B4-BE49-F238E27FC236}">
                <a16:creationId xmlns:a16="http://schemas.microsoft.com/office/drawing/2014/main" xmlns="" id="{1FDC5987-39BD-4AB7-8615-E224E03770AB}"/>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32995218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xmlns="" id="{2286943B-9356-4751-A6E6-78F767223228}"/>
              </a:ext>
            </a:extLst>
          </p:cNvPr>
          <p:cNvPicPr>
            <a:picLocks noChangeAspect="1"/>
          </p:cNvPicPr>
          <p:nvPr/>
        </p:nvPicPr>
        <p:blipFill>
          <a:blip r:embed="rId2"/>
          <a:stretch>
            <a:fillRect/>
          </a:stretch>
        </p:blipFill>
        <p:spPr>
          <a:xfrm>
            <a:off x="827584" y="401125"/>
            <a:ext cx="8306647" cy="2595827"/>
          </a:xfrm>
          <a:prstGeom prst="rect">
            <a:avLst/>
          </a:prstGeom>
        </p:spPr>
      </p:pic>
      <p:pic>
        <p:nvPicPr>
          <p:cNvPr id="6" name="Kép 5">
            <a:extLst>
              <a:ext uri="{FF2B5EF4-FFF2-40B4-BE49-F238E27FC236}">
                <a16:creationId xmlns:a16="http://schemas.microsoft.com/office/drawing/2014/main" xmlns="" id="{69440E73-B1EE-4FB2-9F29-462615A8C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3" y="2780928"/>
            <a:ext cx="8146871" cy="3528392"/>
          </a:xfrm>
          <a:prstGeom prst="rect">
            <a:avLst/>
          </a:prstGeom>
        </p:spPr>
      </p:pic>
      <p:sp>
        <p:nvSpPr>
          <p:cNvPr id="4" name="Cím 3">
            <a:extLst>
              <a:ext uri="{FF2B5EF4-FFF2-40B4-BE49-F238E27FC236}">
                <a16:creationId xmlns:a16="http://schemas.microsoft.com/office/drawing/2014/main" xmlns="" id="{1FDC5987-39BD-4AB7-8615-E224E03770AB}"/>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23142310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ánki_dia_sablon">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0" indent="0" algn="ctr">
          <a:buFontTx/>
          <a:buNone/>
          <a:defRPr b="1" kern="0" dirty="0"/>
        </a:defPPr>
      </a:lstStyle>
    </a:tx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3664</TotalTime>
  <Words>2921</Words>
  <Application>Microsoft Office PowerPoint</Application>
  <PresentationFormat>On-screen Show (4:3)</PresentationFormat>
  <Paragraphs>241</Paragraphs>
  <Slides>53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Bánki_dia_sablon</vt:lpstr>
      <vt:lpstr>Vehicle Informatics (Vehicle System Informatics)</vt:lpstr>
      <vt:lpstr>CAN Automotive Applications</vt:lpstr>
      <vt:lpstr>CAN Automotive Applications</vt:lpstr>
      <vt:lpstr>CAN Automotive Applications</vt:lpstr>
      <vt:lpstr>CAN Automotive Applications</vt:lpstr>
      <vt:lpstr>CAN Architecture</vt:lpstr>
      <vt:lpstr>CAN Architecture</vt:lpstr>
      <vt:lpstr>CAN Architecture</vt:lpstr>
      <vt:lpstr>CAN Architecture</vt:lpstr>
      <vt:lpstr>CAN Architecture</vt:lpstr>
      <vt:lpstr>CAN Architecture</vt:lpstr>
      <vt:lpstr>Can BUS system</vt:lpstr>
      <vt:lpstr>Can BUS system</vt:lpstr>
      <vt:lpstr>Can BUS system</vt:lpstr>
      <vt:lpstr>Can BUS system</vt:lpstr>
      <vt:lpstr>Can BUS system</vt:lpstr>
      <vt:lpstr>Can BUS system</vt:lpstr>
      <vt:lpstr>CAN BUS Detailed and LIN</vt:lpstr>
      <vt:lpstr>LIN (Local Interconnect Network)</vt:lpstr>
      <vt:lpstr>LIN (Local Interconnect Network)</vt:lpstr>
      <vt:lpstr>CAN and LIN BUS systems</vt:lpstr>
      <vt:lpstr>LIN</vt:lpstr>
      <vt:lpstr>What is LIN</vt:lpstr>
      <vt:lpstr>LIN Summarized </vt:lpstr>
      <vt:lpstr>LIN Summarized </vt:lpstr>
      <vt:lpstr>LIN Summarized </vt:lpstr>
      <vt:lpstr>LIN Summarized </vt:lpstr>
      <vt:lpstr>LIN Video Summarized </vt:lpstr>
      <vt:lpstr>LIN Video Summarized </vt:lpstr>
      <vt:lpstr>LIN Video Summarized </vt:lpstr>
      <vt:lpstr>LIN Example</vt:lpstr>
      <vt:lpstr>Local Interconnect Network (LIN)</vt:lpstr>
      <vt:lpstr>Local Interconnect Network (LIN)</vt:lpstr>
      <vt:lpstr>LIN</vt:lpstr>
      <vt:lpstr>LIN Physical Layer</vt:lpstr>
      <vt:lpstr>LIN</vt:lpstr>
      <vt:lpstr>MOST (Media Oriented Systems Transport)</vt:lpstr>
      <vt:lpstr>MOST (Media Oriented Systems Transport)</vt:lpstr>
      <vt:lpstr>MOST</vt:lpstr>
      <vt:lpstr>MOST</vt:lpstr>
      <vt:lpstr>MOST</vt:lpstr>
      <vt:lpstr>MOST</vt:lpstr>
      <vt:lpstr>Key Features MOST</vt:lpstr>
      <vt:lpstr>Key Features MOST</vt:lpstr>
      <vt:lpstr>Key Features MOST</vt:lpstr>
      <vt:lpstr>Key Features MOST</vt:lpstr>
      <vt:lpstr>Key Features MOST</vt:lpstr>
      <vt:lpstr>OSI / ISO MOST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Informatics (Vehicle System Informatics)</dc:title>
  <dc:creator>J.Ákos</dc:creator>
  <cp:lastModifiedBy>Tamas</cp:lastModifiedBy>
  <cp:revision>50</cp:revision>
  <dcterms:created xsi:type="dcterms:W3CDTF">2018-02-22T13:17:44Z</dcterms:created>
  <dcterms:modified xsi:type="dcterms:W3CDTF">2018-03-04T10:26:13Z</dcterms:modified>
</cp:coreProperties>
</file>