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662" r:id="rId2"/>
    <p:sldId id="663" r:id="rId3"/>
    <p:sldId id="664" r:id="rId4"/>
    <p:sldId id="582" r:id="rId5"/>
    <p:sldId id="583" r:id="rId6"/>
    <p:sldId id="584" r:id="rId7"/>
    <p:sldId id="585" r:id="rId8"/>
    <p:sldId id="586" r:id="rId9"/>
    <p:sldId id="587" r:id="rId10"/>
    <p:sldId id="588" r:id="rId11"/>
    <p:sldId id="589" r:id="rId12"/>
    <p:sldId id="665" r:id="rId13"/>
    <p:sldId id="596" r:id="rId14"/>
    <p:sldId id="668" r:id="rId15"/>
    <p:sldId id="667" r:id="rId16"/>
    <p:sldId id="669" r:id="rId17"/>
    <p:sldId id="597" r:id="rId18"/>
    <p:sldId id="670" r:id="rId19"/>
    <p:sldId id="598" r:id="rId20"/>
    <p:sldId id="599" r:id="rId21"/>
    <p:sldId id="600" r:id="rId22"/>
    <p:sldId id="601" r:id="rId23"/>
    <p:sldId id="603" r:id="rId24"/>
    <p:sldId id="671" r:id="rId25"/>
    <p:sldId id="604" r:id="rId26"/>
    <p:sldId id="666" r:id="rId27"/>
    <p:sldId id="590" r:id="rId28"/>
    <p:sldId id="591" r:id="rId29"/>
    <p:sldId id="592" r:id="rId30"/>
    <p:sldId id="593" r:id="rId31"/>
    <p:sldId id="594" r:id="rId32"/>
    <p:sldId id="595" r:id="rId33"/>
  </p:sldIdLst>
  <p:sldSz cx="9144000" cy="6858000" type="screen4x3"/>
  <p:notesSz cx="6858000" cy="9144000"/>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99"/>
    <a:srgbClr val="993300"/>
    <a:srgbClr val="FFCC00"/>
    <a:srgbClr val="009900"/>
    <a:srgbClr val="CC0000"/>
    <a:srgbClr val="FFFF99"/>
    <a:srgbClr val="FFD3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410" autoAdjust="0"/>
  </p:normalViewPr>
  <p:slideViewPr>
    <p:cSldViewPr>
      <p:cViewPr varScale="1">
        <p:scale>
          <a:sx n="77" d="100"/>
          <a:sy n="77" d="100"/>
        </p:scale>
        <p:origin x="9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6" d="100"/>
          <a:sy n="56" d="100"/>
        </p:scale>
        <p:origin x="189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E192BF-3D9A-42CE-8574-1033877CD1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822E1F8C-39B5-4CA3-8C6B-F2D4CF3019C6}">
      <dgm:prSet phldrT="[Szöveg]" custT="1"/>
      <dgm:spPr/>
      <dgm:t>
        <a:bodyPr/>
        <a:lstStyle/>
        <a:p>
          <a:r>
            <a:rPr lang="hu-HU" sz="2400" b="1" dirty="0" err="1"/>
            <a:t>Token</a:t>
          </a:r>
          <a:r>
            <a:rPr lang="hu-HU" sz="2400" b="1" dirty="0"/>
            <a:t> </a:t>
          </a:r>
          <a:r>
            <a:rPr lang="hu-HU" sz="2400" b="1" dirty="0" err="1"/>
            <a:t>Passing</a:t>
          </a:r>
          <a:endParaRPr lang="hu-HU" sz="2400" b="1" dirty="0"/>
        </a:p>
      </dgm:t>
    </dgm:pt>
    <dgm:pt modelId="{DE3D6ED1-B390-4355-AFCE-F268F8ADDEBC}" type="parTrans" cxnId="{772E68A3-4ED3-468B-AE1E-DD308D803E53}">
      <dgm:prSet/>
      <dgm:spPr/>
      <dgm:t>
        <a:bodyPr/>
        <a:lstStyle/>
        <a:p>
          <a:endParaRPr lang="hu-HU"/>
        </a:p>
      </dgm:t>
    </dgm:pt>
    <dgm:pt modelId="{D8D24B31-D3B4-49E6-AA03-AD79142F04B3}" type="sibTrans" cxnId="{772E68A3-4ED3-468B-AE1E-DD308D803E53}">
      <dgm:prSet/>
      <dgm:spPr/>
      <dgm:t>
        <a:bodyPr/>
        <a:lstStyle/>
        <a:p>
          <a:endParaRPr lang="hu-HU"/>
        </a:p>
      </dgm:t>
    </dgm:pt>
    <dgm:pt modelId="{9620867F-A571-45AE-BC29-AAFFEF617F3C}">
      <dgm:prSet phldrT="[Szöveg]" custT="1"/>
      <dgm:spPr/>
      <dgm:t>
        <a:bodyPr/>
        <a:lstStyle/>
        <a:p>
          <a:r>
            <a:rPr lang="hu-HU" sz="2000" b="1" dirty="0" err="1">
              <a:solidFill>
                <a:srgbClr val="FF0000"/>
              </a:solidFill>
            </a:rPr>
            <a:t>Token</a:t>
          </a:r>
          <a:r>
            <a:rPr lang="hu-HU" sz="2000" b="1" dirty="0">
              <a:solidFill>
                <a:srgbClr val="FF0000"/>
              </a:solidFill>
            </a:rPr>
            <a:t> Ring</a:t>
          </a:r>
        </a:p>
      </dgm:t>
    </dgm:pt>
    <dgm:pt modelId="{552FD91C-7357-4A51-8B82-12208DA5FCEE}" type="parTrans" cxnId="{F05AD0B0-E3FB-49EF-AB3A-CE18A251E323}">
      <dgm:prSet/>
      <dgm:spPr/>
      <dgm:t>
        <a:bodyPr/>
        <a:lstStyle/>
        <a:p>
          <a:endParaRPr lang="hu-HU"/>
        </a:p>
      </dgm:t>
    </dgm:pt>
    <dgm:pt modelId="{AC2C73AA-75DC-4E03-A8E1-918C25F3754B}" type="sibTrans" cxnId="{F05AD0B0-E3FB-49EF-AB3A-CE18A251E323}">
      <dgm:prSet/>
      <dgm:spPr/>
      <dgm:t>
        <a:bodyPr/>
        <a:lstStyle/>
        <a:p>
          <a:endParaRPr lang="hu-HU"/>
        </a:p>
      </dgm:t>
    </dgm:pt>
    <dgm:pt modelId="{E8656A2E-787E-47AE-8FFE-FA07F2EE6B33}">
      <dgm:prSet phldrT="[Szöveg]" custT="1"/>
      <dgm:spPr/>
      <dgm:t>
        <a:bodyPr/>
        <a:lstStyle/>
        <a:p>
          <a:r>
            <a:rPr lang="hu-HU" sz="1400" dirty="0" err="1">
              <a:solidFill>
                <a:schemeClr val="bg2">
                  <a:lumMod val="40000"/>
                  <a:lumOff val="60000"/>
                </a:schemeClr>
              </a:solidFill>
            </a:rPr>
            <a:t>Token</a:t>
          </a:r>
          <a:r>
            <a:rPr lang="hu-HU" sz="1400" dirty="0">
              <a:solidFill>
                <a:schemeClr val="bg2">
                  <a:lumMod val="40000"/>
                  <a:lumOff val="60000"/>
                </a:schemeClr>
              </a:solidFill>
            </a:rPr>
            <a:t> </a:t>
          </a:r>
          <a:r>
            <a:rPr lang="hu-HU" sz="1400" dirty="0" err="1">
              <a:solidFill>
                <a:schemeClr val="bg2">
                  <a:lumMod val="40000"/>
                  <a:lumOff val="60000"/>
                </a:schemeClr>
              </a:solidFill>
            </a:rPr>
            <a:t>Bus</a:t>
          </a:r>
          <a:endParaRPr lang="hu-HU" sz="1400" dirty="0">
            <a:solidFill>
              <a:schemeClr val="bg2">
                <a:lumMod val="40000"/>
                <a:lumOff val="60000"/>
              </a:schemeClr>
            </a:solidFill>
          </a:endParaRPr>
        </a:p>
      </dgm:t>
    </dgm:pt>
    <dgm:pt modelId="{E9C1A7A5-9E46-40F3-A42E-BB8CAF41F714}" type="parTrans" cxnId="{FB9A157D-5E5B-466F-B281-35907191ED23}">
      <dgm:prSet/>
      <dgm:spPr/>
      <dgm:t>
        <a:bodyPr/>
        <a:lstStyle/>
        <a:p>
          <a:endParaRPr lang="hu-HU"/>
        </a:p>
      </dgm:t>
    </dgm:pt>
    <dgm:pt modelId="{206A9DC9-3BB1-4B5A-8E11-E11595FEEB97}" type="sibTrans" cxnId="{FB9A157D-5E5B-466F-B281-35907191ED23}">
      <dgm:prSet/>
      <dgm:spPr/>
      <dgm:t>
        <a:bodyPr/>
        <a:lstStyle/>
        <a:p>
          <a:endParaRPr lang="hu-HU"/>
        </a:p>
      </dgm:t>
    </dgm:pt>
    <dgm:pt modelId="{6ED6748C-55AF-490A-A6C7-D226CE6BE3FB}" type="pres">
      <dgm:prSet presAssocID="{E1E192BF-3D9A-42CE-8574-1033877CD1FD}" presName="hierChild1" presStyleCnt="0">
        <dgm:presLayoutVars>
          <dgm:chPref val="1"/>
          <dgm:dir/>
          <dgm:animOne val="branch"/>
          <dgm:animLvl val="lvl"/>
          <dgm:resizeHandles/>
        </dgm:presLayoutVars>
      </dgm:prSet>
      <dgm:spPr/>
      <dgm:t>
        <a:bodyPr/>
        <a:lstStyle/>
        <a:p>
          <a:endParaRPr lang="hu-HU"/>
        </a:p>
      </dgm:t>
    </dgm:pt>
    <dgm:pt modelId="{0FA2A2B5-5D82-40D8-8260-0BBA6604D426}" type="pres">
      <dgm:prSet presAssocID="{822E1F8C-39B5-4CA3-8C6B-F2D4CF3019C6}" presName="hierRoot1" presStyleCnt="0"/>
      <dgm:spPr/>
    </dgm:pt>
    <dgm:pt modelId="{10633C81-FAD2-4868-BF08-FD3DB3F1F2C6}" type="pres">
      <dgm:prSet presAssocID="{822E1F8C-39B5-4CA3-8C6B-F2D4CF3019C6}" presName="composite" presStyleCnt="0"/>
      <dgm:spPr/>
    </dgm:pt>
    <dgm:pt modelId="{AC0DC0E7-FFF2-4C14-9A4A-3CA04F44169B}" type="pres">
      <dgm:prSet presAssocID="{822E1F8C-39B5-4CA3-8C6B-F2D4CF3019C6}" presName="background" presStyleLbl="node0" presStyleIdx="0" presStyleCnt="1"/>
      <dgm:spPr/>
    </dgm:pt>
    <dgm:pt modelId="{9C70C3D4-70D3-4233-A09A-B51B08E39201}" type="pres">
      <dgm:prSet presAssocID="{822E1F8C-39B5-4CA3-8C6B-F2D4CF3019C6}" presName="text" presStyleLbl="fgAcc0" presStyleIdx="0" presStyleCnt="1" custScaleX="232757">
        <dgm:presLayoutVars>
          <dgm:chPref val="3"/>
        </dgm:presLayoutVars>
      </dgm:prSet>
      <dgm:spPr/>
      <dgm:t>
        <a:bodyPr/>
        <a:lstStyle/>
        <a:p>
          <a:endParaRPr lang="hu-HU"/>
        </a:p>
      </dgm:t>
    </dgm:pt>
    <dgm:pt modelId="{E85AB21A-2A86-4A0D-B9EC-3452DFC3CBAC}" type="pres">
      <dgm:prSet presAssocID="{822E1F8C-39B5-4CA3-8C6B-F2D4CF3019C6}" presName="hierChild2" presStyleCnt="0"/>
      <dgm:spPr/>
    </dgm:pt>
    <dgm:pt modelId="{92DD8FEB-AE95-43BD-92C6-AB63B6B828ED}" type="pres">
      <dgm:prSet presAssocID="{552FD91C-7357-4A51-8B82-12208DA5FCEE}" presName="Name10" presStyleLbl="parChTrans1D2" presStyleIdx="0" presStyleCnt="2"/>
      <dgm:spPr/>
      <dgm:t>
        <a:bodyPr/>
        <a:lstStyle/>
        <a:p>
          <a:endParaRPr lang="hu-HU"/>
        </a:p>
      </dgm:t>
    </dgm:pt>
    <dgm:pt modelId="{B397904B-3895-4B61-A6C1-FE0EDAC66F79}" type="pres">
      <dgm:prSet presAssocID="{9620867F-A571-45AE-BC29-AAFFEF617F3C}" presName="hierRoot2" presStyleCnt="0"/>
      <dgm:spPr/>
    </dgm:pt>
    <dgm:pt modelId="{710DCDE7-9154-4271-88FC-2F4A9FF1D42A}" type="pres">
      <dgm:prSet presAssocID="{9620867F-A571-45AE-BC29-AAFFEF617F3C}" presName="composite2" presStyleCnt="0"/>
      <dgm:spPr/>
    </dgm:pt>
    <dgm:pt modelId="{AD87BB23-6A51-4F82-957A-045ACD6C99E2}" type="pres">
      <dgm:prSet presAssocID="{9620867F-A571-45AE-BC29-AAFFEF617F3C}" presName="background2" presStyleLbl="node2" presStyleIdx="0" presStyleCnt="2"/>
      <dgm:spPr/>
    </dgm:pt>
    <dgm:pt modelId="{D4EE0691-C35B-444C-8F97-4D7781D34C3B}" type="pres">
      <dgm:prSet presAssocID="{9620867F-A571-45AE-BC29-AAFFEF617F3C}" presName="text2" presStyleLbl="fgAcc2" presStyleIdx="0" presStyleCnt="2" custScaleX="193019" custLinFactX="-55413" custLinFactNeighborX="-100000" custLinFactNeighborY="4762">
        <dgm:presLayoutVars>
          <dgm:chPref val="3"/>
        </dgm:presLayoutVars>
      </dgm:prSet>
      <dgm:spPr/>
      <dgm:t>
        <a:bodyPr/>
        <a:lstStyle/>
        <a:p>
          <a:endParaRPr lang="hu-HU"/>
        </a:p>
      </dgm:t>
    </dgm:pt>
    <dgm:pt modelId="{AEF3C0E9-AE6E-42A9-9D80-45B92D2006BE}" type="pres">
      <dgm:prSet presAssocID="{9620867F-A571-45AE-BC29-AAFFEF617F3C}" presName="hierChild3" presStyleCnt="0"/>
      <dgm:spPr/>
    </dgm:pt>
    <dgm:pt modelId="{362DC9E7-AC20-4C18-8A66-084F341C2F20}" type="pres">
      <dgm:prSet presAssocID="{E9C1A7A5-9E46-40F3-A42E-BB8CAF41F714}" presName="Name10" presStyleLbl="parChTrans1D2" presStyleIdx="1" presStyleCnt="2"/>
      <dgm:spPr/>
      <dgm:t>
        <a:bodyPr/>
        <a:lstStyle/>
        <a:p>
          <a:endParaRPr lang="hu-HU"/>
        </a:p>
      </dgm:t>
    </dgm:pt>
    <dgm:pt modelId="{D806C678-E887-497B-B844-25307D36BD41}" type="pres">
      <dgm:prSet presAssocID="{E8656A2E-787E-47AE-8FFE-FA07F2EE6B33}" presName="hierRoot2" presStyleCnt="0"/>
      <dgm:spPr/>
    </dgm:pt>
    <dgm:pt modelId="{C94F3089-BABB-4000-A617-ED39D4690B60}" type="pres">
      <dgm:prSet presAssocID="{E8656A2E-787E-47AE-8FFE-FA07F2EE6B33}" presName="composite2" presStyleCnt="0"/>
      <dgm:spPr/>
    </dgm:pt>
    <dgm:pt modelId="{FD1CEBD2-2A2A-4F44-BB2B-5CFAD310C46B}" type="pres">
      <dgm:prSet presAssocID="{E8656A2E-787E-47AE-8FFE-FA07F2EE6B33}" presName="background2" presStyleLbl="node2" presStyleIdx="1" presStyleCnt="2"/>
      <dgm:spPr/>
    </dgm:pt>
    <dgm:pt modelId="{6E7E60FC-C534-4CEB-8ADC-6B5AF2728F1E}" type="pres">
      <dgm:prSet presAssocID="{E8656A2E-787E-47AE-8FFE-FA07F2EE6B33}" presName="text2" presStyleLbl="fgAcc2" presStyleIdx="1" presStyleCnt="2" custLinFactX="2851" custLinFactNeighborX="100000">
        <dgm:presLayoutVars>
          <dgm:chPref val="3"/>
        </dgm:presLayoutVars>
      </dgm:prSet>
      <dgm:spPr/>
      <dgm:t>
        <a:bodyPr/>
        <a:lstStyle/>
        <a:p>
          <a:endParaRPr lang="hu-HU"/>
        </a:p>
      </dgm:t>
    </dgm:pt>
    <dgm:pt modelId="{98946E3D-91DF-42DE-A81D-F04461C40F76}" type="pres">
      <dgm:prSet presAssocID="{E8656A2E-787E-47AE-8FFE-FA07F2EE6B33}" presName="hierChild3" presStyleCnt="0"/>
      <dgm:spPr/>
    </dgm:pt>
  </dgm:ptLst>
  <dgm:cxnLst>
    <dgm:cxn modelId="{19E64A35-D57D-496C-B949-740625AAB60B}" type="presOf" srcId="{E1E192BF-3D9A-42CE-8574-1033877CD1FD}" destId="{6ED6748C-55AF-490A-A6C7-D226CE6BE3FB}" srcOrd="0" destOrd="0" presId="urn:microsoft.com/office/officeart/2005/8/layout/hierarchy1"/>
    <dgm:cxn modelId="{B94E96A4-72EF-4908-B17D-1B977C1BC833}" type="presOf" srcId="{E8656A2E-787E-47AE-8FFE-FA07F2EE6B33}" destId="{6E7E60FC-C534-4CEB-8ADC-6B5AF2728F1E}" srcOrd="0" destOrd="0" presId="urn:microsoft.com/office/officeart/2005/8/layout/hierarchy1"/>
    <dgm:cxn modelId="{86B06AB4-114F-4C5B-A9F3-AD6B9BF81B0B}" type="presOf" srcId="{822E1F8C-39B5-4CA3-8C6B-F2D4CF3019C6}" destId="{9C70C3D4-70D3-4233-A09A-B51B08E39201}" srcOrd="0" destOrd="0" presId="urn:microsoft.com/office/officeart/2005/8/layout/hierarchy1"/>
    <dgm:cxn modelId="{97471C20-EBCB-4DDF-8CA2-D1EDF063F02C}" type="presOf" srcId="{552FD91C-7357-4A51-8B82-12208DA5FCEE}" destId="{92DD8FEB-AE95-43BD-92C6-AB63B6B828ED}" srcOrd="0" destOrd="0" presId="urn:microsoft.com/office/officeart/2005/8/layout/hierarchy1"/>
    <dgm:cxn modelId="{F05AD0B0-E3FB-49EF-AB3A-CE18A251E323}" srcId="{822E1F8C-39B5-4CA3-8C6B-F2D4CF3019C6}" destId="{9620867F-A571-45AE-BC29-AAFFEF617F3C}" srcOrd="0" destOrd="0" parTransId="{552FD91C-7357-4A51-8B82-12208DA5FCEE}" sibTransId="{AC2C73AA-75DC-4E03-A8E1-918C25F3754B}"/>
    <dgm:cxn modelId="{CDC24E9A-1A70-4AD0-A348-9A4E5F0E5EEC}" type="presOf" srcId="{E9C1A7A5-9E46-40F3-A42E-BB8CAF41F714}" destId="{362DC9E7-AC20-4C18-8A66-084F341C2F20}" srcOrd="0" destOrd="0" presId="urn:microsoft.com/office/officeart/2005/8/layout/hierarchy1"/>
    <dgm:cxn modelId="{FB9A157D-5E5B-466F-B281-35907191ED23}" srcId="{822E1F8C-39B5-4CA3-8C6B-F2D4CF3019C6}" destId="{E8656A2E-787E-47AE-8FFE-FA07F2EE6B33}" srcOrd="1" destOrd="0" parTransId="{E9C1A7A5-9E46-40F3-A42E-BB8CAF41F714}" sibTransId="{206A9DC9-3BB1-4B5A-8E11-E11595FEEB97}"/>
    <dgm:cxn modelId="{930EFCA7-1AEF-4FFC-9D3A-4A519411CC3C}" type="presOf" srcId="{9620867F-A571-45AE-BC29-AAFFEF617F3C}" destId="{D4EE0691-C35B-444C-8F97-4D7781D34C3B}" srcOrd="0" destOrd="0" presId="urn:microsoft.com/office/officeart/2005/8/layout/hierarchy1"/>
    <dgm:cxn modelId="{772E68A3-4ED3-468B-AE1E-DD308D803E53}" srcId="{E1E192BF-3D9A-42CE-8574-1033877CD1FD}" destId="{822E1F8C-39B5-4CA3-8C6B-F2D4CF3019C6}" srcOrd="0" destOrd="0" parTransId="{DE3D6ED1-B390-4355-AFCE-F268F8ADDEBC}" sibTransId="{D8D24B31-D3B4-49E6-AA03-AD79142F04B3}"/>
    <dgm:cxn modelId="{914D59F5-2BB2-44C4-A576-4CA67538BC6A}" type="presParOf" srcId="{6ED6748C-55AF-490A-A6C7-D226CE6BE3FB}" destId="{0FA2A2B5-5D82-40D8-8260-0BBA6604D426}" srcOrd="0" destOrd="0" presId="urn:microsoft.com/office/officeart/2005/8/layout/hierarchy1"/>
    <dgm:cxn modelId="{31312E98-1E19-4681-BC00-7A09B902E7CF}" type="presParOf" srcId="{0FA2A2B5-5D82-40D8-8260-0BBA6604D426}" destId="{10633C81-FAD2-4868-BF08-FD3DB3F1F2C6}" srcOrd="0" destOrd="0" presId="urn:microsoft.com/office/officeart/2005/8/layout/hierarchy1"/>
    <dgm:cxn modelId="{296FC5B8-C357-4036-92F8-1612DCA63E30}" type="presParOf" srcId="{10633C81-FAD2-4868-BF08-FD3DB3F1F2C6}" destId="{AC0DC0E7-FFF2-4C14-9A4A-3CA04F44169B}" srcOrd="0" destOrd="0" presId="urn:microsoft.com/office/officeart/2005/8/layout/hierarchy1"/>
    <dgm:cxn modelId="{1A051FCD-69DF-44A0-AFB9-B2B73A2B3524}" type="presParOf" srcId="{10633C81-FAD2-4868-BF08-FD3DB3F1F2C6}" destId="{9C70C3D4-70D3-4233-A09A-B51B08E39201}" srcOrd="1" destOrd="0" presId="urn:microsoft.com/office/officeart/2005/8/layout/hierarchy1"/>
    <dgm:cxn modelId="{99BBF06E-8DCB-4E79-BB77-7A3A583A18FD}" type="presParOf" srcId="{0FA2A2B5-5D82-40D8-8260-0BBA6604D426}" destId="{E85AB21A-2A86-4A0D-B9EC-3452DFC3CBAC}" srcOrd="1" destOrd="0" presId="urn:microsoft.com/office/officeart/2005/8/layout/hierarchy1"/>
    <dgm:cxn modelId="{2B04B974-8515-48FD-949D-DD460E882085}" type="presParOf" srcId="{E85AB21A-2A86-4A0D-B9EC-3452DFC3CBAC}" destId="{92DD8FEB-AE95-43BD-92C6-AB63B6B828ED}" srcOrd="0" destOrd="0" presId="urn:microsoft.com/office/officeart/2005/8/layout/hierarchy1"/>
    <dgm:cxn modelId="{8329470A-22FF-4115-8D81-7130A04C9BB7}" type="presParOf" srcId="{E85AB21A-2A86-4A0D-B9EC-3452DFC3CBAC}" destId="{B397904B-3895-4B61-A6C1-FE0EDAC66F79}" srcOrd="1" destOrd="0" presId="urn:microsoft.com/office/officeart/2005/8/layout/hierarchy1"/>
    <dgm:cxn modelId="{F3EBA56D-29B5-4F16-87C0-FA1A37143CD0}" type="presParOf" srcId="{B397904B-3895-4B61-A6C1-FE0EDAC66F79}" destId="{710DCDE7-9154-4271-88FC-2F4A9FF1D42A}" srcOrd="0" destOrd="0" presId="urn:microsoft.com/office/officeart/2005/8/layout/hierarchy1"/>
    <dgm:cxn modelId="{E0DAD067-408F-41E5-AA5B-22101C78B2F7}" type="presParOf" srcId="{710DCDE7-9154-4271-88FC-2F4A9FF1D42A}" destId="{AD87BB23-6A51-4F82-957A-045ACD6C99E2}" srcOrd="0" destOrd="0" presId="urn:microsoft.com/office/officeart/2005/8/layout/hierarchy1"/>
    <dgm:cxn modelId="{9DB5B95F-FAD6-42DE-80B3-2C5E9192B6BF}" type="presParOf" srcId="{710DCDE7-9154-4271-88FC-2F4A9FF1D42A}" destId="{D4EE0691-C35B-444C-8F97-4D7781D34C3B}" srcOrd="1" destOrd="0" presId="urn:microsoft.com/office/officeart/2005/8/layout/hierarchy1"/>
    <dgm:cxn modelId="{8585CF8E-8915-4B3C-AAA3-62227BEF5D89}" type="presParOf" srcId="{B397904B-3895-4B61-A6C1-FE0EDAC66F79}" destId="{AEF3C0E9-AE6E-42A9-9D80-45B92D2006BE}" srcOrd="1" destOrd="0" presId="urn:microsoft.com/office/officeart/2005/8/layout/hierarchy1"/>
    <dgm:cxn modelId="{F63859A4-FD45-4E6C-B40E-772933BB55C3}" type="presParOf" srcId="{E85AB21A-2A86-4A0D-B9EC-3452DFC3CBAC}" destId="{362DC9E7-AC20-4C18-8A66-084F341C2F20}" srcOrd="2" destOrd="0" presId="urn:microsoft.com/office/officeart/2005/8/layout/hierarchy1"/>
    <dgm:cxn modelId="{CE5DAF32-3195-414F-9470-8FB3198F91A0}" type="presParOf" srcId="{E85AB21A-2A86-4A0D-B9EC-3452DFC3CBAC}" destId="{D806C678-E887-497B-B844-25307D36BD41}" srcOrd="3" destOrd="0" presId="urn:microsoft.com/office/officeart/2005/8/layout/hierarchy1"/>
    <dgm:cxn modelId="{60BEBC49-7BB3-4929-B50B-5050479C0B3C}" type="presParOf" srcId="{D806C678-E887-497B-B844-25307D36BD41}" destId="{C94F3089-BABB-4000-A617-ED39D4690B60}" srcOrd="0" destOrd="0" presId="urn:microsoft.com/office/officeart/2005/8/layout/hierarchy1"/>
    <dgm:cxn modelId="{A734625C-641C-4D48-8DC1-82DA98295CC2}" type="presParOf" srcId="{C94F3089-BABB-4000-A617-ED39D4690B60}" destId="{FD1CEBD2-2A2A-4F44-BB2B-5CFAD310C46B}" srcOrd="0" destOrd="0" presId="urn:microsoft.com/office/officeart/2005/8/layout/hierarchy1"/>
    <dgm:cxn modelId="{C93717CB-53E3-436C-A017-045C4A708AD0}" type="presParOf" srcId="{C94F3089-BABB-4000-A617-ED39D4690B60}" destId="{6E7E60FC-C534-4CEB-8ADC-6B5AF2728F1E}" srcOrd="1" destOrd="0" presId="urn:microsoft.com/office/officeart/2005/8/layout/hierarchy1"/>
    <dgm:cxn modelId="{48783AD4-1B23-45D6-BC0B-14B7AAA009FB}" type="presParOf" srcId="{D806C678-E887-497B-B844-25307D36BD41}" destId="{98946E3D-91DF-42DE-A81D-F04461C40F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192BF-3D9A-42CE-8574-1033877CD1F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hu-HU"/>
        </a:p>
      </dgm:t>
    </dgm:pt>
    <dgm:pt modelId="{822E1F8C-39B5-4CA3-8C6B-F2D4CF3019C6}">
      <dgm:prSet phldrT="[Szöveg]" custT="1"/>
      <dgm:spPr/>
      <dgm:t>
        <a:bodyPr/>
        <a:lstStyle/>
        <a:p>
          <a:r>
            <a:rPr lang="hu-HU" sz="2400" b="1" dirty="0" err="1"/>
            <a:t>Token</a:t>
          </a:r>
          <a:r>
            <a:rPr lang="hu-HU" sz="2400" b="1" dirty="0"/>
            <a:t> </a:t>
          </a:r>
          <a:r>
            <a:rPr lang="hu-HU" sz="2400" b="1" dirty="0" err="1"/>
            <a:t>Passing</a:t>
          </a:r>
          <a:endParaRPr lang="hu-HU" sz="2400" b="1" dirty="0"/>
        </a:p>
      </dgm:t>
    </dgm:pt>
    <dgm:pt modelId="{DE3D6ED1-B390-4355-AFCE-F268F8ADDEBC}" type="parTrans" cxnId="{772E68A3-4ED3-468B-AE1E-DD308D803E53}">
      <dgm:prSet/>
      <dgm:spPr/>
      <dgm:t>
        <a:bodyPr/>
        <a:lstStyle/>
        <a:p>
          <a:endParaRPr lang="hu-HU"/>
        </a:p>
      </dgm:t>
    </dgm:pt>
    <dgm:pt modelId="{D8D24B31-D3B4-49E6-AA03-AD79142F04B3}" type="sibTrans" cxnId="{772E68A3-4ED3-468B-AE1E-DD308D803E53}">
      <dgm:prSet/>
      <dgm:spPr/>
      <dgm:t>
        <a:bodyPr/>
        <a:lstStyle/>
        <a:p>
          <a:endParaRPr lang="hu-HU"/>
        </a:p>
      </dgm:t>
    </dgm:pt>
    <dgm:pt modelId="{9620867F-A571-45AE-BC29-AAFFEF617F3C}">
      <dgm:prSet phldrT="[Szöveg]" custT="1"/>
      <dgm:spPr/>
      <dgm:t>
        <a:bodyPr/>
        <a:lstStyle/>
        <a:p>
          <a:r>
            <a:rPr lang="hu-HU" sz="1400" dirty="0" err="1">
              <a:solidFill>
                <a:schemeClr val="bg2">
                  <a:lumMod val="40000"/>
                  <a:lumOff val="60000"/>
                </a:schemeClr>
              </a:solidFill>
            </a:rPr>
            <a:t>Token</a:t>
          </a:r>
          <a:r>
            <a:rPr lang="hu-HU" sz="1400" dirty="0">
              <a:solidFill>
                <a:schemeClr val="bg2">
                  <a:lumMod val="40000"/>
                  <a:lumOff val="60000"/>
                </a:schemeClr>
              </a:solidFill>
            </a:rPr>
            <a:t> Ring</a:t>
          </a:r>
        </a:p>
      </dgm:t>
    </dgm:pt>
    <dgm:pt modelId="{552FD91C-7357-4A51-8B82-12208DA5FCEE}" type="parTrans" cxnId="{F05AD0B0-E3FB-49EF-AB3A-CE18A251E323}">
      <dgm:prSet/>
      <dgm:spPr/>
      <dgm:t>
        <a:bodyPr/>
        <a:lstStyle/>
        <a:p>
          <a:endParaRPr lang="hu-HU"/>
        </a:p>
      </dgm:t>
    </dgm:pt>
    <dgm:pt modelId="{AC2C73AA-75DC-4E03-A8E1-918C25F3754B}" type="sibTrans" cxnId="{F05AD0B0-E3FB-49EF-AB3A-CE18A251E323}">
      <dgm:prSet/>
      <dgm:spPr/>
      <dgm:t>
        <a:bodyPr/>
        <a:lstStyle/>
        <a:p>
          <a:endParaRPr lang="hu-HU"/>
        </a:p>
      </dgm:t>
    </dgm:pt>
    <dgm:pt modelId="{E8656A2E-787E-47AE-8FFE-FA07F2EE6B33}">
      <dgm:prSet phldrT="[Szöveg]" custT="1"/>
      <dgm:spPr/>
      <dgm:t>
        <a:bodyPr/>
        <a:lstStyle/>
        <a:p>
          <a:r>
            <a:rPr lang="hu-HU" sz="2000" b="1" dirty="0" err="1">
              <a:solidFill>
                <a:schemeClr val="accent2"/>
              </a:solidFill>
            </a:rPr>
            <a:t>Token</a:t>
          </a:r>
          <a:r>
            <a:rPr lang="hu-HU" sz="2000" b="1" dirty="0">
              <a:solidFill>
                <a:schemeClr val="accent2"/>
              </a:solidFill>
            </a:rPr>
            <a:t> </a:t>
          </a:r>
          <a:r>
            <a:rPr lang="hu-HU" sz="2000" b="1" dirty="0" err="1">
              <a:solidFill>
                <a:schemeClr val="accent2"/>
              </a:solidFill>
            </a:rPr>
            <a:t>Bus</a:t>
          </a:r>
          <a:endParaRPr lang="hu-HU" sz="2000" b="1" dirty="0">
            <a:solidFill>
              <a:schemeClr val="accent2"/>
            </a:solidFill>
          </a:endParaRPr>
        </a:p>
      </dgm:t>
    </dgm:pt>
    <dgm:pt modelId="{E9C1A7A5-9E46-40F3-A42E-BB8CAF41F714}" type="parTrans" cxnId="{FB9A157D-5E5B-466F-B281-35907191ED23}">
      <dgm:prSet/>
      <dgm:spPr/>
      <dgm:t>
        <a:bodyPr/>
        <a:lstStyle/>
        <a:p>
          <a:endParaRPr lang="hu-HU"/>
        </a:p>
      </dgm:t>
    </dgm:pt>
    <dgm:pt modelId="{206A9DC9-3BB1-4B5A-8E11-E11595FEEB97}" type="sibTrans" cxnId="{FB9A157D-5E5B-466F-B281-35907191ED23}">
      <dgm:prSet/>
      <dgm:spPr/>
      <dgm:t>
        <a:bodyPr/>
        <a:lstStyle/>
        <a:p>
          <a:endParaRPr lang="hu-HU"/>
        </a:p>
      </dgm:t>
    </dgm:pt>
    <dgm:pt modelId="{6ED6748C-55AF-490A-A6C7-D226CE6BE3FB}" type="pres">
      <dgm:prSet presAssocID="{E1E192BF-3D9A-42CE-8574-1033877CD1FD}" presName="hierChild1" presStyleCnt="0">
        <dgm:presLayoutVars>
          <dgm:chPref val="1"/>
          <dgm:dir/>
          <dgm:animOne val="branch"/>
          <dgm:animLvl val="lvl"/>
          <dgm:resizeHandles/>
        </dgm:presLayoutVars>
      </dgm:prSet>
      <dgm:spPr/>
      <dgm:t>
        <a:bodyPr/>
        <a:lstStyle/>
        <a:p>
          <a:endParaRPr lang="hu-HU"/>
        </a:p>
      </dgm:t>
    </dgm:pt>
    <dgm:pt modelId="{0FA2A2B5-5D82-40D8-8260-0BBA6604D426}" type="pres">
      <dgm:prSet presAssocID="{822E1F8C-39B5-4CA3-8C6B-F2D4CF3019C6}" presName="hierRoot1" presStyleCnt="0"/>
      <dgm:spPr/>
    </dgm:pt>
    <dgm:pt modelId="{10633C81-FAD2-4868-BF08-FD3DB3F1F2C6}" type="pres">
      <dgm:prSet presAssocID="{822E1F8C-39B5-4CA3-8C6B-F2D4CF3019C6}" presName="composite" presStyleCnt="0"/>
      <dgm:spPr/>
    </dgm:pt>
    <dgm:pt modelId="{AC0DC0E7-FFF2-4C14-9A4A-3CA04F44169B}" type="pres">
      <dgm:prSet presAssocID="{822E1F8C-39B5-4CA3-8C6B-F2D4CF3019C6}" presName="background" presStyleLbl="node0" presStyleIdx="0" presStyleCnt="1"/>
      <dgm:spPr/>
    </dgm:pt>
    <dgm:pt modelId="{9C70C3D4-70D3-4233-A09A-B51B08E39201}" type="pres">
      <dgm:prSet presAssocID="{822E1F8C-39B5-4CA3-8C6B-F2D4CF3019C6}" presName="text" presStyleLbl="fgAcc0" presStyleIdx="0" presStyleCnt="1" custScaleX="300835">
        <dgm:presLayoutVars>
          <dgm:chPref val="3"/>
        </dgm:presLayoutVars>
      </dgm:prSet>
      <dgm:spPr/>
      <dgm:t>
        <a:bodyPr/>
        <a:lstStyle/>
        <a:p>
          <a:endParaRPr lang="hu-HU"/>
        </a:p>
      </dgm:t>
    </dgm:pt>
    <dgm:pt modelId="{E85AB21A-2A86-4A0D-B9EC-3452DFC3CBAC}" type="pres">
      <dgm:prSet presAssocID="{822E1F8C-39B5-4CA3-8C6B-F2D4CF3019C6}" presName="hierChild2" presStyleCnt="0"/>
      <dgm:spPr/>
    </dgm:pt>
    <dgm:pt modelId="{92DD8FEB-AE95-43BD-92C6-AB63B6B828ED}" type="pres">
      <dgm:prSet presAssocID="{552FD91C-7357-4A51-8B82-12208DA5FCEE}" presName="Name10" presStyleLbl="parChTrans1D2" presStyleIdx="0" presStyleCnt="2"/>
      <dgm:spPr/>
      <dgm:t>
        <a:bodyPr/>
        <a:lstStyle/>
        <a:p>
          <a:endParaRPr lang="hu-HU"/>
        </a:p>
      </dgm:t>
    </dgm:pt>
    <dgm:pt modelId="{B397904B-3895-4B61-A6C1-FE0EDAC66F79}" type="pres">
      <dgm:prSet presAssocID="{9620867F-A571-45AE-BC29-AAFFEF617F3C}" presName="hierRoot2" presStyleCnt="0"/>
      <dgm:spPr/>
    </dgm:pt>
    <dgm:pt modelId="{710DCDE7-9154-4271-88FC-2F4A9FF1D42A}" type="pres">
      <dgm:prSet presAssocID="{9620867F-A571-45AE-BC29-AAFFEF617F3C}" presName="composite2" presStyleCnt="0"/>
      <dgm:spPr/>
    </dgm:pt>
    <dgm:pt modelId="{AD87BB23-6A51-4F82-957A-045ACD6C99E2}" type="pres">
      <dgm:prSet presAssocID="{9620867F-A571-45AE-BC29-AAFFEF617F3C}" presName="background2" presStyleLbl="node2" presStyleIdx="0" presStyleCnt="2"/>
      <dgm:spPr/>
    </dgm:pt>
    <dgm:pt modelId="{D4EE0691-C35B-444C-8F97-4D7781D34C3B}" type="pres">
      <dgm:prSet presAssocID="{9620867F-A571-45AE-BC29-AAFFEF617F3C}" presName="text2" presStyleLbl="fgAcc2" presStyleIdx="0" presStyleCnt="2" custScaleX="141587" custLinFactX="-55413" custLinFactNeighborX="-100000">
        <dgm:presLayoutVars>
          <dgm:chPref val="3"/>
        </dgm:presLayoutVars>
      </dgm:prSet>
      <dgm:spPr/>
      <dgm:t>
        <a:bodyPr/>
        <a:lstStyle/>
        <a:p>
          <a:endParaRPr lang="hu-HU"/>
        </a:p>
      </dgm:t>
    </dgm:pt>
    <dgm:pt modelId="{AEF3C0E9-AE6E-42A9-9D80-45B92D2006BE}" type="pres">
      <dgm:prSet presAssocID="{9620867F-A571-45AE-BC29-AAFFEF617F3C}" presName="hierChild3" presStyleCnt="0"/>
      <dgm:spPr/>
    </dgm:pt>
    <dgm:pt modelId="{362DC9E7-AC20-4C18-8A66-084F341C2F20}" type="pres">
      <dgm:prSet presAssocID="{E9C1A7A5-9E46-40F3-A42E-BB8CAF41F714}" presName="Name10" presStyleLbl="parChTrans1D2" presStyleIdx="1" presStyleCnt="2"/>
      <dgm:spPr/>
      <dgm:t>
        <a:bodyPr/>
        <a:lstStyle/>
        <a:p>
          <a:endParaRPr lang="hu-HU"/>
        </a:p>
      </dgm:t>
    </dgm:pt>
    <dgm:pt modelId="{D806C678-E887-497B-B844-25307D36BD41}" type="pres">
      <dgm:prSet presAssocID="{E8656A2E-787E-47AE-8FFE-FA07F2EE6B33}" presName="hierRoot2" presStyleCnt="0"/>
      <dgm:spPr/>
    </dgm:pt>
    <dgm:pt modelId="{C94F3089-BABB-4000-A617-ED39D4690B60}" type="pres">
      <dgm:prSet presAssocID="{E8656A2E-787E-47AE-8FFE-FA07F2EE6B33}" presName="composite2" presStyleCnt="0"/>
      <dgm:spPr/>
    </dgm:pt>
    <dgm:pt modelId="{FD1CEBD2-2A2A-4F44-BB2B-5CFAD310C46B}" type="pres">
      <dgm:prSet presAssocID="{E8656A2E-787E-47AE-8FFE-FA07F2EE6B33}" presName="background2" presStyleLbl="node2" presStyleIdx="1" presStyleCnt="2"/>
      <dgm:spPr/>
    </dgm:pt>
    <dgm:pt modelId="{6E7E60FC-C534-4CEB-8ADC-6B5AF2728F1E}" type="pres">
      <dgm:prSet presAssocID="{E8656A2E-787E-47AE-8FFE-FA07F2EE6B33}" presName="text2" presStyleLbl="fgAcc2" presStyleIdx="1" presStyleCnt="2" custScaleX="298555" custLinFactX="20353" custLinFactNeighborX="100000">
        <dgm:presLayoutVars>
          <dgm:chPref val="3"/>
        </dgm:presLayoutVars>
      </dgm:prSet>
      <dgm:spPr/>
      <dgm:t>
        <a:bodyPr/>
        <a:lstStyle/>
        <a:p>
          <a:endParaRPr lang="hu-HU"/>
        </a:p>
      </dgm:t>
    </dgm:pt>
    <dgm:pt modelId="{98946E3D-91DF-42DE-A81D-F04461C40F76}" type="pres">
      <dgm:prSet presAssocID="{E8656A2E-787E-47AE-8FFE-FA07F2EE6B33}" presName="hierChild3" presStyleCnt="0"/>
      <dgm:spPr/>
    </dgm:pt>
  </dgm:ptLst>
  <dgm:cxnLst>
    <dgm:cxn modelId="{C14EE1BF-CE84-47FD-B89B-EC71F56429FC}" type="presOf" srcId="{9620867F-A571-45AE-BC29-AAFFEF617F3C}" destId="{D4EE0691-C35B-444C-8F97-4D7781D34C3B}" srcOrd="0" destOrd="0" presId="urn:microsoft.com/office/officeart/2005/8/layout/hierarchy1"/>
    <dgm:cxn modelId="{F05AD0B0-E3FB-49EF-AB3A-CE18A251E323}" srcId="{822E1F8C-39B5-4CA3-8C6B-F2D4CF3019C6}" destId="{9620867F-A571-45AE-BC29-AAFFEF617F3C}" srcOrd="0" destOrd="0" parTransId="{552FD91C-7357-4A51-8B82-12208DA5FCEE}" sibTransId="{AC2C73AA-75DC-4E03-A8E1-918C25F3754B}"/>
    <dgm:cxn modelId="{40E76CA4-772F-422D-8E74-ACC4A83E85F5}" type="presOf" srcId="{822E1F8C-39B5-4CA3-8C6B-F2D4CF3019C6}" destId="{9C70C3D4-70D3-4233-A09A-B51B08E39201}" srcOrd="0" destOrd="0" presId="urn:microsoft.com/office/officeart/2005/8/layout/hierarchy1"/>
    <dgm:cxn modelId="{57477562-FD3E-4A30-B0C9-5128EBA88901}" type="presOf" srcId="{E8656A2E-787E-47AE-8FFE-FA07F2EE6B33}" destId="{6E7E60FC-C534-4CEB-8ADC-6B5AF2728F1E}" srcOrd="0" destOrd="0" presId="urn:microsoft.com/office/officeart/2005/8/layout/hierarchy1"/>
    <dgm:cxn modelId="{756FCCD1-A016-49A6-B6B3-1ADE99280FB8}" type="presOf" srcId="{E9C1A7A5-9E46-40F3-A42E-BB8CAF41F714}" destId="{362DC9E7-AC20-4C18-8A66-084F341C2F20}" srcOrd="0" destOrd="0" presId="urn:microsoft.com/office/officeart/2005/8/layout/hierarchy1"/>
    <dgm:cxn modelId="{772E68A3-4ED3-468B-AE1E-DD308D803E53}" srcId="{E1E192BF-3D9A-42CE-8574-1033877CD1FD}" destId="{822E1F8C-39B5-4CA3-8C6B-F2D4CF3019C6}" srcOrd="0" destOrd="0" parTransId="{DE3D6ED1-B390-4355-AFCE-F268F8ADDEBC}" sibTransId="{D8D24B31-D3B4-49E6-AA03-AD79142F04B3}"/>
    <dgm:cxn modelId="{FB9A157D-5E5B-466F-B281-35907191ED23}" srcId="{822E1F8C-39B5-4CA3-8C6B-F2D4CF3019C6}" destId="{E8656A2E-787E-47AE-8FFE-FA07F2EE6B33}" srcOrd="1" destOrd="0" parTransId="{E9C1A7A5-9E46-40F3-A42E-BB8CAF41F714}" sibTransId="{206A9DC9-3BB1-4B5A-8E11-E11595FEEB97}"/>
    <dgm:cxn modelId="{C4FEF963-C86D-4BEA-A702-116EAAD43732}" type="presOf" srcId="{E1E192BF-3D9A-42CE-8574-1033877CD1FD}" destId="{6ED6748C-55AF-490A-A6C7-D226CE6BE3FB}" srcOrd="0" destOrd="0" presId="urn:microsoft.com/office/officeart/2005/8/layout/hierarchy1"/>
    <dgm:cxn modelId="{097D0704-5B66-41E5-A11A-6E9FBFE0B06B}" type="presOf" srcId="{552FD91C-7357-4A51-8B82-12208DA5FCEE}" destId="{92DD8FEB-AE95-43BD-92C6-AB63B6B828ED}" srcOrd="0" destOrd="0" presId="urn:microsoft.com/office/officeart/2005/8/layout/hierarchy1"/>
    <dgm:cxn modelId="{0AF2755C-C5C2-4B0D-BEDB-14949B17C91C}" type="presParOf" srcId="{6ED6748C-55AF-490A-A6C7-D226CE6BE3FB}" destId="{0FA2A2B5-5D82-40D8-8260-0BBA6604D426}" srcOrd="0" destOrd="0" presId="urn:microsoft.com/office/officeart/2005/8/layout/hierarchy1"/>
    <dgm:cxn modelId="{B233316B-79A5-4666-945E-7E2F72C232B6}" type="presParOf" srcId="{0FA2A2B5-5D82-40D8-8260-0BBA6604D426}" destId="{10633C81-FAD2-4868-BF08-FD3DB3F1F2C6}" srcOrd="0" destOrd="0" presId="urn:microsoft.com/office/officeart/2005/8/layout/hierarchy1"/>
    <dgm:cxn modelId="{B6DA249B-9F3B-4138-9C9F-D1A8A7EB91A6}" type="presParOf" srcId="{10633C81-FAD2-4868-BF08-FD3DB3F1F2C6}" destId="{AC0DC0E7-FFF2-4C14-9A4A-3CA04F44169B}" srcOrd="0" destOrd="0" presId="urn:microsoft.com/office/officeart/2005/8/layout/hierarchy1"/>
    <dgm:cxn modelId="{3CE1455E-B1EC-4AB3-82B1-E45C686E79DC}" type="presParOf" srcId="{10633C81-FAD2-4868-BF08-FD3DB3F1F2C6}" destId="{9C70C3D4-70D3-4233-A09A-B51B08E39201}" srcOrd="1" destOrd="0" presId="urn:microsoft.com/office/officeart/2005/8/layout/hierarchy1"/>
    <dgm:cxn modelId="{80130378-1C3A-498C-BEBC-62528B40044A}" type="presParOf" srcId="{0FA2A2B5-5D82-40D8-8260-0BBA6604D426}" destId="{E85AB21A-2A86-4A0D-B9EC-3452DFC3CBAC}" srcOrd="1" destOrd="0" presId="urn:microsoft.com/office/officeart/2005/8/layout/hierarchy1"/>
    <dgm:cxn modelId="{CBFAA045-28D7-4B31-8FF8-75AFD201CDAA}" type="presParOf" srcId="{E85AB21A-2A86-4A0D-B9EC-3452DFC3CBAC}" destId="{92DD8FEB-AE95-43BD-92C6-AB63B6B828ED}" srcOrd="0" destOrd="0" presId="urn:microsoft.com/office/officeart/2005/8/layout/hierarchy1"/>
    <dgm:cxn modelId="{7313735D-BFBC-45AE-B306-82D8D644CF77}" type="presParOf" srcId="{E85AB21A-2A86-4A0D-B9EC-3452DFC3CBAC}" destId="{B397904B-3895-4B61-A6C1-FE0EDAC66F79}" srcOrd="1" destOrd="0" presId="urn:microsoft.com/office/officeart/2005/8/layout/hierarchy1"/>
    <dgm:cxn modelId="{18DEA777-2A45-46A3-B5CE-324EC491FF97}" type="presParOf" srcId="{B397904B-3895-4B61-A6C1-FE0EDAC66F79}" destId="{710DCDE7-9154-4271-88FC-2F4A9FF1D42A}" srcOrd="0" destOrd="0" presId="urn:microsoft.com/office/officeart/2005/8/layout/hierarchy1"/>
    <dgm:cxn modelId="{9BB588F3-5196-4485-92F1-97B3C8B113A4}" type="presParOf" srcId="{710DCDE7-9154-4271-88FC-2F4A9FF1D42A}" destId="{AD87BB23-6A51-4F82-957A-045ACD6C99E2}" srcOrd="0" destOrd="0" presId="urn:microsoft.com/office/officeart/2005/8/layout/hierarchy1"/>
    <dgm:cxn modelId="{D2218BCF-AB63-4DF5-92CC-DF7924ABFA42}" type="presParOf" srcId="{710DCDE7-9154-4271-88FC-2F4A9FF1D42A}" destId="{D4EE0691-C35B-444C-8F97-4D7781D34C3B}" srcOrd="1" destOrd="0" presId="urn:microsoft.com/office/officeart/2005/8/layout/hierarchy1"/>
    <dgm:cxn modelId="{22B389A8-5196-4E74-A94E-E34E12CD116E}" type="presParOf" srcId="{B397904B-3895-4B61-A6C1-FE0EDAC66F79}" destId="{AEF3C0E9-AE6E-42A9-9D80-45B92D2006BE}" srcOrd="1" destOrd="0" presId="urn:microsoft.com/office/officeart/2005/8/layout/hierarchy1"/>
    <dgm:cxn modelId="{E7D02ECB-C55B-4A66-BA1F-D06985913838}" type="presParOf" srcId="{E85AB21A-2A86-4A0D-B9EC-3452DFC3CBAC}" destId="{362DC9E7-AC20-4C18-8A66-084F341C2F20}" srcOrd="2" destOrd="0" presId="urn:microsoft.com/office/officeart/2005/8/layout/hierarchy1"/>
    <dgm:cxn modelId="{293D6C6F-3E5D-4AAE-A1A0-6658B82615DA}" type="presParOf" srcId="{E85AB21A-2A86-4A0D-B9EC-3452DFC3CBAC}" destId="{D806C678-E887-497B-B844-25307D36BD41}" srcOrd="3" destOrd="0" presId="urn:microsoft.com/office/officeart/2005/8/layout/hierarchy1"/>
    <dgm:cxn modelId="{1A397634-60B6-463F-AF5E-84F8771AB084}" type="presParOf" srcId="{D806C678-E887-497B-B844-25307D36BD41}" destId="{C94F3089-BABB-4000-A617-ED39D4690B60}" srcOrd="0" destOrd="0" presId="urn:microsoft.com/office/officeart/2005/8/layout/hierarchy1"/>
    <dgm:cxn modelId="{E7DC6795-20F5-48C3-B86F-59284DA16088}" type="presParOf" srcId="{C94F3089-BABB-4000-A617-ED39D4690B60}" destId="{FD1CEBD2-2A2A-4F44-BB2B-5CFAD310C46B}" srcOrd="0" destOrd="0" presId="urn:microsoft.com/office/officeart/2005/8/layout/hierarchy1"/>
    <dgm:cxn modelId="{ADFD9E53-0E5C-4A48-9031-ADE65C44B508}" type="presParOf" srcId="{C94F3089-BABB-4000-A617-ED39D4690B60}" destId="{6E7E60FC-C534-4CEB-8ADC-6B5AF2728F1E}" srcOrd="1" destOrd="0" presId="urn:microsoft.com/office/officeart/2005/8/layout/hierarchy1"/>
    <dgm:cxn modelId="{406B7985-3F7A-4DF9-8B76-A998DC5F105E}" type="presParOf" srcId="{D806C678-E887-497B-B844-25307D36BD41}" destId="{98946E3D-91DF-42DE-A81D-F04461C40F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C9E7-AC20-4C18-8A66-084F341C2F20}">
      <dsp:nvSpPr>
        <dsp:cNvPr id="0" name=""/>
        <dsp:cNvSpPr/>
      </dsp:nvSpPr>
      <dsp:spPr>
        <a:xfrm>
          <a:off x="3913386" y="633680"/>
          <a:ext cx="2099725" cy="290143"/>
        </a:xfrm>
        <a:custGeom>
          <a:avLst/>
          <a:gdLst/>
          <a:ahLst/>
          <a:cxnLst/>
          <a:rect l="0" t="0" r="0" b="0"/>
          <a:pathLst>
            <a:path>
              <a:moveTo>
                <a:pt x="0" y="0"/>
              </a:moveTo>
              <a:lnTo>
                <a:pt x="0" y="197724"/>
              </a:lnTo>
              <a:lnTo>
                <a:pt x="2099725" y="197724"/>
              </a:lnTo>
              <a:lnTo>
                <a:pt x="2099725" y="2901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D8FEB-AE95-43BD-92C6-AB63B6B828ED}">
      <dsp:nvSpPr>
        <dsp:cNvPr id="0" name=""/>
        <dsp:cNvSpPr/>
      </dsp:nvSpPr>
      <dsp:spPr>
        <a:xfrm>
          <a:off x="1753279" y="633680"/>
          <a:ext cx="2160106" cy="290329"/>
        </a:xfrm>
        <a:custGeom>
          <a:avLst/>
          <a:gdLst/>
          <a:ahLst/>
          <a:cxnLst/>
          <a:rect l="0" t="0" r="0" b="0"/>
          <a:pathLst>
            <a:path>
              <a:moveTo>
                <a:pt x="2160106" y="0"/>
              </a:moveTo>
              <a:lnTo>
                <a:pt x="2160106" y="197910"/>
              </a:lnTo>
              <a:lnTo>
                <a:pt x="0" y="197910"/>
              </a:lnTo>
              <a:lnTo>
                <a:pt x="0" y="2903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C0E7-FFF2-4C14-9A4A-3CA04F44169B}">
      <dsp:nvSpPr>
        <dsp:cNvPr id="0" name=""/>
        <dsp:cNvSpPr/>
      </dsp:nvSpPr>
      <dsp:spPr>
        <a:xfrm>
          <a:off x="2752361" y="185"/>
          <a:ext cx="2322050" cy="63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0C3D4-70D3-4233-A09A-B51B08E39201}">
      <dsp:nvSpPr>
        <dsp:cNvPr id="0" name=""/>
        <dsp:cNvSpPr/>
      </dsp:nvSpPr>
      <dsp:spPr>
        <a:xfrm>
          <a:off x="2863208" y="105491"/>
          <a:ext cx="2322050" cy="633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b="1" kern="1200" dirty="0" err="1"/>
            <a:t>Token</a:t>
          </a:r>
          <a:r>
            <a:rPr lang="hu-HU" sz="2400" b="1" kern="1200" dirty="0"/>
            <a:t> </a:t>
          </a:r>
          <a:r>
            <a:rPr lang="hu-HU" sz="2400" b="1" kern="1200" dirty="0" err="1"/>
            <a:t>Passing</a:t>
          </a:r>
          <a:endParaRPr lang="hu-HU" sz="2400" b="1" kern="1200" dirty="0"/>
        </a:p>
      </dsp:txBody>
      <dsp:txXfrm>
        <a:off x="2881762" y="124045"/>
        <a:ext cx="2284942" cy="596386"/>
      </dsp:txXfrm>
    </dsp:sp>
    <dsp:sp modelId="{AD87BB23-6A51-4F82-957A-045ACD6C99E2}">
      <dsp:nvSpPr>
        <dsp:cNvPr id="0" name=""/>
        <dsp:cNvSpPr/>
      </dsp:nvSpPr>
      <dsp:spPr>
        <a:xfrm>
          <a:off x="790473" y="924009"/>
          <a:ext cx="1925613" cy="63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E0691-C35B-444C-8F97-4D7781D34C3B}">
      <dsp:nvSpPr>
        <dsp:cNvPr id="0" name=""/>
        <dsp:cNvSpPr/>
      </dsp:nvSpPr>
      <dsp:spPr>
        <a:xfrm>
          <a:off x="901321" y="1029314"/>
          <a:ext cx="1925613" cy="633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u-HU" sz="2000" b="1" kern="1200" dirty="0" err="1">
              <a:solidFill>
                <a:srgbClr val="FF0000"/>
              </a:solidFill>
            </a:rPr>
            <a:t>Token</a:t>
          </a:r>
          <a:r>
            <a:rPr lang="hu-HU" sz="2000" b="1" kern="1200" dirty="0">
              <a:solidFill>
                <a:srgbClr val="FF0000"/>
              </a:solidFill>
            </a:rPr>
            <a:t> Ring</a:t>
          </a:r>
        </a:p>
      </dsp:txBody>
      <dsp:txXfrm>
        <a:off x="919875" y="1047868"/>
        <a:ext cx="1888505" cy="596386"/>
      </dsp:txXfrm>
    </dsp:sp>
    <dsp:sp modelId="{FD1CEBD2-2A2A-4F44-BB2B-5CFAD310C46B}">
      <dsp:nvSpPr>
        <dsp:cNvPr id="0" name=""/>
        <dsp:cNvSpPr/>
      </dsp:nvSpPr>
      <dsp:spPr>
        <a:xfrm>
          <a:off x="5514297" y="923823"/>
          <a:ext cx="997628" cy="6334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60FC-C534-4CEB-8ADC-6B5AF2728F1E}">
      <dsp:nvSpPr>
        <dsp:cNvPr id="0" name=""/>
        <dsp:cNvSpPr/>
      </dsp:nvSpPr>
      <dsp:spPr>
        <a:xfrm>
          <a:off x="5625145" y="1029128"/>
          <a:ext cx="997628" cy="6334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err="1">
              <a:solidFill>
                <a:schemeClr val="bg2">
                  <a:lumMod val="40000"/>
                  <a:lumOff val="60000"/>
                </a:schemeClr>
              </a:solidFill>
            </a:rPr>
            <a:t>Token</a:t>
          </a:r>
          <a:r>
            <a:rPr lang="hu-HU" sz="1400" kern="1200" dirty="0">
              <a:solidFill>
                <a:schemeClr val="bg2">
                  <a:lumMod val="40000"/>
                  <a:lumOff val="60000"/>
                </a:schemeClr>
              </a:solidFill>
            </a:rPr>
            <a:t> </a:t>
          </a:r>
          <a:r>
            <a:rPr lang="hu-HU" sz="1400" kern="1200" dirty="0" err="1">
              <a:solidFill>
                <a:schemeClr val="bg2">
                  <a:lumMod val="40000"/>
                  <a:lumOff val="60000"/>
                </a:schemeClr>
              </a:solidFill>
            </a:rPr>
            <a:t>Bus</a:t>
          </a:r>
          <a:endParaRPr lang="hu-HU" sz="1400" kern="1200" dirty="0">
            <a:solidFill>
              <a:schemeClr val="bg2">
                <a:lumMod val="40000"/>
                <a:lumOff val="60000"/>
              </a:schemeClr>
            </a:solidFill>
          </a:endParaRPr>
        </a:p>
      </dsp:txBody>
      <dsp:txXfrm>
        <a:off x="5643699" y="1047682"/>
        <a:ext cx="960520" cy="596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DC9E7-AC20-4C18-8A66-084F341C2F20}">
      <dsp:nvSpPr>
        <dsp:cNvPr id="0" name=""/>
        <dsp:cNvSpPr/>
      </dsp:nvSpPr>
      <dsp:spPr>
        <a:xfrm>
          <a:off x="3989247" y="590389"/>
          <a:ext cx="1878413" cy="270103"/>
        </a:xfrm>
        <a:custGeom>
          <a:avLst/>
          <a:gdLst/>
          <a:ahLst/>
          <a:cxnLst/>
          <a:rect l="0" t="0" r="0" b="0"/>
          <a:pathLst>
            <a:path>
              <a:moveTo>
                <a:pt x="0" y="0"/>
              </a:moveTo>
              <a:lnTo>
                <a:pt x="0" y="184067"/>
              </a:lnTo>
              <a:lnTo>
                <a:pt x="1878413" y="184067"/>
              </a:lnTo>
              <a:lnTo>
                <a:pt x="1878413" y="270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DD8FEB-AE95-43BD-92C6-AB63B6B828ED}">
      <dsp:nvSpPr>
        <dsp:cNvPr id="0" name=""/>
        <dsp:cNvSpPr/>
      </dsp:nvSpPr>
      <dsp:spPr>
        <a:xfrm>
          <a:off x="1056325" y="590389"/>
          <a:ext cx="2932922" cy="270103"/>
        </a:xfrm>
        <a:custGeom>
          <a:avLst/>
          <a:gdLst/>
          <a:ahLst/>
          <a:cxnLst/>
          <a:rect l="0" t="0" r="0" b="0"/>
          <a:pathLst>
            <a:path>
              <a:moveTo>
                <a:pt x="2932922" y="0"/>
              </a:moveTo>
              <a:lnTo>
                <a:pt x="2932922" y="184067"/>
              </a:lnTo>
              <a:lnTo>
                <a:pt x="0" y="184067"/>
              </a:lnTo>
              <a:lnTo>
                <a:pt x="0" y="2701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0DC0E7-FFF2-4C14-9A4A-3CA04F44169B}">
      <dsp:nvSpPr>
        <dsp:cNvPr id="0" name=""/>
        <dsp:cNvSpPr/>
      </dsp:nvSpPr>
      <dsp:spPr>
        <a:xfrm>
          <a:off x="2592285" y="650"/>
          <a:ext cx="2793924" cy="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0C3D4-70D3-4233-A09A-B51B08E39201}">
      <dsp:nvSpPr>
        <dsp:cNvPr id="0" name=""/>
        <dsp:cNvSpPr/>
      </dsp:nvSpPr>
      <dsp:spPr>
        <a:xfrm>
          <a:off x="2695477" y="98682"/>
          <a:ext cx="2793924" cy="589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hu-HU" sz="2400" b="1" kern="1200" dirty="0" err="1"/>
            <a:t>Token</a:t>
          </a:r>
          <a:r>
            <a:rPr lang="hu-HU" sz="2400" b="1" kern="1200" dirty="0"/>
            <a:t> </a:t>
          </a:r>
          <a:r>
            <a:rPr lang="hu-HU" sz="2400" b="1" kern="1200" dirty="0" err="1"/>
            <a:t>Passing</a:t>
          </a:r>
          <a:endParaRPr lang="hu-HU" sz="2400" b="1" kern="1200" dirty="0"/>
        </a:p>
      </dsp:txBody>
      <dsp:txXfrm>
        <a:off x="2712750" y="115955"/>
        <a:ext cx="2759378" cy="555193"/>
      </dsp:txXfrm>
    </dsp:sp>
    <dsp:sp modelId="{AD87BB23-6A51-4F82-957A-045ACD6C99E2}">
      <dsp:nvSpPr>
        <dsp:cNvPr id="0" name=""/>
        <dsp:cNvSpPr/>
      </dsp:nvSpPr>
      <dsp:spPr>
        <a:xfrm>
          <a:off x="398849" y="860493"/>
          <a:ext cx="1314951" cy="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EE0691-C35B-444C-8F97-4D7781D34C3B}">
      <dsp:nvSpPr>
        <dsp:cNvPr id="0" name=""/>
        <dsp:cNvSpPr/>
      </dsp:nvSpPr>
      <dsp:spPr>
        <a:xfrm>
          <a:off x="502040" y="958525"/>
          <a:ext cx="1314951" cy="589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kern="1200" dirty="0" err="1">
              <a:solidFill>
                <a:schemeClr val="bg2">
                  <a:lumMod val="40000"/>
                  <a:lumOff val="60000"/>
                </a:schemeClr>
              </a:solidFill>
            </a:rPr>
            <a:t>Token</a:t>
          </a:r>
          <a:r>
            <a:rPr lang="hu-HU" sz="1400" kern="1200" dirty="0">
              <a:solidFill>
                <a:schemeClr val="bg2">
                  <a:lumMod val="40000"/>
                  <a:lumOff val="60000"/>
                </a:schemeClr>
              </a:solidFill>
            </a:rPr>
            <a:t> Ring</a:t>
          </a:r>
        </a:p>
      </dsp:txBody>
      <dsp:txXfrm>
        <a:off x="519313" y="975798"/>
        <a:ext cx="1280405" cy="555193"/>
      </dsp:txXfrm>
    </dsp:sp>
    <dsp:sp modelId="{FD1CEBD2-2A2A-4F44-BB2B-5CFAD310C46B}">
      <dsp:nvSpPr>
        <dsp:cNvPr id="0" name=""/>
        <dsp:cNvSpPr/>
      </dsp:nvSpPr>
      <dsp:spPr>
        <a:xfrm>
          <a:off x="4481286" y="860493"/>
          <a:ext cx="2772749" cy="5897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E60FC-C534-4CEB-8ADC-6B5AF2728F1E}">
      <dsp:nvSpPr>
        <dsp:cNvPr id="0" name=""/>
        <dsp:cNvSpPr/>
      </dsp:nvSpPr>
      <dsp:spPr>
        <a:xfrm>
          <a:off x="4584477" y="958525"/>
          <a:ext cx="2772749" cy="589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u-HU" sz="2000" b="1" kern="1200" dirty="0" err="1">
              <a:solidFill>
                <a:schemeClr val="accent2"/>
              </a:solidFill>
            </a:rPr>
            <a:t>Token</a:t>
          </a:r>
          <a:r>
            <a:rPr lang="hu-HU" sz="2000" b="1" kern="1200" dirty="0">
              <a:solidFill>
                <a:schemeClr val="accent2"/>
              </a:solidFill>
            </a:rPr>
            <a:t> </a:t>
          </a:r>
          <a:r>
            <a:rPr lang="hu-HU" sz="2000" b="1" kern="1200" dirty="0" err="1">
              <a:solidFill>
                <a:schemeClr val="accent2"/>
              </a:solidFill>
            </a:rPr>
            <a:t>Bus</a:t>
          </a:r>
          <a:endParaRPr lang="hu-HU" sz="2000" b="1" kern="1200" dirty="0">
            <a:solidFill>
              <a:schemeClr val="accent2"/>
            </a:solidFill>
          </a:endParaRPr>
        </a:p>
      </dsp:txBody>
      <dsp:txXfrm>
        <a:off x="4601750" y="975798"/>
        <a:ext cx="2738203" cy="555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575DC634-CB22-42AA-97A7-4B0D41C10DD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56323" name="Rectangle 3">
            <a:extLst>
              <a:ext uri="{FF2B5EF4-FFF2-40B4-BE49-F238E27FC236}">
                <a16:creationId xmlns:a16="http://schemas.microsoft.com/office/drawing/2014/main" xmlns="" id="{44837DC6-0A1A-4156-BCDB-F14A9408A25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56324" name="Rectangle 4">
            <a:extLst>
              <a:ext uri="{FF2B5EF4-FFF2-40B4-BE49-F238E27FC236}">
                <a16:creationId xmlns:a16="http://schemas.microsoft.com/office/drawing/2014/main" xmlns="" id="{E5B324A0-582F-47F3-BBA0-B8F79426B237}"/>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56325" name="Rectangle 5">
            <a:extLst>
              <a:ext uri="{FF2B5EF4-FFF2-40B4-BE49-F238E27FC236}">
                <a16:creationId xmlns:a16="http://schemas.microsoft.com/office/drawing/2014/main" xmlns="" id="{4E1C5228-2954-4F61-9409-3810B16374DE}"/>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C074DC09-C38B-4E9C-A749-2E001FDC297B}" type="slidenum">
              <a:rPr lang="hu-HU"/>
              <a:pPr>
                <a:defRPr/>
              </a:pPr>
              <a:t>‹#›</a:t>
            </a:fld>
            <a:endParaRPr lang="hu-HU" dirty="0"/>
          </a:p>
        </p:txBody>
      </p:sp>
    </p:spTree>
    <p:extLst>
      <p:ext uri="{BB962C8B-B14F-4D97-AF65-F5344CB8AC3E}">
        <p14:creationId xmlns:p14="http://schemas.microsoft.com/office/powerpoint/2010/main" val="2825926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xmlns="" id="{CA5369D3-126B-491A-BB4A-3F5D7581832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u-HU"/>
          </a:p>
        </p:txBody>
      </p:sp>
      <p:sp>
        <p:nvSpPr>
          <p:cNvPr id="142339" name="Rectangle 3">
            <a:extLst>
              <a:ext uri="{FF2B5EF4-FFF2-40B4-BE49-F238E27FC236}">
                <a16:creationId xmlns:a16="http://schemas.microsoft.com/office/drawing/2014/main" xmlns="" id="{CC56EEFC-F14B-48E6-9E32-C9F68C14763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u-HU"/>
          </a:p>
        </p:txBody>
      </p:sp>
      <p:sp>
        <p:nvSpPr>
          <p:cNvPr id="2052" name="Rectangle 4">
            <a:extLst>
              <a:ext uri="{FF2B5EF4-FFF2-40B4-BE49-F238E27FC236}">
                <a16:creationId xmlns:a16="http://schemas.microsoft.com/office/drawing/2014/main" xmlns="" id="{AE6743AB-1934-4648-9715-16A0CE77EC1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a:extLst>
              <a:ext uri="{FF2B5EF4-FFF2-40B4-BE49-F238E27FC236}">
                <a16:creationId xmlns:a16="http://schemas.microsoft.com/office/drawing/2014/main" xmlns="" id="{9E8CBD64-9712-4E21-B72B-322726F9C73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142342" name="Rectangle 6">
            <a:extLst>
              <a:ext uri="{FF2B5EF4-FFF2-40B4-BE49-F238E27FC236}">
                <a16:creationId xmlns:a16="http://schemas.microsoft.com/office/drawing/2014/main" xmlns="" id="{9A44167E-4086-4331-A011-60590FE44BE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u-HU"/>
          </a:p>
        </p:txBody>
      </p:sp>
      <p:sp>
        <p:nvSpPr>
          <p:cNvPr id="142343" name="Rectangle 7">
            <a:extLst>
              <a:ext uri="{FF2B5EF4-FFF2-40B4-BE49-F238E27FC236}">
                <a16:creationId xmlns:a16="http://schemas.microsoft.com/office/drawing/2014/main" xmlns="" id="{967F6A84-499D-441A-BFC8-6266B3A882E4}"/>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B182B96-9466-4A3A-B00E-42FAB14F7167}" type="slidenum">
              <a:rPr lang="hu-HU"/>
              <a:pPr>
                <a:defRPr/>
              </a:pPr>
              <a:t>‹#›</a:t>
            </a:fld>
            <a:endParaRPr lang="hu-HU" dirty="0"/>
          </a:p>
        </p:txBody>
      </p:sp>
    </p:spTree>
    <p:extLst>
      <p:ext uri="{BB962C8B-B14F-4D97-AF65-F5344CB8AC3E}">
        <p14:creationId xmlns:p14="http://schemas.microsoft.com/office/powerpoint/2010/main" val="2574941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pPr>
              <a:defRPr/>
            </a:pPr>
            <a:fld id="{1B182B96-9466-4A3A-B00E-42FAB14F7167}" type="slidenum">
              <a:rPr lang="hu-HU" smtClean="0"/>
              <a:pPr>
                <a:defRPr/>
              </a:pPr>
              <a:t>1</a:t>
            </a:fld>
            <a:endParaRPr lang="hu-HU" dirty="0"/>
          </a:p>
        </p:txBody>
      </p:sp>
    </p:spTree>
    <p:extLst>
      <p:ext uri="{BB962C8B-B14F-4D97-AF65-F5344CB8AC3E}">
        <p14:creationId xmlns:p14="http://schemas.microsoft.com/office/powerpoint/2010/main" val="1885129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a:extLst>
              <a:ext uri="{FF2B5EF4-FFF2-40B4-BE49-F238E27FC236}">
                <a16:creationId xmlns:a16="http://schemas.microsoft.com/office/drawing/2014/main" xmlns="" id="{542E7D08-EC9E-4B43-A498-135A15F4DE47}"/>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BAB0B802-C2C0-4A47-96D1-2938EC9C308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794A37E4-FE1A-41E9-A88F-B733E3313367}"/>
              </a:ext>
            </a:extLst>
          </p:cNvPr>
          <p:cNvSpPr>
            <a:spLocks noGrp="1" noChangeArrowheads="1"/>
          </p:cNvSpPr>
          <p:nvPr>
            <p:ph type="sldNum" sz="quarter" idx="12"/>
          </p:nvPr>
        </p:nvSpPr>
        <p:spPr>
          <a:ln/>
        </p:spPr>
        <p:txBody>
          <a:bodyPr/>
          <a:lstStyle>
            <a:lvl1pPr>
              <a:defRPr/>
            </a:lvl1pPr>
          </a:lstStyle>
          <a:p>
            <a:pPr>
              <a:defRPr/>
            </a:pPr>
            <a:fld id="{6EC54D1C-FB78-44C3-BDBE-62C1EDD2805D}" type="slidenum">
              <a:rPr lang="hu-HU"/>
              <a:pPr>
                <a:defRPr/>
              </a:pPr>
              <a:t>‹#›</a:t>
            </a:fld>
            <a:endParaRPr lang="hu-HU" dirty="0"/>
          </a:p>
        </p:txBody>
      </p:sp>
    </p:spTree>
    <p:extLst>
      <p:ext uri="{BB962C8B-B14F-4D97-AF65-F5344CB8AC3E}">
        <p14:creationId xmlns:p14="http://schemas.microsoft.com/office/powerpoint/2010/main" val="2806804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3200"/>
            </a:lvl1pPr>
          </a:lstStyle>
          <a:p>
            <a:r>
              <a:rPr lang="hu-HU" dirty="0"/>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xmlns="" id="{C588E8D9-444B-4C2C-ADF8-C09678722B31}"/>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C4F4C729-1C30-46C4-B1E4-8F589E370AE8}"/>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5E44FD81-AD5A-44E7-A524-2A1D0F54D61C}"/>
              </a:ext>
            </a:extLst>
          </p:cNvPr>
          <p:cNvSpPr>
            <a:spLocks noGrp="1" noChangeArrowheads="1"/>
          </p:cNvSpPr>
          <p:nvPr>
            <p:ph type="sldNum" sz="quarter" idx="12"/>
          </p:nvPr>
        </p:nvSpPr>
        <p:spPr>
          <a:ln/>
        </p:spPr>
        <p:txBody>
          <a:bodyPr/>
          <a:lstStyle>
            <a:lvl1pPr>
              <a:defRPr/>
            </a:lvl1pPr>
          </a:lstStyle>
          <a:p>
            <a:pPr>
              <a:defRPr/>
            </a:pPr>
            <a:fld id="{9EF67403-386E-4A63-8225-02922AF33F4D}" type="slidenum">
              <a:rPr lang="hu-HU"/>
              <a:pPr>
                <a:defRPr/>
              </a:pPr>
              <a:t>‹#›</a:t>
            </a:fld>
            <a:endParaRPr lang="hu-HU" dirty="0"/>
          </a:p>
        </p:txBody>
      </p:sp>
    </p:spTree>
    <p:extLst>
      <p:ext uri="{BB962C8B-B14F-4D97-AF65-F5344CB8AC3E}">
        <p14:creationId xmlns:p14="http://schemas.microsoft.com/office/powerpoint/2010/main" val="35044707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xmlns="" id="{D579054D-16B2-41DC-BFB7-9EC44D9BD1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A6AB76A0-1378-4189-9E41-37A3AE078BC5}"/>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5672D58E-FA21-48AD-B7CE-08773BE24BFF}"/>
              </a:ext>
            </a:extLst>
          </p:cNvPr>
          <p:cNvSpPr>
            <a:spLocks noGrp="1" noChangeArrowheads="1"/>
          </p:cNvSpPr>
          <p:nvPr>
            <p:ph type="sldNum" sz="quarter" idx="12"/>
          </p:nvPr>
        </p:nvSpPr>
        <p:spPr>
          <a:ln/>
        </p:spPr>
        <p:txBody>
          <a:bodyPr/>
          <a:lstStyle>
            <a:lvl1pPr>
              <a:defRPr/>
            </a:lvl1pPr>
          </a:lstStyle>
          <a:p>
            <a:pPr>
              <a:defRPr/>
            </a:pPr>
            <a:fld id="{246F1B05-E9C8-46EF-8108-8A1576695174}" type="slidenum">
              <a:rPr lang="hu-HU"/>
              <a:pPr>
                <a:defRPr/>
              </a:pPr>
              <a:t>‹#›</a:t>
            </a:fld>
            <a:endParaRPr lang="hu-HU" dirty="0"/>
          </a:p>
        </p:txBody>
      </p:sp>
    </p:spTree>
    <p:extLst>
      <p:ext uri="{BB962C8B-B14F-4D97-AF65-F5344CB8AC3E}">
        <p14:creationId xmlns:p14="http://schemas.microsoft.com/office/powerpoint/2010/main" val="396381696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457200" y="274638"/>
            <a:ext cx="8229600" cy="5851525"/>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4">
            <a:extLst>
              <a:ext uri="{FF2B5EF4-FFF2-40B4-BE49-F238E27FC236}">
                <a16:creationId xmlns:a16="http://schemas.microsoft.com/office/drawing/2014/main" xmlns="" id="{6809AF3A-9556-434B-A6D5-E2A18B1A1D01}"/>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5">
            <a:extLst>
              <a:ext uri="{FF2B5EF4-FFF2-40B4-BE49-F238E27FC236}">
                <a16:creationId xmlns:a16="http://schemas.microsoft.com/office/drawing/2014/main" xmlns="" id="{62DC4EC0-DC3E-48EF-94AF-45A911933EF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6">
            <a:extLst>
              <a:ext uri="{FF2B5EF4-FFF2-40B4-BE49-F238E27FC236}">
                <a16:creationId xmlns:a16="http://schemas.microsoft.com/office/drawing/2014/main" xmlns="" id="{95610193-FF66-4AA6-8DE3-F6A5A00E25A9}"/>
              </a:ext>
            </a:extLst>
          </p:cNvPr>
          <p:cNvSpPr>
            <a:spLocks noGrp="1" noChangeArrowheads="1"/>
          </p:cNvSpPr>
          <p:nvPr>
            <p:ph type="sldNum" sz="quarter" idx="12"/>
          </p:nvPr>
        </p:nvSpPr>
        <p:spPr>
          <a:ln/>
        </p:spPr>
        <p:txBody>
          <a:bodyPr/>
          <a:lstStyle>
            <a:lvl1pPr>
              <a:defRPr/>
            </a:lvl1pPr>
          </a:lstStyle>
          <a:p>
            <a:pPr>
              <a:defRPr/>
            </a:pPr>
            <a:fld id="{60B48F4C-7BAC-4D1F-B294-74E80F20DBFA}" type="slidenum">
              <a:rPr lang="hu-HU"/>
              <a:pPr>
                <a:defRPr/>
              </a:pPr>
              <a:t>‹#›</a:t>
            </a:fld>
            <a:endParaRPr lang="hu-HU" dirty="0"/>
          </a:p>
        </p:txBody>
      </p:sp>
    </p:spTree>
    <p:extLst>
      <p:ext uri="{BB962C8B-B14F-4D97-AF65-F5344CB8AC3E}">
        <p14:creationId xmlns:p14="http://schemas.microsoft.com/office/powerpoint/2010/main" val="1399160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a:extLst>
              <a:ext uri="{FF2B5EF4-FFF2-40B4-BE49-F238E27FC236}">
                <a16:creationId xmlns:a16="http://schemas.microsoft.com/office/drawing/2014/main" xmlns="" id="{66BEED4B-53F0-4196-9DF0-1673BF32D9A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0F59E73B-E4D0-4C28-873D-C3FE2756BA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987E2438-B064-411E-8FD7-53B7093F7E0E}"/>
              </a:ext>
            </a:extLst>
          </p:cNvPr>
          <p:cNvSpPr>
            <a:spLocks noGrp="1" noChangeArrowheads="1"/>
          </p:cNvSpPr>
          <p:nvPr>
            <p:ph type="sldNum" sz="quarter" idx="12"/>
          </p:nvPr>
        </p:nvSpPr>
        <p:spPr>
          <a:ln/>
        </p:spPr>
        <p:txBody>
          <a:bodyPr/>
          <a:lstStyle>
            <a:lvl1pPr>
              <a:defRPr/>
            </a:lvl1pPr>
          </a:lstStyle>
          <a:p>
            <a:pPr>
              <a:defRPr/>
            </a:pPr>
            <a:fld id="{A94BF02E-CEA0-433A-BC23-021F0E314458}" type="slidenum">
              <a:rPr lang="hu-HU"/>
              <a:pPr>
                <a:defRPr/>
              </a:pPr>
              <a:t>‹#›</a:t>
            </a:fld>
            <a:endParaRPr lang="hu-HU" dirty="0"/>
          </a:p>
        </p:txBody>
      </p:sp>
    </p:spTree>
    <p:extLst>
      <p:ext uri="{BB962C8B-B14F-4D97-AF65-F5344CB8AC3E}">
        <p14:creationId xmlns:p14="http://schemas.microsoft.com/office/powerpoint/2010/main" val="29667702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a:extLst>
              <a:ext uri="{FF2B5EF4-FFF2-40B4-BE49-F238E27FC236}">
                <a16:creationId xmlns:a16="http://schemas.microsoft.com/office/drawing/2014/main" xmlns="" id="{D53E6565-4A41-4F29-9F11-79B2DA5D7F9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5">
            <a:extLst>
              <a:ext uri="{FF2B5EF4-FFF2-40B4-BE49-F238E27FC236}">
                <a16:creationId xmlns:a16="http://schemas.microsoft.com/office/drawing/2014/main" xmlns="" id="{A9346B6F-AF9F-4EEF-B947-3D19BB5500F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6">
            <a:extLst>
              <a:ext uri="{FF2B5EF4-FFF2-40B4-BE49-F238E27FC236}">
                <a16:creationId xmlns:a16="http://schemas.microsoft.com/office/drawing/2014/main" xmlns="" id="{D8E39FED-A41E-424C-8153-69F36CBB34D7}"/>
              </a:ext>
            </a:extLst>
          </p:cNvPr>
          <p:cNvSpPr>
            <a:spLocks noGrp="1" noChangeArrowheads="1"/>
          </p:cNvSpPr>
          <p:nvPr>
            <p:ph type="sldNum" sz="quarter" idx="12"/>
          </p:nvPr>
        </p:nvSpPr>
        <p:spPr>
          <a:ln/>
        </p:spPr>
        <p:txBody>
          <a:bodyPr/>
          <a:lstStyle>
            <a:lvl1pPr>
              <a:defRPr/>
            </a:lvl1pPr>
          </a:lstStyle>
          <a:p>
            <a:pPr>
              <a:defRPr/>
            </a:pPr>
            <a:fld id="{3CD206F0-4026-46F1-9045-76DFB2C7B2A0}" type="slidenum">
              <a:rPr lang="hu-HU"/>
              <a:pPr>
                <a:defRPr/>
              </a:pPr>
              <a:t>‹#›</a:t>
            </a:fld>
            <a:endParaRPr lang="hu-HU" dirty="0"/>
          </a:p>
        </p:txBody>
      </p:sp>
    </p:spTree>
    <p:extLst>
      <p:ext uri="{BB962C8B-B14F-4D97-AF65-F5344CB8AC3E}">
        <p14:creationId xmlns:p14="http://schemas.microsoft.com/office/powerpoint/2010/main" val="38519148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4">
            <a:extLst>
              <a:ext uri="{FF2B5EF4-FFF2-40B4-BE49-F238E27FC236}">
                <a16:creationId xmlns:a16="http://schemas.microsoft.com/office/drawing/2014/main" xmlns="" id="{4DB791CF-1556-4C34-9D4D-4078025F032B}"/>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xmlns="" id="{33CA6ECE-03F9-44B4-B9D6-D1F68287AC83}"/>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xmlns="" id="{505FA117-3FC0-478D-9813-363DB2A94867}"/>
              </a:ext>
            </a:extLst>
          </p:cNvPr>
          <p:cNvSpPr>
            <a:spLocks noGrp="1" noChangeArrowheads="1"/>
          </p:cNvSpPr>
          <p:nvPr>
            <p:ph type="sldNum" sz="quarter" idx="12"/>
          </p:nvPr>
        </p:nvSpPr>
        <p:spPr>
          <a:ln/>
        </p:spPr>
        <p:txBody>
          <a:bodyPr/>
          <a:lstStyle>
            <a:lvl1pPr>
              <a:defRPr/>
            </a:lvl1pPr>
          </a:lstStyle>
          <a:p>
            <a:pPr>
              <a:defRPr/>
            </a:pPr>
            <a:fld id="{4E9636D2-870C-438E-942E-195CD2497075}" type="slidenum">
              <a:rPr lang="hu-HU"/>
              <a:pPr>
                <a:defRPr/>
              </a:pPr>
              <a:t>‹#›</a:t>
            </a:fld>
            <a:endParaRPr lang="hu-HU" dirty="0"/>
          </a:p>
        </p:txBody>
      </p:sp>
    </p:spTree>
    <p:extLst>
      <p:ext uri="{BB962C8B-B14F-4D97-AF65-F5344CB8AC3E}">
        <p14:creationId xmlns:p14="http://schemas.microsoft.com/office/powerpoint/2010/main" val="3838543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a:extLst>
              <a:ext uri="{FF2B5EF4-FFF2-40B4-BE49-F238E27FC236}">
                <a16:creationId xmlns:a16="http://schemas.microsoft.com/office/drawing/2014/main" xmlns="" id="{52045704-0649-42DB-B7E1-F29473BBAF0F}"/>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5">
            <a:extLst>
              <a:ext uri="{FF2B5EF4-FFF2-40B4-BE49-F238E27FC236}">
                <a16:creationId xmlns:a16="http://schemas.microsoft.com/office/drawing/2014/main" xmlns="" id="{213E6A36-792F-41CE-AFAA-C563DAF1A9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6">
            <a:extLst>
              <a:ext uri="{FF2B5EF4-FFF2-40B4-BE49-F238E27FC236}">
                <a16:creationId xmlns:a16="http://schemas.microsoft.com/office/drawing/2014/main" xmlns="" id="{7BE2F01C-59F0-4943-9B89-E3910AAF2FA3}"/>
              </a:ext>
            </a:extLst>
          </p:cNvPr>
          <p:cNvSpPr>
            <a:spLocks noGrp="1" noChangeArrowheads="1"/>
          </p:cNvSpPr>
          <p:nvPr>
            <p:ph type="sldNum" sz="quarter" idx="12"/>
          </p:nvPr>
        </p:nvSpPr>
        <p:spPr>
          <a:ln/>
        </p:spPr>
        <p:txBody>
          <a:bodyPr/>
          <a:lstStyle>
            <a:lvl1pPr>
              <a:defRPr/>
            </a:lvl1pPr>
          </a:lstStyle>
          <a:p>
            <a:pPr>
              <a:defRPr/>
            </a:pPr>
            <a:fld id="{97072EE7-4FF8-4020-8FC1-1EE8E0A42A24}" type="slidenum">
              <a:rPr lang="hu-HU"/>
              <a:pPr>
                <a:defRPr/>
              </a:pPr>
              <a:t>‹#›</a:t>
            </a:fld>
            <a:endParaRPr lang="hu-HU" dirty="0"/>
          </a:p>
        </p:txBody>
      </p:sp>
    </p:spTree>
    <p:extLst>
      <p:ext uri="{BB962C8B-B14F-4D97-AF65-F5344CB8AC3E}">
        <p14:creationId xmlns:p14="http://schemas.microsoft.com/office/powerpoint/2010/main" val="3880377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sz="3200"/>
            </a:lvl1pPr>
          </a:lstStyle>
          <a:p>
            <a:r>
              <a:rPr lang="hu-HU" dirty="0"/>
              <a:t>Mintacím szerkesztése</a:t>
            </a:r>
          </a:p>
        </p:txBody>
      </p:sp>
      <p:sp>
        <p:nvSpPr>
          <p:cNvPr id="5" name="Rectangle 6">
            <a:extLst>
              <a:ext uri="{FF2B5EF4-FFF2-40B4-BE49-F238E27FC236}">
                <a16:creationId xmlns:a16="http://schemas.microsoft.com/office/drawing/2014/main" xmlns="" id="{DE49872B-4518-4692-8720-665DA1A058B3}"/>
              </a:ext>
            </a:extLst>
          </p:cNvPr>
          <p:cNvSpPr>
            <a:spLocks noGrp="1" noChangeArrowheads="1"/>
          </p:cNvSpPr>
          <p:nvPr>
            <p:ph type="sldNum" sz="quarter" idx="12"/>
          </p:nvPr>
        </p:nvSpPr>
        <p:spPr>
          <a:xfrm>
            <a:off x="8542784" y="43802"/>
            <a:ext cx="539080" cy="371415"/>
          </a:xfrm>
          <a:ln/>
        </p:spPr>
        <p:txBody>
          <a:bodyPr/>
          <a:lstStyle>
            <a:lvl1pPr>
              <a:defRPr/>
            </a:lvl1pPr>
          </a:lstStyle>
          <a:p>
            <a:pPr>
              <a:defRPr/>
            </a:pPr>
            <a:fld id="{636D6AE4-47E1-42EA-A925-3D3E529BB71E}" type="slidenum">
              <a:rPr lang="hu-HU"/>
              <a:pPr>
                <a:defRPr/>
              </a:pPr>
              <a:t>‹#›</a:t>
            </a:fld>
            <a:endParaRPr lang="hu-HU" dirty="0"/>
          </a:p>
        </p:txBody>
      </p:sp>
      <p:sp>
        <p:nvSpPr>
          <p:cNvPr id="6" name="Szövegdoboz 2">
            <a:extLst>
              <a:ext uri="{FF2B5EF4-FFF2-40B4-BE49-F238E27FC236}">
                <a16:creationId xmlns:a16="http://schemas.microsoft.com/office/drawing/2014/main" xmlns="" id="{C58CB39D-C5D3-451E-A933-87597381AC6B}"/>
              </a:ext>
            </a:extLst>
          </p:cNvPr>
          <p:cNvSpPr txBox="1">
            <a:spLocks noChangeArrowheads="1"/>
          </p:cNvSpPr>
          <p:nvPr userDrawn="1"/>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Tree>
    <p:extLst>
      <p:ext uri="{BB962C8B-B14F-4D97-AF65-F5344CB8AC3E}">
        <p14:creationId xmlns:p14="http://schemas.microsoft.com/office/powerpoint/2010/main" val="17688027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B62744F8-BB2C-451C-BB03-A13B866814B2}"/>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5">
            <a:extLst>
              <a:ext uri="{FF2B5EF4-FFF2-40B4-BE49-F238E27FC236}">
                <a16:creationId xmlns:a16="http://schemas.microsoft.com/office/drawing/2014/main" xmlns="" id="{B96803CE-4914-4568-98C3-651D53E91C42}"/>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6">
            <a:extLst>
              <a:ext uri="{FF2B5EF4-FFF2-40B4-BE49-F238E27FC236}">
                <a16:creationId xmlns:a16="http://schemas.microsoft.com/office/drawing/2014/main" xmlns="" id="{78AA8A78-8041-4273-B7E3-09276F2972CD}"/>
              </a:ext>
            </a:extLst>
          </p:cNvPr>
          <p:cNvSpPr>
            <a:spLocks noGrp="1" noChangeArrowheads="1"/>
          </p:cNvSpPr>
          <p:nvPr>
            <p:ph type="sldNum" sz="quarter" idx="12"/>
          </p:nvPr>
        </p:nvSpPr>
        <p:spPr>
          <a:ln/>
        </p:spPr>
        <p:txBody>
          <a:bodyPr/>
          <a:lstStyle>
            <a:lvl1pPr>
              <a:defRPr/>
            </a:lvl1pPr>
          </a:lstStyle>
          <a:p>
            <a:pPr>
              <a:defRPr/>
            </a:pPr>
            <a:fld id="{4D33604D-411B-40D2-A4FD-12E81E5E30FC}" type="slidenum">
              <a:rPr lang="hu-HU"/>
              <a:pPr>
                <a:defRPr/>
              </a:pPr>
              <a:t>‹#›</a:t>
            </a:fld>
            <a:endParaRPr lang="hu-HU" dirty="0"/>
          </a:p>
        </p:txBody>
      </p:sp>
    </p:spTree>
    <p:extLst>
      <p:ext uri="{BB962C8B-B14F-4D97-AF65-F5344CB8AC3E}">
        <p14:creationId xmlns:p14="http://schemas.microsoft.com/office/powerpoint/2010/main" val="12957737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xmlns="" id="{8EA7A66C-9C3C-4858-84DB-3A977334E033}"/>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xmlns="" id="{27F87928-3B79-4E35-B2F6-0081DFC6E6D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xmlns="" id="{A5D170D5-7271-460D-A03F-6660B4C3B4FB}"/>
              </a:ext>
            </a:extLst>
          </p:cNvPr>
          <p:cNvSpPr>
            <a:spLocks noGrp="1" noChangeArrowheads="1"/>
          </p:cNvSpPr>
          <p:nvPr>
            <p:ph type="sldNum" sz="quarter" idx="12"/>
          </p:nvPr>
        </p:nvSpPr>
        <p:spPr>
          <a:ln/>
        </p:spPr>
        <p:txBody>
          <a:bodyPr/>
          <a:lstStyle>
            <a:lvl1pPr>
              <a:defRPr/>
            </a:lvl1pPr>
          </a:lstStyle>
          <a:p>
            <a:pPr>
              <a:defRPr/>
            </a:pPr>
            <a:fld id="{AE545076-F736-470B-9FF4-2C4A32DC0924}" type="slidenum">
              <a:rPr lang="hu-HU"/>
              <a:pPr>
                <a:defRPr/>
              </a:pPr>
              <a:t>‹#›</a:t>
            </a:fld>
            <a:endParaRPr lang="hu-HU" dirty="0"/>
          </a:p>
        </p:txBody>
      </p:sp>
    </p:spTree>
    <p:extLst>
      <p:ext uri="{BB962C8B-B14F-4D97-AF65-F5344CB8AC3E}">
        <p14:creationId xmlns:p14="http://schemas.microsoft.com/office/powerpoint/2010/main" val="31835752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u-HU" noProof="0" dirty="0"/>
              <a:t>Kép beszúrásához kattintson az ikonra</a:t>
            </a:r>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4">
            <a:extLst>
              <a:ext uri="{FF2B5EF4-FFF2-40B4-BE49-F238E27FC236}">
                <a16:creationId xmlns:a16="http://schemas.microsoft.com/office/drawing/2014/main" xmlns="" id="{CBA972D6-AEF0-4908-8955-F45D5EE0798D}"/>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5">
            <a:extLst>
              <a:ext uri="{FF2B5EF4-FFF2-40B4-BE49-F238E27FC236}">
                <a16:creationId xmlns:a16="http://schemas.microsoft.com/office/drawing/2014/main" xmlns="" id="{6E0A6BE9-2279-4DC6-8546-1FEE53702361}"/>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6">
            <a:extLst>
              <a:ext uri="{FF2B5EF4-FFF2-40B4-BE49-F238E27FC236}">
                <a16:creationId xmlns:a16="http://schemas.microsoft.com/office/drawing/2014/main" xmlns="" id="{8E6FB0ED-DB6E-43DC-94D1-222FFE2433D7}"/>
              </a:ext>
            </a:extLst>
          </p:cNvPr>
          <p:cNvSpPr>
            <a:spLocks noGrp="1" noChangeArrowheads="1"/>
          </p:cNvSpPr>
          <p:nvPr>
            <p:ph type="sldNum" sz="quarter" idx="12"/>
          </p:nvPr>
        </p:nvSpPr>
        <p:spPr>
          <a:ln/>
        </p:spPr>
        <p:txBody>
          <a:bodyPr/>
          <a:lstStyle>
            <a:lvl1pPr>
              <a:defRPr/>
            </a:lvl1pPr>
          </a:lstStyle>
          <a:p>
            <a:pPr>
              <a:defRPr/>
            </a:pPr>
            <a:fld id="{3E71176C-9F02-41B7-BEC8-AE8F8986A31C}" type="slidenum">
              <a:rPr lang="hu-HU"/>
              <a:pPr>
                <a:defRPr/>
              </a:pPr>
              <a:t>‹#›</a:t>
            </a:fld>
            <a:endParaRPr lang="hu-HU" dirty="0"/>
          </a:p>
        </p:txBody>
      </p:sp>
    </p:spTree>
    <p:extLst>
      <p:ext uri="{BB962C8B-B14F-4D97-AF65-F5344CB8AC3E}">
        <p14:creationId xmlns:p14="http://schemas.microsoft.com/office/powerpoint/2010/main" val="307364282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68C2EAD-96DB-4604-B423-9EE15DBD6111}"/>
              </a:ext>
            </a:extLst>
          </p:cNvPr>
          <p:cNvSpPr>
            <a:spLocks noGrp="1" noChangeArrowheads="1"/>
          </p:cNvSpPr>
          <p:nvPr>
            <p:ph type="title"/>
          </p:nvPr>
        </p:nvSpPr>
        <p:spPr bwMode="auto">
          <a:xfrm>
            <a:off x="1043608" y="229510"/>
            <a:ext cx="7499176" cy="67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hu-HU" dirty="0"/>
              <a:t>Mintacím szerkesztése</a:t>
            </a:r>
          </a:p>
        </p:txBody>
      </p:sp>
      <p:sp>
        <p:nvSpPr>
          <p:cNvPr id="1027" name="Rectangle 3">
            <a:extLst>
              <a:ext uri="{FF2B5EF4-FFF2-40B4-BE49-F238E27FC236}">
                <a16:creationId xmlns:a16="http://schemas.microsoft.com/office/drawing/2014/main" xmlns="" id="{AD29547F-0EAE-401A-9355-75075B5356CD}"/>
              </a:ext>
            </a:extLst>
          </p:cNvPr>
          <p:cNvSpPr>
            <a:spLocks noGrp="1" noChangeArrowheads="1"/>
          </p:cNvSpPr>
          <p:nvPr>
            <p:ph type="body" idx="1"/>
          </p:nvPr>
        </p:nvSpPr>
        <p:spPr bwMode="auto">
          <a:xfrm>
            <a:off x="971600" y="1196752"/>
            <a:ext cx="7715200" cy="492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1028" name="Rectangle 4">
            <a:extLst>
              <a:ext uri="{FF2B5EF4-FFF2-40B4-BE49-F238E27FC236}">
                <a16:creationId xmlns:a16="http://schemas.microsoft.com/office/drawing/2014/main" xmlns="" id="{2C99F81C-A88C-49D2-9CE7-E3C4D0738374}"/>
              </a:ext>
            </a:extLst>
          </p:cNvPr>
          <p:cNvSpPr>
            <a:spLocks noGrp="1" noChangeArrowheads="1"/>
          </p:cNvSpPr>
          <p:nvPr>
            <p:ph type="dt" sz="half" idx="2"/>
          </p:nvPr>
        </p:nvSpPr>
        <p:spPr bwMode="auto">
          <a:xfrm>
            <a:off x="971600" y="6372986"/>
            <a:ext cx="2133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hu-HU"/>
          </a:p>
        </p:txBody>
      </p:sp>
      <p:sp>
        <p:nvSpPr>
          <p:cNvPr id="1029" name="Rectangle 5">
            <a:extLst>
              <a:ext uri="{FF2B5EF4-FFF2-40B4-BE49-F238E27FC236}">
                <a16:creationId xmlns:a16="http://schemas.microsoft.com/office/drawing/2014/main" xmlns="" id="{03D9DFAD-7995-4EDE-95E4-CDE28F8A3EC3}"/>
              </a:ext>
            </a:extLst>
          </p:cNvPr>
          <p:cNvSpPr>
            <a:spLocks noGrp="1" noChangeArrowheads="1"/>
          </p:cNvSpPr>
          <p:nvPr>
            <p:ph type="ftr" sz="quarter" idx="3"/>
          </p:nvPr>
        </p:nvSpPr>
        <p:spPr bwMode="auto">
          <a:xfrm>
            <a:off x="3381400" y="6372986"/>
            <a:ext cx="2895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hu-HU" dirty="0"/>
          </a:p>
        </p:txBody>
      </p:sp>
      <p:sp>
        <p:nvSpPr>
          <p:cNvPr id="1030" name="Rectangle 6">
            <a:extLst>
              <a:ext uri="{FF2B5EF4-FFF2-40B4-BE49-F238E27FC236}">
                <a16:creationId xmlns:a16="http://schemas.microsoft.com/office/drawing/2014/main" xmlns="" id="{6D79F071-7803-4F18-8384-02A9F18866A9}"/>
              </a:ext>
            </a:extLst>
          </p:cNvPr>
          <p:cNvSpPr>
            <a:spLocks noGrp="1" noChangeArrowheads="1"/>
          </p:cNvSpPr>
          <p:nvPr>
            <p:ph type="sldNum" sz="quarter" idx="4"/>
          </p:nvPr>
        </p:nvSpPr>
        <p:spPr bwMode="auto">
          <a:xfrm>
            <a:off x="6553200" y="6372985"/>
            <a:ext cx="2133600" cy="3714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4E40F792-3731-4625-8F3F-E907E5D6F736}" type="slidenum">
              <a:rPr lang="hu-HU"/>
              <a:pPr>
                <a:defRPr/>
              </a:pPr>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Central_Processing_Unit"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FqLDpHsxvf8"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Computer_network"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hyperlink" Target="https://en.wikipedia.org/wiki/Node_(networking)" TargetMode="External"/><Relationship Id="rId5" Type="http://schemas.openxmlformats.org/officeDocument/2006/relationships/hyperlink" Target="https://en.wikipedia.org/wiki/Carrier_wave" TargetMode="External"/><Relationship Id="rId4" Type="http://schemas.openxmlformats.org/officeDocument/2006/relationships/hyperlink" Target="https://en.wikipedia.org/wiki/Multiple_access_metho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requency_channel" TargetMode="External"/><Relationship Id="rId2" Type="http://schemas.openxmlformats.org/officeDocument/2006/relationships/hyperlink" Target="https://en.wikipedia.org/wiki/Channel_access_method" TargetMode="Externa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en.wikipedia.org/wiki/Channel_capacity"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xmlns="" id="{962AC9DC-7709-4B5E-8CBB-38CA6E62EE0C}"/>
              </a:ext>
            </a:extLst>
          </p:cNvPr>
          <p:cNvSpPr txBox="1"/>
          <p:nvPr/>
        </p:nvSpPr>
        <p:spPr>
          <a:xfrm>
            <a:off x="1115616" y="5338081"/>
            <a:ext cx="6602715" cy="646331"/>
          </a:xfrm>
          <a:prstGeom prst="rect">
            <a:avLst/>
          </a:prstGeom>
          <a:noFill/>
        </p:spPr>
        <p:txBody>
          <a:bodyPr wrap="square" rtlCol="0">
            <a:spAutoFit/>
          </a:bodyPr>
          <a:lstStyle/>
          <a:p>
            <a:r>
              <a:rPr lang="en-US" dirty="0"/>
              <a:t>Dr. </a:t>
            </a:r>
            <a:r>
              <a:rPr lang="en-US" dirty="0" err="1"/>
              <a:t>Tamás</a:t>
            </a:r>
            <a:r>
              <a:rPr lang="en-US" dirty="0"/>
              <a:t> </a:t>
            </a:r>
            <a:r>
              <a:rPr lang="en-US" dirty="0" err="1"/>
              <a:t>Szakács</a:t>
            </a:r>
            <a:r>
              <a:rPr lang="en-US" dirty="0"/>
              <a:t>: 	szakacs.tamas@bgk.uni-obuda.hu, </a:t>
            </a:r>
          </a:p>
          <a:p>
            <a:r>
              <a:rPr lang="en-US" dirty="0" err="1"/>
              <a:t>Ákos</a:t>
            </a:r>
            <a:r>
              <a:rPr lang="en-US" dirty="0"/>
              <a:t> </a:t>
            </a:r>
            <a:r>
              <a:rPr lang="en-US" dirty="0" err="1"/>
              <a:t>Jányoki</a:t>
            </a:r>
            <a:r>
              <a:rPr lang="en-US" dirty="0"/>
              <a:t>:		janyoki.akos@bgk.uni-obuda.hu</a:t>
            </a:r>
            <a:endParaRPr lang="hu-HU" dirty="0"/>
          </a:p>
        </p:txBody>
      </p:sp>
      <p:sp>
        <p:nvSpPr>
          <p:cNvPr id="6" name="Tartalom helye 5">
            <a:extLst>
              <a:ext uri="{FF2B5EF4-FFF2-40B4-BE49-F238E27FC236}">
                <a16:creationId xmlns:a16="http://schemas.microsoft.com/office/drawing/2014/main" xmlns="" id="{58531174-416A-4139-A440-E939AA17C7EC}"/>
              </a:ext>
            </a:extLst>
          </p:cNvPr>
          <p:cNvSpPr>
            <a:spLocks noGrp="1"/>
          </p:cNvSpPr>
          <p:nvPr>
            <p:ph idx="1"/>
          </p:nvPr>
        </p:nvSpPr>
        <p:spPr>
          <a:xfrm>
            <a:off x="1043608" y="1676021"/>
            <a:ext cx="7715200" cy="3024336"/>
          </a:xfrm>
        </p:spPr>
        <p:txBody>
          <a:bodyPr/>
          <a:lstStyle/>
          <a:p>
            <a:pPr marL="0" indent="0" algn="ctr">
              <a:buFontTx/>
              <a:buNone/>
              <a:defRPr/>
            </a:pPr>
            <a:endParaRPr lang="en-US" altLang="hu-HU" sz="3600" b="1" dirty="0"/>
          </a:p>
          <a:p>
            <a:pPr marL="0" indent="0" algn="ctr">
              <a:buFontTx/>
              <a:buNone/>
              <a:defRPr/>
            </a:pPr>
            <a:r>
              <a:rPr lang="hu-HU" altLang="hu-HU" sz="4000" dirty="0" err="1"/>
              <a:t>Lecture</a:t>
            </a:r>
            <a:endParaRPr lang="en-US" altLang="hu-HU" sz="4000" dirty="0"/>
          </a:p>
          <a:p>
            <a:pPr marL="0" indent="0" algn="ctr">
              <a:buFontTx/>
              <a:buNone/>
              <a:defRPr/>
            </a:pPr>
            <a:r>
              <a:rPr lang="en-US" sz="4000" dirty="0"/>
              <a:t>Part 02</a:t>
            </a:r>
          </a:p>
          <a:p>
            <a:pPr marL="0" indent="0" algn="ctr">
              <a:buFontTx/>
              <a:buNone/>
              <a:defRPr/>
            </a:pPr>
            <a:endParaRPr lang="en-US" sz="4000" dirty="0"/>
          </a:p>
        </p:txBody>
      </p:sp>
      <p:sp>
        <p:nvSpPr>
          <p:cNvPr id="8" name="Alcím 2">
            <a:extLst>
              <a:ext uri="{FF2B5EF4-FFF2-40B4-BE49-F238E27FC236}">
                <a16:creationId xmlns:a16="http://schemas.microsoft.com/office/drawing/2014/main" xmlns="" id="{1701C904-A99C-4C20-9A3B-85EB4600CA75}"/>
              </a:ext>
            </a:extLst>
          </p:cNvPr>
          <p:cNvSpPr txBox="1">
            <a:spLocks noGrp="1"/>
          </p:cNvSpPr>
          <p:nvPr>
            <p:ph type="title"/>
          </p:nvPr>
        </p:nvSpPr>
        <p:spPr bwMode="auto">
          <a:xfrm>
            <a:off x="1043608" y="229510"/>
            <a:ext cx="7499176" cy="14712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eaLnBrk="0" hangingPunct="0">
              <a:buNone/>
              <a:defRPr/>
            </a:pPr>
            <a:r>
              <a:rPr lang="en-US" altLang="hu-HU" dirty="0">
                <a:latin typeface="Arial" panose="020B0604020202020204" pitchFamily="34" charset="0"/>
                <a:ea typeface="+mj-ea"/>
                <a:cs typeface="+mj-cs"/>
              </a:rPr>
              <a:t>Vehicle Informatics</a:t>
            </a:r>
            <a:br>
              <a:rPr lang="en-US" altLang="hu-HU" dirty="0">
                <a:latin typeface="Arial" panose="020B0604020202020204" pitchFamily="34" charset="0"/>
                <a:ea typeface="+mj-ea"/>
                <a:cs typeface="+mj-cs"/>
              </a:rPr>
            </a:br>
            <a:r>
              <a:rPr lang="en-US" altLang="hu-HU" dirty="0">
                <a:latin typeface="Arial" panose="020B0604020202020204" pitchFamily="34" charset="0"/>
                <a:ea typeface="+mj-ea"/>
                <a:cs typeface="+mj-cs"/>
              </a:rPr>
              <a:t>(Vehicle System Informatics)</a:t>
            </a:r>
          </a:p>
        </p:txBody>
      </p:sp>
    </p:spTree>
    <p:extLst>
      <p:ext uri="{BB962C8B-B14F-4D97-AF65-F5344CB8AC3E}">
        <p14:creationId xmlns:p14="http://schemas.microsoft.com/office/powerpoint/2010/main" val="256740378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áblázat 2">
            <a:extLst>
              <a:ext uri="{FF2B5EF4-FFF2-40B4-BE49-F238E27FC236}">
                <a16:creationId xmlns:a16="http://schemas.microsoft.com/office/drawing/2014/main" xmlns="" id="{87F3EDD2-660B-4F31-A530-920434E1C65E}"/>
              </a:ext>
            </a:extLst>
          </p:cNvPr>
          <p:cNvGraphicFramePr>
            <a:graphicFrameLocks noGrp="1"/>
          </p:cNvGraphicFramePr>
          <p:nvPr/>
        </p:nvGraphicFramePr>
        <p:xfrm>
          <a:off x="900113" y="1844675"/>
          <a:ext cx="7993064" cy="4432303"/>
        </p:xfrm>
        <a:graphic>
          <a:graphicData uri="http://schemas.openxmlformats.org/drawingml/2006/table">
            <a:tbl>
              <a:tblPr firstRow="1" bandRow="1">
                <a:tableStyleId>{5C22544A-7EE6-4342-B048-85BDC9FD1C3A}</a:tableStyleId>
              </a:tblPr>
              <a:tblGrid>
                <a:gridCol w="1998266">
                  <a:extLst>
                    <a:ext uri="{9D8B030D-6E8A-4147-A177-3AD203B41FA5}">
                      <a16:colId xmlns:a16="http://schemas.microsoft.com/office/drawing/2014/main" xmlns="" val="20000"/>
                    </a:ext>
                  </a:extLst>
                </a:gridCol>
                <a:gridCol w="1998266">
                  <a:extLst>
                    <a:ext uri="{9D8B030D-6E8A-4147-A177-3AD203B41FA5}">
                      <a16:colId xmlns:a16="http://schemas.microsoft.com/office/drawing/2014/main" xmlns="" val="20001"/>
                    </a:ext>
                  </a:extLst>
                </a:gridCol>
                <a:gridCol w="1998266">
                  <a:extLst>
                    <a:ext uri="{9D8B030D-6E8A-4147-A177-3AD203B41FA5}">
                      <a16:colId xmlns:a16="http://schemas.microsoft.com/office/drawing/2014/main" xmlns="" val="20002"/>
                    </a:ext>
                  </a:extLst>
                </a:gridCol>
                <a:gridCol w="1998266">
                  <a:extLst>
                    <a:ext uri="{9D8B030D-6E8A-4147-A177-3AD203B41FA5}">
                      <a16:colId xmlns:a16="http://schemas.microsoft.com/office/drawing/2014/main" xmlns="" val="20003"/>
                    </a:ext>
                  </a:extLst>
                </a:gridCol>
              </a:tblGrid>
              <a:tr h="586318">
                <a:tc>
                  <a:txBody>
                    <a:bodyPr/>
                    <a:lstStyle/>
                    <a:p>
                      <a:r>
                        <a:rPr lang="hu-HU" sz="1800" dirty="0"/>
                        <a:t>EIA</a:t>
                      </a:r>
                    </a:p>
                  </a:txBody>
                  <a:tcPr marL="91442" marR="91442" marT="45718" marB="45718"/>
                </a:tc>
                <a:tc>
                  <a:txBody>
                    <a:bodyPr/>
                    <a:lstStyle/>
                    <a:p>
                      <a:pPr algn="ctr"/>
                      <a:r>
                        <a:rPr lang="hu-HU" sz="1800" dirty="0">
                          <a:solidFill>
                            <a:srgbClr val="FF0000"/>
                          </a:solidFill>
                        </a:rPr>
                        <a:t>RS 232C</a:t>
                      </a:r>
                    </a:p>
                  </a:txBody>
                  <a:tcPr marL="91442" marR="91442" marT="45718" marB="45718"/>
                </a:tc>
                <a:tc>
                  <a:txBody>
                    <a:bodyPr/>
                    <a:lstStyle/>
                    <a:p>
                      <a:pPr algn="ctr"/>
                      <a:r>
                        <a:rPr lang="hu-HU" sz="1800" dirty="0">
                          <a:solidFill>
                            <a:srgbClr val="FF0000"/>
                          </a:solidFill>
                        </a:rPr>
                        <a:t>RS 422</a:t>
                      </a:r>
                    </a:p>
                  </a:txBody>
                  <a:tcPr marL="91442" marR="91442" marT="45718" marB="45718"/>
                </a:tc>
                <a:tc>
                  <a:txBody>
                    <a:bodyPr/>
                    <a:lstStyle/>
                    <a:p>
                      <a:pPr algn="ctr"/>
                      <a:r>
                        <a:rPr lang="hu-HU" sz="1800" dirty="0">
                          <a:solidFill>
                            <a:srgbClr val="FF0000"/>
                          </a:solidFill>
                        </a:rPr>
                        <a:t>RS 485</a:t>
                      </a:r>
                    </a:p>
                  </a:txBody>
                  <a:tcPr marL="91442" marR="91442" marT="45718" marB="45718"/>
                </a:tc>
                <a:extLst>
                  <a:ext uri="{0D108BD9-81ED-4DB2-BD59-A6C34878D82A}">
                    <a16:rowId xmlns:a16="http://schemas.microsoft.com/office/drawing/2014/main" xmlns="" val="10000"/>
                  </a:ext>
                </a:extLst>
              </a:tr>
              <a:tr h="586318">
                <a:tc>
                  <a:txBody>
                    <a:bodyPr/>
                    <a:lstStyle/>
                    <a:p>
                      <a:r>
                        <a:rPr lang="hu-HU" sz="1800" dirty="0"/>
                        <a:t>Nr. of </a:t>
                      </a:r>
                      <a:r>
                        <a:rPr lang="hu-HU" sz="1800" dirty="0" err="1"/>
                        <a:t>WSs</a:t>
                      </a:r>
                      <a:endParaRPr lang="hu-HU" sz="1800" dirty="0"/>
                    </a:p>
                  </a:txBody>
                  <a:tcPr marL="91442" marR="91442" marT="45718" marB="45718"/>
                </a:tc>
                <a:tc>
                  <a:txBody>
                    <a:bodyPr/>
                    <a:lstStyle/>
                    <a:p>
                      <a:r>
                        <a:rPr lang="hu-HU" sz="1800" dirty="0"/>
                        <a:t>1+</a:t>
                      </a:r>
                      <a:r>
                        <a:rPr lang="hu-HU" sz="1800" dirty="0" err="1"/>
                        <a:t>1</a:t>
                      </a:r>
                      <a:endParaRPr lang="hu-HU" sz="1800" dirty="0"/>
                    </a:p>
                  </a:txBody>
                  <a:tcPr marL="91442" marR="91442" marT="45718" marB="45718"/>
                </a:tc>
                <a:tc>
                  <a:txBody>
                    <a:bodyPr/>
                    <a:lstStyle/>
                    <a:p>
                      <a:r>
                        <a:rPr lang="hu-HU" sz="1800" dirty="0"/>
                        <a:t>1+10</a:t>
                      </a:r>
                    </a:p>
                  </a:txBody>
                  <a:tcPr marL="91442" marR="91442" marT="45718" marB="45718"/>
                </a:tc>
                <a:tc>
                  <a:txBody>
                    <a:bodyPr/>
                    <a:lstStyle/>
                    <a:p>
                      <a:r>
                        <a:rPr lang="hu-HU" sz="1800" dirty="0"/>
                        <a:t>1+32</a:t>
                      </a:r>
                    </a:p>
                  </a:txBody>
                  <a:tcPr marL="91442" marR="91442" marT="45718" marB="45718"/>
                </a:tc>
                <a:extLst>
                  <a:ext uri="{0D108BD9-81ED-4DB2-BD59-A6C34878D82A}">
                    <a16:rowId xmlns:a16="http://schemas.microsoft.com/office/drawing/2014/main" xmlns="" val="10001"/>
                  </a:ext>
                </a:extLst>
              </a:tr>
              <a:tr h="586318">
                <a:tc>
                  <a:txBody>
                    <a:bodyPr/>
                    <a:lstStyle/>
                    <a:p>
                      <a:r>
                        <a:rPr lang="en-GB" sz="1800" noProof="0"/>
                        <a:t>Distance</a:t>
                      </a:r>
                    </a:p>
                  </a:txBody>
                  <a:tcPr marL="91442" marR="91442" marT="45718" marB="45718"/>
                </a:tc>
                <a:tc>
                  <a:txBody>
                    <a:bodyPr/>
                    <a:lstStyle/>
                    <a:p>
                      <a:r>
                        <a:rPr lang="hu-HU" sz="1800" dirty="0"/>
                        <a:t>10 m</a:t>
                      </a:r>
                    </a:p>
                  </a:txBody>
                  <a:tcPr marL="91442" marR="91442" marT="45718" marB="45718"/>
                </a:tc>
                <a:tc>
                  <a:txBody>
                    <a:bodyPr/>
                    <a:lstStyle/>
                    <a:p>
                      <a:r>
                        <a:rPr lang="hu-HU" sz="1800" dirty="0"/>
                        <a:t>1000 m</a:t>
                      </a:r>
                    </a:p>
                  </a:txBody>
                  <a:tcPr marL="91442" marR="91442" marT="45718" marB="45718"/>
                </a:tc>
                <a:tc>
                  <a:txBody>
                    <a:bodyPr/>
                    <a:lstStyle/>
                    <a:p>
                      <a:r>
                        <a:rPr lang="hu-HU" sz="1800" dirty="0"/>
                        <a:t>5000 m</a:t>
                      </a:r>
                    </a:p>
                  </a:txBody>
                  <a:tcPr marL="91442" marR="91442" marT="45718" marB="45718"/>
                </a:tc>
                <a:extLst>
                  <a:ext uri="{0D108BD9-81ED-4DB2-BD59-A6C34878D82A}">
                    <a16:rowId xmlns:a16="http://schemas.microsoft.com/office/drawing/2014/main" xmlns="" val="10002"/>
                  </a:ext>
                </a:extLst>
              </a:tr>
              <a:tr h="586318">
                <a:tc>
                  <a:txBody>
                    <a:bodyPr/>
                    <a:lstStyle/>
                    <a:p>
                      <a:r>
                        <a:rPr lang="en-GB" sz="1800" noProof="0"/>
                        <a:t>Baud Rate</a:t>
                      </a:r>
                    </a:p>
                  </a:txBody>
                  <a:tcPr marL="91442" marR="91442" marT="45718" marB="45718"/>
                </a:tc>
                <a:tc>
                  <a:txBody>
                    <a:bodyPr/>
                    <a:lstStyle/>
                    <a:p>
                      <a:r>
                        <a:rPr lang="hu-HU" sz="1800" dirty="0"/>
                        <a:t>9,8 </a:t>
                      </a:r>
                      <a:r>
                        <a:rPr lang="hu-HU" sz="1800" dirty="0" err="1"/>
                        <a:t>kbit</a:t>
                      </a:r>
                      <a:r>
                        <a:rPr lang="hu-HU" sz="1800" dirty="0"/>
                        <a:t>/s</a:t>
                      </a:r>
                    </a:p>
                  </a:txBody>
                  <a:tcPr marL="91442" marR="91442" marT="45718" marB="45718"/>
                </a:tc>
                <a:tc>
                  <a:txBody>
                    <a:bodyPr/>
                    <a:lstStyle/>
                    <a:p>
                      <a:r>
                        <a:rPr lang="hu-HU" sz="1800" dirty="0"/>
                        <a:t>100 </a:t>
                      </a:r>
                      <a:r>
                        <a:rPr lang="hu-HU" sz="1800" dirty="0" err="1"/>
                        <a:t>kbit</a:t>
                      </a:r>
                      <a:r>
                        <a:rPr lang="hu-HU" sz="1800" dirty="0"/>
                        <a:t>/s</a:t>
                      </a:r>
                    </a:p>
                  </a:txBody>
                  <a:tcPr marL="91442" marR="91442" marT="45718" marB="45718"/>
                </a:tc>
                <a:tc>
                  <a:txBody>
                    <a:bodyPr/>
                    <a:lstStyle/>
                    <a:p>
                      <a:r>
                        <a:rPr lang="hu-HU" sz="1800" dirty="0"/>
                        <a:t>100 </a:t>
                      </a:r>
                      <a:r>
                        <a:rPr lang="hu-HU" sz="1800" dirty="0" err="1"/>
                        <a:t>kbit</a:t>
                      </a:r>
                      <a:r>
                        <a:rPr lang="hu-HU" sz="1800" dirty="0"/>
                        <a:t>/s</a:t>
                      </a:r>
                    </a:p>
                  </a:txBody>
                  <a:tcPr marL="91442" marR="91442" marT="45718" marB="45718"/>
                </a:tc>
                <a:extLst>
                  <a:ext uri="{0D108BD9-81ED-4DB2-BD59-A6C34878D82A}">
                    <a16:rowId xmlns:a16="http://schemas.microsoft.com/office/drawing/2014/main" xmlns="" val="10003"/>
                  </a:ext>
                </a:extLst>
              </a:tr>
              <a:tr h="914394">
                <a:tc>
                  <a:txBody>
                    <a:bodyPr/>
                    <a:lstStyle/>
                    <a:p>
                      <a:r>
                        <a:rPr lang="en-GB" sz="1800" noProof="0" dirty="0"/>
                        <a:t>Interface</a:t>
                      </a:r>
                      <a:r>
                        <a:rPr lang="hu-HU" sz="1800" noProof="0" dirty="0"/>
                        <a:t> (</a:t>
                      </a:r>
                      <a:r>
                        <a:rPr lang="en-GB" sz="1800" noProof="0" dirty="0"/>
                        <a:t>connectors</a:t>
                      </a:r>
                      <a:r>
                        <a:rPr lang="hu-HU" sz="1800" noProof="0" dirty="0"/>
                        <a:t>)</a:t>
                      </a:r>
                      <a:endParaRPr lang="en-GB" sz="1800" noProof="0" dirty="0"/>
                    </a:p>
                  </a:txBody>
                  <a:tcPr marL="91442" marR="91442" marT="45718" marB="45718"/>
                </a:tc>
                <a:tc>
                  <a:txBody>
                    <a:bodyPr/>
                    <a:lstStyle/>
                    <a:p>
                      <a:r>
                        <a:rPr lang="en-GB" sz="1800" noProof="0" dirty="0"/>
                        <a:t>9/25 pin</a:t>
                      </a:r>
                      <a:r>
                        <a:rPr lang="hu-HU" sz="1800" noProof="0" dirty="0"/>
                        <a:t>s</a:t>
                      </a:r>
                      <a:r>
                        <a:rPr lang="en-GB" sz="1800" noProof="0" dirty="0"/>
                        <a:t> connector (serial port-connector)</a:t>
                      </a:r>
                    </a:p>
                  </a:txBody>
                  <a:tcPr marL="91442" marR="91442" marT="45718" marB="45718"/>
                </a:tc>
                <a:tc>
                  <a:txBody>
                    <a:bodyPr/>
                    <a:lstStyle/>
                    <a:p>
                      <a:r>
                        <a:rPr lang="en-GB" sz="1800" noProof="0"/>
                        <a:t>4 pins connector</a:t>
                      </a:r>
                    </a:p>
                  </a:txBody>
                  <a:tcPr marL="91442" marR="91442" marT="45718" marB="45718"/>
                </a:tc>
                <a:tc>
                  <a:txBody>
                    <a:bodyPr/>
                    <a:lstStyle/>
                    <a:p>
                      <a:r>
                        <a:rPr lang="en-GB" sz="1800" noProof="0" dirty="0"/>
                        <a:t>2 poles connector</a:t>
                      </a:r>
                    </a:p>
                  </a:txBody>
                  <a:tcPr marL="91442" marR="91442" marT="45718" marB="45718"/>
                </a:tc>
                <a:extLst>
                  <a:ext uri="{0D108BD9-81ED-4DB2-BD59-A6C34878D82A}">
                    <a16:rowId xmlns:a16="http://schemas.microsoft.com/office/drawing/2014/main" xmlns="" val="10004"/>
                  </a:ext>
                </a:extLst>
              </a:tr>
              <a:tr h="1172635">
                <a:tc>
                  <a:txBody>
                    <a:bodyPr/>
                    <a:lstStyle/>
                    <a:p>
                      <a:r>
                        <a:rPr lang="en-GB" sz="1800" noProof="0" dirty="0"/>
                        <a:t>Scheme</a:t>
                      </a:r>
                      <a:r>
                        <a:rPr lang="hu-HU" sz="1800" noProof="0" dirty="0"/>
                        <a:t>:</a:t>
                      </a:r>
                      <a:endParaRPr lang="en-GB" sz="1800" noProof="0" dirty="0"/>
                    </a:p>
                  </a:txBody>
                  <a:tcPr marL="91442" marR="91442" marT="45718" marB="45718"/>
                </a:tc>
                <a:tc>
                  <a:txBody>
                    <a:bodyPr/>
                    <a:lstStyle/>
                    <a:p>
                      <a:endParaRPr lang="hu-HU" sz="1800" dirty="0"/>
                    </a:p>
                  </a:txBody>
                  <a:tcPr marL="91442" marR="91442" marT="45718" marB="45718"/>
                </a:tc>
                <a:tc>
                  <a:txBody>
                    <a:bodyPr/>
                    <a:lstStyle/>
                    <a:p>
                      <a:endParaRPr lang="hu-HU" sz="1800" dirty="0"/>
                    </a:p>
                  </a:txBody>
                  <a:tcPr marL="91442" marR="91442" marT="45718" marB="45718"/>
                </a:tc>
                <a:tc>
                  <a:txBody>
                    <a:bodyPr/>
                    <a:lstStyle/>
                    <a:p>
                      <a:endParaRPr lang="hu-HU" sz="1800" dirty="0"/>
                    </a:p>
                  </a:txBody>
                  <a:tcPr marL="91442" marR="91442" marT="45718" marB="45718"/>
                </a:tc>
                <a:extLst>
                  <a:ext uri="{0D108BD9-81ED-4DB2-BD59-A6C34878D82A}">
                    <a16:rowId xmlns:a16="http://schemas.microsoft.com/office/drawing/2014/main" xmlns="" val="10005"/>
                  </a:ext>
                </a:extLst>
              </a:tr>
            </a:tbl>
          </a:graphicData>
        </a:graphic>
      </p:graphicFrame>
      <p:grpSp>
        <p:nvGrpSpPr>
          <p:cNvPr id="19496" name="Csoportba foglalás 7">
            <a:extLst>
              <a:ext uri="{FF2B5EF4-FFF2-40B4-BE49-F238E27FC236}">
                <a16:creationId xmlns:a16="http://schemas.microsoft.com/office/drawing/2014/main" xmlns="" id="{38B96861-CFF4-4FFC-92A0-FCDADB7C9A11}"/>
              </a:ext>
            </a:extLst>
          </p:cNvPr>
          <p:cNvGrpSpPr>
            <a:grpSpLocks/>
          </p:cNvGrpSpPr>
          <p:nvPr/>
        </p:nvGrpSpPr>
        <p:grpSpPr bwMode="auto">
          <a:xfrm>
            <a:off x="3203575" y="5195888"/>
            <a:ext cx="5545138" cy="1041400"/>
            <a:chOff x="3203848" y="5196302"/>
            <a:chExt cx="5545082" cy="1041010"/>
          </a:xfrm>
        </p:grpSpPr>
        <p:pic>
          <p:nvPicPr>
            <p:cNvPr id="19497" name="Picture 2" descr="http://www.tankonyvtar.hu/hu/tartalom/tamop425/2011_0001_531_programirany/images/tbl_4_1.png">
              <a:extLst>
                <a:ext uri="{FF2B5EF4-FFF2-40B4-BE49-F238E27FC236}">
                  <a16:creationId xmlns:a16="http://schemas.microsoft.com/office/drawing/2014/main" xmlns="" id="{A0B2398F-22C1-4CEA-8367-A8CD49357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797" t="66444" r="60684" b="16779"/>
            <a:stretch>
              <a:fillRect/>
            </a:stretch>
          </p:blipFill>
          <p:spPr bwMode="auto">
            <a:xfrm>
              <a:off x="3203848" y="5405135"/>
              <a:ext cx="1378634" cy="616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8" name="Picture 2" descr="http://www.tankonyvtar.hu/hu/tartalom/tamop425/2011_0001_531_programirany/images/tbl_4_1.png">
              <a:extLst>
                <a:ext uri="{FF2B5EF4-FFF2-40B4-BE49-F238E27FC236}">
                  <a16:creationId xmlns:a16="http://schemas.microsoft.com/office/drawing/2014/main" xmlns="" id="{AC95DCDF-645E-47CD-B645-F001821A3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313" t="62613" r="29437" b="9039"/>
            <a:stretch>
              <a:fillRect/>
            </a:stretch>
          </p:blipFill>
          <p:spPr bwMode="auto">
            <a:xfrm>
              <a:off x="4974737" y="5196302"/>
              <a:ext cx="1829511" cy="104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9" name="Picture 2" descr="http://www.tankonyvtar.hu/hu/tartalom/tamop425/2011_0001_531_programirany/images/tbl_4_1.png">
              <a:extLst>
                <a:ext uri="{FF2B5EF4-FFF2-40B4-BE49-F238E27FC236}">
                  <a16:creationId xmlns:a16="http://schemas.microsoft.com/office/drawing/2014/main" xmlns="" id="{B28BC47B-CBD5-4D19-B60F-AEBF0518F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427" t="61081" r="1691" b="11337"/>
            <a:stretch>
              <a:fillRect/>
            </a:stretch>
          </p:blipFill>
          <p:spPr bwMode="auto">
            <a:xfrm>
              <a:off x="6948264" y="5224438"/>
              <a:ext cx="1800666" cy="101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zövegdoboz 2">
            <a:extLst>
              <a:ext uri="{FF2B5EF4-FFF2-40B4-BE49-F238E27FC236}">
                <a16:creationId xmlns:a16="http://schemas.microsoft.com/office/drawing/2014/main" xmlns="" id="{0CE02D2B-FB82-4BBA-8A16-9EC83F4CBADB}"/>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xmlns="" id="{F94D4B39-8AA6-4969-AFB6-D14AE33D76EC}"/>
              </a:ext>
            </a:extLst>
          </p:cNvPr>
          <p:cNvSpPr>
            <a:spLocks noGrp="1"/>
          </p:cNvSpPr>
          <p:nvPr>
            <p:ph type="title"/>
          </p:nvPr>
        </p:nvSpPr>
        <p:spPr>
          <a:xfrm>
            <a:off x="1043608" y="624454"/>
            <a:ext cx="7499176" cy="679210"/>
          </a:xfrm>
        </p:spPr>
        <p:txBody>
          <a:bodyPr/>
          <a:lstStyle/>
          <a:p>
            <a:r>
              <a:rPr lang="en-US" sz="3200" dirty="0"/>
              <a:t>Most important Serial Communication’s standards</a:t>
            </a:r>
            <a:br>
              <a:rPr lang="en-US" sz="3200" dirty="0"/>
            </a:br>
            <a:r>
              <a:rPr lang="en-US" sz="3200" dirty="0"/>
              <a:t>RS 232C/422/485</a:t>
            </a:r>
          </a:p>
        </p:txBody>
      </p:sp>
    </p:spTree>
    <p:extLst>
      <p:ext uri="{BB962C8B-B14F-4D97-AF65-F5344CB8AC3E}">
        <p14:creationId xmlns:p14="http://schemas.microsoft.com/office/powerpoint/2010/main" val="14806443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églalap 2">
            <a:extLst>
              <a:ext uri="{FF2B5EF4-FFF2-40B4-BE49-F238E27FC236}">
                <a16:creationId xmlns:a16="http://schemas.microsoft.com/office/drawing/2014/main" xmlns="" id="{024D5A7E-0139-4A62-9761-C65B4981B78B}"/>
              </a:ext>
            </a:extLst>
          </p:cNvPr>
          <p:cNvSpPr>
            <a:spLocks noChangeArrowheads="1"/>
          </p:cNvSpPr>
          <p:nvPr/>
        </p:nvSpPr>
        <p:spPr bwMode="auto">
          <a:xfrm>
            <a:off x="900113" y="1247775"/>
            <a:ext cx="8135937"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b="1" dirty="0"/>
              <a:t>Master/slave</a:t>
            </a:r>
            <a:r>
              <a:rPr lang="en-US" altLang="hu-HU" sz="1800" dirty="0"/>
              <a:t> is a model of communication where one device or process has unidirectional control over one or more other devices. In some systems a master is selected from a group of eligible devices, with the other devices acting in the role of slaves</a:t>
            </a:r>
            <a:r>
              <a:rPr lang="hu-HU" altLang="hu-HU" sz="1800" dirty="0"/>
              <a:t>.</a:t>
            </a:r>
          </a:p>
          <a:p>
            <a:pPr algn="just" eaLnBrk="1" hangingPunct="1">
              <a:spcBef>
                <a:spcPct val="0"/>
              </a:spcBef>
              <a:buFontTx/>
              <a:buNone/>
            </a:pPr>
            <a:endParaRPr lang="hu-HU" altLang="hu-HU" sz="1800" dirty="0"/>
          </a:p>
          <a:p>
            <a:pPr algn="just" eaLnBrk="1" hangingPunct="1">
              <a:spcBef>
                <a:spcPct val="0"/>
              </a:spcBef>
              <a:buFontTx/>
              <a:buNone/>
            </a:pPr>
            <a:r>
              <a:rPr lang="en-US" altLang="hu-HU" sz="1800" dirty="0"/>
              <a:t>In computing, </a:t>
            </a:r>
            <a:r>
              <a:rPr lang="en-US" altLang="hu-HU" sz="1800" b="1" dirty="0"/>
              <a:t>bus mastering</a:t>
            </a:r>
            <a:r>
              <a:rPr lang="en-US" altLang="hu-HU" sz="1800" dirty="0"/>
              <a:t> is a feature supported by many bus architectures that enables a device connected to the bus to initiate transactions. It is also referred to as </a:t>
            </a:r>
            <a:r>
              <a:rPr lang="en-US" altLang="hu-HU" sz="1800" b="1" dirty="0"/>
              <a:t>"first-party DMA"</a:t>
            </a:r>
            <a:r>
              <a:rPr lang="en-US" altLang="hu-HU" sz="1800" dirty="0"/>
              <a:t>, in contrast with "third-party DMA" where a system DMA controller (also known as peripheral processor, I/O processor, or channel) actually does the transfer</a:t>
            </a:r>
            <a:r>
              <a:rPr lang="hu-HU" altLang="hu-HU" sz="1800" dirty="0"/>
              <a:t>.</a:t>
            </a:r>
          </a:p>
          <a:p>
            <a:pPr eaLnBrk="1" hangingPunct="1">
              <a:spcBef>
                <a:spcPct val="0"/>
              </a:spcBef>
              <a:buFontTx/>
              <a:buNone/>
            </a:pPr>
            <a:r>
              <a:rPr lang="en-US" altLang="hu-HU" sz="1800" dirty="0"/>
              <a:t>Some types of buses allow only one device (typically the </a:t>
            </a:r>
            <a:r>
              <a:rPr lang="en-US" altLang="hu-HU" sz="1800" dirty="0">
                <a:hlinkClick r:id="rId2" tooltip="Central Processing Unit"/>
              </a:rPr>
              <a:t>CPU</a:t>
            </a:r>
            <a:r>
              <a:rPr lang="en-US" altLang="hu-HU" sz="1800" dirty="0"/>
              <a:t>, or its proxy) to initiate transactions</a:t>
            </a:r>
            <a:endParaRPr lang="hu-HU" altLang="hu-HU" sz="1800" dirty="0"/>
          </a:p>
          <a:p>
            <a:pPr eaLnBrk="1" hangingPunct="1">
              <a:spcBef>
                <a:spcPct val="0"/>
              </a:spcBef>
              <a:buFontTx/>
              <a:buNone/>
            </a:pPr>
            <a:endParaRPr lang="hu-HU" altLang="hu-HU" sz="1800" dirty="0"/>
          </a:p>
        </p:txBody>
      </p:sp>
      <p:sp>
        <p:nvSpPr>
          <p:cNvPr id="4" name="Szövegdoboz 2">
            <a:extLst>
              <a:ext uri="{FF2B5EF4-FFF2-40B4-BE49-F238E27FC236}">
                <a16:creationId xmlns:a16="http://schemas.microsoft.com/office/drawing/2014/main" xmlns="" id="{95AE66CB-4D55-461A-B8A4-5A97B6FCD718}"/>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xmlns="" id="{FC097954-966B-4262-A1B2-69D2745CACF9}"/>
              </a:ext>
            </a:extLst>
          </p:cNvPr>
          <p:cNvSpPr>
            <a:spLocks noGrp="1"/>
          </p:cNvSpPr>
          <p:nvPr>
            <p:ph type="title"/>
          </p:nvPr>
        </p:nvSpPr>
        <p:spPr/>
        <p:txBody>
          <a:bodyPr/>
          <a:lstStyle/>
          <a:p>
            <a:r>
              <a:rPr lang="en-US" sz="3200" dirty="0"/>
              <a:t>Master-Slave Communication</a:t>
            </a:r>
          </a:p>
        </p:txBody>
      </p:sp>
    </p:spTree>
    <p:extLst>
      <p:ext uri="{BB962C8B-B14F-4D97-AF65-F5344CB8AC3E}">
        <p14:creationId xmlns:p14="http://schemas.microsoft.com/office/powerpoint/2010/main" val="183622304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xmlns="" id="{5254DDD3-1D0F-4C52-83CC-2463CAE42241}"/>
              </a:ext>
            </a:extLst>
          </p:cNvPr>
          <p:cNvSpPr>
            <a:spLocks noGrp="1"/>
          </p:cNvSpPr>
          <p:nvPr>
            <p:ph type="title"/>
          </p:nvPr>
        </p:nvSpPr>
        <p:spPr/>
        <p:txBody>
          <a:bodyPr/>
          <a:lstStyle/>
          <a:p>
            <a:r>
              <a:rPr lang="en-US" altLang="hu-HU" sz="3200" dirty="0"/>
              <a:t>Can </a:t>
            </a:r>
            <a:r>
              <a:rPr lang="hu-HU" altLang="hu-HU" sz="3200" dirty="0"/>
              <a:t>BUS </a:t>
            </a:r>
            <a:r>
              <a:rPr lang="en-GB" altLang="hu-HU" sz="3200" dirty="0"/>
              <a:t>system</a:t>
            </a:r>
            <a:r>
              <a:rPr lang="hu-HU" altLang="hu-HU" sz="3200" dirty="0"/>
              <a:t> </a:t>
            </a:r>
            <a:r>
              <a:rPr lang="en-US" altLang="hu-HU" sz="3200" dirty="0"/>
              <a:t>intro</a:t>
            </a:r>
            <a:endParaRPr lang="en-US" sz="3200" dirty="0"/>
          </a:p>
        </p:txBody>
      </p:sp>
      <p:pic>
        <p:nvPicPr>
          <p:cNvPr id="3" name="Kép 2">
            <a:hlinkClick r:id="rId2"/>
            <a:extLst>
              <a:ext uri="{FF2B5EF4-FFF2-40B4-BE49-F238E27FC236}">
                <a16:creationId xmlns:a16="http://schemas.microsoft.com/office/drawing/2014/main" xmlns="" id="{9C4C31B5-6D52-4E38-A229-879EAA33BBB8}"/>
              </a:ext>
            </a:extLst>
          </p:cNvPr>
          <p:cNvPicPr>
            <a:picLocks noChangeAspect="1"/>
          </p:cNvPicPr>
          <p:nvPr/>
        </p:nvPicPr>
        <p:blipFill>
          <a:blip r:embed="rId3"/>
          <a:stretch>
            <a:fillRect/>
          </a:stretch>
        </p:blipFill>
        <p:spPr>
          <a:xfrm>
            <a:off x="1187624" y="1052736"/>
            <a:ext cx="7261610" cy="4082662"/>
          </a:xfrm>
          <a:prstGeom prst="rect">
            <a:avLst/>
          </a:prstGeom>
        </p:spPr>
      </p:pic>
      <p:sp>
        <p:nvSpPr>
          <p:cNvPr id="4" name="Szövegdoboz 2">
            <a:extLst>
              <a:ext uri="{FF2B5EF4-FFF2-40B4-BE49-F238E27FC236}">
                <a16:creationId xmlns:a16="http://schemas.microsoft.com/office/drawing/2014/main" xmlns="" id="{2B4AE3DA-7836-4550-ADCB-4AE43D1C27D6}"/>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5" name="Szövegdoboz 4">
            <a:extLst>
              <a:ext uri="{FF2B5EF4-FFF2-40B4-BE49-F238E27FC236}">
                <a16:creationId xmlns:a16="http://schemas.microsoft.com/office/drawing/2014/main" xmlns="" id="{0E83F30C-062D-4C30-8A8C-F241832EDEE2}"/>
              </a:ext>
            </a:extLst>
          </p:cNvPr>
          <p:cNvSpPr txBox="1"/>
          <p:nvPr/>
        </p:nvSpPr>
        <p:spPr bwMode="auto">
          <a:xfrm>
            <a:off x="827584" y="5620598"/>
            <a:ext cx="83326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hu-HU"/>
            </a:defPPr>
            <a:lvl1pPr algn="just" eaLnBrk="1" hangingPunct="1">
              <a:buFontTx/>
              <a:buNone/>
              <a:defRPr sz="1800" b="1"/>
            </a:lvl1pPr>
            <a:lvl2pPr marL="742950" indent="-285750">
              <a:spcBef>
                <a:spcPct val="20000"/>
              </a:spcBef>
              <a:buChar char="–"/>
              <a:defRPr sz="2800"/>
            </a:lvl2pPr>
            <a:lvl3pPr marL="1143000" indent="-228600">
              <a:spcBef>
                <a:spcPct val="20000"/>
              </a:spcBef>
              <a:buChar char="•"/>
              <a:defRPr sz="2400"/>
            </a:lvl3pPr>
            <a:lvl4pPr marL="1600200" indent="-228600">
              <a:spcBef>
                <a:spcPct val="20000"/>
              </a:spcBef>
              <a:buChar char="–"/>
              <a:defRPr sz="2000"/>
            </a:lvl4pPr>
            <a:lvl5pPr marL="2057400" indent="-228600">
              <a:spcBef>
                <a:spcPct val="20000"/>
              </a:spcBef>
              <a:buChar char="»"/>
              <a:defRPr sz="2000"/>
            </a:lvl5pPr>
            <a:lvl6pPr marL="2514600" indent="-228600" eaLnBrk="0" fontAlgn="base" hangingPunct="0">
              <a:spcBef>
                <a:spcPct val="20000"/>
              </a:spcBef>
              <a:spcAft>
                <a:spcPct val="0"/>
              </a:spcAft>
              <a:buChar char="»"/>
              <a:defRPr sz="2000"/>
            </a:lvl6pPr>
            <a:lvl7pPr marL="2971800" indent="-228600" eaLnBrk="0" fontAlgn="base" hangingPunct="0">
              <a:spcBef>
                <a:spcPct val="20000"/>
              </a:spcBef>
              <a:spcAft>
                <a:spcPct val="0"/>
              </a:spcAft>
              <a:buChar char="»"/>
              <a:defRPr sz="2000"/>
            </a:lvl7pPr>
            <a:lvl8pPr marL="3429000" indent="-228600" eaLnBrk="0" fontAlgn="base" hangingPunct="0">
              <a:spcBef>
                <a:spcPct val="20000"/>
              </a:spcBef>
              <a:spcAft>
                <a:spcPct val="0"/>
              </a:spcAft>
              <a:buChar char="»"/>
              <a:defRPr sz="2000"/>
            </a:lvl8pPr>
            <a:lvl9pPr marL="3886200" indent="-228600" eaLnBrk="0" fontAlgn="base" hangingPunct="0">
              <a:spcBef>
                <a:spcPct val="20000"/>
              </a:spcBef>
              <a:spcAft>
                <a:spcPct val="0"/>
              </a:spcAft>
              <a:buChar char="»"/>
              <a:defRPr sz="2000"/>
            </a:lvl9pPr>
          </a:lstStyle>
          <a:p>
            <a:pPr algn="ctr"/>
            <a:r>
              <a:rPr lang="hu-HU" b="0" dirty="0" err="1"/>
              <a:t>Click</a:t>
            </a:r>
            <a:r>
              <a:rPr lang="hu-HU" b="0" dirty="0"/>
              <a:t> </a:t>
            </a:r>
            <a:r>
              <a:rPr lang="hu-HU" b="0" dirty="0" err="1"/>
              <a:t>on</a:t>
            </a:r>
            <a:r>
              <a:rPr lang="hu-HU" b="0" dirty="0"/>
              <a:t> </a:t>
            </a:r>
            <a:r>
              <a:rPr lang="hu-HU" b="0" dirty="0" err="1"/>
              <a:t>the</a:t>
            </a:r>
            <a:r>
              <a:rPr lang="hu-HU" b="0" dirty="0"/>
              <a:t> </a:t>
            </a:r>
            <a:r>
              <a:rPr lang="hu-HU" b="0" dirty="0" err="1"/>
              <a:t>screenshot</a:t>
            </a:r>
            <a:r>
              <a:rPr lang="hu-HU" b="0" dirty="0"/>
              <a:t> </a:t>
            </a:r>
            <a:r>
              <a:rPr lang="hu-HU" b="0" dirty="0" err="1"/>
              <a:t>to</a:t>
            </a:r>
            <a:r>
              <a:rPr lang="hu-HU" b="0" dirty="0"/>
              <a:t> start!</a:t>
            </a:r>
            <a:endParaRPr lang="en-US" b="0" dirty="0"/>
          </a:p>
        </p:txBody>
      </p:sp>
    </p:spTree>
    <p:extLst>
      <p:ext uri="{BB962C8B-B14F-4D97-AF65-F5344CB8AC3E}">
        <p14:creationId xmlns:p14="http://schemas.microsoft.com/office/powerpoint/2010/main" val="33860812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784225"/>
            <a:ext cx="7920930" cy="3293209"/>
          </a:xfrm>
          <a:prstGeom prst="rect">
            <a:avLst/>
          </a:prstGeom>
        </p:spPr>
        <p:txBody>
          <a:bodyPr wrap="square">
            <a:spAutoFit/>
          </a:bodyPr>
          <a:lstStyle/>
          <a:p>
            <a:pPr algn="just">
              <a:spcAft>
                <a:spcPts val="1200"/>
              </a:spcAft>
            </a:pPr>
            <a:r>
              <a:rPr lang="en-US" dirty="0"/>
              <a:t>A Controller Area Network (CAN bus) is a robust vehicle bus standard designed to allow microcontrollers and devices to communicate with each other in applications without a host computer. It is a message-based protocol, designed originally for multiplex electrical wiring within automobiles to save on copper, but is also used in many other contexts.</a:t>
            </a:r>
          </a:p>
          <a:p>
            <a:pPr algn="just">
              <a:spcAft>
                <a:spcPts val="1200"/>
              </a:spcAft>
            </a:pPr>
            <a:r>
              <a:rPr lang="en-US" dirty="0"/>
              <a:t>Development of the CAN bus started in 1983 at Robert Bosch GmbH The protocol was officially released in 1986 at the Society of Automotive Engineers (SAE) conference in Detroit, Michigan. The first CAN controller chips, produced by Intel and Philips, came on the market in 1987. Released in 1991 the Mercedes-Benz W140 was the first production vehicle to feature a CAN-based multiplex wiring system</a:t>
            </a:r>
            <a:r>
              <a:rPr lang="en-US" dirty="0" smtClean="0"/>
              <a:t>.</a:t>
            </a:r>
            <a:endParaRPr lang="en-US"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170315"/>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F95BAF96-0EE5-4285-B217-E9C8D933DD7D}"/>
              </a:ext>
            </a:extLst>
          </p:cNvPr>
          <p:cNvSpPr>
            <a:spLocks noGrp="1"/>
          </p:cNvSpPr>
          <p:nvPr>
            <p:ph type="title"/>
          </p:nvPr>
        </p:nvSpPr>
        <p:spPr/>
        <p:txBody>
          <a:bodyPr/>
          <a:lstStyle/>
          <a:p>
            <a:r>
              <a:rPr lang="en-US" dirty="0"/>
              <a:t>C</a:t>
            </a:r>
            <a:r>
              <a:rPr lang="hu-HU" dirty="0"/>
              <a:t>AN</a:t>
            </a:r>
            <a:r>
              <a:rPr lang="en-US" dirty="0"/>
              <a:t> History</a:t>
            </a:r>
          </a:p>
        </p:txBody>
      </p:sp>
    </p:spTree>
    <p:extLst>
      <p:ext uri="{BB962C8B-B14F-4D97-AF65-F5344CB8AC3E}">
        <p14:creationId xmlns:p14="http://schemas.microsoft.com/office/powerpoint/2010/main" val="41389650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églalap 7">
            <a:extLst>
              <a:ext uri="{FF2B5EF4-FFF2-40B4-BE49-F238E27FC236}">
                <a16:creationId xmlns:a16="http://schemas.microsoft.com/office/drawing/2014/main" xmlns="" id="{EA191181-DD8D-4078-B137-37E6C512C053}"/>
              </a:ext>
            </a:extLst>
          </p:cNvPr>
          <p:cNvSpPr/>
          <p:nvPr/>
        </p:nvSpPr>
        <p:spPr>
          <a:xfrm>
            <a:off x="971550" y="6170315"/>
            <a:ext cx="6024406" cy="246221"/>
          </a:xfrm>
          <a:prstGeom prst="rect">
            <a:avLst/>
          </a:prstGeom>
        </p:spPr>
        <p:txBody>
          <a:bodyPr wrap="none">
            <a:spAutoFit/>
          </a:bodyPr>
          <a:lstStyle/>
          <a:p>
            <a:r>
              <a:rPr lang="hu-HU" sz="1000" dirty="0"/>
              <a:t>https://images.honestjohn.co.uk/imagecache/file/fit/730x700/media/7518369/Mercedes~S-Class~(2).jpg</a:t>
            </a:r>
            <a:endParaRPr lang="hu-HU" sz="1000" dirty="0"/>
          </a:p>
        </p:txBody>
      </p:sp>
      <p:sp>
        <p:nvSpPr>
          <p:cNvPr id="2" name="Cím 1">
            <a:extLst>
              <a:ext uri="{FF2B5EF4-FFF2-40B4-BE49-F238E27FC236}">
                <a16:creationId xmlns:a16="http://schemas.microsoft.com/office/drawing/2014/main" xmlns="" id="{F95BAF96-0EE5-4285-B217-E9C8D933DD7D}"/>
              </a:ext>
            </a:extLst>
          </p:cNvPr>
          <p:cNvSpPr>
            <a:spLocks noGrp="1"/>
          </p:cNvSpPr>
          <p:nvPr>
            <p:ph type="title"/>
          </p:nvPr>
        </p:nvSpPr>
        <p:spPr/>
        <p:txBody>
          <a:bodyPr/>
          <a:lstStyle/>
          <a:p>
            <a:r>
              <a:rPr lang="en-US" dirty="0"/>
              <a:t>C</a:t>
            </a:r>
            <a:r>
              <a:rPr lang="hu-HU" dirty="0"/>
              <a:t>AN</a:t>
            </a:r>
            <a:r>
              <a:rPr lang="en-US" dirty="0"/>
              <a:t> History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016732"/>
            <a:ext cx="7820099" cy="5045571"/>
          </a:xfrm>
          <a:prstGeom prst="rect">
            <a:avLst/>
          </a:prstGeom>
        </p:spPr>
      </p:pic>
    </p:spTree>
    <p:extLst>
      <p:ext uri="{BB962C8B-B14F-4D97-AF65-F5344CB8AC3E}">
        <p14:creationId xmlns:p14="http://schemas.microsoft.com/office/powerpoint/2010/main" val="34398408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784225"/>
            <a:ext cx="7920930" cy="2923877"/>
          </a:xfrm>
          <a:prstGeom prst="rect">
            <a:avLst/>
          </a:prstGeom>
        </p:spPr>
        <p:txBody>
          <a:bodyPr wrap="square">
            <a:spAutoFit/>
          </a:bodyPr>
          <a:lstStyle/>
          <a:p>
            <a:pPr algn="just">
              <a:spcAft>
                <a:spcPts val="1200"/>
              </a:spcAft>
            </a:pPr>
            <a:r>
              <a:rPr lang="en-US" dirty="0" smtClean="0"/>
              <a:t>Bosch </a:t>
            </a:r>
            <a:r>
              <a:rPr lang="en-US" dirty="0"/>
              <a:t>published several versions of the CAN specification and the latest is CAN 2.0 published in 1991. This specification has two parts; </a:t>
            </a:r>
            <a:endParaRPr lang="hu-HU" dirty="0" smtClean="0"/>
          </a:p>
          <a:p>
            <a:pPr algn="just">
              <a:spcAft>
                <a:spcPts val="1200"/>
              </a:spcAft>
            </a:pPr>
            <a:r>
              <a:rPr lang="en-US" dirty="0" smtClean="0"/>
              <a:t>part </a:t>
            </a:r>
            <a:r>
              <a:rPr lang="en-US" dirty="0"/>
              <a:t>A is for the standard format with an 11-bit identifier, and </a:t>
            </a:r>
            <a:endParaRPr lang="hu-HU" dirty="0" smtClean="0"/>
          </a:p>
          <a:p>
            <a:pPr algn="just">
              <a:spcAft>
                <a:spcPts val="1200"/>
              </a:spcAft>
            </a:pPr>
            <a:r>
              <a:rPr lang="en-US" dirty="0" smtClean="0"/>
              <a:t>part </a:t>
            </a:r>
            <a:r>
              <a:rPr lang="en-US" dirty="0"/>
              <a:t>B is for the extended format with a 29-bit identifier. </a:t>
            </a:r>
            <a:endParaRPr lang="hu-HU" dirty="0" smtClean="0"/>
          </a:p>
          <a:p>
            <a:pPr algn="just">
              <a:spcAft>
                <a:spcPts val="1200"/>
              </a:spcAft>
            </a:pPr>
            <a:r>
              <a:rPr lang="en-US" dirty="0" smtClean="0"/>
              <a:t>A </a:t>
            </a:r>
            <a:r>
              <a:rPr lang="en-US" dirty="0"/>
              <a:t>CAN device that uses 11-bit identifiers is commonly called CAN 2.0A and a CAN device that uses 29-bit identifiers is commonly called CAN 2.0B. </a:t>
            </a:r>
            <a:endParaRPr lang="hu-HU" dirty="0" smtClean="0"/>
          </a:p>
          <a:p>
            <a:pPr algn="just">
              <a:spcAft>
                <a:spcPts val="1200"/>
              </a:spcAft>
            </a:pPr>
            <a:r>
              <a:rPr lang="en-US" dirty="0" smtClean="0"/>
              <a:t>These </a:t>
            </a:r>
            <a:r>
              <a:rPr lang="en-US" dirty="0"/>
              <a:t>standards are freely available from Bosch along with other specifications.</a:t>
            </a: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170315"/>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F95BAF96-0EE5-4285-B217-E9C8D933DD7D}"/>
              </a:ext>
            </a:extLst>
          </p:cNvPr>
          <p:cNvSpPr>
            <a:spLocks noGrp="1"/>
          </p:cNvSpPr>
          <p:nvPr>
            <p:ph type="title"/>
          </p:nvPr>
        </p:nvSpPr>
        <p:spPr/>
        <p:txBody>
          <a:bodyPr/>
          <a:lstStyle/>
          <a:p>
            <a:r>
              <a:rPr lang="en-US" dirty="0"/>
              <a:t>C</a:t>
            </a:r>
            <a:r>
              <a:rPr lang="hu-HU" dirty="0"/>
              <a:t>AN</a:t>
            </a:r>
            <a:r>
              <a:rPr lang="en-US" dirty="0"/>
              <a:t> </a:t>
            </a:r>
            <a:r>
              <a:rPr lang="hu-HU" dirty="0" smtClean="0"/>
              <a:t>2.0</a:t>
            </a:r>
            <a:endParaRPr lang="en-US" dirty="0"/>
          </a:p>
        </p:txBody>
      </p:sp>
    </p:spTree>
    <p:extLst>
      <p:ext uri="{BB962C8B-B14F-4D97-AF65-F5344CB8AC3E}">
        <p14:creationId xmlns:p14="http://schemas.microsoft.com/office/powerpoint/2010/main" val="28878558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1052736"/>
            <a:ext cx="7920930" cy="3200876"/>
          </a:xfrm>
          <a:prstGeom prst="rect">
            <a:avLst/>
          </a:prstGeom>
        </p:spPr>
        <p:txBody>
          <a:bodyPr wrap="square">
            <a:spAutoFit/>
          </a:bodyPr>
          <a:lstStyle/>
          <a:p>
            <a:pPr algn="just">
              <a:spcAft>
                <a:spcPts val="1200"/>
              </a:spcAft>
            </a:pPr>
            <a:r>
              <a:rPr lang="en-US" dirty="0"/>
              <a:t>In 1993, the International Organization for Standardization (ISO) released the CAN standard ISO 11898 which was later restructured into two parts</a:t>
            </a:r>
            <a:r>
              <a:rPr lang="en-US" dirty="0" smtClean="0"/>
              <a:t>;</a:t>
            </a:r>
            <a:endParaRPr lang="hu-HU" dirty="0" smtClean="0"/>
          </a:p>
          <a:p>
            <a:pPr algn="just">
              <a:spcAft>
                <a:spcPts val="1200"/>
              </a:spcAft>
            </a:pPr>
            <a:r>
              <a:rPr lang="en-US" dirty="0" smtClean="0"/>
              <a:t>ISO </a:t>
            </a:r>
            <a:r>
              <a:rPr lang="en-US" dirty="0"/>
              <a:t>11898-1 which covers the data link layer, and </a:t>
            </a:r>
            <a:endParaRPr lang="hu-HU" dirty="0" smtClean="0"/>
          </a:p>
          <a:p>
            <a:pPr algn="just">
              <a:spcAft>
                <a:spcPts val="1200"/>
              </a:spcAft>
            </a:pPr>
            <a:r>
              <a:rPr lang="en-US" dirty="0" smtClean="0"/>
              <a:t>ISO </a:t>
            </a:r>
            <a:r>
              <a:rPr lang="en-US" dirty="0"/>
              <a:t>11898-2 which covers the CAN physical layer for high-speed CAN. </a:t>
            </a:r>
            <a:endParaRPr lang="hu-HU" dirty="0" smtClean="0"/>
          </a:p>
          <a:p>
            <a:pPr algn="just">
              <a:spcAft>
                <a:spcPts val="1200"/>
              </a:spcAft>
            </a:pPr>
            <a:r>
              <a:rPr lang="en-US" dirty="0" smtClean="0"/>
              <a:t>ISO </a:t>
            </a:r>
            <a:r>
              <a:rPr lang="en-US" dirty="0"/>
              <a:t>11898-3 was released later and covers the CAN physical layer for low-speed, fault-tolerant CAN. </a:t>
            </a:r>
            <a:endParaRPr lang="hu-HU" dirty="0" smtClean="0"/>
          </a:p>
          <a:p>
            <a:pPr algn="just">
              <a:spcAft>
                <a:spcPts val="1200"/>
              </a:spcAft>
            </a:pPr>
            <a:r>
              <a:rPr lang="en-US" dirty="0" smtClean="0"/>
              <a:t>The </a:t>
            </a:r>
            <a:r>
              <a:rPr lang="en-US" dirty="0"/>
              <a:t>physical layer standards ISO 11898-2 and ISO 11898-3 are not part of the Bosch CAN 2.0 specification. These standards may be purchased from the ISO</a:t>
            </a:r>
            <a:r>
              <a:rPr lang="en-US" dirty="0" smtClean="0"/>
              <a:t>.</a:t>
            </a:r>
            <a:endParaRPr lang="en-US"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363469"/>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FC705930-81C1-4A0D-8AF8-D54C5239F981}"/>
              </a:ext>
            </a:extLst>
          </p:cNvPr>
          <p:cNvSpPr>
            <a:spLocks noGrp="1"/>
          </p:cNvSpPr>
          <p:nvPr>
            <p:ph type="title"/>
          </p:nvPr>
        </p:nvSpPr>
        <p:spPr/>
        <p:txBody>
          <a:bodyPr/>
          <a:lstStyle/>
          <a:p>
            <a:r>
              <a:rPr lang="hu-HU" dirty="0" smtClean="0"/>
              <a:t>CAN </a:t>
            </a:r>
            <a:r>
              <a:rPr lang="en-US" dirty="0"/>
              <a:t>ISO 11898 </a:t>
            </a:r>
            <a:endParaRPr lang="en-US" dirty="0"/>
          </a:p>
        </p:txBody>
      </p:sp>
    </p:spTree>
    <p:extLst>
      <p:ext uri="{BB962C8B-B14F-4D97-AF65-F5344CB8AC3E}">
        <p14:creationId xmlns:p14="http://schemas.microsoft.com/office/powerpoint/2010/main" val="41583608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90575" y="909336"/>
            <a:ext cx="7920930" cy="4462760"/>
          </a:xfrm>
          <a:prstGeom prst="rect">
            <a:avLst/>
          </a:prstGeom>
        </p:spPr>
        <p:txBody>
          <a:bodyPr wrap="square">
            <a:spAutoFit/>
          </a:bodyPr>
          <a:lstStyle/>
          <a:p>
            <a:pPr algn="just">
              <a:spcAft>
                <a:spcPts val="1200"/>
              </a:spcAft>
            </a:pPr>
            <a:r>
              <a:rPr lang="en-US" dirty="0" smtClean="0"/>
              <a:t>Bosch </a:t>
            </a:r>
            <a:r>
              <a:rPr lang="en-US" dirty="0"/>
              <a:t>is still active in extending the CAN standards. </a:t>
            </a:r>
            <a:endParaRPr lang="hu-HU" dirty="0" smtClean="0"/>
          </a:p>
          <a:p>
            <a:pPr algn="just">
              <a:spcAft>
                <a:spcPts val="1200"/>
              </a:spcAft>
            </a:pPr>
            <a:r>
              <a:rPr lang="en-US" dirty="0" smtClean="0"/>
              <a:t>In </a:t>
            </a:r>
            <a:r>
              <a:rPr lang="en-US" dirty="0"/>
              <a:t>2012, Bosch released CAN FD 1.0 or CAN with Flexible Data-Rate. This specification uses a different frame format that allows a different data length as well as optionally switching to a faster bit rate after the arbitration is decided. </a:t>
            </a:r>
            <a:endParaRPr lang="hu-HU" dirty="0" smtClean="0"/>
          </a:p>
          <a:p>
            <a:pPr algn="just">
              <a:spcAft>
                <a:spcPts val="1200"/>
              </a:spcAft>
            </a:pPr>
            <a:r>
              <a:rPr lang="en-US" dirty="0" smtClean="0"/>
              <a:t>CAN </a:t>
            </a:r>
            <a:r>
              <a:rPr lang="en-US" dirty="0"/>
              <a:t>FD is compatible with existing CAN 2.0 networks so new CAN FD devices can coexist on the same network with existing CAN devices.</a:t>
            </a:r>
          </a:p>
          <a:p>
            <a:pPr algn="just">
              <a:spcAft>
                <a:spcPts val="1200"/>
              </a:spcAft>
            </a:pPr>
            <a:r>
              <a:rPr lang="en-US" dirty="0"/>
              <a:t>CAN bus is one of five protocols used in the on-board diagnostics (OBD)-II vehicle diagnostics standard. </a:t>
            </a:r>
            <a:endParaRPr lang="hu-HU" dirty="0" smtClean="0"/>
          </a:p>
          <a:p>
            <a:pPr algn="just">
              <a:spcAft>
                <a:spcPts val="1200"/>
              </a:spcAft>
            </a:pPr>
            <a:r>
              <a:rPr lang="en-US" dirty="0" smtClean="0"/>
              <a:t>The </a:t>
            </a:r>
            <a:r>
              <a:rPr lang="en-US" dirty="0"/>
              <a:t>OBD-II standard has been mandatory for all cars and light trucks sold in the United States since 1996. </a:t>
            </a:r>
            <a:endParaRPr lang="hu-HU" dirty="0" smtClean="0"/>
          </a:p>
          <a:p>
            <a:pPr algn="just">
              <a:spcAft>
                <a:spcPts val="1200"/>
              </a:spcAft>
            </a:pPr>
            <a:r>
              <a:rPr lang="en-US" dirty="0" smtClean="0"/>
              <a:t>The </a:t>
            </a:r>
            <a:r>
              <a:rPr lang="en-US" dirty="0"/>
              <a:t>EOBD standard has been mandatory for all petrol vehicles sold in the European Union since 2001 and all diesel vehicles since 2004.</a:t>
            </a: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363469"/>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FC705930-81C1-4A0D-8AF8-D54C5239F981}"/>
              </a:ext>
            </a:extLst>
          </p:cNvPr>
          <p:cNvSpPr>
            <a:spLocks noGrp="1"/>
          </p:cNvSpPr>
          <p:nvPr>
            <p:ph type="title"/>
          </p:nvPr>
        </p:nvSpPr>
        <p:spPr/>
        <p:txBody>
          <a:bodyPr/>
          <a:lstStyle/>
          <a:p>
            <a:r>
              <a:rPr lang="hu-HU" dirty="0"/>
              <a:t>CAN</a:t>
            </a:r>
            <a:endParaRPr lang="en-US" dirty="0"/>
          </a:p>
        </p:txBody>
      </p:sp>
    </p:spTree>
    <p:extLst>
      <p:ext uri="{BB962C8B-B14F-4D97-AF65-F5344CB8AC3E}">
        <p14:creationId xmlns:p14="http://schemas.microsoft.com/office/powerpoint/2010/main" val="23300237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908720"/>
            <a:ext cx="7920930" cy="4862870"/>
          </a:xfrm>
          <a:prstGeom prst="rect">
            <a:avLst/>
          </a:prstGeom>
        </p:spPr>
        <p:txBody>
          <a:bodyPr wrap="square">
            <a:spAutoFit/>
          </a:bodyPr>
          <a:lstStyle/>
          <a:p>
            <a:pPr algn="just">
              <a:spcAft>
                <a:spcPts val="1200"/>
              </a:spcAft>
            </a:pPr>
            <a:r>
              <a:rPr lang="en-US" dirty="0"/>
              <a:t>The modern automobile may have as many as 70 electronic control units (ECU) for various subsystems</a:t>
            </a:r>
            <a:r>
              <a:rPr lang="en-US" dirty="0" smtClean="0"/>
              <a:t>. </a:t>
            </a:r>
            <a:endParaRPr lang="hu-HU" dirty="0" smtClean="0"/>
          </a:p>
          <a:p>
            <a:pPr algn="just">
              <a:spcAft>
                <a:spcPts val="1200"/>
              </a:spcAft>
            </a:pPr>
            <a:r>
              <a:rPr lang="en-US" dirty="0" smtClean="0"/>
              <a:t>Typically </a:t>
            </a:r>
            <a:r>
              <a:rPr lang="en-US" dirty="0"/>
              <a:t>the biggest processor is the engine control unit. Others are used for transmission, airbags, antilock braking/ABS, cruise control, electric power steering, audio systems, power windows, doors, mirror adjustment, battery and recharging systems for hybrid/electric cars, etc. </a:t>
            </a:r>
            <a:endParaRPr lang="hu-HU" dirty="0" smtClean="0"/>
          </a:p>
          <a:p>
            <a:pPr algn="just">
              <a:spcAft>
                <a:spcPts val="1200"/>
              </a:spcAft>
            </a:pPr>
            <a:r>
              <a:rPr lang="en-US" dirty="0" smtClean="0"/>
              <a:t>Some </a:t>
            </a:r>
            <a:r>
              <a:rPr lang="en-US" dirty="0"/>
              <a:t>of these form independent subsystems, but communications among others are essential. A subsystem may need to control actuators or receive feedback from sensors. The CAN standard was devised to fill this need. </a:t>
            </a:r>
            <a:endParaRPr lang="hu-HU" dirty="0" smtClean="0"/>
          </a:p>
          <a:p>
            <a:pPr algn="just">
              <a:spcAft>
                <a:spcPts val="1200"/>
              </a:spcAft>
            </a:pPr>
            <a:r>
              <a:rPr lang="en-US" dirty="0" smtClean="0"/>
              <a:t>One </a:t>
            </a:r>
            <a:r>
              <a:rPr lang="en-US" dirty="0"/>
              <a:t>key advantage is that interconnection between different vehicle systems can allow a wide range of safety, economy and convenience features to be implemented using software alone - functionality which would add cost and complexity if such features were "hard wired" using traditional automotive electrics. </a:t>
            </a:r>
          </a:p>
          <a:p>
            <a:pPr algn="just">
              <a:spcAft>
                <a:spcPts val="1200"/>
              </a:spcAft>
            </a:pPr>
            <a:r>
              <a:rPr lang="en-US" dirty="0" smtClean="0"/>
              <a:t>    </a:t>
            </a: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236743"/>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FB7A8510-9086-458A-BC61-64B17752D4DD}"/>
              </a:ext>
            </a:extLst>
          </p:cNvPr>
          <p:cNvSpPr>
            <a:spLocks noGrp="1"/>
          </p:cNvSpPr>
          <p:nvPr>
            <p:ph type="title"/>
          </p:nvPr>
        </p:nvSpPr>
        <p:spPr/>
        <p:txBody>
          <a:bodyPr/>
          <a:lstStyle/>
          <a:p>
            <a:r>
              <a:rPr lang="en-US" dirty="0"/>
              <a:t>CAN Automotive </a:t>
            </a:r>
            <a:r>
              <a:rPr lang="hu-HU" dirty="0"/>
              <a:t>A</a:t>
            </a:r>
            <a:r>
              <a:rPr lang="en-US" dirty="0" err="1"/>
              <a:t>pplications</a:t>
            </a:r>
            <a:endParaRPr lang="en-US" dirty="0"/>
          </a:p>
        </p:txBody>
      </p:sp>
    </p:spTree>
    <p:extLst>
      <p:ext uri="{BB962C8B-B14F-4D97-AF65-F5344CB8AC3E}">
        <p14:creationId xmlns:p14="http://schemas.microsoft.com/office/powerpoint/2010/main" val="42089662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908720"/>
            <a:ext cx="7920930" cy="4585871"/>
          </a:xfrm>
          <a:prstGeom prst="rect">
            <a:avLst/>
          </a:prstGeom>
        </p:spPr>
        <p:txBody>
          <a:bodyPr wrap="square">
            <a:spAutoFit/>
          </a:bodyPr>
          <a:lstStyle/>
          <a:p>
            <a:pPr algn="just">
              <a:spcAft>
                <a:spcPts val="1200"/>
              </a:spcAft>
            </a:pPr>
            <a:r>
              <a:rPr lang="en-US" dirty="0" smtClean="0"/>
              <a:t>Examples </a:t>
            </a:r>
            <a:r>
              <a:rPr lang="en-US" dirty="0"/>
              <a:t>include:</a:t>
            </a:r>
          </a:p>
          <a:p>
            <a:pPr marL="285750" indent="-285750" algn="just">
              <a:spcAft>
                <a:spcPts val="1200"/>
              </a:spcAft>
              <a:buFont typeface="Arial" panose="020B0604020202020204" pitchFamily="34" charset="0"/>
              <a:buChar char="•"/>
            </a:pPr>
            <a:r>
              <a:rPr lang="en-US" dirty="0" smtClean="0"/>
              <a:t>Auto </a:t>
            </a:r>
            <a:r>
              <a:rPr lang="en-US" dirty="0"/>
              <a:t>start/stop: Various sensor inputs from around the vehicle (speed sensors, steering angle, air conditioning on/off, engine temperature) are collated via the CAN bus to determine whether the engine can be shut down when stationary for improved fuel economy and emissions</a:t>
            </a:r>
            <a:r>
              <a:rPr lang="en-US" dirty="0"/>
              <a:t>. </a:t>
            </a:r>
            <a:endParaRPr lang="hu-HU" dirty="0" smtClean="0"/>
          </a:p>
          <a:p>
            <a:pPr marL="285750" indent="-285750" algn="just">
              <a:spcAft>
                <a:spcPts val="1200"/>
              </a:spcAft>
              <a:buFont typeface="Arial" panose="020B0604020202020204" pitchFamily="34" charset="0"/>
              <a:buChar char="•"/>
            </a:pPr>
            <a:r>
              <a:rPr lang="en-US" dirty="0" smtClean="0"/>
              <a:t>Electric </a:t>
            </a:r>
            <a:r>
              <a:rPr lang="en-US" dirty="0"/>
              <a:t>park brakes: The "hill hold" functionality takes input from the car's tilt sensor (also used by the burglar alarm) and the road speed sensors (also used by the ABS, engine control and traction control) via the CAN bus to determine if the car is stopped on an incline. Similarly, inputs from seat belt sensors (part of the airbag controls) are fed from the CAN bus to determine if the seat belts are fastened, so that the parking brake will automatically release upon moving off.</a:t>
            </a:r>
          </a:p>
          <a:p>
            <a:pPr algn="just">
              <a:spcAft>
                <a:spcPts val="1200"/>
              </a:spcAft>
            </a:pPr>
            <a:endParaRPr lang="en-US" dirty="0"/>
          </a:p>
          <a:p>
            <a:pPr algn="just">
              <a:spcAft>
                <a:spcPts val="1200"/>
              </a:spcAft>
            </a:pP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236743"/>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FB7A8510-9086-458A-BC61-64B17752D4DD}"/>
              </a:ext>
            </a:extLst>
          </p:cNvPr>
          <p:cNvSpPr>
            <a:spLocks noGrp="1"/>
          </p:cNvSpPr>
          <p:nvPr>
            <p:ph type="title"/>
          </p:nvPr>
        </p:nvSpPr>
        <p:spPr/>
        <p:txBody>
          <a:bodyPr/>
          <a:lstStyle/>
          <a:p>
            <a:r>
              <a:rPr lang="en-US" dirty="0"/>
              <a:t>CAN Automotive </a:t>
            </a:r>
            <a:r>
              <a:rPr lang="hu-HU" dirty="0"/>
              <a:t>A</a:t>
            </a:r>
            <a:r>
              <a:rPr lang="en-US" dirty="0" err="1"/>
              <a:t>pplications</a:t>
            </a:r>
            <a:endParaRPr lang="en-US" dirty="0"/>
          </a:p>
        </p:txBody>
      </p:sp>
    </p:spTree>
    <p:extLst>
      <p:ext uri="{BB962C8B-B14F-4D97-AF65-F5344CB8AC3E}">
        <p14:creationId xmlns:p14="http://schemas.microsoft.com/office/powerpoint/2010/main" val="17131938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http://www.infocellar.com/networks/images/OSI-1.png">
            <a:extLst>
              <a:ext uri="{FF2B5EF4-FFF2-40B4-BE49-F238E27FC236}">
                <a16:creationId xmlns:a16="http://schemas.microsoft.com/office/drawing/2014/main" xmlns="" id="{98ACCB98-1AEB-41FF-9F51-79361D883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5588"/>
            <a:ext cx="5388231" cy="5344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églalap 2">
            <a:extLst>
              <a:ext uri="{FF2B5EF4-FFF2-40B4-BE49-F238E27FC236}">
                <a16:creationId xmlns:a16="http://schemas.microsoft.com/office/drawing/2014/main" xmlns="" id="{6372DBF1-5465-4DF2-8200-44909423C8E7}"/>
              </a:ext>
            </a:extLst>
          </p:cNvPr>
          <p:cNvSpPr>
            <a:spLocks noChangeArrowheads="1"/>
          </p:cNvSpPr>
          <p:nvPr/>
        </p:nvSpPr>
        <p:spPr bwMode="auto">
          <a:xfrm>
            <a:off x="6215815" y="905588"/>
            <a:ext cx="2928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hu-HU" sz="1600" dirty="0"/>
              <a:t>The </a:t>
            </a:r>
            <a:r>
              <a:rPr lang="en-US" altLang="hu-HU" sz="1600" b="1" dirty="0"/>
              <a:t>Open Systems Interconnection model</a:t>
            </a:r>
            <a:r>
              <a:rPr lang="en-US" altLang="hu-HU" sz="1600" dirty="0"/>
              <a:t> (</a:t>
            </a:r>
            <a:r>
              <a:rPr lang="en-US" altLang="hu-HU" sz="1600" b="1" dirty="0"/>
              <a:t>OSI model</a:t>
            </a:r>
            <a:r>
              <a:rPr lang="en-US" altLang="hu-HU" sz="1600" dirty="0"/>
              <a:t>) is a conceptual model that characterizes and standardizes the communication functions of a telecommunication or computing system without regard to their underlying internal structure and technology. Its goal is the interoperability of diverse communication systems with standard protocols. The model partitions a communication system into abstraction layers. The original version of the model defined seven layers.</a:t>
            </a:r>
            <a:endParaRPr lang="hu-HU" altLang="hu-HU" sz="1600" dirty="0"/>
          </a:p>
        </p:txBody>
      </p:sp>
      <p:sp>
        <p:nvSpPr>
          <p:cNvPr id="5" name="Szövegdoboz 2">
            <a:extLst>
              <a:ext uri="{FF2B5EF4-FFF2-40B4-BE49-F238E27FC236}">
                <a16:creationId xmlns:a16="http://schemas.microsoft.com/office/drawing/2014/main" xmlns="" id="{A3FC981E-569C-4A8C-9521-BA6AC1455FAE}"/>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xmlns="" id="{9131DBEF-F53C-4B65-A15E-1EFE3D6F03DC}"/>
              </a:ext>
            </a:extLst>
          </p:cNvPr>
          <p:cNvSpPr>
            <a:spLocks noGrp="1"/>
          </p:cNvSpPr>
          <p:nvPr>
            <p:ph type="title"/>
          </p:nvPr>
        </p:nvSpPr>
        <p:spPr/>
        <p:txBody>
          <a:bodyPr/>
          <a:lstStyle/>
          <a:p>
            <a:r>
              <a:rPr lang="en-US" sz="3200" dirty="0"/>
              <a:t>ISO/OSI 7 layers model </a:t>
            </a:r>
          </a:p>
        </p:txBody>
      </p:sp>
    </p:spTree>
    <p:extLst>
      <p:ext uri="{BB962C8B-B14F-4D97-AF65-F5344CB8AC3E}">
        <p14:creationId xmlns:p14="http://schemas.microsoft.com/office/powerpoint/2010/main" val="37749802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928841"/>
            <a:ext cx="7920930" cy="3293209"/>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dirty="0" smtClean="0"/>
              <a:t>Parking </a:t>
            </a:r>
            <a:r>
              <a:rPr lang="en-US" dirty="0"/>
              <a:t>assist systems: when the driver engages reverse gear, the transmission control unit can send a signal via the CAN bus to activate both the parking sensor system, and the door control module for the passenger side door mirror to tilt downwards to show the position of the curb. The CAN bus also takes inputs from the rain sensor to trigger the rear windscreen wiper when reversing.</a:t>
            </a:r>
          </a:p>
          <a:p>
            <a:pPr marL="285750" indent="-285750" algn="just">
              <a:spcAft>
                <a:spcPts val="1200"/>
              </a:spcAft>
              <a:buFont typeface="Arial" panose="020B0604020202020204" pitchFamily="34" charset="0"/>
              <a:buChar char="•"/>
            </a:pPr>
            <a:r>
              <a:rPr lang="en-US" dirty="0" smtClean="0"/>
              <a:t>Auto </a:t>
            </a:r>
            <a:r>
              <a:rPr lang="en-US" dirty="0"/>
              <a:t>lane assist/collision avoidance systems: The inputs from the parking sensors are also used by the CAN bus to feed outside proximity data to driver assist systems such as Lane Departure warning, and more recently, these signals travel through the CAN bus to actuate brake by wire in active collision avoidance systems.</a:t>
            </a:r>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335052"/>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DBA7B257-D491-4026-ADF3-B74ED03404BB}"/>
              </a:ext>
            </a:extLst>
          </p:cNvPr>
          <p:cNvSpPr>
            <a:spLocks noGrp="1"/>
          </p:cNvSpPr>
          <p:nvPr>
            <p:ph type="title"/>
          </p:nvPr>
        </p:nvSpPr>
        <p:spPr/>
        <p:txBody>
          <a:bodyPr/>
          <a:lstStyle/>
          <a:p>
            <a:r>
              <a:rPr lang="en-US" dirty="0"/>
              <a:t>CAN Automotive </a:t>
            </a:r>
            <a:r>
              <a:rPr lang="hu-HU" dirty="0"/>
              <a:t>A</a:t>
            </a:r>
            <a:r>
              <a:rPr lang="en-US" dirty="0" err="1"/>
              <a:t>pplications</a:t>
            </a:r>
            <a:endParaRPr lang="en-US" dirty="0"/>
          </a:p>
        </p:txBody>
      </p:sp>
    </p:spTree>
    <p:extLst>
      <p:ext uri="{BB962C8B-B14F-4D97-AF65-F5344CB8AC3E}">
        <p14:creationId xmlns:p14="http://schemas.microsoft.com/office/powerpoint/2010/main" val="25770033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971550" y="1229416"/>
            <a:ext cx="7920930" cy="2462213"/>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n-US" dirty="0"/>
              <a:t>Auto brake wiping: Input is taken from the rain sensor (used primarily for the automatic windscreen wipers) via the CAN bus to the ABS module to initiate an imperceptible application of the brakes whilst driving to clear moisture from the brake rotors. Some high performance Audi and BMW models incorporate this feature.</a:t>
            </a:r>
          </a:p>
          <a:p>
            <a:pPr algn="just">
              <a:spcAft>
                <a:spcPts val="1200"/>
              </a:spcAft>
            </a:pPr>
            <a:r>
              <a:rPr lang="en-US" dirty="0"/>
              <a:t>In recent years, the LIN bus standard has been introduced to complement CAN for non-critical subsystems such as air-conditioning and infotainment, where data transmission speed and reliability are less critical.</a:t>
            </a: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1000475" y="6237312"/>
            <a:ext cx="2319866" cy="246221"/>
          </a:xfrm>
          <a:prstGeom prst="rect">
            <a:avLst/>
          </a:prstGeom>
        </p:spPr>
        <p:txBody>
          <a:bodyPr wrap="none">
            <a:spAutoFit/>
          </a:bodyPr>
          <a:lstStyle/>
          <a:p>
            <a:r>
              <a:rPr lang="hu-HU" sz="1000" dirty="0"/>
              <a:t>https://en.wikipedia.org/wiki/CAN_bus</a:t>
            </a:r>
          </a:p>
        </p:txBody>
      </p:sp>
      <p:sp>
        <p:nvSpPr>
          <p:cNvPr id="2" name="Cím 1">
            <a:extLst>
              <a:ext uri="{FF2B5EF4-FFF2-40B4-BE49-F238E27FC236}">
                <a16:creationId xmlns:a16="http://schemas.microsoft.com/office/drawing/2014/main" xmlns="" id="{470ED937-8D34-4818-ADE7-A7658C847C2E}"/>
              </a:ext>
            </a:extLst>
          </p:cNvPr>
          <p:cNvSpPr>
            <a:spLocks noGrp="1"/>
          </p:cNvSpPr>
          <p:nvPr>
            <p:ph type="title"/>
          </p:nvPr>
        </p:nvSpPr>
        <p:spPr/>
        <p:txBody>
          <a:bodyPr/>
          <a:lstStyle/>
          <a:p>
            <a:r>
              <a:rPr lang="en-US" dirty="0"/>
              <a:t>CAN Automotive </a:t>
            </a:r>
            <a:r>
              <a:rPr lang="hu-HU" dirty="0"/>
              <a:t>A</a:t>
            </a:r>
            <a:r>
              <a:rPr lang="en-US" dirty="0" err="1"/>
              <a:t>pplications</a:t>
            </a:r>
            <a:endParaRPr lang="en-US" dirty="0"/>
          </a:p>
        </p:txBody>
      </p:sp>
    </p:spTree>
    <p:extLst>
      <p:ext uri="{BB962C8B-B14F-4D97-AF65-F5344CB8AC3E}">
        <p14:creationId xmlns:p14="http://schemas.microsoft.com/office/powerpoint/2010/main" val="273775719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xmlns="" id="{2286943B-9356-4751-A6E6-78F767223228}"/>
              </a:ext>
            </a:extLst>
          </p:cNvPr>
          <p:cNvPicPr>
            <a:picLocks noChangeAspect="1"/>
          </p:cNvPicPr>
          <p:nvPr/>
        </p:nvPicPr>
        <p:blipFill>
          <a:blip r:embed="rId2"/>
          <a:stretch>
            <a:fillRect/>
          </a:stretch>
        </p:blipFill>
        <p:spPr>
          <a:xfrm>
            <a:off x="993254" y="3938790"/>
            <a:ext cx="8150746" cy="2547108"/>
          </a:xfrm>
          <a:prstGeom prst="rect">
            <a:avLst/>
          </a:prstGeom>
        </p:spPr>
      </p:pic>
      <p:sp>
        <p:nvSpPr>
          <p:cNvPr id="5" name="Téglalap 4">
            <a:extLst>
              <a:ext uri="{FF2B5EF4-FFF2-40B4-BE49-F238E27FC236}">
                <a16:creationId xmlns:a16="http://schemas.microsoft.com/office/drawing/2014/main" xmlns="" id="{476F77FD-1DA3-4F0E-A2C1-6CDFFF7308B8}"/>
              </a:ext>
            </a:extLst>
          </p:cNvPr>
          <p:cNvSpPr/>
          <p:nvPr/>
        </p:nvSpPr>
        <p:spPr>
          <a:xfrm>
            <a:off x="971550" y="876590"/>
            <a:ext cx="7920930" cy="3447098"/>
          </a:xfrm>
          <a:prstGeom prst="rect">
            <a:avLst/>
          </a:prstGeom>
        </p:spPr>
        <p:txBody>
          <a:bodyPr wrap="square">
            <a:spAutoFit/>
          </a:bodyPr>
          <a:lstStyle/>
          <a:p>
            <a:pPr algn="just">
              <a:spcAft>
                <a:spcPts val="1200"/>
              </a:spcAft>
            </a:pPr>
            <a:r>
              <a:rPr lang="en-US" dirty="0"/>
              <a:t>CAN is a multi-master serial bus standard for connecting Electronic Control Units [ECUs] also known as nodes. Two or more nodes are required on the CAN network to communicate. The complexity of the node can range from a simple I/O device up to an embedded computer with a CAN interface and sophisticated software. The node may also be a gateway allowing a standard computer to communicate over a USB or Ethernet port to the devices on a CAN network.</a:t>
            </a:r>
          </a:p>
          <a:p>
            <a:pPr algn="just">
              <a:spcAft>
                <a:spcPts val="1200"/>
              </a:spcAft>
            </a:pPr>
            <a:r>
              <a:rPr lang="en-US" dirty="0"/>
              <a:t>All nodes are connected to each other through a two wire bus. The wires are a twisted pair with a </a:t>
            </a:r>
            <a:r>
              <a:rPr lang="en-US" dirty="0" smtClean="0"/>
              <a:t>120Ω </a:t>
            </a:r>
            <a:r>
              <a:rPr lang="en-US" dirty="0"/>
              <a:t>(nominal) characteristic impedance.</a:t>
            </a:r>
          </a:p>
          <a:p>
            <a:pPr algn="just">
              <a:spcAft>
                <a:spcPts val="1200"/>
              </a:spcAft>
            </a:pPr>
            <a:r>
              <a:rPr lang="en-US" dirty="0"/>
              <a:t>ISO 11898-2, also called high speed CAN, uses a linear bus terminated at each end with </a:t>
            </a:r>
            <a:r>
              <a:rPr lang="en-US" dirty="0" smtClean="0"/>
              <a:t>120Ω </a:t>
            </a:r>
            <a:r>
              <a:rPr lang="en-US" dirty="0"/>
              <a:t>resistors.</a:t>
            </a:r>
            <a:endParaRPr lang="hu-HU" dirty="0"/>
          </a:p>
        </p:txBody>
      </p:sp>
      <p:sp>
        <p:nvSpPr>
          <p:cNvPr id="8" name="Téglalap 7">
            <a:extLst>
              <a:ext uri="{FF2B5EF4-FFF2-40B4-BE49-F238E27FC236}">
                <a16:creationId xmlns:a16="http://schemas.microsoft.com/office/drawing/2014/main" xmlns="" id="{EA191181-DD8D-4078-B137-37E6C512C053}"/>
              </a:ext>
            </a:extLst>
          </p:cNvPr>
          <p:cNvSpPr/>
          <p:nvPr/>
        </p:nvSpPr>
        <p:spPr>
          <a:xfrm>
            <a:off x="971550" y="6259394"/>
            <a:ext cx="2319866" cy="246221"/>
          </a:xfrm>
          <a:prstGeom prst="rect">
            <a:avLst/>
          </a:prstGeom>
        </p:spPr>
        <p:txBody>
          <a:bodyPr wrap="none">
            <a:spAutoFit/>
          </a:bodyPr>
          <a:lstStyle/>
          <a:p>
            <a:r>
              <a:rPr lang="hu-HU" sz="1000" dirty="0"/>
              <a:t>https://en.wikipedia.org/wiki/CAN_bus</a:t>
            </a:r>
          </a:p>
        </p:txBody>
      </p:sp>
      <p:sp>
        <p:nvSpPr>
          <p:cNvPr id="4" name="Cím 3">
            <a:extLst>
              <a:ext uri="{FF2B5EF4-FFF2-40B4-BE49-F238E27FC236}">
                <a16:creationId xmlns:a16="http://schemas.microsoft.com/office/drawing/2014/main" xmlns="" id="{0B5504B0-86F4-44E0-9159-8E2F6468C676}"/>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3837462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xmlns="" id="{2286943B-9356-4751-A6E6-78F767223228}"/>
              </a:ext>
            </a:extLst>
          </p:cNvPr>
          <p:cNvPicPr>
            <a:picLocks noChangeAspect="1"/>
          </p:cNvPicPr>
          <p:nvPr/>
        </p:nvPicPr>
        <p:blipFill>
          <a:blip r:embed="rId2"/>
          <a:stretch>
            <a:fillRect/>
          </a:stretch>
        </p:blipFill>
        <p:spPr>
          <a:xfrm>
            <a:off x="971550" y="2577633"/>
            <a:ext cx="7628951" cy="2384047"/>
          </a:xfrm>
          <a:prstGeom prst="rect">
            <a:avLst/>
          </a:prstGeom>
        </p:spPr>
      </p:pic>
      <p:sp>
        <p:nvSpPr>
          <p:cNvPr id="5" name="Téglalap 4">
            <a:extLst>
              <a:ext uri="{FF2B5EF4-FFF2-40B4-BE49-F238E27FC236}">
                <a16:creationId xmlns:a16="http://schemas.microsoft.com/office/drawing/2014/main" xmlns="" id="{476F77FD-1DA3-4F0E-A2C1-6CDFFF7308B8}"/>
              </a:ext>
            </a:extLst>
          </p:cNvPr>
          <p:cNvSpPr/>
          <p:nvPr/>
        </p:nvSpPr>
        <p:spPr>
          <a:xfrm>
            <a:off x="971550" y="784225"/>
            <a:ext cx="7920930" cy="2031325"/>
          </a:xfrm>
          <a:prstGeom prst="rect">
            <a:avLst/>
          </a:prstGeom>
        </p:spPr>
        <p:txBody>
          <a:bodyPr wrap="square">
            <a:spAutoFit/>
          </a:bodyPr>
          <a:lstStyle/>
          <a:p>
            <a:pPr algn="just">
              <a:spcAft>
                <a:spcPts val="1200"/>
              </a:spcAft>
            </a:pPr>
            <a:r>
              <a:rPr lang="en-US" dirty="0"/>
              <a:t>High speed CAN signaling drives the CAN high wire towards </a:t>
            </a:r>
            <a:r>
              <a:rPr lang="en-US" dirty="0" smtClean="0"/>
              <a:t>5V </a:t>
            </a:r>
            <a:r>
              <a:rPr lang="en-US" dirty="0"/>
              <a:t>and the CAN low wire towards </a:t>
            </a:r>
            <a:r>
              <a:rPr lang="en-US" dirty="0" smtClean="0"/>
              <a:t>0V </a:t>
            </a:r>
            <a:r>
              <a:rPr lang="en-US" dirty="0"/>
              <a:t>when transmitting a dominant (0), and does not drive either wire when transmitting a recessive (1). The dominant differential voltage is a nominal </a:t>
            </a:r>
            <a:r>
              <a:rPr lang="en-US" dirty="0" smtClean="0"/>
              <a:t>2V</a:t>
            </a:r>
            <a:r>
              <a:rPr lang="en-US" dirty="0"/>
              <a:t>. The termination resistor passively returns the two wires to a nominal differential voltage of </a:t>
            </a:r>
            <a:r>
              <a:rPr lang="en-US" dirty="0" smtClean="0"/>
              <a:t>0V</a:t>
            </a:r>
            <a:r>
              <a:rPr lang="en-US" dirty="0"/>
              <a:t>. The dominant common mode voltage must be within 1.5 to </a:t>
            </a:r>
            <a:r>
              <a:rPr lang="en-US" dirty="0" smtClean="0"/>
              <a:t>3.5V </a:t>
            </a:r>
            <a:r>
              <a:rPr lang="en-US" dirty="0"/>
              <a:t>of common and the recessive common mode voltage must be within +/-12 of common.</a:t>
            </a:r>
            <a:endParaRPr lang="hu-HU" dirty="0"/>
          </a:p>
        </p:txBody>
      </p:sp>
      <p:pic>
        <p:nvPicPr>
          <p:cNvPr id="6" name="Kép 5">
            <a:extLst>
              <a:ext uri="{FF2B5EF4-FFF2-40B4-BE49-F238E27FC236}">
                <a16:creationId xmlns:a16="http://schemas.microsoft.com/office/drawing/2014/main" xmlns="" id="{69440E73-B1EE-4FB2-9F29-462615A8C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4661626"/>
            <a:ext cx="7409904" cy="1663230"/>
          </a:xfrm>
          <a:prstGeom prst="rect">
            <a:avLst/>
          </a:prstGeom>
        </p:spPr>
      </p:pic>
      <p:sp>
        <p:nvSpPr>
          <p:cNvPr id="4" name="Cím 3">
            <a:extLst>
              <a:ext uri="{FF2B5EF4-FFF2-40B4-BE49-F238E27FC236}">
                <a16:creationId xmlns:a16="http://schemas.microsoft.com/office/drawing/2014/main" xmlns="" id="{1FDC5987-39BD-4AB7-8615-E224E03770AB}"/>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6090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xmlns="" id="{2286943B-9356-4751-A6E6-78F767223228}"/>
              </a:ext>
            </a:extLst>
          </p:cNvPr>
          <p:cNvPicPr>
            <a:picLocks noChangeAspect="1"/>
          </p:cNvPicPr>
          <p:nvPr/>
        </p:nvPicPr>
        <p:blipFill>
          <a:blip r:embed="rId2"/>
          <a:stretch>
            <a:fillRect/>
          </a:stretch>
        </p:blipFill>
        <p:spPr>
          <a:xfrm>
            <a:off x="827584" y="401125"/>
            <a:ext cx="8306647" cy="2595827"/>
          </a:xfrm>
          <a:prstGeom prst="rect">
            <a:avLst/>
          </a:prstGeom>
        </p:spPr>
      </p:pic>
      <p:pic>
        <p:nvPicPr>
          <p:cNvPr id="6" name="Kép 5">
            <a:extLst>
              <a:ext uri="{FF2B5EF4-FFF2-40B4-BE49-F238E27FC236}">
                <a16:creationId xmlns:a16="http://schemas.microsoft.com/office/drawing/2014/main" xmlns="" id="{69440E73-B1EE-4FB2-9F29-462615A8C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3" y="2780928"/>
            <a:ext cx="8146871" cy="3528392"/>
          </a:xfrm>
          <a:prstGeom prst="rect">
            <a:avLst/>
          </a:prstGeom>
        </p:spPr>
      </p:pic>
      <p:sp>
        <p:nvSpPr>
          <p:cNvPr id="4" name="Cím 3">
            <a:extLst>
              <a:ext uri="{FF2B5EF4-FFF2-40B4-BE49-F238E27FC236}">
                <a16:creationId xmlns:a16="http://schemas.microsoft.com/office/drawing/2014/main" xmlns="" id="{1FDC5987-39BD-4AB7-8615-E224E03770AB}"/>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35546424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xmlns="" id="{476F77FD-1DA3-4F0E-A2C1-6CDFFF7308B8}"/>
              </a:ext>
            </a:extLst>
          </p:cNvPr>
          <p:cNvSpPr/>
          <p:nvPr/>
        </p:nvSpPr>
        <p:spPr>
          <a:xfrm>
            <a:off x="1041814" y="848616"/>
            <a:ext cx="7920930" cy="1200329"/>
          </a:xfrm>
          <a:prstGeom prst="rect">
            <a:avLst/>
          </a:prstGeom>
        </p:spPr>
        <p:txBody>
          <a:bodyPr wrap="square">
            <a:spAutoFit/>
          </a:bodyPr>
          <a:lstStyle/>
          <a:p>
            <a:pPr algn="just">
              <a:spcAft>
                <a:spcPts val="1200"/>
              </a:spcAft>
            </a:pPr>
            <a:r>
              <a:rPr lang="en-US" b="1" dirty="0"/>
              <a:t>ISO 11898-3</a:t>
            </a:r>
            <a:r>
              <a:rPr lang="en-US" dirty="0"/>
              <a:t>, also called low speed or fault tolerant CAN, uses a linear bus, star bus or multiple star buses connected by a linear bus and is terminated at each node by a fraction of the overall termination resistance. The overall termination resistance should be about 100 Ω, but not less than 100 Ω.</a:t>
            </a:r>
            <a:endParaRPr lang="hu-HU" dirty="0"/>
          </a:p>
        </p:txBody>
      </p:sp>
      <p:pic>
        <p:nvPicPr>
          <p:cNvPr id="7" name="Kép 6">
            <a:extLst>
              <a:ext uri="{FF2B5EF4-FFF2-40B4-BE49-F238E27FC236}">
                <a16:creationId xmlns:a16="http://schemas.microsoft.com/office/drawing/2014/main" xmlns="" id="{E1AAF923-1D97-448C-AFC5-29BA8764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814" y="1988840"/>
            <a:ext cx="7060372" cy="4303277"/>
          </a:xfrm>
          <a:prstGeom prst="rect">
            <a:avLst/>
          </a:prstGeom>
        </p:spPr>
      </p:pic>
      <p:sp>
        <p:nvSpPr>
          <p:cNvPr id="2" name="Cím 1">
            <a:extLst>
              <a:ext uri="{FF2B5EF4-FFF2-40B4-BE49-F238E27FC236}">
                <a16:creationId xmlns:a16="http://schemas.microsoft.com/office/drawing/2014/main" xmlns="" id="{B20E5976-27C5-4012-8951-78C8200B463C}"/>
              </a:ext>
            </a:extLst>
          </p:cNvPr>
          <p:cNvSpPr>
            <a:spLocks noGrp="1"/>
          </p:cNvSpPr>
          <p:nvPr>
            <p:ph type="title"/>
          </p:nvPr>
        </p:nvSpPr>
        <p:spPr/>
        <p:txBody>
          <a:bodyPr/>
          <a:lstStyle/>
          <a:p>
            <a:r>
              <a:rPr lang="en-US" dirty="0"/>
              <a:t>CAN Architecture</a:t>
            </a:r>
          </a:p>
        </p:txBody>
      </p:sp>
    </p:spTree>
    <p:extLst>
      <p:ext uri="{BB962C8B-B14F-4D97-AF65-F5344CB8AC3E}">
        <p14:creationId xmlns:p14="http://schemas.microsoft.com/office/powerpoint/2010/main" val="27475651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xmlns="" id="{E1AAF923-1D97-448C-AFC5-29BA87645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764704"/>
            <a:ext cx="6048672" cy="4015069"/>
          </a:xfrm>
          <a:prstGeom prst="rect">
            <a:avLst/>
          </a:prstGeom>
        </p:spPr>
      </p:pic>
      <p:sp>
        <p:nvSpPr>
          <p:cNvPr id="2" name="Cím 1">
            <a:extLst>
              <a:ext uri="{FF2B5EF4-FFF2-40B4-BE49-F238E27FC236}">
                <a16:creationId xmlns:a16="http://schemas.microsoft.com/office/drawing/2014/main" xmlns="" id="{7452F778-F333-4415-A6B2-C64BBACB7ACB}"/>
              </a:ext>
            </a:extLst>
          </p:cNvPr>
          <p:cNvSpPr>
            <a:spLocks noGrp="1"/>
          </p:cNvSpPr>
          <p:nvPr>
            <p:ph type="title"/>
          </p:nvPr>
        </p:nvSpPr>
        <p:spPr/>
        <p:txBody>
          <a:bodyPr/>
          <a:lstStyle/>
          <a:p>
            <a:r>
              <a:rPr lang="en-US" dirty="0"/>
              <a:t>CAN Architecture</a:t>
            </a:r>
          </a:p>
        </p:txBody>
      </p:sp>
      <p:pic>
        <p:nvPicPr>
          <p:cNvPr id="4" name="Kép 3">
            <a:extLst>
              <a:ext uri="{FF2B5EF4-FFF2-40B4-BE49-F238E27FC236}">
                <a16:creationId xmlns:a16="http://schemas.microsoft.com/office/drawing/2014/main" xmlns="" id="{65F81FBD-D0B5-4CE1-8B8E-4BD4DC99C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275" y="4677678"/>
            <a:ext cx="6570117" cy="1730560"/>
          </a:xfrm>
          <a:prstGeom prst="rect">
            <a:avLst/>
          </a:prstGeom>
        </p:spPr>
      </p:pic>
    </p:spTree>
    <p:extLst>
      <p:ext uri="{BB962C8B-B14F-4D97-AF65-F5344CB8AC3E}">
        <p14:creationId xmlns:p14="http://schemas.microsoft.com/office/powerpoint/2010/main" val="21461043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xmlns="" id="{ED4346FB-FBD0-415C-9413-7B061F20F191}"/>
              </a:ext>
            </a:extLst>
          </p:cNvPr>
          <p:cNvPicPr>
            <a:picLocks noChangeAspect="1"/>
          </p:cNvPicPr>
          <p:nvPr/>
        </p:nvPicPr>
        <p:blipFill>
          <a:blip r:embed="rId2"/>
          <a:stretch>
            <a:fillRect/>
          </a:stretch>
        </p:blipFill>
        <p:spPr>
          <a:xfrm>
            <a:off x="1331913" y="1559183"/>
            <a:ext cx="7108206" cy="4102065"/>
          </a:xfrm>
          <a:prstGeom prst="rect">
            <a:avLst/>
          </a:prstGeom>
        </p:spPr>
      </p:pic>
      <p:sp>
        <p:nvSpPr>
          <p:cNvPr id="7" name="Szövegdoboz 2">
            <a:extLst>
              <a:ext uri="{FF2B5EF4-FFF2-40B4-BE49-F238E27FC236}">
                <a16:creationId xmlns:a16="http://schemas.microsoft.com/office/drawing/2014/main" xmlns="" id="{EF89E3E2-2ADE-46A6-8626-61724A6DDB85}"/>
              </a:ext>
            </a:extLst>
          </p:cNvPr>
          <p:cNvSpPr txBox="1">
            <a:spLocks noGrp="1" noChangeArrowheads="1"/>
          </p:cNvSpPr>
          <p:nvPr>
            <p:ph type="title"/>
          </p:nvPr>
        </p:nvSpPr>
        <p:spPr bwMode="auto">
          <a:xfrm>
            <a:off x="1043608" y="276727"/>
            <a:ext cx="7499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hu-HU" dirty="0">
                <a:solidFill>
                  <a:schemeClr val="tx2"/>
                </a:solidFill>
                <a:latin typeface="+mj-lt"/>
              </a:rPr>
              <a:t>Can </a:t>
            </a:r>
            <a:r>
              <a:rPr lang="hu-HU" altLang="hu-HU" dirty="0">
                <a:solidFill>
                  <a:schemeClr val="tx2"/>
                </a:solidFill>
                <a:latin typeface="+mj-lt"/>
              </a:rPr>
              <a:t>BUS </a:t>
            </a:r>
            <a:r>
              <a:rPr lang="en-GB" altLang="hu-HU" dirty="0">
                <a:solidFill>
                  <a:schemeClr val="tx2"/>
                </a:solidFill>
                <a:latin typeface="+mj-lt"/>
              </a:rPr>
              <a:t>system</a:t>
            </a:r>
          </a:p>
        </p:txBody>
      </p:sp>
    </p:spTree>
    <p:extLst>
      <p:ext uri="{BB962C8B-B14F-4D97-AF65-F5344CB8AC3E}">
        <p14:creationId xmlns:p14="http://schemas.microsoft.com/office/powerpoint/2010/main" val="4180096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xmlns="" id="{06F0397C-0F8A-46BE-B7F7-868FAC23C108}"/>
              </a:ext>
            </a:extLst>
          </p:cNvPr>
          <p:cNvPicPr>
            <a:picLocks noChangeAspect="1"/>
          </p:cNvPicPr>
          <p:nvPr/>
        </p:nvPicPr>
        <p:blipFill>
          <a:blip r:embed="rId2"/>
          <a:stretch>
            <a:fillRect/>
          </a:stretch>
        </p:blipFill>
        <p:spPr>
          <a:xfrm>
            <a:off x="1835696" y="1622955"/>
            <a:ext cx="5613582" cy="3813007"/>
          </a:xfrm>
          <a:prstGeom prst="rect">
            <a:avLst/>
          </a:prstGeom>
        </p:spPr>
      </p:pic>
      <p:sp>
        <p:nvSpPr>
          <p:cNvPr id="3" name="Szövegdoboz 2">
            <a:extLst>
              <a:ext uri="{FF2B5EF4-FFF2-40B4-BE49-F238E27FC236}">
                <a16:creationId xmlns:a16="http://schemas.microsoft.com/office/drawing/2014/main" xmlns="" id="{45704AC9-ECBC-498A-B935-D7CD20CF6C04}"/>
              </a:ext>
            </a:extLst>
          </p:cNvPr>
          <p:cNvSpPr txBox="1"/>
          <p:nvPr/>
        </p:nvSpPr>
        <p:spPr bwMode="auto">
          <a:xfrm>
            <a:off x="1619672" y="1160597"/>
            <a:ext cx="2621230"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indent="0" algn="ctr">
              <a:buFontTx/>
              <a:buNone/>
            </a:pPr>
            <a:r>
              <a:rPr lang="en-US" kern="0" dirty="0"/>
              <a:t>Why twisted pair cable?</a:t>
            </a:r>
          </a:p>
        </p:txBody>
      </p:sp>
      <p:sp>
        <p:nvSpPr>
          <p:cNvPr id="4" name="Cím 3">
            <a:extLst>
              <a:ext uri="{FF2B5EF4-FFF2-40B4-BE49-F238E27FC236}">
                <a16:creationId xmlns:a16="http://schemas.microsoft.com/office/drawing/2014/main" xmlns="" id="{1431353C-261A-4F4B-B58E-5A88B726F24F}"/>
              </a:ext>
            </a:extLst>
          </p:cNvPr>
          <p:cNvSpPr>
            <a:spLocks noGrp="1"/>
          </p:cNvSpPr>
          <p:nvPr>
            <p:ph type="title"/>
          </p:nvPr>
        </p:nvSpPr>
        <p:spPr/>
        <p:txBody>
          <a:bodyPr/>
          <a:lstStyle/>
          <a:p>
            <a:r>
              <a:rPr lang="en-US" altLang="hu-HU" sz="3200" dirty="0"/>
              <a:t>Can </a:t>
            </a:r>
            <a:r>
              <a:rPr lang="hu-HU" altLang="hu-HU" sz="3200" dirty="0"/>
              <a:t>BUS </a:t>
            </a:r>
            <a:r>
              <a:rPr lang="en-GB" altLang="hu-HU" sz="3200" dirty="0"/>
              <a:t>system</a:t>
            </a:r>
            <a:endParaRPr lang="en-US" sz="3200" dirty="0"/>
          </a:p>
        </p:txBody>
      </p:sp>
    </p:spTree>
    <p:extLst>
      <p:ext uri="{BB962C8B-B14F-4D97-AF65-F5344CB8AC3E}">
        <p14:creationId xmlns:p14="http://schemas.microsoft.com/office/powerpoint/2010/main" val="397740918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xmlns="" id="{BB35268E-D5E1-4D39-A987-7A5931D9AC55}"/>
              </a:ext>
            </a:extLst>
          </p:cNvPr>
          <p:cNvPicPr>
            <a:picLocks noChangeAspect="1"/>
          </p:cNvPicPr>
          <p:nvPr/>
        </p:nvPicPr>
        <p:blipFill>
          <a:blip r:embed="rId2"/>
          <a:stretch>
            <a:fillRect/>
          </a:stretch>
        </p:blipFill>
        <p:spPr>
          <a:xfrm>
            <a:off x="827583" y="1047537"/>
            <a:ext cx="8062103" cy="4842725"/>
          </a:xfrm>
          <a:prstGeom prst="rect">
            <a:avLst/>
          </a:prstGeom>
        </p:spPr>
      </p:pic>
      <p:sp>
        <p:nvSpPr>
          <p:cNvPr id="7" name="Szövegdoboz 6">
            <a:extLst>
              <a:ext uri="{FF2B5EF4-FFF2-40B4-BE49-F238E27FC236}">
                <a16:creationId xmlns:a16="http://schemas.microsoft.com/office/drawing/2014/main" xmlns="" id="{412483A2-1407-4900-81F3-AA655806AA67}"/>
              </a:ext>
            </a:extLst>
          </p:cNvPr>
          <p:cNvSpPr txBox="1"/>
          <p:nvPr/>
        </p:nvSpPr>
        <p:spPr bwMode="auto">
          <a:xfrm>
            <a:off x="1268799" y="862871"/>
            <a:ext cx="1749197" cy="3693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p>
            <a:pPr marL="0" indent="0" algn="ctr">
              <a:buFontTx/>
              <a:buNone/>
            </a:pPr>
            <a:r>
              <a:rPr lang="en-US" kern="0" dirty="0"/>
              <a:t>Arbitration race</a:t>
            </a:r>
          </a:p>
        </p:txBody>
      </p:sp>
      <p:sp>
        <p:nvSpPr>
          <p:cNvPr id="3" name="Cím 2">
            <a:extLst>
              <a:ext uri="{FF2B5EF4-FFF2-40B4-BE49-F238E27FC236}">
                <a16:creationId xmlns:a16="http://schemas.microsoft.com/office/drawing/2014/main" xmlns="" id="{FAFB966E-9418-4F6D-A31D-04DC3C94EF05}"/>
              </a:ext>
            </a:extLst>
          </p:cNvPr>
          <p:cNvSpPr>
            <a:spLocks noGrp="1"/>
          </p:cNvSpPr>
          <p:nvPr>
            <p:ph type="title"/>
          </p:nvPr>
        </p:nvSpPr>
        <p:spPr/>
        <p:txBody>
          <a:bodyPr/>
          <a:lstStyle/>
          <a:p>
            <a:r>
              <a:rPr lang="en-US" sz="3200" dirty="0"/>
              <a:t>Can BUS system</a:t>
            </a:r>
          </a:p>
        </p:txBody>
      </p:sp>
    </p:spTree>
    <p:extLst>
      <p:ext uri="{BB962C8B-B14F-4D97-AF65-F5344CB8AC3E}">
        <p14:creationId xmlns:p14="http://schemas.microsoft.com/office/powerpoint/2010/main" val="36474928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zövegdoboz 2">
            <a:extLst>
              <a:ext uri="{FF2B5EF4-FFF2-40B4-BE49-F238E27FC236}">
                <a16:creationId xmlns:a16="http://schemas.microsoft.com/office/drawing/2014/main" xmlns="" id="{67D3D43B-F758-4A75-96F1-952894D5D1C8}"/>
              </a:ext>
            </a:extLst>
          </p:cNvPr>
          <p:cNvSpPr txBox="1">
            <a:spLocks noChangeArrowheads="1"/>
          </p:cNvSpPr>
          <p:nvPr/>
        </p:nvSpPr>
        <p:spPr bwMode="auto">
          <a:xfrm>
            <a:off x="977356" y="2997890"/>
            <a:ext cx="7850187"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hu-HU" sz="1800" b="1" dirty="0"/>
              <a:t>Random</a:t>
            </a:r>
            <a:r>
              <a:rPr lang="en-GB" altLang="hu-HU" sz="1800" dirty="0"/>
              <a:t> access: - The „workstation (WS)” is randomly checking the BUS state, and if the BUS is not busy can initiate the transmit. (</a:t>
            </a:r>
            <a:r>
              <a:rPr lang="en-GB" altLang="hu-HU" sz="1800" b="1" i="1" dirty="0"/>
              <a:t>CSMA/CD</a:t>
            </a:r>
            <a:r>
              <a:rPr lang="en-GB" altLang="hu-HU" sz="1800" dirty="0"/>
              <a:t>) </a:t>
            </a:r>
          </a:p>
          <a:p>
            <a:pPr eaLnBrk="1" hangingPunct="1">
              <a:spcBef>
                <a:spcPct val="0"/>
              </a:spcBef>
            </a:pPr>
            <a:endParaRPr lang="en-GB" altLang="hu-HU" sz="1800" dirty="0"/>
          </a:p>
          <a:p>
            <a:pPr eaLnBrk="1" hangingPunct="1">
              <a:spcBef>
                <a:spcPct val="0"/>
              </a:spcBef>
            </a:pPr>
            <a:r>
              <a:rPr lang="en-GB" altLang="hu-HU" sz="1800" b="1" dirty="0"/>
              <a:t>Distributed</a:t>
            </a:r>
            <a:r>
              <a:rPr lang="en-GB" altLang="hu-HU" sz="1800" dirty="0"/>
              <a:t> access: Just one „workstation” has the ability to transmit. This ability is passed</a:t>
            </a:r>
            <a:r>
              <a:rPr lang="hu-HU" altLang="hu-HU" sz="1800" dirty="0"/>
              <a:t> </a:t>
            </a:r>
            <a:r>
              <a:rPr lang="en-GB" altLang="hu-HU" sz="1800" dirty="0"/>
              <a:t>(after the determined time-period) from WS to WS (</a:t>
            </a:r>
            <a:r>
              <a:rPr lang="en-GB" altLang="hu-HU" sz="1800" b="1" dirty="0"/>
              <a:t>CSMA/CA</a:t>
            </a:r>
            <a:r>
              <a:rPr lang="en-GB" altLang="hu-HU" sz="1800" dirty="0"/>
              <a:t>)</a:t>
            </a:r>
          </a:p>
          <a:p>
            <a:pPr eaLnBrk="1" hangingPunct="1">
              <a:spcBef>
                <a:spcPct val="0"/>
              </a:spcBef>
            </a:pPr>
            <a:endParaRPr lang="en-GB" altLang="hu-HU" sz="1800" dirty="0"/>
          </a:p>
          <a:p>
            <a:pPr eaLnBrk="1" hangingPunct="1">
              <a:spcBef>
                <a:spcPct val="0"/>
              </a:spcBef>
            </a:pPr>
            <a:r>
              <a:rPr lang="en-GB" altLang="hu-HU" sz="1800" b="1" dirty="0"/>
              <a:t>Centralized</a:t>
            </a:r>
            <a:r>
              <a:rPr lang="en-GB" altLang="hu-HU" sz="1800" dirty="0"/>
              <a:t> access: a central „station” controlling the BUS accesses. The other WSs listening for permit to transfer. (</a:t>
            </a:r>
            <a:r>
              <a:rPr lang="en-GB" altLang="hu-HU" sz="1800" b="1" dirty="0"/>
              <a:t>TDMA</a:t>
            </a:r>
            <a:r>
              <a:rPr lang="hu-HU" altLang="hu-HU" sz="1800" b="1" dirty="0"/>
              <a:t>, Master-Slave</a:t>
            </a:r>
            <a:r>
              <a:rPr lang="en-GB" altLang="hu-HU" sz="1800" dirty="0"/>
              <a:t>)   </a:t>
            </a:r>
          </a:p>
        </p:txBody>
      </p:sp>
      <p:sp>
        <p:nvSpPr>
          <p:cNvPr id="4" name="Szövegdoboz 2">
            <a:extLst>
              <a:ext uri="{FF2B5EF4-FFF2-40B4-BE49-F238E27FC236}">
                <a16:creationId xmlns:a16="http://schemas.microsoft.com/office/drawing/2014/main" xmlns="" id="{804A3A30-9C4A-4A9D-922B-A84B173DA563}"/>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5" name="Téglalap 3">
            <a:extLst>
              <a:ext uri="{FF2B5EF4-FFF2-40B4-BE49-F238E27FC236}">
                <a16:creationId xmlns:a16="http://schemas.microsoft.com/office/drawing/2014/main" xmlns="" id="{59DF0445-B1C7-4773-9861-D7D0F37D3064}"/>
              </a:ext>
            </a:extLst>
          </p:cNvPr>
          <p:cNvSpPr>
            <a:spLocks noChangeArrowheads="1"/>
          </p:cNvSpPr>
          <p:nvPr/>
        </p:nvSpPr>
        <p:spPr bwMode="auto">
          <a:xfrm>
            <a:off x="1200451" y="1188326"/>
            <a:ext cx="740399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dirty="0"/>
              <a:t>There are various methods of collision avoidance between the various fieldbus systems and in most cases the collision avoidance is actually a collision “repair”, which requires an unspecified bus recovery time, therefore taking up valuable bandwidth, and usually results in the destruction of the message.</a:t>
            </a:r>
          </a:p>
        </p:txBody>
      </p:sp>
      <p:sp>
        <p:nvSpPr>
          <p:cNvPr id="2" name="Cím 1">
            <a:extLst>
              <a:ext uri="{FF2B5EF4-FFF2-40B4-BE49-F238E27FC236}">
                <a16:creationId xmlns:a16="http://schemas.microsoft.com/office/drawing/2014/main" xmlns="" id="{BCB32589-4E60-40DD-8F43-FC4FCA5AE4CD}"/>
              </a:ext>
            </a:extLst>
          </p:cNvPr>
          <p:cNvSpPr>
            <a:spLocks noGrp="1"/>
          </p:cNvSpPr>
          <p:nvPr>
            <p:ph type="title"/>
          </p:nvPr>
        </p:nvSpPr>
        <p:spPr/>
        <p:txBody>
          <a:bodyPr/>
          <a:lstStyle/>
          <a:p>
            <a:r>
              <a:rPr lang="en-US" sz="3200" dirty="0"/>
              <a:t>Bus Access Methods</a:t>
            </a:r>
          </a:p>
        </p:txBody>
      </p:sp>
    </p:spTree>
    <p:extLst>
      <p:ext uri="{BB962C8B-B14F-4D97-AF65-F5344CB8AC3E}">
        <p14:creationId xmlns:p14="http://schemas.microsoft.com/office/powerpoint/2010/main" val="20032838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xmlns="" id="{BDE184F5-0906-4C34-ABF9-045C633471DC}"/>
              </a:ext>
            </a:extLst>
          </p:cNvPr>
          <p:cNvPicPr>
            <a:picLocks noChangeAspect="1"/>
          </p:cNvPicPr>
          <p:nvPr/>
        </p:nvPicPr>
        <p:blipFill>
          <a:blip r:embed="rId2"/>
          <a:stretch>
            <a:fillRect/>
          </a:stretch>
        </p:blipFill>
        <p:spPr>
          <a:xfrm>
            <a:off x="856013" y="982640"/>
            <a:ext cx="8213374" cy="4462584"/>
          </a:xfrm>
          <a:prstGeom prst="rect">
            <a:avLst/>
          </a:prstGeom>
        </p:spPr>
      </p:pic>
      <p:sp>
        <p:nvSpPr>
          <p:cNvPr id="2" name="Cím 1">
            <a:extLst>
              <a:ext uri="{FF2B5EF4-FFF2-40B4-BE49-F238E27FC236}">
                <a16:creationId xmlns:a16="http://schemas.microsoft.com/office/drawing/2014/main" xmlns="" id="{689D8CA5-7EE9-49CE-819C-24F84C1B11BF}"/>
              </a:ext>
            </a:extLst>
          </p:cNvPr>
          <p:cNvSpPr>
            <a:spLocks noGrp="1"/>
          </p:cNvSpPr>
          <p:nvPr>
            <p:ph type="title"/>
          </p:nvPr>
        </p:nvSpPr>
        <p:spPr/>
        <p:txBody>
          <a:bodyPr/>
          <a:lstStyle/>
          <a:p>
            <a:r>
              <a:rPr lang="en-US" dirty="0"/>
              <a:t>Can BUS system</a:t>
            </a:r>
          </a:p>
        </p:txBody>
      </p:sp>
    </p:spTree>
    <p:extLst>
      <p:ext uri="{BB962C8B-B14F-4D97-AF65-F5344CB8AC3E}">
        <p14:creationId xmlns:p14="http://schemas.microsoft.com/office/powerpoint/2010/main" val="8123720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3" name="Kép 2">
            <a:extLst>
              <a:ext uri="{FF2B5EF4-FFF2-40B4-BE49-F238E27FC236}">
                <a16:creationId xmlns:a16="http://schemas.microsoft.com/office/drawing/2014/main" xmlns="" id="{C8FDADF1-B612-40D5-8859-CC0C3AABEE8A}"/>
              </a:ext>
            </a:extLst>
          </p:cNvPr>
          <p:cNvPicPr>
            <a:picLocks noChangeAspect="1"/>
          </p:cNvPicPr>
          <p:nvPr/>
        </p:nvPicPr>
        <p:blipFill>
          <a:blip r:embed="rId2"/>
          <a:stretch>
            <a:fillRect/>
          </a:stretch>
        </p:blipFill>
        <p:spPr>
          <a:xfrm>
            <a:off x="852407" y="569115"/>
            <a:ext cx="8239206" cy="4372053"/>
          </a:xfrm>
          <a:prstGeom prst="rect">
            <a:avLst/>
          </a:prstGeom>
        </p:spPr>
      </p:pic>
      <p:sp>
        <p:nvSpPr>
          <p:cNvPr id="2" name="Cím 1">
            <a:extLst>
              <a:ext uri="{FF2B5EF4-FFF2-40B4-BE49-F238E27FC236}">
                <a16:creationId xmlns:a16="http://schemas.microsoft.com/office/drawing/2014/main" xmlns="" id="{5FB94678-679E-4266-8F84-ACE1C01E8C70}"/>
              </a:ext>
            </a:extLst>
          </p:cNvPr>
          <p:cNvSpPr>
            <a:spLocks noGrp="1"/>
          </p:cNvSpPr>
          <p:nvPr>
            <p:ph type="title"/>
          </p:nvPr>
        </p:nvSpPr>
        <p:spPr/>
        <p:txBody>
          <a:bodyPr/>
          <a:lstStyle/>
          <a:p>
            <a:r>
              <a:rPr lang="en-US" dirty="0"/>
              <a:t>Can BUS system</a:t>
            </a:r>
          </a:p>
        </p:txBody>
      </p:sp>
    </p:spTree>
    <p:extLst>
      <p:ext uri="{BB962C8B-B14F-4D97-AF65-F5344CB8AC3E}">
        <p14:creationId xmlns:p14="http://schemas.microsoft.com/office/powerpoint/2010/main" val="231864632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zövegdoboz 2">
            <a:extLst>
              <a:ext uri="{FF2B5EF4-FFF2-40B4-BE49-F238E27FC236}">
                <a16:creationId xmlns:a16="http://schemas.microsoft.com/office/drawing/2014/main" xmlns="" id="{DF22834F-404C-4E78-B01D-280FA36AC43D}"/>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6" name="Szövegdoboz 5">
            <a:extLst>
              <a:ext uri="{FF2B5EF4-FFF2-40B4-BE49-F238E27FC236}">
                <a16:creationId xmlns:a16="http://schemas.microsoft.com/office/drawing/2014/main" xmlns="" id="{B38023D1-B252-4827-9472-91B6887A5126}"/>
              </a:ext>
            </a:extLst>
          </p:cNvPr>
          <p:cNvSpPr txBox="1"/>
          <p:nvPr/>
        </p:nvSpPr>
        <p:spPr>
          <a:xfrm>
            <a:off x="1258888" y="6213745"/>
            <a:ext cx="2121093" cy="246221"/>
          </a:xfrm>
          <a:prstGeom prst="rect">
            <a:avLst/>
          </a:prstGeom>
          <a:noFill/>
        </p:spPr>
        <p:txBody>
          <a:bodyPr wrap="none" rtlCol="0">
            <a:spAutoFit/>
          </a:bodyPr>
          <a:lstStyle/>
          <a:p>
            <a:r>
              <a:rPr lang="de-DE" sz="1000" dirty="0"/>
              <a:t>JInfo_EA_kommunikacio-BME.pdf</a:t>
            </a:r>
            <a:endParaRPr lang="hu-HU" sz="1000" dirty="0"/>
          </a:p>
        </p:txBody>
      </p:sp>
      <p:pic>
        <p:nvPicPr>
          <p:cNvPr id="2" name="Kép 1">
            <a:extLst>
              <a:ext uri="{FF2B5EF4-FFF2-40B4-BE49-F238E27FC236}">
                <a16:creationId xmlns:a16="http://schemas.microsoft.com/office/drawing/2014/main" xmlns="" id="{F6C89C5C-2339-44F6-994C-CEA54FE001A4}"/>
              </a:ext>
            </a:extLst>
          </p:cNvPr>
          <p:cNvPicPr>
            <a:picLocks noChangeAspect="1"/>
          </p:cNvPicPr>
          <p:nvPr/>
        </p:nvPicPr>
        <p:blipFill>
          <a:blip r:embed="rId2"/>
          <a:stretch>
            <a:fillRect/>
          </a:stretch>
        </p:blipFill>
        <p:spPr>
          <a:xfrm>
            <a:off x="1043607" y="764704"/>
            <a:ext cx="7633667" cy="5198898"/>
          </a:xfrm>
          <a:prstGeom prst="rect">
            <a:avLst/>
          </a:prstGeom>
        </p:spPr>
      </p:pic>
      <p:sp>
        <p:nvSpPr>
          <p:cNvPr id="4" name="Téglalap 3">
            <a:extLst>
              <a:ext uri="{FF2B5EF4-FFF2-40B4-BE49-F238E27FC236}">
                <a16:creationId xmlns:a16="http://schemas.microsoft.com/office/drawing/2014/main" xmlns="" id="{021A0E0A-2610-4BD1-A58C-7A5E366957CB}"/>
              </a:ext>
            </a:extLst>
          </p:cNvPr>
          <p:cNvSpPr/>
          <p:nvPr/>
        </p:nvSpPr>
        <p:spPr>
          <a:xfrm>
            <a:off x="1547664" y="764704"/>
            <a:ext cx="288032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Cím 2">
            <a:extLst>
              <a:ext uri="{FF2B5EF4-FFF2-40B4-BE49-F238E27FC236}">
                <a16:creationId xmlns:a16="http://schemas.microsoft.com/office/drawing/2014/main" xmlns="" id="{E8AC3812-3F23-4DBA-9C35-53FC7F278C80}"/>
              </a:ext>
            </a:extLst>
          </p:cNvPr>
          <p:cNvSpPr>
            <a:spLocks noGrp="1"/>
          </p:cNvSpPr>
          <p:nvPr>
            <p:ph type="title"/>
          </p:nvPr>
        </p:nvSpPr>
        <p:spPr/>
        <p:txBody>
          <a:bodyPr/>
          <a:lstStyle/>
          <a:p>
            <a:r>
              <a:rPr lang="en-US" dirty="0"/>
              <a:t>Can BUS system</a:t>
            </a:r>
          </a:p>
        </p:txBody>
      </p:sp>
    </p:spTree>
    <p:extLst>
      <p:ext uri="{BB962C8B-B14F-4D97-AF65-F5344CB8AC3E}">
        <p14:creationId xmlns:p14="http://schemas.microsoft.com/office/powerpoint/2010/main" val="19693530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thumb/3/37/CSMACD-Algorithm.svg/440px-CSMACD-Algorithm.svg.png">
            <a:extLst>
              <a:ext uri="{FF2B5EF4-FFF2-40B4-BE49-F238E27FC236}">
                <a16:creationId xmlns:a16="http://schemas.microsoft.com/office/drawing/2014/main" xmlns="" id="{237A57FF-C041-4069-B618-1CC012CCA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75820"/>
            <a:ext cx="8174642" cy="412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églalap 1">
            <a:extLst>
              <a:ext uri="{FF2B5EF4-FFF2-40B4-BE49-F238E27FC236}">
                <a16:creationId xmlns:a16="http://schemas.microsoft.com/office/drawing/2014/main" xmlns="" id="{D25D935A-9D51-48B3-B764-836D77CA5D32}"/>
              </a:ext>
            </a:extLst>
          </p:cNvPr>
          <p:cNvSpPr>
            <a:spLocks noChangeArrowheads="1"/>
          </p:cNvSpPr>
          <p:nvPr/>
        </p:nvSpPr>
        <p:spPr bwMode="auto">
          <a:xfrm>
            <a:off x="937726" y="4797152"/>
            <a:ext cx="80645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dirty="0"/>
              <a:t>(</a:t>
            </a:r>
            <a:r>
              <a:rPr lang="en-US" altLang="hu-HU" sz="1800" b="1" dirty="0"/>
              <a:t>CSMA/CD</a:t>
            </a:r>
            <a:r>
              <a:rPr lang="en-US" altLang="hu-HU" sz="1800" dirty="0"/>
              <a:t>) is a media access control method used most notably in local area networking using early Ethernet technology. It uses a carrier sensing scheme in which a transmitting data station detects other signals while transmitting a frame, and stops transmitting that frame, transmits a jam signal, and then waits for a random time interval before trying to resend the </a:t>
            </a:r>
            <a:r>
              <a:rPr lang="en-US" altLang="hu-HU" sz="1800" dirty="0" smtClean="0"/>
              <a:t>frame</a:t>
            </a:r>
            <a:r>
              <a:rPr lang="hu-HU" altLang="hu-HU" sz="1800" dirty="0" smtClean="0"/>
              <a:t>.</a:t>
            </a:r>
            <a:endParaRPr lang="hu-HU" altLang="hu-HU" sz="1800" dirty="0"/>
          </a:p>
        </p:txBody>
      </p:sp>
      <p:sp>
        <p:nvSpPr>
          <p:cNvPr id="2" name="Cím 1">
            <a:extLst>
              <a:ext uri="{FF2B5EF4-FFF2-40B4-BE49-F238E27FC236}">
                <a16:creationId xmlns:a16="http://schemas.microsoft.com/office/drawing/2014/main" xmlns="" id="{BFD36C40-59B0-4308-8B14-5973B691A42E}"/>
              </a:ext>
            </a:extLst>
          </p:cNvPr>
          <p:cNvSpPr>
            <a:spLocks noGrp="1"/>
          </p:cNvSpPr>
          <p:nvPr>
            <p:ph type="title"/>
          </p:nvPr>
        </p:nvSpPr>
        <p:spPr>
          <a:xfrm>
            <a:off x="1193982" y="0"/>
            <a:ext cx="7499176" cy="836712"/>
          </a:xfrm>
        </p:spPr>
        <p:txBody>
          <a:bodyPr/>
          <a:lstStyle/>
          <a:p>
            <a:r>
              <a:rPr lang="en-US" sz="3200" dirty="0"/>
              <a:t>Bus Access </a:t>
            </a:r>
            <a:r>
              <a:rPr lang="en-US" sz="3200" dirty="0" smtClean="0"/>
              <a:t>Methods</a:t>
            </a:r>
            <a:r>
              <a:rPr lang="hu-HU" dirty="0"/>
              <a:t> </a:t>
            </a:r>
            <a:r>
              <a:rPr lang="en-US" sz="3200" dirty="0" smtClean="0"/>
              <a:t>CSMA/CD</a:t>
            </a:r>
            <a:endParaRPr lang="en-US" sz="3200" dirty="0"/>
          </a:p>
        </p:txBody>
      </p:sp>
      <p:sp>
        <p:nvSpPr>
          <p:cNvPr id="6" name="Szövegdoboz 2">
            <a:extLst>
              <a:ext uri="{FF2B5EF4-FFF2-40B4-BE49-F238E27FC236}">
                <a16:creationId xmlns:a16="http://schemas.microsoft.com/office/drawing/2014/main" xmlns="" id="{FE28CECA-B959-4590-8E96-F17C57098BBA}"/>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Tree>
    <p:extLst>
      <p:ext uri="{BB962C8B-B14F-4D97-AF65-F5344CB8AC3E}">
        <p14:creationId xmlns:p14="http://schemas.microsoft.com/office/powerpoint/2010/main" val="329495861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descr="https://upload.wikimedia.org/wikipedia/commons/thumb/1/1d/Csma_ca.svg/340px-Csma_ca.svg.png">
            <a:extLst>
              <a:ext uri="{FF2B5EF4-FFF2-40B4-BE49-F238E27FC236}">
                <a16:creationId xmlns:a16="http://schemas.microsoft.com/office/drawing/2014/main" xmlns="" id="{51698056-644B-4A9D-8C1E-03265323B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140" y="883787"/>
            <a:ext cx="5084036" cy="565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églalap 2">
            <a:extLst>
              <a:ext uri="{FF2B5EF4-FFF2-40B4-BE49-F238E27FC236}">
                <a16:creationId xmlns:a16="http://schemas.microsoft.com/office/drawing/2014/main" xmlns="" id="{4AC5EE9F-972D-48FD-84BB-FEC3E007A02D}"/>
              </a:ext>
            </a:extLst>
          </p:cNvPr>
          <p:cNvSpPr>
            <a:spLocks noChangeArrowheads="1"/>
          </p:cNvSpPr>
          <p:nvPr/>
        </p:nvSpPr>
        <p:spPr bwMode="auto">
          <a:xfrm>
            <a:off x="6133739" y="1340768"/>
            <a:ext cx="28797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b="1" dirty="0"/>
              <a:t>Carrier sense multiple access with collision avoidance</a:t>
            </a:r>
            <a:r>
              <a:rPr lang="en-US" altLang="hu-HU" sz="1800" dirty="0"/>
              <a:t> (</a:t>
            </a:r>
            <a:r>
              <a:rPr lang="en-US" altLang="hu-HU" sz="1800" b="1" dirty="0"/>
              <a:t>CSMA/CA</a:t>
            </a:r>
            <a:r>
              <a:rPr lang="en-US" altLang="hu-HU" sz="1800" dirty="0"/>
              <a:t>) in </a:t>
            </a:r>
            <a:r>
              <a:rPr lang="en-US" altLang="hu-HU" sz="1800" dirty="0">
                <a:hlinkClick r:id="rId3" tooltip="Computer network"/>
              </a:rPr>
              <a:t>computer networking</a:t>
            </a:r>
            <a:r>
              <a:rPr lang="en-US" altLang="hu-HU" sz="1800" dirty="0"/>
              <a:t>, is a network </a:t>
            </a:r>
            <a:r>
              <a:rPr lang="en-US" altLang="hu-HU" sz="1800" dirty="0">
                <a:hlinkClick r:id="rId4" tooltip="Multiple access method"/>
              </a:rPr>
              <a:t>multiple access method</a:t>
            </a:r>
            <a:r>
              <a:rPr lang="en-US" altLang="hu-HU" sz="1800" dirty="0"/>
              <a:t> in which </a:t>
            </a:r>
            <a:r>
              <a:rPr lang="en-US" altLang="hu-HU" sz="1800" dirty="0">
                <a:hlinkClick r:id="rId5" tooltip="Carrier wave"/>
              </a:rPr>
              <a:t>carrier</a:t>
            </a:r>
            <a:r>
              <a:rPr lang="en-US" altLang="hu-HU" sz="1800" dirty="0"/>
              <a:t> sensing is used, but </a:t>
            </a:r>
            <a:r>
              <a:rPr lang="en-US" altLang="hu-HU" sz="1800" dirty="0">
                <a:hlinkClick r:id="rId6" tooltip="Node (networking)"/>
              </a:rPr>
              <a:t>nodes</a:t>
            </a:r>
            <a:r>
              <a:rPr lang="en-US" altLang="hu-HU" sz="1800" dirty="0"/>
              <a:t> attempt to avoid collisions by transmitting only when the channel is sensed to be "idle"</a:t>
            </a:r>
            <a:endParaRPr lang="hu-HU" altLang="hu-HU" sz="1800" dirty="0"/>
          </a:p>
        </p:txBody>
      </p:sp>
      <p:sp>
        <p:nvSpPr>
          <p:cNvPr id="2" name="Cím 1">
            <a:extLst>
              <a:ext uri="{FF2B5EF4-FFF2-40B4-BE49-F238E27FC236}">
                <a16:creationId xmlns:a16="http://schemas.microsoft.com/office/drawing/2014/main" xmlns="" id="{13EC8DDF-FC72-4470-A92D-83BE7A654951}"/>
              </a:ext>
            </a:extLst>
          </p:cNvPr>
          <p:cNvSpPr>
            <a:spLocks noGrp="1"/>
          </p:cNvSpPr>
          <p:nvPr>
            <p:ph type="title"/>
          </p:nvPr>
        </p:nvSpPr>
        <p:spPr/>
        <p:txBody>
          <a:bodyPr/>
          <a:lstStyle/>
          <a:p>
            <a:r>
              <a:rPr lang="en-US" sz="3200" dirty="0"/>
              <a:t>Bus Access Methods</a:t>
            </a:r>
            <a:r>
              <a:rPr lang="hu-HU" sz="3200" dirty="0"/>
              <a:t/>
            </a:r>
            <a:br>
              <a:rPr lang="hu-HU" sz="3200" dirty="0"/>
            </a:br>
            <a:r>
              <a:rPr lang="en-US" sz="3200" dirty="0"/>
              <a:t>CSMA/CA</a:t>
            </a:r>
          </a:p>
        </p:txBody>
      </p:sp>
      <p:sp>
        <p:nvSpPr>
          <p:cNvPr id="6" name="Szövegdoboz 2">
            <a:extLst>
              <a:ext uri="{FF2B5EF4-FFF2-40B4-BE49-F238E27FC236}">
                <a16:creationId xmlns:a16="http://schemas.microsoft.com/office/drawing/2014/main" xmlns="" id="{A3798926-AFEC-4CA1-9817-940B2CDE656A}"/>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Tree>
    <p:extLst>
      <p:ext uri="{BB962C8B-B14F-4D97-AF65-F5344CB8AC3E}">
        <p14:creationId xmlns:p14="http://schemas.microsoft.com/office/powerpoint/2010/main" val="26801787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églalap 1">
            <a:extLst>
              <a:ext uri="{FF2B5EF4-FFF2-40B4-BE49-F238E27FC236}">
                <a16:creationId xmlns:a16="http://schemas.microsoft.com/office/drawing/2014/main" xmlns="" id="{DD0AD192-BEFC-48C7-898F-D4A7FD764819}"/>
              </a:ext>
            </a:extLst>
          </p:cNvPr>
          <p:cNvSpPr>
            <a:spLocks noChangeArrowheads="1"/>
          </p:cNvSpPr>
          <p:nvPr/>
        </p:nvSpPr>
        <p:spPr bwMode="auto">
          <a:xfrm>
            <a:off x="899592" y="1202956"/>
            <a:ext cx="80643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b="1" dirty="0"/>
              <a:t>Time division multiple access</a:t>
            </a:r>
            <a:r>
              <a:rPr lang="en-US" altLang="hu-HU" sz="1800" dirty="0"/>
              <a:t> (TDMA) is a </a:t>
            </a:r>
            <a:r>
              <a:rPr lang="en-US" altLang="hu-HU" sz="1800" dirty="0">
                <a:hlinkClick r:id="rId2" tooltip="Channel access method"/>
              </a:rPr>
              <a:t>channel access method</a:t>
            </a:r>
            <a:r>
              <a:rPr lang="en-US" altLang="hu-HU" sz="1800" dirty="0"/>
              <a:t> for shared medium networks. It allows several users to share the same </a:t>
            </a:r>
            <a:r>
              <a:rPr lang="en-US" altLang="hu-HU" sz="1800" dirty="0">
                <a:hlinkClick r:id="rId3" tooltip="Frequency channel"/>
              </a:rPr>
              <a:t>frequency channel</a:t>
            </a:r>
            <a:r>
              <a:rPr lang="en-US" altLang="hu-HU" sz="1800" dirty="0"/>
              <a:t> by dividing the signal into different time slots. The users transmit in rapid succession, one after the other, each using its own time slot. This allows multiple stations to share the same transmission medium (e.g. radio frequency channel) while using only a part of its </a:t>
            </a:r>
            <a:r>
              <a:rPr lang="en-US" altLang="hu-HU" sz="1800" dirty="0">
                <a:hlinkClick r:id="rId4" tooltip="Channel capacity"/>
              </a:rPr>
              <a:t>channel capacity</a:t>
            </a:r>
            <a:r>
              <a:rPr lang="en-US" altLang="hu-HU" sz="1800" dirty="0"/>
              <a:t>.</a:t>
            </a:r>
            <a:endParaRPr lang="hu-HU" altLang="hu-HU" sz="1800" dirty="0"/>
          </a:p>
        </p:txBody>
      </p:sp>
      <p:pic>
        <p:nvPicPr>
          <p:cNvPr id="14340" name="Picture 2" descr="https://upload.wikimedia.org/wikipedia/commons/thumb/f/f9/Tdma-frame-structure.png/350px-Tdma-frame-structure.png">
            <a:extLst>
              <a:ext uri="{FF2B5EF4-FFF2-40B4-BE49-F238E27FC236}">
                <a16:creationId xmlns:a16="http://schemas.microsoft.com/office/drawing/2014/main" xmlns="" id="{8AE25E1A-CF20-46D5-A6AF-1AE7EB8474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130531"/>
            <a:ext cx="4463987" cy="309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zövegdoboz 2">
            <a:extLst>
              <a:ext uri="{FF2B5EF4-FFF2-40B4-BE49-F238E27FC236}">
                <a16:creationId xmlns:a16="http://schemas.microsoft.com/office/drawing/2014/main" xmlns="" id="{E108E30E-7AEF-4ADA-B180-00759EAB1B2C}"/>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xmlns="" id="{A4349B12-A00A-4E58-8D36-34003E12C15D}"/>
              </a:ext>
            </a:extLst>
          </p:cNvPr>
          <p:cNvSpPr>
            <a:spLocks noGrp="1"/>
          </p:cNvSpPr>
          <p:nvPr>
            <p:ph type="title"/>
          </p:nvPr>
        </p:nvSpPr>
        <p:spPr/>
        <p:txBody>
          <a:bodyPr/>
          <a:lstStyle/>
          <a:p>
            <a:r>
              <a:rPr lang="en-US" sz="3200" dirty="0"/>
              <a:t>Bus Access Methods</a:t>
            </a:r>
            <a:r>
              <a:rPr lang="hu-HU" sz="3200" dirty="0"/>
              <a:t/>
            </a:r>
            <a:br>
              <a:rPr lang="hu-HU" sz="3200" dirty="0"/>
            </a:br>
            <a:r>
              <a:rPr lang="en-US" sz="3200" dirty="0"/>
              <a:t>TDMA</a:t>
            </a:r>
          </a:p>
        </p:txBody>
      </p:sp>
    </p:spTree>
    <p:extLst>
      <p:ext uri="{BB962C8B-B14F-4D97-AF65-F5344CB8AC3E}">
        <p14:creationId xmlns:p14="http://schemas.microsoft.com/office/powerpoint/2010/main" val="1906511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églalap 2">
            <a:extLst>
              <a:ext uri="{FF2B5EF4-FFF2-40B4-BE49-F238E27FC236}">
                <a16:creationId xmlns:a16="http://schemas.microsoft.com/office/drawing/2014/main" xmlns="" id="{4473B7E0-50CF-4C15-8063-5BFEA8077D58}"/>
              </a:ext>
            </a:extLst>
          </p:cNvPr>
          <p:cNvSpPr>
            <a:spLocks noChangeArrowheads="1"/>
          </p:cNvSpPr>
          <p:nvPr/>
        </p:nvSpPr>
        <p:spPr bwMode="auto">
          <a:xfrm>
            <a:off x="971455" y="1081328"/>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dirty="0"/>
              <a:t>In telecommunication, </a:t>
            </a:r>
            <a:r>
              <a:rPr lang="en-US" altLang="hu-HU" sz="1800" b="1" dirty="0"/>
              <a:t>token passing</a:t>
            </a:r>
            <a:r>
              <a:rPr lang="en-US" altLang="hu-HU" sz="1800" dirty="0"/>
              <a:t> is a channel access method where a signal called a </a:t>
            </a:r>
            <a:r>
              <a:rPr lang="en-US" altLang="hu-HU" sz="1800" i="1" dirty="0"/>
              <a:t>token</a:t>
            </a:r>
            <a:r>
              <a:rPr lang="en-US" altLang="hu-HU" sz="1800" dirty="0"/>
              <a:t> is passed between nodes that authorizes the node to communicate. The most well-known examples are </a:t>
            </a:r>
            <a:r>
              <a:rPr lang="en-US" altLang="hu-HU" sz="1800" dirty="0">
                <a:solidFill>
                  <a:srgbClr val="FF0000"/>
                </a:solidFill>
              </a:rPr>
              <a:t>token ring </a:t>
            </a:r>
            <a:r>
              <a:rPr lang="en-US" altLang="hu-HU" sz="1800" dirty="0"/>
              <a:t>and </a:t>
            </a:r>
            <a:r>
              <a:rPr lang="hu-HU" altLang="hu-HU" sz="1800" dirty="0" err="1">
                <a:solidFill>
                  <a:srgbClr val="FF0000"/>
                </a:solidFill>
              </a:rPr>
              <a:t>token</a:t>
            </a:r>
            <a:r>
              <a:rPr lang="hu-HU" altLang="hu-HU" sz="1800" dirty="0">
                <a:solidFill>
                  <a:srgbClr val="FF0000"/>
                </a:solidFill>
              </a:rPr>
              <a:t> </a:t>
            </a:r>
            <a:r>
              <a:rPr lang="hu-HU" altLang="hu-HU" sz="1800" dirty="0" err="1">
                <a:solidFill>
                  <a:srgbClr val="FF0000"/>
                </a:solidFill>
              </a:rPr>
              <a:t>bus</a:t>
            </a:r>
            <a:r>
              <a:rPr lang="en-US" altLang="hu-HU" sz="1800" dirty="0"/>
              <a:t>.</a:t>
            </a:r>
            <a:endParaRPr lang="hu-HU" altLang="hu-HU" sz="1800" dirty="0"/>
          </a:p>
        </p:txBody>
      </p:sp>
      <p:graphicFrame>
        <p:nvGraphicFramePr>
          <p:cNvPr id="5" name="Diagram 4">
            <a:extLst>
              <a:ext uri="{FF2B5EF4-FFF2-40B4-BE49-F238E27FC236}">
                <a16:creationId xmlns:a16="http://schemas.microsoft.com/office/drawing/2014/main" xmlns="" id="{E379D231-715E-457B-8BBF-78B8C2A5AF0C}"/>
              </a:ext>
            </a:extLst>
          </p:cNvPr>
          <p:cNvGraphicFramePr/>
          <p:nvPr>
            <p:extLst>
              <p:ext uri="{D42A27DB-BD31-4B8C-83A1-F6EECF244321}">
                <p14:modId xmlns:p14="http://schemas.microsoft.com/office/powerpoint/2010/main" val="3229276876"/>
              </p:ext>
            </p:extLst>
          </p:nvPr>
        </p:nvGraphicFramePr>
        <p:xfrm>
          <a:off x="1115616" y="2132856"/>
          <a:ext cx="7937621" cy="1662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365" name="Téglalap 5">
            <a:extLst>
              <a:ext uri="{FF2B5EF4-FFF2-40B4-BE49-F238E27FC236}">
                <a16:creationId xmlns:a16="http://schemas.microsoft.com/office/drawing/2014/main" xmlns="" id="{3E89037A-F55A-4573-9FC0-C7CF44A1EA48}"/>
              </a:ext>
            </a:extLst>
          </p:cNvPr>
          <p:cNvSpPr>
            <a:spLocks noChangeArrowheads="1"/>
          </p:cNvSpPr>
          <p:nvPr/>
        </p:nvSpPr>
        <p:spPr bwMode="auto">
          <a:xfrm>
            <a:off x="990887" y="4005064"/>
            <a:ext cx="295237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hu-HU" sz="1800" dirty="0"/>
              <a:t>It uses a special three-byte frame called a "token" that travels around a </a:t>
            </a:r>
            <a:r>
              <a:rPr lang="hu-HU" altLang="hu-HU" sz="1800" b="1" dirty="0" err="1"/>
              <a:t>physical</a:t>
            </a:r>
            <a:r>
              <a:rPr lang="hu-HU" altLang="hu-HU" sz="1800" dirty="0"/>
              <a:t> </a:t>
            </a:r>
            <a:r>
              <a:rPr lang="en-US" altLang="hu-HU" sz="1800" dirty="0"/>
              <a:t>"ring" of workstations or servers.</a:t>
            </a:r>
            <a:endParaRPr lang="hu-HU" altLang="hu-HU" sz="1800" dirty="0"/>
          </a:p>
        </p:txBody>
      </p:sp>
      <p:pic>
        <p:nvPicPr>
          <p:cNvPr id="15366" name="Picture 2" descr="Képtalálat a következ&amp;odblac;re: „token passing”">
            <a:extLst>
              <a:ext uri="{FF2B5EF4-FFF2-40B4-BE49-F238E27FC236}">
                <a16:creationId xmlns:a16="http://schemas.microsoft.com/office/drawing/2014/main" xmlns="" id="{52164F0C-367C-4AB3-9866-9D2A6A9E5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918747"/>
            <a:ext cx="3965947" cy="263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zövegdoboz 2">
            <a:extLst>
              <a:ext uri="{FF2B5EF4-FFF2-40B4-BE49-F238E27FC236}">
                <a16:creationId xmlns:a16="http://schemas.microsoft.com/office/drawing/2014/main" xmlns="" id="{7C68B9FB-7D99-4AA3-95D9-357DFA8020EE}"/>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xmlns="" id="{E643C862-0C00-4779-BBF3-2510D3EBC945}"/>
              </a:ext>
            </a:extLst>
          </p:cNvPr>
          <p:cNvSpPr>
            <a:spLocks noGrp="1"/>
          </p:cNvSpPr>
          <p:nvPr>
            <p:ph type="title"/>
          </p:nvPr>
        </p:nvSpPr>
        <p:spPr/>
        <p:txBody>
          <a:bodyPr/>
          <a:lstStyle/>
          <a:p>
            <a:r>
              <a:rPr lang="en-US" sz="3200" dirty="0"/>
              <a:t>Bus Access Methods</a:t>
            </a:r>
            <a:r>
              <a:rPr lang="hu-HU" sz="3200" dirty="0"/>
              <a:t/>
            </a:r>
            <a:br>
              <a:rPr lang="hu-HU" sz="3200" dirty="0"/>
            </a:br>
            <a:r>
              <a:rPr lang="en-US" sz="3200" dirty="0"/>
              <a:t>Token Passing</a:t>
            </a:r>
          </a:p>
        </p:txBody>
      </p:sp>
    </p:spTree>
    <p:extLst>
      <p:ext uri="{BB962C8B-B14F-4D97-AF65-F5344CB8AC3E}">
        <p14:creationId xmlns:p14="http://schemas.microsoft.com/office/powerpoint/2010/main" val="180981024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383BEF12-4BD4-4FA3-95F4-0910EC16E6FA}"/>
              </a:ext>
            </a:extLst>
          </p:cNvPr>
          <p:cNvGraphicFramePr/>
          <p:nvPr/>
        </p:nvGraphicFramePr>
        <p:xfrm>
          <a:off x="899592" y="367917"/>
          <a:ext cx="8081687" cy="1548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7" name="Téglalap 2">
            <a:extLst>
              <a:ext uri="{FF2B5EF4-FFF2-40B4-BE49-F238E27FC236}">
                <a16:creationId xmlns:a16="http://schemas.microsoft.com/office/drawing/2014/main" xmlns="" id="{09428167-7ABB-4868-9E92-D3899DD54156}"/>
              </a:ext>
            </a:extLst>
          </p:cNvPr>
          <p:cNvSpPr>
            <a:spLocks noChangeArrowheads="1"/>
          </p:cNvSpPr>
          <p:nvPr/>
        </p:nvSpPr>
        <p:spPr bwMode="auto">
          <a:xfrm>
            <a:off x="5580063" y="2106613"/>
            <a:ext cx="295237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hu-HU" sz="1800" dirty="0"/>
              <a:t>It uses a special three-byte frame called a "token" that travels around a </a:t>
            </a:r>
            <a:r>
              <a:rPr lang="hu-HU" altLang="hu-HU" sz="1800" b="1" dirty="0" err="1"/>
              <a:t>logical</a:t>
            </a:r>
            <a:r>
              <a:rPr lang="hu-HU" altLang="hu-HU" sz="1800" b="1" dirty="0"/>
              <a:t> </a:t>
            </a:r>
            <a:r>
              <a:rPr lang="en-US" altLang="hu-HU" sz="1800" dirty="0"/>
              <a:t>"ring" of workstations or servers.</a:t>
            </a:r>
            <a:endParaRPr lang="hu-HU" altLang="hu-HU" sz="1800" dirty="0"/>
          </a:p>
        </p:txBody>
      </p:sp>
      <p:pic>
        <p:nvPicPr>
          <p:cNvPr id="16388" name="Picture 2" descr="Képtalálat a következ&amp;odblac;re: „token passing”">
            <a:extLst>
              <a:ext uri="{FF2B5EF4-FFF2-40B4-BE49-F238E27FC236}">
                <a16:creationId xmlns:a16="http://schemas.microsoft.com/office/drawing/2014/main" xmlns="" id="{C0DB20F0-0303-4539-8358-9AA8683109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0783" y="3585565"/>
            <a:ext cx="6049569" cy="269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zövegdoboz 2">
            <a:extLst>
              <a:ext uri="{FF2B5EF4-FFF2-40B4-BE49-F238E27FC236}">
                <a16:creationId xmlns:a16="http://schemas.microsoft.com/office/drawing/2014/main" xmlns="" id="{63B56DE3-A7A1-4ECA-A6CB-4EAE499F54BE}"/>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Tree>
    <p:extLst>
      <p:ext uri="{BB962C8B-B14F-4D97-AF65-F5344CB8AC3E}">
        <p14:creationId xmlns:p14="http://schemas.microsoft.com/office/powerpoint/2010/main" val="25637369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a:extLst>
              <a:ext uri="{FF2B5EF4-FFF2-40B4-BE49-F238E27FC236}">
                <a16:creationId xmlns:a16="http://schemas.microsoft.com/office/drawing/2014/main" xmlns="" id="{4B2AF8C7-D7FB-4A41-B411-3FE5E71BEDAD}"/>
              </a:ext>
            </a:extLst>
          </p:cNvPr>
          <p:cNvSpPr/>
          <p:nvPr/>
        </p:nvSpPr>
        <p:spPr>
          <a:xfrm>
            <a:off x="900113" y="971550"/>
            <a:ext cx="8135937" cy="3970338"/>
          </a:xfrm>
          <a:prstGeom prst="rect">
            <a:avLst/>
          </a:prstGeom>
        </p:spPr>
        <p:txBody>
          <a:bodyPr>
            <a:spAutoFit/>
          </a:bodyPr>
          <a:lstStyle/>
          <a:p>
            <a:pPr eaLnBrk="1" hangingPunct="1">
              <a:defRPr/>
            </a:pPr>
            <a:r>
              <a:rPr lang="hu-HU" b="1" dirty="0">
                <a:latin typeface="Arial" charset="0"/>
              </a:rPr>
              <a:t>S</a:t>
            </a:r>
            <a:r>
              <a:rPr lang="en-US" b="1" dirty="0" err="1">
                <a:latin typeface="Arial" charset="0"/>
              </a:rPr>
              <a:t>erial</a:t>
            </a:r>
            <a:r>
              <a:rPr lang="en-US" b="1" dirty="0">
                <a:latin typeface="Arial" charset="0"/>
              </a:rPr>
              <a:t> communication</a:t>
            </a:r>
            <a:r>
              <a:rPr lang="en-US" dirty="0">
                <a:latin typeface="Arial" charset="0"/>
              </a:rPr>
              <a:t> is the process of sending data one bit at a time, sequentially, over a communication channel or computer bus. </a:t>
            </a:r>
            <a:endParaRPr lang="hu-HU" dirty="0">
              <a:latin typeface="Arial" charset="0"/>
            </a:endParaRPr>
          </a:p>
          <a:p>
            <a:pPr eaLnBrk="1" hangingPunct="1">
              <a:defRPr/>
            </a:pPr>
            <a:r>
              <a:rPr lang="en-US" dirty="0">
                <a:latin typeface="Arial" charset="0"/>
              </a:rPr>
              <a:t>This is in contrast to parallel communication, where several bits are sent as a whole, on a link with several parallel channels.</a:t>
            </a:r>
            <a:endParaRPr lang="hu-HU" dirty="0">
              <a:latin typeface="Arial" charset="0"/>
            </a:endParaRPr>
          </a:p>
          <a:p>
            <a:pPr eaLnBrk="1" hangingPunct="1">
              <a:defRPr/>
            </a:pPr>
            <a:endParaRPr lang="hu-HU" dirty="0">
              <a:latin typeface="Arial" charset="0"/>
            </a:endParaRPr>
          </a:p>
          <a:p>
            <a:pPr eaLnBrk="1" hangingPunct="1">
              <a:defRPr/>
            </a:pPr>
            <a:r>
              <a:rPr lang="en-GB" b="1" dirty="0">
                <a:latin typeface="Arial" charset="0"/>
              </a:rPr>
              <a:t>Features</a:t>
            </a:r>
            <a:r>
              <a:rPr lang="hu-HU" b="1" dirty="0">
                <a:latin typeface="Arial" charset="0"/>
              </a:rPr>
              <a:t>:</a:t>
            </a:r>
          </a:p>
          <a:p>
            <a:pPr marL="285750" indent="-285750" eaLnBrk="1" hangingPunct="1">
              <a:buFont typeface="Arial" pitchFamily="34" charset="0"/>
              <a:buChar char="•"/>
              <a:defRPr/>
            </a:pPr>
            <a:r>
              <a:rPr lang="en-GB" dirty="0">
                <a:latin typeface="Arial" charset="0"/>
              </a:rPr>
              <a:t>Baud rates</a:t>
            </a:r>
          </a:p>
          <a:p>
            <a:pPr marL="285750" indent="-285750" eaLnBrk="1" hangingPunct="1">
              <a:buFont typeface="Arial" pitchFamily="34" charset="0"/>
              <a:buChar char="•"/>
              <a:defRPr/>
            </a:pPr>
            <a:r>
              <a:rPr lang="en-GB" dirty="0">
                <a:latin typeface="Arial" charset="0"/>
              </a:rPr>
              <a:t>Physical features:</a:t>
            </a:r>
          </a:p>
          <a:p>
            <a:pPr marL="742950" lvl="1" indent="-285750" eaLnBrk="1" hangingPunct="1">
              <a:buFont typeface="Arial" pitchFamily="34" charset="0"/>
              <a:buChar char="•"/>
              <a:defRPr/>
            </a:pPr>
            <a:r>
              <a:rPr lang="en-GB" dirty="0">
                <a:latin typeface="Arial" charset="0"/>
              </a:rPr>
              <a:t>Transfer medium (</a:t>
            </a:r>
            <a:r>
              <a:rPr lang="en-GB" dirty="0" err="1">
                <a:latin typeface="Arial" charset="0"/>
              </a:rPr>
              <a:t>WiFi</a:t>
            </a:r>
            <a:r>
              <a:rPr lang="en-GB" dirty="0">
                <a:latin typeface="Arial" charset="0"/>
              </a:rPr>
              <a:t>, Opto-</a:t>
            </a:r>
            <a:r>
              <a:rPr lang="en-GB" dirty="0" err="1">
                <a:latin typeface="Arial" charset="0"/>
              </a:rPr>
              <a:t>cabel</a:t>
            </a:r>
            <a:r>
              <a:rPr lang="en-GB" dirty="0">
                <a:latin typeface="Arial" charset="0"/>
              </a:rPr>
              <a:t>, wired pair</a:t>
            </a:r>
            <a:r>
              <a:rPr lang="hu-HU" dirty="0">
                <a:latin typeface="Arial" charset="0"/>
              </a:rPr>
              <a:t>, </a:t>
            </a:r>
            <a:r>
              <a:rPr lang="hu-HU" dirty="0" err="1">
                <a:latin typeface="Arial" charset="0"/>
              </a:rPr>
              <a:t>coax</a:t>
            </a:r>
            <a:r>
              <a:rPr lang="en-GB" dirty="0">
                <a:latin typeface="Arial" charset="0"/>
              </a:rPr>
              <a:t>)</a:t>
            </a:r>
          </a:p>
          <a:p>
            <a:pPr marL="742950" lvl="1" indent="-285750" eaLnBrk="1" hangingPunct="1">
              <a:buFont typeface="Arial" pitchFamily="34" charset="0"/>
              <a:buChar char="•"/>
              <a:defRPr/>
            </a:pPr>
            <a:r>
              <a:rPr lang="en-GB" dirty="0">
                <a:latin typeface="Arial" charset="0"/>
              </a:rPr>
              <a:t>Transfer mode (analogue/digital/ wide-broadband)</a:t>
            </a:r>
          </a:p>
          <a:p>
            <a:pPr marL="742950" lvl="1" indent="-285750" eaLnBrk="1" hangingPunct="1">
              <a:buFont typeface="Arial" pitchFamily="34" charset="0"/>
              <a:buChar char="•"/>
              <a:defRPr/>
            </a:pPr>
            <a:r>
              <a:rPr lang="en-GB" dirty="0">
                <a:latin typeface="Arial" charset="0"/>
              </a:rPr>
              <a:t>Direction of transfer (simplex/duplex/</a:t>
            </a:r>
            <a:r>
              <a:rPr lang="hu-HU" dirty="0" err="1">
                <a:latin typeface="Arial" charset="0"/>
              </a:rPr>
              <a:t>half</a:t>
            </a:r>
            <a:r>
              <a:rPr lang="hu-HU" dirty="0">
                <a:latin typeface="Arial" charset="0"/>
              </a:rPr>
              <a:t>-</a:t>
            </a:r>
            <a:r>
              <a:rPr lang="en-GB" dirty="0">
                <a:latin typeface="Arial" charset="0"/>
              </a:rPr>
              <a:t>duplex)</a:t>
            </a:r>
          </a:p>
          <a:p>
            <a:pPr marL="285750" indent="-285750" eaLnBrk="1" hangingPunct="1">
              <a:buFont typeface="Arial" pitchFamily="34" charset="0"/>
              <a:buChar char="•"/>
              <a:defRPr/>
            </a:pPr>
            <a:r>
              <a:rPr lang="en-GB" dirty="0">
                <a:latin typeface="Arial" charset="0"/>
              </a:rPr>
              <a:t>Coding (Manchester</a:t>
            </a:r>
            <a:r>
              <a:rPr lang="hu-HU" dirty="0">
                <a:latin typeface="Arial" charset="0"/>
              </a:rPr>
              <a:t> –</a:t>
            </a:r>
            <a:r>
              <a:rPr lang="hu-HU" dirty="0" err="1">
                <a:latin typeface="Arial" charset="0"/>
              </a:rPr>
              <a:t>edge</a:t>
            </a:r>
            <a:r>
              <a:rPr lang="hu-HU" dirty="0">
                <a:latin typeface="Arial" charset="0"/>
              </a:rPr>
              <a:t> </a:t>
            </a:r>
            <a:r>
              <a:rPr lang="hu-HU" dirty="0" err="1">
                <a:latin typeface="Arial" charset="0"/>
              </a:rPr>
              <a:t>coding</a:t>
            </a:r>
            <a:r>
              <a:rPr lang="en-GB" dirty="0">
                <a:latin typeface="Arial" charset="0"/>
              </a:rPr>
              <a:t>)</a:t>
            </a:r>
          </a:p>
          <a:p>
            <a:pPr marL="285750" indent="-285750" eaLnBrk="1" hangingPunct="1">
              <a:buFont typeface="Arial" pitchFamily="34" charset="0"/>
              <a:buChar char="•"/>
              <a:defRPr/>
            </a:pPr>
            <a:r>
              <a:rPr lang="en-GB" dirty="0">
                <a:latin typeface="Arial" charset="0"/>
              </a:rPr>
              <a:t>Synchronizing (synchronous/asynchronous)</a:t>
            </a:r>
          </a:p>
          <a:p>
            <a:pPr marL="285750" indent="-285750" eaLnBrk="1" hangingPunct="1">
              <a:buFont typeface="Arial" pitchFamily="34" charset="0"/>
              <a:buChar char="•"/>
              <a:defRPr/>
            </a:pPr>
            <a:r>
              <a:rPr lang="en-GB" dirty="0">
                <a:latin typeface="Arial" charset="0"/>
              </a:rPr>
              <a:t>Transfer validity checking (parity bites, CRC)</a:t>
            </a:r>
          </a:p>
        </p:txBody>
      </p:sp>
      <p:sp>
        <p:nvSpPr>
          <p:cNvPr id="5" name="Szövegdoboz 2">
            <a:extLst>
              <a:ext uri="{FF2B5EF4-FFF2-40B4-BE49-F238E27FC236}">
                <a16:creationId xmlns:a16="http://schemas.microsoft.com/office/drawing/2014/main" xmlns="" id="{28C5053A-DC73-4F54-90B4-36C7B811D59A}"/>
              </a:ext>
            </a:extLst>
          </p:cNvPr>
          <p:cNvSpPr txBox="1">
            <a:spLocks noChangeArrowheads="1"/>
          </p:cNvSpPr>
          <p:nvPr/>
        </p:nvSpPr>
        <p:spPr bwMode="auto">
          <a:xfrm>
            <a:off x="1258888" y="6524625"/>
            <a:ext cx="748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200" b="1" dirty="0"/>
              <a:t>ÓE-BGK MEI	 	</a:t>
            </a:r>
            <a:r>
              <a:rPr lang="en-US" altLang="hu-HU" sz="1200" b="1" dirty="0"/>
              <a:t>Vehicle Informatics</a:t>
            </a:r>
            <a:r>
              <a:rPr lang="hu-HU" altLang="hu-HU" sz="1200" b="1" dirty="0"/>
              <a:t>		Dr. </a:t>
            </a:r>
            <a:r>
              <a:rPr lang="en-US" altLang="hu-HU" sz="1200" b="1" dirty="0" err="1"/>
              <a:t>Tamás</a:t>
            </a:r>
            <a:r>
              <a:rPr lang="en-US" altLang="hu-HU" sz="1200" b="1" dirty="0"/>
              <a:t> </a:t>
            </a:r>
            <a:r>
              <a:rPr lang="en-US" altLang="hu-HU" sz="1200" b="1" dirty="0" err="1"/>
              <a:t>Szakács</a:t>
            </a:r>
            <a:endParaRPr lang="hu-HU" altLang="hu-HU" sz="1200" b="1" dirty="0"/>
          </a:p>
        </p:txBody>
      </p:sp>
      <p:sp>
        <p:nvSpPr>
          <p:cNvPr id="2" name="Cím 1">
            <a:extLst>
              <a:ext uri="{FF2B5EF4-FFF2-40B4-BE49-F238E27FC236}">
                <a16:creationId xmlns:a16="http://schemas.microsoft.com/office/drawing/2014/main" xmlns="" id="{0A71FECA-9EB1-4F7D-9D35-6ABB0C6F78CC}"/>
              </a:ext>
            </a:extLst>
          </p:cNvPr>
          <p:cNvSpPr>
            <a:spLocks noGrp="1"/>
          </p:cNvSpPr>
          <p:nvPr>
            <p:ph type="title"/>
          </p:nvPr>
        </p:nvSpPr>
        <p:spPr/>
        <p:txBody>
          <a:bodyPr/>
          <a:lstStyle/>
          <a:p>
            <a:r>
              <a:rPr lang="en-US" sz="3200" dirty="0"/>
              <a:t>Serial Communication</a:t>
            </a:r>
          </a:p>
        </p:txBody>
      </p:sp>
    </p:spTree>
    <p:extLst>
      <p:ext uri="{BB962C8B-B14F-4D97-AF65-F5344CB8AC3E}">
        <p14:creationId xmlns:p14="http://schemas.microsoft.com/office/powerpoint/2010/main" val="1153184688"/>
      </p:ext>
    </p:extLst>
  </p:cSld>
  <p:clrMapOvr>
    <a:masterClrMapping/>
  </p:clrMapOvr>
  <p:transition/>
</p:sld>
</file>

<file path=ppt/theme/theme1.xml><?xml version="1.0" encoding="utf-8"?>
<a:theme xmlns:a="http://schemas.openxmlformats.org/drawingml/2006/main" name="Bánki_dia_sablon">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lstStyle>
        <a:defPPr marL="0" indent="0" algn="ctr">
          <a:buFontTx/>
          <a:buNone/>
          <a:defRPr b="1" kern="0" dirty="0"/>
        </a:defPPr>
      </a:lstStyle>
    </a:tx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Bánki_dia_sablon</Template>
  <TotalTime>10405</TotalTime>
  <Words>2192</Words>
  <Application>Microsoft Office PowerPoint</Application>
  <PresentationFormat>On-screen Show (4:3)</PresentationFormat>
  <Paragraphs>164</Paragraphs>
  <Slides>32</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Bánki_dia_sablon</vt:lpstr>
      <vt:lpstr>Vehicle Informatics (Vehicle System Informatics)</vt:lpstr>
      <vt:lpstr>ISO/OSI 7 layers model </vt:lpstr>
      <vt:lpstr>Bus Access Methods</vt:lpstr>
      <vt:lpstr>Bus Access Methods CSMA/CD</vt:lpstr>
      <vt:lpstr>Bus Access Methods CSMA/CA</vt:lpstr>
      <vt:lpstr>Bus Access Methods TDMA</vt:lpstr>
      <vt:lpstr>Bus Access Methods Token Passing</vt:lpstr>
      <vt:lpstr>PowerPoint Presentation</vt:lpstr>
      <vt:lpstr>Serial Communication</vt:lpstr>
      <vt:lpstr>Most important Serial Communication’s standards RS 232C/422/485</vt:lpstr>
      <vt:lpstr>Master-Slave Communication</vt:lpstr>
      <vt:lpstr>Can BUS system intro</vt:lpstr>
      <vt:lpstr>CAN History</vt:lpstr>
      <vt:lpstr>CAN History</vt:lpstr>
      <vt:lpstr>CAN 2.0</vt:lpstr>
      <vt:lpstr>CAN ISO 11898 </vt:lpstr>
      <vt:lpstr>CAN</vt:lpstr>
      <vt:lpstr>CAN Automotive Applications</vt:lpstr>
      <vt:lpstr>CAN Automotive Applications</vt:lpstr>
      <vt:lpstr>CAN Automotive Applications</vt:lpstr>
      <vt:lpstr>CAN Automotive Applications</vt:lpstr>
      <vt:lpstr>CAN Architecture</vt:lpstr>
      <vt:lpstr>CAN Architecture</vt:lpstr>
      <vt:lpstr>CAN Architecture</vt:lpstr>
      <vt:lpstr>CAN Architecture</vt:lpstr>
      <vt:lpstr>CAN Architecture</vt:lpstr>
      <vt:lpstr>Can BUS system</vt:lpstr>
      <vt:lpstr>Can BUS system</vt:lpstr>
      <vt:lpstr>Can BUS system</vt:lpstr>
      <vt:lpstr>Can BUS system</vt:lpstr>
      <vt:lpstr>Can BUS system</vt:lpstr>
      <vt:lpstr>Can BUS system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RP</dc:creator>
  <cp:lastModifiedBy>Tamas</cp:lastModifiedBy>
  <cp:revision>230</cp:revision>
  <dcterms:created xsi:type="dcterms:W3CDTF">2015-04-21T11:02:27Z</dcterms:created>
  <dcterms:modified xsi:type="dcterms:W3CDTF">2018-02-18T14:55:25Z</dcterms:modified>
</cp:coreProperties>
</file>