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5"/>
  </p:handoutMasterIdLst>
  <p:sldIdLst>
    <p:sldId id="383" r:id="rId2"/>
    <p:sldId id="384" r:id="rId3"/>
    <p:sldId id="385" r:id="rId4"/>
  </p:sldIdLst>
  <p:sldSz cx="9144000" cy="6858000" type="screen4x3"/>
  <p:notesSz cx="6669088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FF66"/>
    <a:srgbClr val="0066FF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3" autoAdjust="0"/>
    <p:restoredTop sz="90929"/>
  </p:normalViewPr>
  <p:slideViewPr>
    <p:cSldViewPr>
      <p:cViewPr varScale="1">
        <p:scale>
          <a:sx n="67" d="100"/>
          <a:sy n="67" d="100"/>
        </p:scale>
        <p:origin x="1188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as Cook" userId="cf16af9998696632" providerId="LiveId" clId="{A89FBEE8-5F65-41D0-B66A-117797E40E8C}"/>
    <pc:docChg chg="modSld">
      <pc:chgData name="Tomas Cook" userId="cf16af9998696632" providerId="LiveId" clId="{A89FBEE8-5F65-41D0-B66A-117797E40E8C}" dt="2018-11-30T23:15:03.587" v="8" actId="20577"/>
      <pc:docMkLst>
        <pc:docMk/>
      </pc:docMkLst>
      <pc:sldChg chg="modSp">
        <pc:chgData name="Tomas Cook" userId="cf16af9998696632" providerId="LiveId" clId="{A89FBEE8-5F65-41D0-B66A-117797E40E8C}" dt="2018-11-30T23:12:56.848" v="4" actId="20577"/>
        <pc:sldMkLst>
          <pc:docMk/>
          <pc:sldMk cId="0" sldId="383"/>
        </pc:sldMkLst>
        <pc:spChg chg="mod">
          <ac:chgData name="Tomas Cook" userId="cf16af9998696632" providerId="LiveId" clId="{A89FBEE8-5F65-41D0-B66A-117797E40E8C}" dt="2018-11-30T23:12:56.848" v="4" actId="20577"/>
          <ac:spMkLst>
            <pc:docMk/>
            <pc:sldMk cId="0" sldId="383"/>
            <ac:spMk id="66563" creationId="{00000000-0000-0000-0000-000000000000}"/>
          </ac:spMkLst>
        </pc:spChg>
      </pc:sldChg>
      <pc:sldChg chg="modSp">
        <pc:chgData name="Tomas Cook" userId="cf16af9998696632" providerId="LiveId" clId="{A89FBEE8-5F65-41D0-B66A-117797E40E8C}" dt="2018-11-30T23:15:03.587" v="8" actId="20577"/>
        <pc:sldMkLst>
          <pc:docMk/>
          <pc:sldMk cId="0" sldId="384"/>
        </pc:sldMkLst>
        <pc:spChg chg="mod">
          <ac:chgData name="Tomas Cook" userId="cf16af9998696632" providerId="LiveId" clId="{A89FBEE8-5F65-41D0-B66A-117797E40E8C}" dt="2018-11-30T23:15:03.587" v="8" actId="20577"/>
          <ac:spMkLst>
            <pc:docMk/>
            <pc:sldMk cId="0" sldId="384"/>
            <ac:spMk id="6758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275F7E0-D516-46D2-B6A9-488FB20C91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38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B8482-4E72-4C98-BE8A-763FB7289202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43069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AF9B9-1127-49EB-AFE6-53827B5669EE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66787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59555-DC3B-40CE-95B8-B0AA7D7B502F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00671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B57CFB8-7869-4DE5-A9CB-C73D035FCA0D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1166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0AE65-414C-4229-9A5A-24FEB52388B2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8307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2A781-3315-4AFF-A3AA-338394932B96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67953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09A6-13D7-44EA-B0E6-BC31B7CA8DD5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13634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B369-2184-4D79-8CB8-71D58160213F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90715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841BF-D9C3-4FEB-B260-7BB24FEC47B7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30393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856B7-1DE3-48E3-AB82-C137B7CB9C4E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2055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0B3A4-129B-462B-851A-2E523B488B68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4701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D575C-74AA-43F1-92B5-59708C304A68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69361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/>
              <a:t>Mintaszöveg szerkesztése </a:t>
            </a:r>
          </a:p>
          <a:p>
            <a:pPr lvl="1"/>
            <a:r>
              <a:rPr lang="hu-HU" altLang="en-US"/>
              <a:t>Második szint</a:t>
            </a:r>
          </a:p>
          <a:p>
            <a:pPr lvl="2"/>
            <a:r>
              <a:rPr lang="hu-HU" altLang="en-US"/>
              <a:t>Harmadik szint</a:t>
            </a:r>
          </a:p>
          <a:p>
            <a:pPr lvl="3"/>
            <a:r>
              <a:rPr lang="hu-HU" altLang="en-US"/>
              <a:t>Negyedik szint</a:t>
            </a:r>
          </a:p>
          <a:p>
            <a:pPr lvl="4"/>
            <a:r>
              <a:rPr lang="hu-HU" altLang="en-US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289C17F3-0258-4DEB-A8E3-E5EA1A91B149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991600" cy="76200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tx2"/>
          </a:solidFill>
        </p:spPr>
        <p:txBody>
          <a:bodyPr/>
          <a:lstStyle/>
          <a:p>
            <a:pPr>
              <a:buFontTx/>
              <a:buNone/>
            </a:pPr>
            <a:r>
              <a:rPr lang="hu-HU" altLang="hu-HU" sz="2800" b="1" dirty="0"/>
              <a:t>  </a:t>
            </a:r>
            <a:r>
              <a:rPr lang="hu-HU" altLang="hu-HU" sz="2800" b="1" dirty="0">
                <a:solidFill>
                  <a:schemeClr val="bg1"/>
                </a:solidFill>
              </a:rPr>
              <a:t>HF–</a:t>
            </a:r>
            <a:r>
              <a:rPr lang="en-US" altLang="hu-HU" sz="2800" b="1" dirty="0">
                <a:solidFill>
                  <a:schemeClr val="bg1"/>
                </a:solidFill>
              </a:rPr>
              <a:t>2</a:t>
            </a:r>
            <a:endParaRPr lang="hu-HU" altLang="hu-HU" sz="2800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hu-HU" sz="2800" b="1" dirty="0">
                <a:solidFill>
                  <a:schemeClr val="bg1"/>
                </a:solidFill>
              </a:rPr>
              <a:t>1</a:t>
            </a:r>
            <a:r>
              <a:rPr lang="hu-HU" altLang="hu-HU" sz="2800" b="1" dirty="0">
                <a:solidFill>
                  <a:schemeClr val="bg1"/>
                </a:solidFill>
              </a:rPr>
              <a:t>. Határozza meg a Földről a Vénuszra indítandó űrhajó heliocentrikus, távolodási és indulási, valamint a Vénusz pályájára érkezés sebességét.</a:t>
            </a:r>
          </a:p>
          <a:p>
            <a:pPr>
              <a:buFontTx/>
              <a:buNone/>
            </a:pPr>
            <a:r>
              <a:rPr lang="en-US" altLang="hu-HU" sz="2800" b="1" dirty="0">
                <a:solidFill>
                  <a:schemeClr val="bg1"/>
                </a:solidFill>
              </a:rPr>
              <a:t>2</a:t>
            </a:r>
            <a:r>
              <a:rPr lang="hu-HU" altLang="hu-HU" sz="2800" b="1" dirty="0">
                <a:solidFill>
                  <a:schemeClr val="bg1"/>
                </a:solidFill>
              </a:rPr>
              <a:t>. Számítsa ki a Merkúr pályájára, valamint a Naptól 242 </a:t>
            </a:r>
            <a:r>
              <a:rPr lang="en-US" altLang="hu-HU" sz="2800" b="1" dirty="0" err="1">
                <a:solidFill>
                  <a:schemeClr val="bg1"/>
                </a:solidFill>
              </a:rPr>
              <a:t>milli</a:t>
            </a:r>
            <a:r>
              <a:rPr lang="hu-HU" altLang="hu-HU" sz="2800" b="1" dirty="0">
                <a:solidFill>
                  <a:schemeClr val="bg1"/>
                </a:solidFill>
              </a:rPr>
              <a:t>ó km távolságban keringő űrállomásra való </a:t>
            </a:r>
            <a:r>
              <a:rPr lang="hu-HU" altLang="hu-HU" sz="2800" b="1" dirty="0" err="1">
                <a:solidFill>
                  <a:schemeClr val="bg1"/>
                </a:solidFill>
              </a:rPr>
              <a:t>repü-léshez</a:t>
            </a:r>
            <a:r>
              <a:rPr lang="hu-HU" altLang="hu-HU" sz="2800" b="1" dirty="0">
                <a:solidFill>
                  <a:schemeClr val="bg1"/>
                </a:solidFill>
              </a:rPr>
              <a:t> szükséges heliocentrikus, távolodási és indulási sebességet. A két eredményből vonjon le következtetést.</a:t>
            </a:r>
          </a:p>
          <a:p>
            <a:pPr>
              <a:buFontTx/>
              <a:buNone/>
            </a:pPr>
            <a:r>
              <a:rPr lang="en-US" altLang="hu-HU" sz="2800" b="1" dirty="0">
                <a:solidFill>
                  <a:schemeClr val="bg1"/>
                </a:solidFill>
              </a:rPr>
              <a:t>3</a:t>
            </a:r>
            <a:r>
              <a:rPr lang="hu-HU" altLang="hu-HU" sz="2800" b="1" dirty="0">
                <a:solidFill>
                  <a:schemeClr val="bg1"/>
                </a:solidFill>
              </a:rPr>
              <a:t>. Határozza meg a Jupiter hatásszférájában elérhető gyorsítás  értékét (</a:t>
            </a:r>
            <a:r>
              <a:rPr lang="hu-HU" altLang="hu-HU" sz="2800" b="1" i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v</a:t>
            </a:r>
            <a:r>
              <a:rPr lang="hu-HU" altLang="hu-HU" sz="2800" b="1" i="1" baseline="-25000" dirty="0" err="1">
                <a:solidFill>
                  <a:schemeClr val="bg1"/>
                </a:solidFill>
                <a:cs typeface="Times New Roman" panose="02020603050405020304" pitchFamily="18" charset="0"/>
              </a:rPr>
              <a:t>be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= 4 </a:t>
            </a:r>
            <a:r>
              <a:rPr lang="hu-HU" altLang="hu-HU" sz="28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km/s;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l-GR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φ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= 84°) </a:t>
            </a:r>
            <a:r>
              <a:rPr lang="hu-HU" altLang="hu-HU" sz="2800" b="1" dirty="0">
                <a:solidFill>
                  <a:schemeClr val="bg1"/>
                </a:solidFill>
              </a:rPr>
              <a:t>az alábbi képlet segítségével:      </a:t>
            </a:r>
            <a:r>
              <a:rPr lang="el-GR" altLang="hu-HU" sz="28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Δ</a:t>
            </a:r>
            <a:r>
              <a:rPr lang="hu-HU" altLang="hu-HU" sz="28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v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= 2 </a:t>
            </a:r>
            <a:r>
              <a:rPr lang="hu-HU" altLang="hu-HU" sz="2800" b="1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∙ </a:t>
            </a:r>
            <a:r>
              <a:rPr lang="hu-HU" altLang="hu-HU" sz="2800" i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v</a:t>
            </a:r>
            <a:r>
              <a:rPr lang="hu-HU" altLang="hu-HU" sz="2800" b="1" baseline="-25000" dirty="0" err="1">
                <a:solidFill>
                  <a:schemeClr val="bg1"/>
                </a:solidFill>
                <a:cs typeface="Times New Roman" panose="02020603050405020304" pitchFamily="18" charset="0"/>
              </a:rPr>
              <a:t>be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(</a:t>
            </a:r>
            <a:r>
              <a:rPr lang="hu-HU" altLang="hu-HU" sz="2800" i="1" dirty="0">
                <a:solidFill>
                  <a:schemeClr val="bg1"/>
                </a:solidFill>
                <a:cs typeface="Times New Roman" panose="02020603050405020304" pitchFamily="18" charset="0"/>
              </a:rPr>
              <a:t>km/s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) </a:t>
            </a:r>
            <a:r>
              <a:rPr lang="hu-HU" altLang="hu-HU" sz="2800" b="1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∙ 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sin (</a:t>
            </a:r>
            <a:r>
              <a:rPr lang="el-GR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φ</a:t>
            </a:r>
            <a:r>
              <a:rPr lang="hu-HU" altLang="hu-HU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/2) ;  </a:t>
            </a:r>
            <a:endParaRPr lang="el-GR" altLang="hu-HU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"/>
          </a:xfrm>
        </p:spPr>
        <p:txBody>
          <a:bodyPr/>
          <a:lstStyle/>
          <a:p>
            <a:endParaRPr lang="hu-HU" altLang="hu-HU" sz="40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tx2"/>
          </a:solidFill>
        </p:spPr>
        <p:txBody>
          <a:bodyPr/>
          <a:lstStyle/>
          <a:p>
            <a:pPr>
              <a:buFontTx/>
              <a:buNone/>
            </a:pPr>
            <a:r>
              <a:rPr lang="en-US" altLang="hu-HU" b="1" dirty="0">
                <a:solidFill>
                  <a:schemeClr val="bg1"/>
                </a:solidFill>
              </a:rPr>
              <a:t>4</a:t>
            </a:r>
            <a:r>
              <a:rPr lang="hu-HU" altLang="hu-HU" b="1" dirty="0">
                <a:solidFill>
                  <a:schemeClr val="bg1"/>
                </a:solidFill>
              </a:rPr>
              <a:t>. Határozza meg a) Mekkora távolodási sebesség érhető el a Föld hatásszférájának a határán azzal az űrobjektummal, amely H = 250 </a:t>
            </a:r>
            <a:r>
              <a:rPr lang="hu-HU" altLang="hu-HU" b="1" i="1" dirty="0">
                <a:solidFill>
                  <a:schemeClr val="bg1"/>
                </a:solidFill>
              </a:rPr>
              <a:t>km</a:t>
            </a:r>
            <a:r>
              <a:rPr lang="hu-HU" altLang="hu-HU" b="1" dirty="0">
                <a:solidFill>
                  <a:schemeClr val="bg1"/>
                </a:solidFill>
              </a:rPr>
              <a:t>-</a:t>
            </a:r>
            <a:r>
              <a:rPr lang="hu-HU" altLang="hu-HU" b="1" dirty="0" err="1">
                <a:solidFill>
                  <a:schemeClr val="bg1"/>
                </a:solidFill>
              </a:rPr>
              <a:t>ről</a:t>
            </a:r>
            <a:r>
              <a:rPr lang="hu-HU" altLang="hu-HU" b="1" dirty="0">
                <a:solidFill>
                  <a:schemeClr val="bg1"/>
                </a:solidFill>
              </a:rPr>
              <a:t> 11,13 </a:t>
            </a:r>
            <a:r>
              <a:rPr lang="hu-HU" altLang="hu-HU" b="1" i="1" dirty="0">
                <a:solidFill>
                  <a:schemeClr val="bg1"/>
                </a:solidFill>
              </a:rPr>
              <a:t>km/s</a:t>
            </a:r>
            <a:r>
              <a:rPr lang="en-US" altLang="hu-HU" b="1" i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</a:rPr>
              <a:t>sebességgel </a:t>
            </a:r>
            <a:r>
              <a:rPr lang="hu-HU" altLang="hu-HU" b="1" dirty="0">
                <a:solidFill>
                  <a:schemeClr val="bg1"/>
                </a:solidFill>
              </a:rPr>
              <a:t>indul; b) Mekkora volt a Voya-ger-1 távolodási sebessége a Föld </a:t>
            </a:r>
            <a:r>
              <a:rPr lang="hu-HU" altLang="hu-HU" b="1" dirty="0" err="1">
                <a:solidFill>
                  <a:schemeClr val="bg1"/>
                </a:solidFill>
              </a:rPr>
              <a:t>hatásszférá-jának</a:t>
            </a:r>
            <a:r>
              <a:rPr lang="hu-HU" altLang="hu-HU" b="1" dirty="0">
                <a:solidFill>
                  <a:schemeClr val="bg1"/>
                </a:solidFill>
              </a:rPr>
              <a:t> a határán, ha az indulási sebessége a Föld felületére számolva 17,46 </a:t>
            </a:r>
            <a:r>
              <a:rPr lang="hu-HU" altLang="hu-HU" b="1" i="1" dirty="0">
                <a:solidFill>
                  <a:schemeClr val="bg1"/>
                </a:solidFill>
              </a:rPr>
              <a:t>km/s</a:t>
            </a:r>
            <a:r>
              <a:rPr lang="hu-HU" altLang="hu-HU" b="1" dirty="0">
                <a:solidFill>
                  <a:schemeClr val="bg1"/>
                </a:solidFill>
              </a:rPr>
              <a:t> volt?</a:t>
            </a:r>
          </a:p>
          <a:p>
            <a:pPr>
              <a:buFontTx/>
              <a:buNone/>
            </a:pPr>
            <a:r>
              <a:rPr lang="hu-HU" altLang="hu-HU" sz="2400" b="1" i="1" dirty="0">
                <a:solidFill>
                  <a:schemeClr val="bg1"/>
                </a:solidFill>
              </a:rPr>
              <a:t>Csak ha érdekli: Mennyi volt a Voyager-1 érkezési sebessége, amikor a Jupiter hatásszférájára érkezett? (Nem kötelező, de ha érdekli, a Naprendszer megfelelő adatait kell a képletbe beírni! Az r</a:t>
            </a:r>
            <a:r>
              <a:rPr lang="hu-HU" altLang="hu-HU" sz="2400" b="1" i="1" baseline="-25000" dirty="0">
                <a:solidFill>
                  <a:schemeClr val="bg1"/>
                </a:solidFill>
              </a:rPr>
              <a:t>0</a:t>
            </a:r>
            <a:r>
              <a:rPr lang="hu-HU" altLang="hu-HU" sz="2400" b="1" i="1" dirty="0">
                <a:solidFill>
                  <a:schemeClr val="bg1"/>
                </a:solidFill>
              </a:rPr>
              <a:t> =  149,6 m km, az r = 730 m km, majd az r = 778,3 – 48 m km.)</a:t>
            </a:r>
          </a:p>
          <a:p>
            <a:pPr>
              <a:buFontTx/>
              <a:buNone/>
            </a:pPr>
            <a:r>
              <a:rPr lang="en-US" altLang="hu-HU" b="1" dirty="0">
                <a:solidFill>
                  <a:schemeClr val="bg1"/>
                </a:solidFill>
              </a:rPr>
              <a:t>5</a:t>
            </a:r>
            <a:r>
              <a:rPr lang="hu-HU" altLang="hu-HU" b="1" dirty="0">
                <a:solidFill>
                  <a:schemeClr val="bg1"/>
                </a:solidFill>
              </a:rPr>
              <a:t>. Miért választotta az űrdinamika tárgyat, mi a véleménye, javaslata.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478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u-HU" altLang="hu-HU" sz="4000" b="1">
                <a:solidFill>
                  <a:schemeClr val="bg1"/>
                </a:solidFill>
              </a:rPr>
              <a:t>A KÉPLET ALKALMAZÁSA  </a:t>
            </a:r>
            <a:br>
              <a:rPr lang="hu-HU" altLang="hu-HU" sz="4000" b="1">
                <a:solidFill>
                  <a:schemeClr val="bg1"/>
                </a:solidFill>
              </a:rPr>
            </a:br>
            <a:r>
              <a:rPr lang="hu-HU" altLang="hu-HU" sz="4000" b="1">
                <a:solidFill>
                  <a:schemeClr val="bg1"/>
                </a:solidFill>
              </a:rPr>
              <a:t>A NAPRENDSZERBEN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5334000"/>
          </a:xfrm>
          <a:solidFill>
            <a:schemeClr val="tx2"/>
          </a:solidFill>
        </p:spPr>
        <p:txBody>
          <a:bodyPr/>
          <a:lstStyle/>
          <a:p>
            <a:pPr>
              <a:buFontTx/>
              <a:buNone/>
            </a:pPr>
            <a:r>
              <a:rPr lang="hu-HU" altLang="hu-HU" dirty="0">
                <a:solidFill>
                  <a:schemeClr val="bg1"/>
                </a:solidFill>
              </a:rPr>
              <a:t>Mivel a feladatot  a heliocentrikus rendszerben kell megoldani, ezért:</a:t>
            </a:r>
          </a:p>
          <a:p>
            <a:pPr>
              <a:buFontTx/>
              <a:buNone/>
            </a:pPr>
            <a:r>
              <a:rPr lang="en-US" altLang="hu-HU" dirty="0">
                <a:solidFill>
                  <a:schemeClr val="bg1"/>
                </a:solidFill>
              </a:rPr>
              <a:t> </a:t>
            </a:r>
            <a:r>
              <a:rPr lang="hu-HU" altLang="hu-HU" dirty="0">
                <a:solidFill>
                  <a:schemeClr val="bg1"/>
                </a:solidFill>
              </a:rPr>
              <a:t>- A képletben a Naprendszer adataival kell számolni;</a:t>
            </a:r>
          </a:p>
          <a:p>
            <a:pPr>
              <a:buFontTx/>
              <a:buNone/>
            </a:pPr>
            <a:r>
              <a:rPr lang="hu-HU" altLang="hu-HU" dirty="0">
                <a:solidFill>
                  <a:schemeClr val="bg1"/>
                </a:solidFill>
              </a:rPr>
              <a:t> - a korábban már megoldott, a Föld hatásszférájának a határára kapott távolodási sebesség, plusz a Föld se-</a:t>
            </a:r>
            <a:r>
              <a:rPr lang="hu-HU" altLang="hu-HU" dirty="0" err="1">
                <a:solidFill>
                  <a:schemeClr val="bg1"/>
                </a:solidFill>
              </a:rPr>
              <a:t>bessége</a:t>
            </a:r>
            <a:r>
              <a:rPr lang="hu-HU" altLang="hu-HU" dirty="0">
                <a:solidFill>
                  <a:schemeClr val="bg1"/>
                </a:solidFill>
              </a:rPr>
              <a:t> lesz az indulási sebesség a Jupiterre;</a:t>
            </a:r>
          </a:p>
          <a:p>
            <a:pPr>
              <a:buFontTx/>
              <a:buNone/>
            </a:pPr>
            <a:r>
              <a:rPr lang="hu-HU" altLang="hu-HU" dirty="0">
                <a:solidFill>
                  <a:schemeClr val="bg1"/>
                </a:solidFill>
              </a:rPr>
              <a:t> - a belépés a Jupiter hatásszférájába, a Jupiter pálya-magassága előtt 48 500 000 km-</a:t>
            </a:r>
            <a:r>
              <a:rPr lang="hu-HU" altLang="hu-HU" dirty="0" err="1">
                <a:solidFill>
                  <a:schemeClr val="bg1"/>
                </a:solidFill>
              </a:rPr>
              <a:t>rel</a:t>
            </a:r>
            <a:r>
              <a:rPr lang="hu-HU" altLang="hu-HU" dirty="0">
                <a:solidFill>
                  <a:schemeClr val="bg1"/>
                </a:solidFill>
              </a:rPr>
              <a:t> történik, (az </a:t>
            </a:r>
            <a:r>
              <a:rPr lang="hu-HU" altLang="hu-HU" i="1" dirty="0">
                <a:solidFill>
                  <a:schemeClr val="bg1"/>
                </a:solidFill>
              </a:rPr>
              <a:t>r </a:t>
            </a:r>
            <a:r>
              <a:rPr lang="hu-HU" altLang="hu-HU" dirty="0">
                <a:solidFill>
                  <a:schemeClr val="bg1"/>
                </a:solidFill>
              </a:rPr>
              <a:t>=  = 777,6 millió mínusz a fenti érték,  vagyis 729,1 millió, de lehet 730 millióval is számolni.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332</Words>
  <Application>Microsoft Office PowerPoint</Application>
  <PresentationFormat>Diavetítés a képernyőre (4:3 oldalarány)</PresentationFormat>
  <Paragraphs>12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Algerian</vt:lpstr>
      <vt:lpstr>Arial</vt:lpstr>
      <vt:lpstr>Times New Roman</vt:lpstr>
      <vt:lpstr>Default Design</vt:lpstr>
      <vt:lpstr>PowerPoint-bemutató</vt:lpstr>
      <vt:lpstr>PowerPoint-bemutató</vt:lpstr>
      <vt:lpstr>A KÉPLET ALKALMAZÁSA   A NAPRENDSZERBEN</vt:lpstr>
    </vt:vector>
  </TitlesOfParts>
  <Company>ZMNE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ŰRDINAMIKA–08</dc:title>
  <dc:creator>Szabó József</dc:creator>
  <cp:lastModifiedBy>Szakacs Tamas</cp:lastModifiedBy>
  <cp:revision>159</cp:revision>
  <dcterms:created xsi:type="dcterms:W3CDTF">2001-03-19T08:34:39Z</dcterms:created>
  <dcterms:modified xsi:type="dcterms:W3CDTF">2018-11-30T23:15:06Z</dcterms:modified>
</cp:coreProperties>
</file>