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9" r:id="rId3"/>
    <p:sldId id="318" r:id="rId4"/>
    <p:sldId id="341" r:id="rId5"/>
    <p:sldId id="331" r:id="rId6"/>
    <p:sldId id="258" r:id="rId7"/>
    <p:sldId id="326" r:id="rId8"/>
    <p:sldId id="259" r:id="rId9"/>
    <p:sldId id="340" r:id="rId10"/>
    <p:sldId id="260" r:id="rId11"/>
    <p:sldId id="290" r:id="rId12"/>
    <p:sldId id="332" r:id="rId13"/>
    <p:sldId id="339" r:id="rId14"/>
    <p:sldId id="262" r:id="rId15"/>
    <p:sldId id="328" r:id="rId16"/>
    <p:sldId id="327" r:id="rId17"/>
    <p:sldId id="329" r:id="rId18"/>
    <p:sldId id="330" r:id="rId19"/>
    <p:sldId id="313" r:id="rId20"/>
    <p:sldId id="266" r:id="rId21"/>
    <p:sldId id="261" r:id="rId22"/>
    <p:sldId id="295" r:id="rId23"/>
    <p:sldId id="294" r:id="rId24"/>
    <p:sldId id="309" r:id="rId25"/>
    <p:sldId id="333" r:id="rId26"/>
    <p:sldId id="296" r:id="rId27"/>
    <p:sldId id="302" r:id="rId28"/>
    <p:sldId id="264" r:id="rId29"/>
    <p:sldId id="304" r:id="rId30"/>
    <p:sldId id="265" r:id="rId31"/>
    <p:sldId id="291" r:id="rId32"/>
    <p:sldId id="292" r:id="rId33"/>
    <p:sldId id="270" r:id="rId34"/>
    <p:sldId id="345" r:id="rId35"/>
    <p:sldId id="268" r:id="rId36"/>
    <p:sldId id="269" r:id="rId37"/>
    <p:sldId id="271" r:id="rId38"/>
    <p:sldId id="272" r:id="rId39"/>
    <p:sldId id="267" r:id="rId40"/>
    <p:sldId id="322" r:id="rId41"/>
    <p:sldId id="314" r:id="rId42"/>
    <p:sldId id="273" r:id="rId43"/>
    <p:sldId id="334" r:id="rId44"/>
    <p:sldId id="335" r:id="rId45"/>
    <p:sldId id="336" r:id="rId46"/>
    <p:sldId id="337" r:id="rId47"/>
    <p:sldId id="346" r:id="rId48"/>
    <p:sldId id="338" r:id="rId49"/>
    <p:sldId id="274" r:id="rId50"/>
    <p:sldId id="275" r:id="rId51"/>
    <p:sldId id="276" r:id="rId52"/>
    <p:sldId id="293" r:id="rId53"/>
    <p:sldId id="277" r:id="rId54"/>
    <p:sldId id="278" r:id="rId55"/>
    <p:sldId id="279" r:id="rId56"/>
    <p:sldId id="301" r:id="rId57"/>
    <p:sldId id="280" r:id="rId58"/>
    <p:sldId id="281" r:id="rId59"/>
    <p:sldId id="285" r:id="rId60"/>
    <p:sldId id="323" r:id="rId61"/>
    <p:sldId id="321" r:id="rId62"/>
    <p:sldId id="284" r:id="rId63"/>
    <p:sldId id="310" r:id="rId64"/>
    <p:sldId id="311" r:id="rId65"/>
    <p:sldId id="312" r:id="rId66"/>
    <p:sldId id="303" r:id="rId67"/>
    <p:sldId id="283" r:id="rId68"/>
    <p:sldId id="286" r:id="rId69"/>
    <p:sldId id="307" r:id="rId70"/>
    <p:sldId id="308" r:id="rId71"/>
    <p:sldId id="287" r:id="rId72"/>
    <p:sldId id="342" r:id="rId73"/>
    <p:sldId id="343" r:id="rId74"/>
    <p:sldId id="344" r:id="rId75"/>
    <p:sldId id="347" r:id="rId76"/>
    <p:sldId id="305" r:id="rId77"/>
    <p:sldId id="306" r:id="rId7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A2"/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5487" autoAdjust="0"/>
  </p:normalViewPr>
  <p:slideViewPr>
    <p:cSldViewPr>
      <p:cViewPr varScale="1">
        <p:scale>
          <a:sx n="87" d="100"/>
          <a:sy n="87" d="100"/>
        </p:scale>
        <p:origin x="355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9F27D-7A94-4F9A-B76B-4131D03D4AC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384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252E8-CCC6-453B-AC07-8EEEEF42482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1850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185A7-8CCC-40D8-94E3-7970E48C5B3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8748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A61E-BC91-4F48-A5E7-0ED99A64E162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0754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3E3E-E805-4A75-81CC-2B964E0E194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4407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F3EDF-1D09-47DC-B83F-3A36BC0DC86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9538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B96E0-6F15-44DD-8B04-1A1857B0BCE1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9867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17B63-DC62-4129-B3C2-08EF05476BB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9791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CCCC-3B43-49AF-9A8D-34393EEE17A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2734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FFD3A-B026-437D-869B-A06CF19697F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4784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B929C-4F23-41F7-876F-4681DEC514AF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5234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79827D93-5988-4468-8A34-9AC3B32ADC3A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1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J%C3%BAnius_22." TargetMode="External"/><Relationship Id="rId13" Type="http://schemas.openxmlformats.org/officeDocument/2006/relationships/hyperlink" Target="https://hu.wikipedia.org/wiki/J%C3%BAlius_28." TargetMode="External"/><Relationship Id="rId18" Type="http://schemas.openxmlformats.org/officeDocument/2006/relationships/hyperlink" Target="https://hu.wikipedia.org/wiki/William_Reid_Pogue" TargetMode="External"/><Relationship Id="rId3" Type="http://schemas.openxmlformats.org/officeDocument/2006/relationships/hyperlink" Target="https://hu.wikipedia.org/wiki/Charles_Conrad" TargetMode="External"/><Relationship Id="rId21" Type="http://schemas.openxmlformats.org/officeDocument/2006/relationships/hyperlink" Target="https://hu.wikipedia.org/wiki/Febru%C3%A1r_8." TargetMode="External"/><Relationship Id="rId7" Type="http://schemas.openxmlformats.org/officeDocument/2006/relationships/hyperlink" Target="https://hu.wikipedia.org/wiki/M%C3%A1jus_25." TargetMode="External"/><Relationship Id="rId12" Type="http://schemas.openxmlformats.org/officeDocument/2006/relationships/hyperlink" Target="https://hu.wikipedia.org/wiki/Jack_Lousma" TargetMode="External"/><Relationship Id="rId17" Type="http://schemas.openxmlformats.org/officeDocument/2006/relationships/hyperlink" Target="https://hu.wikipedia.org/wiki/Edward_George_Gibson" TargetMode="External"/><Relationship Id="rId2" Type="http://schemas.openxmlformats.org/officeDocument/2006/relationships/hyperlink" Target="https://hu.wikipedia.org/wiki/Skylab%E2%80%932" TargetMode="External"/><Relationship Id="rId16" Type="http://schemas.openxmlformats.org/officeDocument/2006/relationships/hyperlink" Target="https://hu.wikipedia.org/wiki/Gerard_Paul_Carr" TargetMode="External"/><Relationship Id="rId20" Type="http://schemas.openxmlformats.org/officeDocument/2006/relationships/hyperlink" Target="https://hu.wikipedia.org/wiki/19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1973" TargetMode="External"/><Relationship Id="rId11" Type="http://schemas.openxmlformats.org/officeDocument/2006/relationships/hyperlink" Target="https://hu.wikipedia.org/wiki/Owen_Kay_Garriott" TargetMode="External"/><Relationship Id="rId5" Type="http://schemas.openxmlformats.org/officeDocument/2006/relationships/hyperlink" Target="https://hu.wikipedia.org/wiki/Paul_Weitz" TargetMode="External"/><Relationship Id="rId15" Type="http://schemas.openxmlformats.org/officeDocument/2006/relationships/hyperlink" Target="https://hu.wikipedia.org/wiki/Skylab%E2%80%934" TargetMode="External"/><Relationship Id="rId10" Type="http://schemas.openxmlformats.org/officeDocument/2006/relationships/hyperlink" Target="https://hu.wikipedia.org/wiki/Alan_Bean" TargetMode="External"/><Relationship Id="rId19" Type="http://schemas.openxmlformats.org/officeDocument/2006/relationships/hyperlink" Target="https://hu.wikipedia.org/wiki/November_16." TargetMode="External"/><Relationship Id="rId4" Type="http://schemas.openxmlformats.org/officeDocument/2006/relationships/hyperlink" Target="https://hu.wikipedia.org/wiki/Joseph_Kerwin" TargetMode="External"/><Relationship Id="rId9" Type="http://schemas.openxmlformats.org/officeDocument/2006/relationships/hyperlink" Target="https://hu.wikipedia.org/wiki/Skylab%E2%80%933" TargetMode="External"/><Relationship Id="rId14" Type="http://schemas.openxmlformats.org/officeDocument/2006/relationships/hyperlink" Target="https://hu.wikipedia.org/wiki/Szeptember_25.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8504" cy="3124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6600" b="1" dirty="0" smtClean="0">
                <a:solidFill>
                  <a:schemeClr val="bg1"/>
                </a:solidFill>
                <a:latin typeface="Times" panose="02020603050405020304" pitchFamily="18" charset="0"/>
              </a:rPr>
              <a:t>Ű</a:t>
            </a:r>
            <a:r>
              <a:rPr lang="hu-HU" alt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RDINAMIKA —8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3124200"/>
            <a:ext cx="9180512" cy="3733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hu-HU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</a:t>
            </a:r>
            <a:r>
              <a:rPr lang="hu-HU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Hold legfontosabb adatai </a:t>
            </a:r>
          </a:p>
          <a:p>
            <a:pPr algn="ctr" eaLnBrk="1" hangingPunct="1">
              <a:buFontTx/>
              <a:buNone/>
            </a:pPr>
            <a:r>
              <a:rPr lang="hu-HU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Repülés a Földről a Holdra és vissza;</a:t>
            </a:r>
          </a:p>
          <a:p>
            <a:pPr algn="ctr" eaLnBrk="1" hangingPunct="1"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hu-HU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z Apolló-program megvalósítása;</a:t>
            </a:r>
            <a:endParaRPr lang="en-US" altLang="en-US" sz="40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hu-HU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ö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viden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Sk</a:t>
            </a:r>
            <a:r>
              <a:rPr lang="hu-HU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lab</a:t>
            </a:r>
            <a:r>
              <a:rPr lang="hu-HU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programról.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IRÁNY A HOLD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chemeClr val="tx2"/>
          </a:solidFill>
        </p:spPr>
        <p:txBody>
          <a:bodyPr rIns="274320"/>
          <a:lstStyle/>
          <a:p>
            <a:pPr marL="228600" indent="-228600" algn="just" eaLnBrk="1" hangingPunct="1">
              <a:lnSpc>
                <a:spcPct val="90000"/>
              </a:lnSpc>
              <a:spcAft>
                <a:spcPts val="1200"/>
              </a:spcAft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felszínén az első kozmikus sebesség: 1,679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km/s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</a:p>
          <a:p>
            <a:pPr marL="228600" indent="-228600" algn="just" eaLnBrk="1" hangingPunct="1">
              <a:lnSpc>
                <a:spcPct val="90000"/>
              </a:lnSpc>
              <a:spcAft>
                <a:spcPts val="1200"/>
              </a:spcAft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második: 2,375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km/s a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Hold átmérője 3476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a sugara pedig </a:t>
            </a:r>
            <a:r>
              <a:rPr lang="hu-HU" altLang="en-US" sz="2800" b="1" i="1" dirty="0" smtClean="0">
                <a:solidFill>
                  <a:schemeClr val="bg1"/>
                </a:solidFill>
              </a:rPr>
              <a:t>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hu-HU" altLang="en-US" sz="2800" b="1" i="1" baseline="-25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=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1738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28600" indent="-228600" algn="just" eaLnBrk="1" hangingPunct="1">
              <a:lnSpc>
                <a:spcPct val="90000"/>
              </a:lnSpc>
              <a:spcAft>
                <a:spcPts val="1200"/>
              </a:spcAft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Holdig az utazás időtartama Föld körüli pályáról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indulva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mann-ellipszisen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mintegy 5-6 nap (ha a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II.kozmikus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sebességgel indul az űrhajó – kb.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2,3 nap). </a:t>
            </a:r>
          </a:p>
          <a:p>
            <a:pPr marL="228600" indent="-228600" algn="just" eaLnBrk="1" hangingPunct="1">
              <a:lnSpc>
                <a:spcPct val="90000"/>
              </a:lnSpc>
              <a:spcAft>
                <a:spcPts val="1200"/>
              </a:spcAft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Ehhez jön a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start, a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pályára állás, a gyorsítás a Hold felé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majd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visszaérkezés után a Föld körüli manőver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v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égül 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leszállás. Így az utazás összesen a Holdon tartózkodás időtartamától és a manőverek jellegétől függően, a holdutazások során az utazás 8-13 nap volt. </a:t>
            </a:r>
          </a:p>
          <a:p>
            <a:pPr eaLnBrk="1" hangingPunct="1">
              <a:lnSpc>
                <a:spcPct val="90000"/>
              </a:lnSpc>
            </a:pPr>
            <a:endParaRPr lang="hu-HU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hu-HU" alt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„A TANÍTÁS CÉLJA: CSELEKVÉSRE ÖSZTÖNZÉS” </a:t>
            </a:r>
            <a:r>
              <a:rPr lang="hu-HU" altLang="en-US" sz="24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(Herbert Spencer)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115616" y="1196975"/>
            <a:ext cx="8028384" cy="2088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115616" y="1340768"/>
            <a:ext cx="7560840" cy="15121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400" dirty="0" smtClean="0">
                <a:latin typeface="Times New Roman" panose="02020603050405020304" pitchFamily="18" charset="0"/>
              </a:rPr>
              <a:t>Egyik </a:t>
            </a:r>
            <a:r>
              <a:rPr lang="hu-HU" altLang="en-US" sz="2400" dirty="0">
                <a:latin typeface="Times New Roman" panose="02020603050405020304" pitchFamily="18" charset="0"/>
              </a:rPr>
              <a:t>hallgató készítette ezt a grafikont, amelyen számos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400" dirty="0">
                <a:latin typeface="Times New Roman" panose="02020603050405020304" pitchFamily="18" charset="0"/>
              </a:rPr>
              <a:t>érdekes adat szerepel. A vastag vonal a feladat megoldása,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400" dirty="0">
                <a:latin typeface="Times New Roman" panose="02020603050405020304" pitchFamily="18" charset="0"/>
              </a:rPr>
              <a:t>a többi a hallgató által kibővített vizsgálat eredménye</a:t>
            </a:r>
            <a:r>
              <a:rPr lang="hu-HU" altLang="en-US" sz="2400" dirty="0" smtClean="0">
                <a:latin typeface="Times New Roman" panose="02020603050405020304" pitchFamily="18" charset="0"/>
              </a:rPr>
              <a:t>.</a:t>
            </a:r>
            <a:endParaRPr lang="hu-HU" alt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accent2"/>
          </a:solidFill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SZOVJET HOLDPROGRAM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  <a:solidFill>
            <a:schemeClr val="tx1"/>
          </a:solidFill>
        </p:spPr>
        <p:txBody>
          <a:bodyPr rIns="274320"/>
          <a:lstStyle/>
          <a:p>
            <a:pPr marL="228600" indent="-228600" algn="just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Holdért induló verseny során, a Szovjetunióban egy sor változás történt:</a:t>
            </a:r>
          </a:p>
          <a:p>
            <a:pPr marL="228600" indent="-228600" algn="just"/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oldért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való verseny közben főtitkárváltásra került sor, s az űrprogram, egy időre, másodlagos kérdéssé vált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; 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28600" indent="-228600" algn="just"/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1966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elején meghalt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Koroljov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s a helyébe lépő Misin nem volt határozott vezető, s nem volt konkrét elképzelése a teendőkről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sem;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28600" indent="-228600" algn="just"/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Hordozórakéta négy kísérlete nem volt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sikeres;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28600" indent="-228600" algn="just"/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állt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rendelkezésre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nagy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rakéta, s a Hold körüli pályára sem tudtak megfelelő tömeget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állítani;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28600" indent="-228600" algn="just"/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űrrel foglalkozó tudósok jelentős hányada fontosabbnak tartotta a Mars-program elindítását, a Hold-program helyett.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alt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SZOVJET HOLDPROGRAM TERVEZETT</a:t>
            </a:r>
            <a:br>
              <a:rPr lang="hu-HU" alt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HORDOZÓRAKÉTÁJA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>
              <a:buFontTx/>
              <a:buNone/>
            </a:pPr>
            <a:endParaRPr lang="en-US" altLang="en-US" smtClean="0"/>
          </a:p>
        </p:txBody>
      </p:sp>
      <p:pic>
        <p:nvPicPr>
          <p:cNvPr id="13316" name="Picture 4" descr="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SZOVJET HOLDPROGRAM</a:t>
            </a:r>
            <a:r>
              <a:rPr lang="hu-HU" altLang="en-US" b="1" smtClean="0"/>
              <a:t> </a:t>
            </a:r>
            <a:endParaRPr lang="hu-HU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44600"/>
            <a:ext cx="9144000" cy="56134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rakétakomplexum neve N1-L3 volt</a:t>
            </a:r>
          </a:p>
          <a:p>
            <a:pPr lvl="1"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N1 a zölddel jelölt háromfokozatú hordozórakéta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Носитель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А, Б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</a:t>
            </a:r>
            <a:r>
              <a:rPr lang="ru-R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fokozatokkal</a:t>
            </a:r>
          </a:p>
          <a:p>
            <a:pPr lvl="1"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L3 a szürke, </a:t>
            </a:r>
            <a:r>
              <a:rPr lang="ru-R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</a:t>
            </a:r>
            <a:r>
              <a:rPr lang="ru-R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fokozatokból álló holdrakéta</a:t>
            </a:r>
          </a:p>
          <a:p>
            <a:pPr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Szergej </a:t>
            </a:r>
            <a:r>
              <a:rPr lang="hu-HU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Koroljov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1966-ban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bekövetkezett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halálától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egészen 1974-ig Vaszilij Misin vezette a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tervezést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db NK-15-ös hajtóműből állt az első fokozat 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(45,4 </a:t>
            </a:r>
            <a:r>
              <a:rPr lang="hu-HU" alt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 felszállásnál a tolóerő, az </a:t>
            </a:r>
            <a:r>
              <a:rPr lang="hu-HU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altLang="en-US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fajl</a:t>
            </a:r>
            <a:r>
              <a:rPr lang="hu-HU" alt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297s )</a:t>
            </a:r>
            <a:endParaRPr lang="en-GB" altLang="en-US" baseline="-25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14" descr="https://upload.wikimedia.org/wikipedia/commons/thumb/f/f3/N1_green.svg/150px-N1_gre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2" y="1124744"/>
            <a:ext cx="8419176" cy="19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0.5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SZOVJET HOLDPROGRAM</a:t>
            </a:r>
            <a:r>
              <a:rPr lang="hu-HU" altLang="en-US" b="1" smtClean="0"/>
              <a:t> </a:t>
            </a:r>
            <a:endParaRPr lang="hu-HU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44600"/>
            <a:ext cx="9144000" cy="56134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Indítások:</a:t>
            </a:r>
          </a:p>
          <a:p>
            <a:pPr marL="571500" lvl="1"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1969. február 21: Robbanás 12200m-en, 69 másod-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perccel az indítás után;</a:t>
            </a:r>
          </a:p>
          <a:p>
            <a:pPr marL="571500" lvl="1"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1969. július 3: Egy meghibásodott szivattyú miatt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 hajtóművet le kellett volna állítani a 30-ból.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automatika leállította mind a 29-et;</a:t>
            </a:r>
          </a:p>
          <a:p>
            <a:pPr marL="571500" lvl="1"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1971. július 24: Irányíthatatlan forgás következett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be, valószínűleg az együttműködésre alkalmatlan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hajtóművek miatt;</a:t>
            </a:r>
          </a:p>
          <a:p>
            <a:pPr marL="571500" lvl="1" eaLnBrk="1" hangingPunct="1"/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1972. november 22: 107 másodperccel az indítás</a:t>
            </a:r>
            <a:b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után, 40 km magasságban lengés következtében a komplexum darabjaira hullott.</a:t>
            </a:r>
          </a:p>
        </p:txBody>
      </p:sp>
      <p:pic>
        <p:nvPicPr>
          <p:cNvPr id="15364" name="Picture 14" descr="https://upload.wikimedia.org/wikipedia/commons/thumb/f/f3/N1_green.svg/150px-N1_gre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87" y="3789040"/>
            <a:ext cx="132969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8.33333E-7 -0.4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SZOVJET HOLDPROGRAM</a:t>
            </a:r>
            <a:r>
              <a:rPr lang="hu-HU" altLang="en-US" b="1" smtClean="0"/>
              <a:t> </a:t>
            </a:r>
            <a:endParaRPr lang="hu-HU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mtClean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0" y="1036638"/>
          <a:ext cx="9144000" cy="584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Klip" r:id="rId3" imgW="3794768" imgH="2477819" progId="MS_ClipArt_Gallery.2">
                  <p:embed/>
                </p:oleObj>
              </mc:Choice>
              <mc:Fallback>
                <p:oleObj name="Klip" r:id="rId3" imgW="3794768" imgH="247781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36638"/>
                        <a:ext cx="9144000" cy="5848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SZOVJET HOLDPROGRAM</a:t>
            </a:r>
            <a:r>
              <a:rPr lang="hu-HU" altLang="en-US" b="1" smtClean="0"/>
              <a:t> </a:t>
            </a:r>
            <a:endParaRPr lang="hu-HU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dirty="0" smtClean="0"/>
          </a:p>
        </p:txBody>
      </p:sp>
      <p:pic>
        <p:nvPicPr>
          <p:cNvPr id="17412" name="Picture 5" descr="http://www.buran.ru/images/jpg/l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4" y="1319313"/>
            <a:ext cx="8976618" cy="212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http://www.buran.ru/images/jpg/lok-1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9466"/>
            <a:ext cx="5657736" cy="323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46259" y="3529466"/>
            <a:ext cx="3216722" cy="322451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latin typeface="Times New Roman" panose="02020603050405020304" pitchFamily="18" charset="0"/>
              </a:rPr>
              <a:t>Az N1-L3 komplexum (felül)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és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 </a:t>
            </a:r>
            <a:endParaRPr lang="hu-HU" altLang="en-US" sz="1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latin typeface="Times New Roman" panose="02020603050405020304" pitchFamily="18" charset="0"/>
              </a:rPr>
              <a:t>A hold körüli pályán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keringő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L3 kinagyított képe. Ez tartalmazza </a:t>
            </a:r>
            <a:r>
              <a:rPr lang="hu-HU" altLang="en-US" sz="1800" dirty="0">
                <a:latin typeface="Times New Roman" panose="02020603050405020304" pitchFamily="18" charset="0"/>
              </a:rPr>
              <a:t>a leszálló egységet és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a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Hold </a:t>
            </a:r>
            <a:r>
              <a:rPr lang="hu-HU" altLang="en-US" sz="1800" dirty="0">
                <a:latin typeface="Times New Roman" panose="02020603050405020304" pitchFamily="18" charset="0"/>
              </a:rPr>
              <a:t>körül keringő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anyaűrhajót,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amely </a:t>
            </a:r>
            <a:r>
              <a:rPr lang="hu-HU" altLang="en-US" sz="1800" dirty="0">
                <a:latin typeface="Times New Roman" panose="02020603050405020304" pitchFamily="18" charset="0"/>
              </a:rPr>
              <a:t>csak két űrhajóst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volt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képes </a:t>
            </a:r>
            <a:r>
              <a:rPr lang="hu-HU" altLang="en-US" sz="1800" dirty="0">
                <a:latin typeface="Times New Roman" panose="02020603050405020304" pitchFamily="18" charset="0"/>
              </a:rPr>
              <a:t>szállítani. Így a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Holdra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 </a:t>
            </a:r>
            <a:r>
              <a:rPr lang="hu-HU" altLang="en-US" sz="1800" dirty="0" smtClean="0">
                <a:latin typeface="Times New Roman" panose="02020603050405020304" pitchFamily="18" charset="0"/>
              </a:rPr>
              <a:t>csak </a:t>
            </a:r>
            <a:r>
              <a:rPr lang="hu-HU" altLang="en-US" sz="1800" dirty="0">
                <a:latin typeface="Times New Roman" panose="02020603050405020304" pitchFamily="18" charset="0"/>
              </a:rPr>
              <a:t>egy űrhajós szállt volna 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SZOVJET HOLDPROGRAM</a:t>
            </a:r>
            <a:r>
              <a:rPr lang="hu-HU" altLang="en-US" b="1" smtClean="0"/>
              <a:t> </a:t>
            </a:r>
            <a:endParaRPr lang="hu-HU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mtClean="0"/>
          </a:p>
        </p:txBody>
      </p:sp>
      <p:pic>
        <p:nvPicPr>
          <p:cNvPr id="18436" name="Picture 4" descr="http://www.buran.ru/images/jpg/l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" y="1484784"/>
            <a:ext cx="899076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rgbClr val="3333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 ŰRHAJÓK ÚTJA A HOLDIG ÉS VISSZA A FÖLDRE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grpSp>
        <p:nvGrpSpPr>
          <p:cNvPr id="20484" name="Csoportba foglalás 1"/>
          <p:cNvGrpSpPr>
            <a:grpSpLocks/>
          </p:cNvGrpSpPr>
          <p:nvPr/>
        </p:nvGrpSpPr>
        <p:grpSpPr bwMode="auto">
          <a:xfrm>
            <a:off x="0" y="1268760"/>
            <a:ext cx="9144000" cy="5184576"/>
            <a:chOff x="0" y="1169782"/>
            <a:chExt cx="9144000" cy="5688218"/>
          </a:xfrm>
        </p:grpSpPr>
        <p:pic>
          <p:nvPicPr>
            <p:cNvPr id="2048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6975"/>
              <a:ext cx="9144000" cy="566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6" name="Rectangle 6"/>
            <p:cNvSpPr>
              <a:spLocks noChangeArrowheads="1"/>
            </p:cNvSpPr>
            <p:nvPr/>
          </p:nvSpPr>
          <p:spPr bwMode="auto">
            <a:xfrm>
              <a:off x="7164388" y="1169782"/>
              <a:ext cx="1979612" cy="18716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0487" name="Rectangle 6"/>
            <p:cNvSpPr>
              <a:spLocks noChangeArrowheads="1"/>
            </p:cNvSpPr>
            <p:nvPr/>
          </p:nvSpPr>
          <p:spPr bwMode="auto">
            <a:xfrm>
              <a:off x="0" y="5733256"/>
              <a:ext cx="2267744" cy="11247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rgbClr val="3333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BÖLCS MONDÁSOK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9144000" cy="5661248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hu-HU" altLang="en-US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hu-HU" altLang="en-US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átlagemberek annak keresik a módját, hogy bármit is megúszhassanak. A sikeresek állandóan arra </a:t>
            </a:r>
            <a:r>
              <a:rPr lang="hu-HU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tö-rekszenek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hogy boldoguljanak az életben. </a:t>
            </a:r>
            <a:r>
              <a:rPr lang="hu-HU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hu-HU" alt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Jim</a:t>
            </a:r>
            <a:r>
              <a:rPr lang="hu-HU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Rohn</a:t>
            </a:r>
            <a:r>
              <a:rPr lang="hu-HU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hu-HU" altLang="en-US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Nem az akadályoz meg bennünket a sikerben, amit nem tudunk, hanem, amit rosszul tudunk. </a:t>
            </a:r>
            <a:r>
              <a:rPr lang="hu-HU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hu-HU" alt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Josh</a:t>
            </a:r>
            <a:r>
              <a:rPr lang="hu-HU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Billings</a:t>
            </a:r>
            <a:r>
              <a:rPr lang="hu-HU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APOLLÓ–PROGRAM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– </a:t>
            </a: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1961-ben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J. F. Kennedy elnök hirdette meg.</a:t>
            </a:r>
          </a:p>
          <a:p>
            <a:pPr eaLnBrk="1" hangingPunct="1"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– </a:t>
            </a: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Apollo-7, 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az első emberes próba (1968. okt. 1.), rendszerell. (W. Schirra, D. Eisele, Cunningham.)</a:t>
            </a:r>
          </a:p>
          <a:p>
            <a:pPr eaLnBrk="1" hangingPunct="1">
              <a:buFontTx/>
              <a:buNone/>
            </a:pP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-- 1968. dec.: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Apolló–8: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tíz kör a Hold körül (F. Borman,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D. Lovell, W. Anders);  </a:t>
            </a:r>
          </a:p>
          <a:p>
            <a:pPr eaLnBrk="1" hangingPunct="1"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–</a:t>
            </a: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1969. márc.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Apolló–9: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a Föld körül szimulálták a Holdra szállást, 10-napos rep., 230 </a:t>
            </a:r>
            <a:r>
              <a:rPr lang="hu-HU" altLang="en-US" sz="2800" i="1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magasságban (McDivitt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–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Scott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–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Schwickart).</a:t>
            </a:r>
          </a:p>
          <a:p>
            <a:pPr eaLnBrk="1" hangingPunct="1"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–</a:t>
            </a: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1969. máj.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Apolló–10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: 31 kör, 10 </a:t>
            </a:r>
            <a:r>
              <a:rPr lang="hu-HU" altLang="en-US" sz="2800" i="1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magasságig </a:t>
            </a: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eres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zked-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tek le s a Holdra történő leszállás szimulációját végezték el</a:t>
            </a:r>
          </a:p>
          <a:p>
            <a:pPr eaLnBrk="1" hangingPunct="1">
              <a:buFontTx/>
              <a:buNone/>
            </a:pPr>
            <a:r>
              <a:rPr lang="hu-HU" altLang="en-US" sz="2800" smtClean="0">
                <a:solidFill>
                  <a:schemeClr val="bg1"/>
                </a:solidFill>
                <a:latin typeface="Times New Roman" panose="02020603050405020304" pitchFamily="18" charset="0"/>
              </a:rPr>
              <a:t>   Hold körüli pályán. (Stafford, Cernan, Young)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40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REPÜLÉS A FÖLDRŐL A HOLDRA</a:t>
            </a:r>
            <a:r>
              <a:rPr lang="hu-HU" altLang="en-US" sz="4000" b="1" smtClean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dirty="0" smtClean="0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500107"/>
              </p:ext>
            </p:extLst>
          </p:nvPr>
        </p:nvGraphicFramePr>
        <p:xfrm>
          <a:off x="359532" y="1179231"/>
          <a:ext cx="8424936" cy="567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Klip" r:id="rId3" imgW="4884882" imgH="3088000" progId="MS_ClipArt_Gallery.2">
                  <p:embed/>
                </p:oleObj>
              </mc:Choice>
              <mc:Fallback>
                <p:oleObj name="Klip" r:id="rId3" imgW="4884882" imgH="30880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32" y="1179231"/>
                        <a:ext cx="8424936" cy="5678769"/>
                      </a:xfrm>
                      <a:prstGeom prst="rect">
                        <a:avLst/>
                      </a:prstGeom>
                      <a:solidFill>
                        <a:srgbClr val="99FF66"/>
                      </a:solid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300px-Apollo_program_insig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5688012" cy="568801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APOLLÓ–PROGRAM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APOLLÓ–PROGRAM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>
              <a:latin typeface="Times" panose="02020603050405020304" pitchFamily="18" charset="0"/>
            </a:endParaRPr>
          </a:p>
        </p:txBody>
      </p:sp>
      <p:pic>
        <p:nvPicPr>
          <p:cNvPr id="24580" name="Picture 4" descr="200px-Apollo_Direct_As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5148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220px-Apollo16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450056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  <a:t>ESEMÉNYEK A REPÜLÉSEK SORÁN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9"/>
            <a:ext cx="9144000" cy="5732462"/>
          </a:xfrm>
          <a:solidFill>
            <a:schemeClr val="tx2"/>
          </a:solidFill>
        </p:spPr>
        <p:txBody>
          <a:bodyPr rIns="274320"/>
          <a:lstStyle/>
          <a:p>
            <a:pPr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Apollo–1A: Részben sikertelen kísérlet. 80 másod</a:t>
            </a:r>
            <a:r>
              <a:rPr lang="hu-HU" altLang="en-US" dirty="0" smtClean="0">
                <a:solidFill>
                  <a:schemeClr val="bg1"/>
                </a:solidFill>
              </a:rPr>
              <a:t>-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perccel az indulás után a hajtóművekben a nyomás 30%-kal csökkent.</a:t>
            </a:r>
          </a:p>
          <a:p>
            <a:pPr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Apollo–1: Sikertelen. Gyakorlás során egy kapcsoló zárlata miatt a személyzet kabintűz áldozata lett (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erre</a:t>
            </a:r>
            <a:r>
              <a:rPr lang="en-US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egy</a:t>
            </a:r>
            <a:r>
              <a:rPr lang="en-US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későbbi</a:t>
            </a:r>
            <a:r>
              <a:rPr lang="en-US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adásban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még visszatérünk).</a:t>
            </a:r>
          </a:p>
          <a:p>
            <a:pPr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Apollo–6: Részben sikeres. Erős rezgések keletkeztek a pályára állás során, néhány hajtómű nem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működött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 tervezettnek megfelelően.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44000" cy="5733256"/>
          </a:xfrm>
          <a:solidFill>
            <a:schemeClr val="tx1"/>
          </a:solidFill>
        </p:spPr>
        <p:txBody>
          <a:bodyPr rIns="274320"/>
          <a:lstStyle/>
          <a:p>
            <a:pPr marL="176213" indent="-166688"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Apollo–13: </a:t>
            </a:r>
            <a:r>
              <a:rPr lang="hu-HU" altLang="en-US" dirty="0" smtClean="0">
                <a:solidFill>
                  <a:schemeClr val="bg1"/>
                </a:solidFill>
              </a:rPr>
              <a:t>„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Sikeres kudarc</a:t>
            </a:r>
            <a:r>
              <a:rPr lang="hu-HU" altLang="en-US" dirty="0" smtClean="0">
                <a:solidFill>
                  <a:schemeClr val="bg1"/>
                </a:solidFill>
              </a:rPr>
              <a:t>”</a:t>
            </a:r>
            <a:r>
              <a:rPr lang="hu-HU" altLang="en-US" dirty="0" err="1" smtClean="0">
                <a:solidFill>
                  <a:schemeClr val="bg1"/>
                </a:solidFill>
              </a:rPr>
              <a:t>-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ként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tartják számon, mert bár a küldetést nem tudták végrehajtani, a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személyzet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sikeresen visszatért a Földre. Az egyik modulban ugyanis az oxigéntartály felrobbant, s a parancsnoki fülke jelentős része üzemképtelenné vált (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visszatérünk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rá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űrrepülések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biztonság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problémáinak tárgyalásánál).</a:t>
            </a:r>
          </a:p>
          <a:p>
            <a:pPr marL="176213" indent="-166688"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 továbbiakban a program, kisebb problémákkal ugyan, de sikeresen zajlott, a küldetést alapvetően befolyásoló meghibásodás a küldetések során – az Apollo-13 kivételével – nem lépett fel.</a:t>
            </a:r>
          </a:p>
          <a:p>
            <a:pPr>
              <a:buFontTx/>
              <a:buNone/>
            </a:pPr>
            <a:endParaRPr lang="hu-HU" altLang="en-US" dirty="0" smtClean="0">
              <a:solidFill>
                <a:schemeClr val="bg1"/>
              </a:solidFill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  <a:t>ESEMÉNYEK A REPÜLÉSEK SORÁN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A</a:t>
            </a:r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Z </a:t>
            </a:r>
            <a:r>
              <a:rPr lang="en-US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A</a:t>
            </a:r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POLLO</a:t>
            </a:r>
            <a:r>
              <a:rPr lang="en-US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–1 LEG</a:t>
            </a:r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É</a:t>
            </a:r>
            <a:r>
              <a:rPr lang="en-US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N</a:t>
            </a:r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Y</a:t>
            </a:r>
            <a:r>
              <a:rPr lang="en-US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S</a:t>
            </a:r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É</a:t>
            </a:r>
            <a:r>
              <a:rPr lang="en-US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GE</a:t>
            </a:r>
            <a:endParaRPr lang="hu-HU" altLang="en-US" b="1" smtClean="0">
              <a:solidFill>
                <a:schemeClr val="bg1"/>
              </a:solidFill>
              <a:latin typeface="Times" panose="0202060305040502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  <p:pic>
        <p:nvPicPr>
          <p:cNvPr id="27652" name="Picture 4" descr="750px-Apollo1-Crew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268413"/>
            <a:ext cx="6913563" cy="55308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187450" y="6165850"/>
            <a:ext cx="6697663" cy="692150"/>
          </a:xfrm>
          <a:prstGeom prst="rect">
            <a:avLst/>
          </a:prstGeom>
          <a:solidFill>
            <a:srgbClr val="FC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V. Grissom, E. White, R. Chaffee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  <a:t>T. FREEMAN, </a:t>
            </a:r>
            <a:b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</a:br>
            <a:r>
              <a:rPr lang="hu-HU" alt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  <a:t>AGENA ŰROBJEKTUM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55165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>
              <a:latin typeface="Times" panose="02020603050405020304" pitchFamily="18" charset="0"/>
            </a:endParaRPr>
          </a:p>
        </p:txBody>
      </p:sp>
      <p:pic>
        <p:nvPicPr>
          <p:cNvPr id="28676" name="Picture 4" descr="freeman-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56406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200px-Profile_of_Agena_Docking_Target_-_GPN-2000-0013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464343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APOLLÓ-PROGRAM</a:t>
            </a:r>
            <a:r>
              <a:rPr lang="hu-HU" altLang="en-US" b="1" smtClean="0"/>
              <a:t> 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9144000" cy="5661025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  <a:t>A SATURN V ELSŐ FOKOZATÁNAK</a:t>
            </a:r>
            <a:b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</a:br>
            <a:r>
              <a:rPr lang="hu-HU" altLang="en-US" sz="4000" b="1" smtClean="0">
                <a:solidFill>
                  <a:schemeClr val="bg1"/>
                </a:solidFill>
                <a:latin typeface="Times" panose="02020603050405020304" pitchFamily="18" charset="0"/>
              </a:rPr>
              <a:t>RAKÉTAHAJTÓMŰVEI (5 x F-1)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hu-HU" altLang="en-US" smtClean="0"/>
          </a:p>
          <a:p>
            <a:pPr eaLnBrk="1" hangingPunct="1">
              <a:buFontTx/>
              <a:buNone/>
            </a:pPr>
            <a:endParaRPr lang="hu-HU" altLang="en-US" smtClean="0"/>
          </a:p>
          <a:p>
            <a:pPr eaLnBrk="1" hangingPunct="1">
              <a:buFontTx/>
              <a:buNone/>
            </a:pPr>
            <a:endParaRPr lang="hu-HU" altLang="en-US" smtClean="0"/>
          </a:p>
          <a:p>
            <a:pPr eaLnBrk="1" hangingPunct="1">
              <a:buFontTx/>
              <a:buNone/>
            </a:pPr>
            <a:r>
              <a:rPr lang="hu-HU" altLang="en-US" smtClean="0"/>
              <a:t>       </a:t>
            </a:r>
            <a:endParaRPr lang="hu-HU" altLang="en-US" smtClean="0">
              <a:solidFill>
                <a:schemeClr val="bg1"/>
              </a:solidFill>
            </a:endParaRPr>
          </a:p>
        </p:txBody>
      </p:sp>
      <p:pic>
        <p:nvPicPr>
          <p:cNvPr id="30724" name="Picture 4" descr="0003-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268413"/>
            <a:ext cx="56896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0" y="1268413"/>
            <a:ext cx="3563888" cy="5589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Az F-1 fejlesztése, még az 1950-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Es évek végén kezdődött, és </a:t>
            </a:r>
            <a:r>
              <a:rPr lang="hu-HU" altLang="en-US" sz="2000" dirty="0" smtClean="0">
                <a:latin typeface="Times New Roman" panose="02020603050405020304" pitchFamily="18" charset="0"/>
              </a:rPr>
              <a:t>vég-</a:t>
            </a:r>
            <a:endParaRPr lang="hu-HU" altLang="en-US" sz="20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leges formában a 60-as évek </a:t>
            </a:r>
            <a:r>
              <a:rPr lang="hu-HU" altLang="en-US" sz="2000" dirty="0" err="1">
                <a:latin typeface="Times New Roman" panose="02020603050405020304" pitchFamily="18" charset="0"/>
              </a:rPr>
              <a:t>kö-</a:t>
            </a:r>
            <a:endParaRPr lang="hu-HU" altLang="en-US" sz="20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err="1">
                <a:latin typeface="Times New Roman" panose="02020603050405020304" pitchFamily="18" charset="0"/>
              </a:rPr>
              <a:t>zepére</a:t>
            </a:r>
            <a:r>
              <a:rPr lang="hu-HU" altLang="en-US" sz="2000" dirty="0">
                <a:latin typeface="Times New Roman" panose="02020603050405020304" pitchFamily="18" charset="0"/>
              </a:rPr>
              <a:t> alakult ki. Egy hajtómű </a:t>
            </a:r>
            <a:r>
              <a:rPr lang="hu-HU" altLang="en-US" sz="2000" dirty="0" err="1">
                <a:latin typeface="Times New Roman" panose="02020603050405020304" pitchFamily="18" charset="0"/>
              </a:rPr>
              <a:t>to-</a:t>
            </a:r>
            <a:endParaRPr lang="hu-HU" altLang="en-US" sz="20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lóereje elérte a 6,8 millió New-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err="1">
                <a:latin typeface="Times New Roman" panose="02020603050405020304" pitchFamily="18" charset="0"/>
              </a:rPr>
              <a:t>tont</a:t>
            </a:r>
            <a:r>
              <a:rPr lang="hu-HU" altLang="en-US" sz="2000" dirty="0">
                <a:latin typeface="Times New Roman" panose="02020603050405020304" pitchFamily="18" charset="0"/>
              </a:rPr>
              <a:t>, ami 680 tonnának felelt meg.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Az öt hajtómű teljesítménye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tehát elérte a </a:t>
            </a:r>
            <a:r>
              <a:rPr lang="hu-HU" altLang="en-US" sz="2000" dirty="0" smtClean="0">
                <a:latin typeface="Times New Roman" panose="02020603050405020304" pitchFamily="18" charset="0"/>
              </a:rPr>
              <a:t>34MN </a:t>
            </a:r>
            <a:r>
              <a:rPr lang="hu-HU" altLang="en-US" sz="2000" dirty="0">
                <a:latin typeface="Times New Roman" panose="02020603050405020304" pitchFamily="18" charset="0"/>
              </a:rPr>
              <a:t>értéket. Mi-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err="1">
                <a:latin typeface="Times New Roman" panose="02020603050405020304" pitchFamily="18" charset="0"/>
              </a:rPr>
              <a:t>vel</a:t>
            </a:r>
            <a:r>
              <a:rPr lang="hu-HU" altLang="en-US" sz="2000" dirty="0">
                <a:latin typeface="Times New Roman" panose="02020603050405020304" pitchFamily="18" charset="0"/>
              </a:rPr>
              <a:t> a Saturn-5 starttömege 2800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tonna volt, a tolóereje pedig el-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érte a 3400 tonnát, így a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tolóerő/starttömegviszony, az </a:t>
            </a:r>
            <a:r>
              <a:rPr lang="hu-HU" altLang="en-US" sz="2000" dirty="0" err="1" smtClean="0">
                <a:latin typeface="Times New Roman" panose="02020603050405020304" pitchFamily="18" charset="0"/>
              </a:rPr>
              <a:t>in</a:t>
            </a:r>
            <a:endParaRPr lang="hu-HU" altLang="en-US" sz="2000" dirty="0" smtClean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err="1" smtClean="0">
                <a:latin typeface="Times New Roman" panose="02020603050405020304" pitchFamily="18" charset="0"/>
              </a:rPr>
              <a:t>dulás</a:t>
            </a:r>
            <a:r>
              <a:rPr lang="hu-HU" altLang="en-US" sz="2000" dirty="0" smtClean="0">
                <a:latin typeface="Times New Roman" panose="02020603050405020304" pitchFamily="18" charset="0"/>
              </a:rPr>
              <a:t> pillanatában  1:</a:t>
            </a:r>
            <a:r>
              <a:rPr lang="hu-HU" altLang="en-US" sz="2000" dirty="0" err="1" smtClean="0">
                <a:latin typeface="Times New Roman" panose="02020603050405020304" pitchFamily="18" charset="0"/>
              </a:rPr>
              <a:t>1</a:t>
            </a:r>
            <a:r>
              <a:rPr lang="hu-HU" altLang="en-US" sz="2000" dirty="0" smtClean="0">
                <a:latin typeface="Times New Roman" panose="02020603050405020304" pitchFamily="18" charset="0"/>
              </a:rPr>
              <a:t>,21 volt.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smtClean="0">
                <a:latin typeface="Times New Roman" panose="02020603050405020304" pitchFamily="18" charset="0"/>
              </a:rPr>
              <a:t>Tíz </a:t>
            </a:r>
            <a:r>
              <a:rPr lang="hu-HU" altLang="en-US" sz="2000" dirty="0">
                <a:latin typeface="Times New Roman" panose="02020603050405020304" pitchFamily="18" charset="0"/>
              </a:rPr>
              <a:t>másodperc múlva, mivel az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öt hajtómű összesen 135 tonna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hajtóanyagot fogyasztott, a te./</a:t>
            </a:r>
            <a:r>
              <a:rPr lang="hu-HU" altLang="en-US" sz="2000" dirty="0" err="1">
                <a:latin typeface="Times New Roman" panose="02020603050405020304" pitchFamily="18" charset="0"/>
              </a:rPr>
              <a:t>st</a:t>
            </a:r>
            <a:r>
              <a:rPr lang="hu-HU" altLang="en-US" sz="20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latin typeface="Times New Roman" panose="02020603050405020304" pitchFamily="18" charset="0"/>
              </a:rPr>
              <a:t>viszonya elérte </a:t>
            </a:r>
            <a:r>
              <a:rPr lang="hu-HU" altLang="en-US" sz="2000" dirty="0" smtClean="0">
                <a:latin typeface="Times New Roman" panose="02020603050405020304" pitchFamily="18" charset="0"/>
              </a:rPr>
              <a:t>1:</a:t>
            </a:r>
            <a:r>
              <a:rPr lang="hu-HU" altLang="en-US" sz="2000" dirty="0" err="1" smtClean="0">
                <a:latin typeface="Times New Roman" panose="02020603050405020304" pitchFamily="18" charset="0"/>
              </a:rPr>
              <a:t>1</a:t>
            </a:r>
            <a:r>
              <a:rPr lang="hu-HU" altLang="en-US" sz="2000" dirty="0" smtClean="0">
                <a:latin typeface="Times New Roman" panose="02020603050405020304" pitchFamily="18" charset="0"/>
              </a:rPr>
              <a:t>,28 </a:t>
            </a:r>
            <a:r>
              <a:rPr lang="hu-HU" altLang="en-US" sz="2000" dirty="0">
                <a:latin typeface="Times New Roman" panose="02020603050405020304" pitchFamily="18" charset="0"/>
              </a:rPr>
              <a:t>értéket.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REPÜLÉS A FÖLD KÖRÜL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Föld körüli repülés számításai, miután a kozmikus és a jellemző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sebességeket ismerjük, roppant egyszerűek.</a:t>
            </a:r>
          </a:p>
          <a:p>
            <a:pPr marL="0" indent="0" eaLnBrk="1" hangingPunct="1">
              <a:buNone/>
            </a:pPr>
            <a:endParaRPr lang="hu-HU" altLang="en-US" sz="28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hu-HU" altLang="en-US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hu-HU" altLang="en-US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églalap 1"/>
              <p:cNvSpPr/>
              <p:nvPr/>
            </p:nvSpPr>
            <p:spPr>
              <a:xfrm>
                <a:off x="26930" y="3789040"/>
                <a:ext cx="8964488" cy="118769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228600" indent="-228600" eaLnBrk="1" hangingPunct="1">
                  <a:buFontTx/>
                  <a:buChar char="-"/>
                </a:pPr>
                <a:r>
                  <a:rPr lang="en-US" altLang="en-US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hu-HU" altLang="en-US" sz="2800" dirty="0" smtClean="0">
                    <a:solidFill>
                      <a:schemeClr val="bg1"/>
                    </a:solidFill>
                  </a:rPr>
                  <a:t>A második kozmikus sebesség meghatározása  ugyanez, csak a </a:t>
                </a:r>
                <a:r>
                  <a:rPr lang="hu-HU" altLang="en-US" sz="2800" i="1" dirty="0" smtClean="0">
                    <a:solidFill>
                      <a:schemeClr val="bg1"/>
                    </a:solidFill>
                  </a:rPr>
                  <a:t>K</a:t>
                </a:r>
                <a:r>
                  <a:rPr lang="hu-HU" altLang="en-US" sz="2800" dirty="0" smtClean="0">
                    <a:solidFill>
                      <a:schemeClr val="bg1"/>
                    </a:solidFill>
                  </a:rPr>
                  <a:t> elé egy 2-est írunk;</a:t>
                </a:r>
                <a:r>
                  <a:rPr lang="hu-HU" sz="2800" dirty="0">
                    <a:solidFill>
                      <a:schemeClr val="bg1"/>
                    </a:solidFill>
                  </a:rPr>
                  <a:t> </a:t>
                </a:r>
                <a:endParaRPr lang="en-US" sz="2800" dirty="0" smtClean="0">
                  <a:solidFill>
                    <a:schemeClr val="bg1"/>
                  </a:solidFill>
                </a:endParaRPr>
              </a:p>
              <a:p>
                <a:pPr algn="ctr" eaLnBrk="1" hangingPunct="1"/>
                <a14:m>
                  <m:oMath xmlns:m="http://schemas.openxmlformats.org/officeDocument/2006/math">
                    <m:r>
                      <a:rPr lang="hu-HU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hu-HU" sz="2800" i="1" baseline="-25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800" b="0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hu-HU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d>
                              <m:dPr>
                                <m:ctrlPr>
                                  <a:rPr lang="hu-HU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hu-HU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u-HU" sz="28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𝑘𝑚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hu-HU" sz="28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hu-HU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e>
                            </m:d>
                          </m:den>
                        </m:f>
                      </m:e>
                    </m:rad>
                  </m:oMath>
                </a14:m>
                <a:r>
                  <a:rPr lang="en-US" altLang="en-US" sz="2800" dirty="0" smtClean="0">
                    <a:solidFill>
                      <a:schemeClr val="bg1"/>
                    </a:solidFill>
                  </a:rPr>
                  <a:t>;</a:t>
                </a:r>
                <a:endParaRPr lang="hu-HU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Téglalap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0" y="3789040"/>
                <a:ext cx="8964488" cy="1187697"/>
              </a:xfrm>
              <a:prstGeom prst="rect">
                <a:avLst/>
              </a:prstGeom>
              <a:blipFill rotWithShape="0">
                <a:blip r:embed="rId2"/>
                <a:stretch>
                  <a:fillRect l="-1224" t="-5670" b="-8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églalap 2"/>
              <p:cNvSpPr/>
              <p:nvPr/>
            </p:nvSpPr>
            <p:spPr>
              <a:xfrm>
                <a:off x="26930" y="1907777"/>
                <a:ext cx="9117070" cy="1796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indent="-228600" eaLnBrk="1" hangingPunct="1">
                  <a:buFontTx/>
                  <a:buChar char="-"/>
                </a:pPr>
                <a:r>
                  <a:rPr lang="hu-HU" altLang="en-US" sz="2800" dirty="0" smtClean="0">
                    <a:solidFill>
                      <a:schemeClr val="bg1"/>
                    </a:solidFill>
                  </a:rPr>
                  <a:t>A Földre vonatkozó első kozmikus sebesség </a:t>
                </a:r>
                <a:r>
                  <a:rPr lang="hu-HU" altLang="en-US" sz="2800" dirty="0" err="1" smtClean="0">
                    <a:solidFill>
                      <a:schemeClr val="bg1"/>
                    </a:solidFill>
                  </a:rPr>
                  <a:t>meghatározá-sának</a:t>
                </a:r>
                <a:r>
                  <a:rPr lang="hu-HU" altLang="en-US" sz="2800" dirty="0" smtClean="0">
                    <a:solidFill>
                      <a:schemeClr val="bg1"/>
                    </a:solidFill>
                  </a:rPr>
                  <a:t> képlete:</a:t>
                </a:r>
                <a:r>
                  <a:rPr lang="en-US" alt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hu-HU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hu-HU" sz="2800" i="1" baseline="-25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d>
                              <m:dPr>
                                <m:ctrlPr>
                                  <a:rPr lang="hu-HU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hu-HU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hu-HU" sz="28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𝑘𝑚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hu-HU" sz="28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hu-HU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e>
                            </m:d>
                          </m:den>
                        </m:f>
                      </m:e>
                    </m:rad>
                  </m:oMath>
                </a14:m>
                <a:r>
                  <a:rPr lang="en-US" altLang="en-US" sz="2800" i="1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;</a:t>
                </a:r>
                <a:endParaRPr lang="en-US" altLang="en-US" sz="2800" i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0" y="1907777"/>
                <a:ext cx="9117070" cy="1796261"/>
              </a:xfrm>
              <a:prstGeom prst="rect">
                <a:avLst/>
              </a:prstGeom>
              <a:blipFill rotWithShape="0">
                <a:blip r:embed="rId3"/>
                <a:stretch>
                  <a:fillRect l="-1203" t="-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7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3472096725"/>
              </p:ext>
            </p:extLst>
          </p:nvPr>
        </p:nvGraphicFramePr>
        <p:xfrm>
          <a:off x="35496" y="1295400"/>
          <a:ext cx="5012543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Image" r:id="rId3" imgW="4993999" imgH="5540417" progId="Photoshop.Image.4">
                  <p:embed/>
                </p:oleObj>
              </mc:Choice>
              <mc:Fallback>
                <p:oleObj name="Image" r:id="rId3" imgW="4993999" imgH="5540417" progId="Photoshop.Image.4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1295400"/>
                        <a:ext cx="5012543" cy="556260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361772"/>
              </p:ext>
            </p:extLst>
          </p:nvPr>
        </p:nvGraphicFramePr>
        <p:xfrm>
          <a:off x="4932040" y="1196752"/>
          <a:ext cx="4211960" cy="5661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Image" r:id="rId5" imgW="12288034" imgH="17358277" progId="Photoshop.Image.4">
                  <p:embed/>
                </p:oleObj>
              </mc:Choice>
              <mc:Fallback>
                <p:oleObj name="Image" r:id="rId5" imgW="12288034" imgH="17358277" progId="Photoshop.Image.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196752"/>
                        <a:ext cx="4211960" cy="566124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MÁSODIK FOKOZAT J-2 RAKÉTAHAJTÓMŰVEI (5DB)</a:t>
            </a:r>
            <a:endParaRPr lang="hu-H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HARMADIK FOKOZAT 1DB J-2 RAKÉTAHAJTÓMŰVE ÉS A VÉSZR.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  <p:pic>
        <p:nvPicPr>
          <p:cNvPr id="32772" name="Picture 4" descr="71 - m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202113" cy="55165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6" descr="Saturn V – 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3976687" cy="55165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APOLLÓ-PROGRAM</a:t>
            </a: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341438"/>
            <a:ext cx="4608512" cy="5516562"/>
          </a:xfrm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4" descr="Apollo 17-1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71600"/>
            <a:ext cx="3810000" cy="5486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KISÉRLETI REPÜLÉSEK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9"/>
            <a:ext cx="9144000" cy="5732462"/>
          </a:xfrm>
          <a:solidFill>
            <a:schemeClr val="tx2"/>
          </a:solidFill>
        </p:spPr>
        <p:txBody>
          <a:bodyPr rIns="274320"/>
          <a:lstStyle/>
          <a:p>
            <a:pPr marL="176213" indent="-166688" algn="just" eaLnBrk="1" hangingPunct="1">
              <a:lnSpc>
                <a:spcPct val="90000"/>
              </a:lnSpc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program azon szakaszában, amikor még emberek nem voltak a fedélzeten, a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kom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lexum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egyes elemeit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ellenőrizték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s a kísérleti repülések, vagyis az Apollo-4,  az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Apollo-5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és az Apollo-6 repülése során, Föld körüli pályán. 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6213" indent="-166688" algn="just" eaLnBrk="1" hangingPunct="1">
              <a:lnSpc>
                <a:spcPct val="90000"/>
              </a:lnSpc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Ezek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célja: a komplexum egyes elemei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megbízható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működésének a kipróbálása volt. Mivel ezek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általában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sikeresen végződtek, megkezdődhetett az emberes űrrepülések végrehajtásának az előkészítése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hu-HU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KISÉRLETI REPÜLÉSEK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9"/>
            <a:ext cx="9144000" cy="5732462"/>
          </a:xfrm>
          <a:solidFill>
            <a:schemeClr val="tx2"/>
          </a:solidFill>
        </p:spPr>
        <p:txBody>
          <a:bodyPr rIns="274320"/>
          <a:lstStyle/>
          <a:p>
            <a:pPr marL="176213" indent="-166688" algn="just" eaLnBrk="1" hangingPunct="1">
              <a:lnSpc>
                <a:spcPct val="90000"/>
              </a:lnSpc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Első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emberes űrrepülést az Apollo-7 űrkomplexummal végezték a Föld körül. 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6213" indent="-166688" algn="just" eaLnBrk="1" hangingPunct="1">
              <a:lnSpc>
                <a:spcPct val="90000"/>
              </a:lnSpc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második volt az Apollo-8,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ennek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során először jártak emberek a Hold körül. 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6213" indent="-166688" algn="just" eaLnBrk="1" hangingPunct="1">
              <a:lnSpc>
                <a:spcPct val="90000"/>
              </a:lnSpc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harmadik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repülés, az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Apollo-9-el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Föld körül ellenőrizték a teljes programot. 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6213" indent="-166688" algn="just" eaLnBrk="1" hangingPunct="1">
              <a:lnSpc>
                <a:spcPct val="90000"/>
              </a:lnSpc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Holdra szállás főpróbáját az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Apollo-10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legénysége végezte a Hold körül. </a:t>
            </a:r>
          </a:p>
        </p:txBody>
      </p:sp>
    </p:spTree>
    <p:extLst>
      <p:ext uri="{BB962C8B-B14F-4D97-AF65-F5344CB8AC3E}">
        <p14:creationId xmlns:p14="http://schemas.microsoft.com/office/powerpoint/2010/main" val="7873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APOLLO–</a:t>
            </a:r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7</a:t>
            </a: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 LEGÉNYSÉGE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620000" cy="5486400"/>
          </a:xfr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D. Eisele, </a:t>
            </a:r>
            <a:r>
              <a:rPr lang="hu-HU" altLang="en-US" sz="2400" b="1">
                <a:latin typeface="Times New Roman" panose="02020603050405020304" pitchFamily="18" charset="0"/>
              </a:rPr>
              <a:t>PKMP; </a:t>
            </a:r>
            <a:r>
              <a:rPr lang="en-US" altLang="en-US" sz="2400" b="1">
                <a:latin typeface="Times New Roman" panose="02020603050405020304" pitchFamily="18" charset="0"/>
              </a:rPr>
              <a:t>W. Schirra Jr., </a:t>
            </a:r>
            <a:r>
              <a:rPr lang="hu-HU" altLang="en-US" sz="2400" b="1">
                <a:latin typeface="Times New Roman" panose="02020603050405020304" pitchFamily="18" charset="0"/>
              </a:rPr>
              <a:t>PK.</a:t>
            </a:r>
            <a:r>
              <a:rPr lang="en-US" altLang="en-US" sz="2400" b="1">
                <a:latin typeface="Times New Roman" panose="02020603050405020304" pitchFamily="18" charset="0"/>
              </a:rPr>
              <a:t>;</a:t>
            </a:r>
            <a:r>
              <a:rPr lang="hu-HU" altLang="en-US" sz="2400" b="1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</a:rPr>
              <a:t>W. Cunningham</a:t>
            </a:r>
            <a:r>
              <a:rPr lang="hu-HU" altLang="en-US" sz="2400" b="1">
                <a:latin typeface="Times New Roman" panose="02020603050405020304" pitchFamily="18" charset="0"/>
              </a:rPr>
              <a:t> HKP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nimBg="1"/>
      <p:bldP spid="143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810000" cy="1905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APOLLO–8 LEGÉNYSÉGE</a:t>
            </a:r>
            <a:endParaRPr lang="en-GB" altLang="en-US" sz="40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0"/>
            <a:ext cx="5257800" cy="6858000"/>
          </a:xfrm>
          <a:solidFill>
            <a:schemeClr val="hlink"/>
          </a:solidFill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1981200"/>
            <a:ext cx="3810000" cy="4876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en-US" sz="28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8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8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8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8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8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800" b="1">
                <a:latin typeface="Times New Roman" panose="02020603050405020304" pitchFamily="18" charset="0"/>
              </a:rPr>
              <a:t>J. Lovell, PKMP,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800" b="1">
                <a:latin typeface="Times New Roman" panose="02020603050405020304" pitchFamily="18" charset="0"/>
              </a:rPr>
              <a:t>W. Anders, HKP, és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800" b="1">
                <a:latin typeface="Times New Roman" panose="02020603050405020304" pitchFamily="18" charset="0"/>
              </a:rPr>
              <a:t>F. Borman, PK</a:t>
            </a:r>
            <a:endParaRPr lang="en-GB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nimBg="1"/>
      <p:bldP spid="153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APOLLO–9 LEGÉNYSÉGE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0"/>
            <a:ext cx="8686800" cy="5334000"/>
          </a:xfrm>
          <a:solidFill>
            <a:schemeClr val="hlink"/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9600" y="5943600"/>
            <a:ext cx="7848600" cy="762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Times New Roman" panose="02020603050405020304" pitchFamily="18" charset="0"/>
              </a:rPr>
              <a:t>R. Schweickart, HKPK, D. Scott, PKMP, J. McDivitt PK.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  <p:bldP spid="174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429000" cy="1981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APOLLO–10 LEGÉNYSÉGE</a:t>
            </a:r>
            <a:endParaRPr lang="en-GB" altLang="en-US" sz="36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0"/>
            <a:ext cx="5715000" cy="6858000"/>
          </a:xfrm>
          <a:solidFill>
            <a:schemeClr val="hlink"/>
          </a:solidFill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2060848"/>
            <a:ext cx="3347864" cy="479715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en-US" sz="24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800" b="1" dirty="0">
                <a:latin typeface="Times New Roman" panose="02020603050405020304" pitchFamily="18" charset="0"/>
              </a:rPr>
              <a:t>E. </a:t>
            </a:r>
            <a:r>
              <a:rPr lang="hu-HU" altLang="en-US" sz="2800" b="1" dirty="0" err="1">
                <a:latin typeface="Times New Roman" panose="02020603050405020304" pitchFamily="18" charset="0"/>
              </a:rPr>
              <a:t>Cernan</a:t>
            </a:r>
            <a:r>
              <a:rPr lang="hu-HU" altLang="en-US" sz="2800" b="1" dirty="0">
                <a:latin typeface="Times New Roman" panose="02020603050405020304" pitchFamily="18" charset="0"/>
              </a:rPr>
              <a:t>, HKPK;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800" b="1" dirty="0">
                <a:latin typeface="Times New Roman" panose="02020603050405020304" pitchFamily="18" charset="0"/>
              </a:rPr>
              <a:t>J. Young, PKMP;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800" b="1" dirty="0">
                <a:latin typeface="Times New Roman" panose="02020603050405020304" pitchFamily="18" charset="0"/>
              </a:rPr>
              <a:t>T. </a:t>
            </a:r>
            <a:r>
              <a:rPr lang="hu-HU" altLang="en-US" sz="2800" b="1" dirty="0" err="1">
                <a:latin typeface="Times New Roman" panose="02020603050405020304" pitchFamily="18" charset="0"/>
              </a:rPr>
              <a:t>Stafford</a:t>
            </a:r>
            <a:r>
              <a:rPr lang="hu-HU" altLang="en-US" sz="2800" b="1" dirty="0">
                <a:latin typeface="Times New Roman" panose="02020603050405020304" pitchFamily="18" charset="0"/>
              </a:rPr>
              <a:t> PK</a:t>
            </a:r>
            <a:endParaRPr lang="en-GB" altLang="en-US"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nimBg="1"/>
      <p:bldP spid="184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APOLLÓ–PROGRAM</a:t>
            </a:r>
            <a:r>
              <a:rPr lang="hu-HU" altLang="en-US" b="1" smtClean="0"/>
              <a:t> </a:t>
            </a:r>
            <a:endParaRPr lang="hu-HU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solidFill>
            <a:schemeClr val="tx2"/>
          </a:solidFill>
        </p:spPr>
        <p:txBody>
          <a:bodyPr rIns="274320"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1969. júl. 16.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14.3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Apolló–11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Első űrhajósok a Holdon. 76 órával a start után érkeztek a Hold körüli pályára (112 és 314 </a:t>
            </a:r>
            <a:r>
              <a:rPr lang="hu-HU" alt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). Júl. 19-én 22:44-kor, 99,4 és 121,5 </a:t>
            </a:r>
            <a:r>
              <a:rPr lang="hu-HU" alt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pályaadatokat foglaltak el. Júl. 20-án 18:47-kor a holdkomppal megkezdték a leszállási manővert. </a:t>
            </a:r>
            <a:endParaRPr lang="en-US" altLang="en-US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15 </a:t>
            </a:r>
            <a:r>
              <a:rPr lang="hu-HU" alt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-es pályára álltak, és 21:18-kor landoltak a Holdon. 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Holdatérés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után pihenőt kaptak, s más-nap, hajnalban kezdődött a 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Holdralépés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Neil Armstrong kérésére, kb. két órával a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meghirdetett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időpont előtt.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Aldrin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esete a tv-riporterrel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hu-HU" altLang="en-US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REPÜLÉS A FÖLD KÖRÜL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  <a:solidFill>
            <a:schemeClr val="tx2"/>
          </a:solidFill>
        </p:spPr>
        <p:txBody>
          <a:bodyPr rIns="274320"/>
          <a:lstStyle/>
          <a:p>
            <a:pPr eaLnBrk="1" hangingPunct="1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Föld körüli repülés számításai, miután a kozmikus és a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jellemző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sebességeket ismerjük, roppant egyszerűek.</a:t>
            </a:r>
          </a:p>
          <a:p>
            <a:pPr algn="just" eaLnBrk="1" hangingPunct="1">
              <a:buFontTx/>
              <a:buChar char="-"/>
              <a:tabLst>
                <a:tab pos="8686800" algn="l"/>
              </a:tabLst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harmadik kozmikus sebesség meghatározása kissé összetettebb, mert az a Föld körül létrehozandó sebesség-érték, amellyel indítva az űrobjektumot, a hatásszférán túl a Föld pályasebességével együtt a  távolodási sebesség eléri a Napra vonatkozó, 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é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 a Föld pályája mentén érvényes második kozmikus sebesség értékét;</a:t>
            </a:r>
          </a:p>
          <a:p>
            <a:pPr eaLnBrk="1" hangingPunct="1">
              <a:buFontTx/>
              <a:buChar char="-"/>
            </a:pPr>
            <a:endParaRPr lang="hu-HU" altLang="en-US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hu-HU" altLang="en-US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3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APOLLÓ–PROGRAM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 rIns="274320"/>
          <a:lstStyle/>
          <a:p>
            <a:pPr algn="just" eaLnBrk="1" hangingPunct="1">
              <a:lnSpc>
                <a:spcPct val="90000"/>
              </a:lnSpc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Pihenő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után 21-én hajnali 03:58-kor lépett Armstrong a Holdra, 15 perccel később </a:t>
            </a:r>
            <a:r>
              <a:rPr lang="hu-HU" alt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Aldrin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is követte. A két asztronauta számos kísérleti eszközt helyezett el a Hold felszínén, majd 21-én 18:54-kor start, összekapcsolódtak a </a:t>
            </a:r>
            <a:r>
              <a:rPr lang="hu-HU" alt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Collins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vezette űrhajóval, 21 kg holdkőzettel tértek vissza a Földre,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24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-én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17:51-kor szálltak le a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tengerre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a Hawaii-szigetektől D-re. </a:t>
            </a:r>
          </a:p>
          <a:p>
            <a:pPr algn="just" eaLnBrk="1" hangingPunct="1">
              <a:lnSpc>
                <a:spcPct val="90000"/>
              </a:lnSpc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Mivel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ez volt az első holdutazás, hosszú 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karan-ténba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helyezték a személyzet tagjait. </a:t>
            </a:r>
          </a:p>
          <a:p>
            <a:pPr algn="just" eaLnBrk="1" hangingPunct="1">
              <a:lnSpc>
                <a:spcPct val="90000"/>
              </a:lnSpc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első emberek Holdra lépése mindenképpen a harmadik mérföldkő az űrrepülések sorában.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  <a:solidFill>
            <a:srgbClr val="3333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IRÁNY A HOLD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1341438"/>
            <a:ext cx="9144000" cy="55165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hu-HU" altLang="en-US" dirty="0"/>
          </a:p>
          <a:p>
            <a:pPr eaLnBrk="1" hangingPunct="1">
              <a:buFontTx/>
              <a:buNone/>
            </a:pPr>
            <a:endParaRPr lang="hu-HU" altLang="en-US" dirty="0"/>
          </a:p>
          <a:p>
            <a:pPr eaLnBrk="1" hangingPunct="1">
              <a:buFontTx/>
              <a:buNone/>
            </a:pPr>
            <a:endParaRPr lang="hu-HU" altLang="en-US" dirty="0"/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endParaRPr lang="hu-HU" altLang="en-US" dirty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Apolló űrhajó és a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Hold-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komp, a Holdra szállás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előtti </a:t>
            </a:r>
            <a:r>
              <a:rPr lang="hu-HU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állapotban. A </a:t>
            </a:r>
            <a:r>
              <a:rPr lang="hu-HU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cse-</a:t>
            </a:r>
            <a:endParaRPr lang="hu-HU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a Földtől kb. 250 000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km-re történt.</a:t>
            </a:r>
          </a:p>
        </p:txBody>
      </p:sp>
      <p:pic>
        <p:nvPicPr>
          <p:cNvPr id="62470" name="Object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89857"/>
            <a:ext cx="5029200" cy="25860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2471" name="Object 7"/>
          <p:cNvGraphicFramePr>
            <a:graphicFrameLocks noChangeAspect="1"/>
          </p:cNvGraphicFramePr>
          <p:nvPr/>
        </p:nvGraphicFramePr>
        <p:xfrm>
          <a:off x="5105400" y="1447800"/>
          <a:ext cx="40386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6" name="Klip" r:id="rId4" imgW="2041991" imgH="2840501" progId="MS_ClipArt_Gallery.2">
                  <p:embed/>
                </p:oleObj>
              </mc:Choice>
              <mc:Fallback>
                <p:oleObj name="Klip" r:id="rId4" imgW="2041991" imgH="2840501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447800"/>
                        <a:ext cx="4038600" cy="54102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Z APOLLO–11 LEGÉNYSÉGE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8153400" cy="5334000"/>
          </a:xfrm>
          <a:solidFill>
            <a:schemeClr val="hlink"/>
          </a:solidFill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68313" y="6096000"/>
            <a:ext cx="8207375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N. Armstrong, PK E. Aldrin, HKP M. Collins, PKMP</a:t>
            </a:r>
            <a:endParaRPr lang="en-GB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nimBg="1"/>
      <p:bldP spid="1946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APOLLÓK ÚTJA A HOLDIG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  <a:solidFill>
            <a:schemeClr val="tx2"/>
          </a:solidFill>
        </p:spPr>
        <p:txBody>
          <a:bodyPr/>
          <a:lstStyle/>
          <a:p>
            <a:pPr>
              <a:buFontTx/>
              <a:buNone/>
            </a:pPr>
            <a:endParaRPr lang="en-US" altLang="en-US" dirty="0" smtClean="0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0" y="1628775"/>
            <a:ext cx="9144000" cy="3313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403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0" y="1628775"/>
          <a:ext cx="9144000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Egyenlet" r:id="rId3" imgW="4445000" imgH="1473200" progId="Equation.3">
                  <p:embed/>
                </p:oleObj>
              </mc:Choice>
              <mc:Fallback>
                <p:oleObj name="Egyenlet" r:id="rId3" imgW="4445000" imgH="1473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775"/>
                        <a:ext cx="9144000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</p:spPr>
        <p:txBody>
          <a:bodyPr/>
          <a:lstStyle/>
          <a:p>
            <a:r>
              <a:rPr lang="hu-HU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HOLDRASZÁLÁS KÖVETELMÉNYEI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  <a:solidFill>
            <a:schemeClr val="tx2"/>
          </a:solidFill>
        </p:spPr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hu-HU" alt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leszállóhely kiválasztásának követelményei:</a:t>
            </a:r>
            <a:endParaRPr lang="hu-HU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leszállás a lehető legsimább területen történjen;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legyenek rajta becsapódási kráterek, kövek;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lejtési szöge 2°-nál ne legyen nagyobb;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leszállóhelyhez a bejöveteli útvonalán ne legyenek hegyek, magasabb dombok, amelyek hamis magassági adatokat adnának;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lehető legkevesebb hajtóanyag-felhasználást igényelje;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Starthalasztás, vagyis a földi start késése esetén is elérhető legyen;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szabad visszatérési pályán haladó űrhajó hatósugarába essen.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ÚTON A HOLD FELÉ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  <a:solidFill>
            <a:schemeClr val="tx2"/>
          </a:solidFill>
        </p:spPr>
        <p:txBody>
          <a:bodyPr rIns="182880"/>
          <a:lstStyle/>
          <a:p>
            <a:pPr marL="228600" indent="-228600" algn="just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startot és a pályára állást követően, másfél kör megtétele után, a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rakétakomplexum harmadik fokozata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segít-ségével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az Apollo–11 űrhajót felgyorsították és a Hold felé vezető pályára irányították. </a:t>
            </a:r>
          </a:p>
          <a:p>
            <a:pPr marL="228600" indent="-228600" algn="just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Félórával a gyorsítás megkezdése után, már a Hold felé vezető pályán, az Apollo–11-et leválasztották a komplexum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harmadik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fokozatától, vagyis az S–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IVB-től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majd rövidesen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megkezdték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holdkomp kihúzását az adapteréből. Ehhez az anyaűrhajót leválasztották a Holdkompról, 180°al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elfordították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a holdkomp másik oldalán lévő összekapcsoló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szerkezetre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csatlakoztak vele. Így biztosították a két űrobjektum közötti közvetlen átjárást.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ÚTON A HOLD FELÉ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  <a:solidFill>
            <a:schemeClr val="tx2"/>
          </a:solidFill>
        </p:spPr>
        <p:txBody>
          <a:bodyPr rIns="182880"/>
          <a:lstStyle/>
          <a:p>
            <a:pPr marL="176213" indent="-166688" algn="just">
              <a:spcBef>
                <a:spcPts val="600"/>
              </a:spcBef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Holdig az utazás három napig tartott.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Megérkezvén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Hold körüli pályára álltak, s a 10. kör alatt ment át a két 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sztronauta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Armstrong és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Aldrin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holdkompb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majd a 13. kör alatt kezdték meg a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Holdraszállási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manővereket. 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66688" algn="just">
              <a:spcBef>
                <a:spcPts val="600"/>
              </a:spcBef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anyaűrhajóval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Collins piruettet végzett, és minden oldalról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leellenőrizte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holdkomp épségét.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Armstrongék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km magasságra süllyedtek, majd megkezdték a további süllyedést a kijelölt leszállóhelyre. 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ÚTON A HOLD FELÉ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  <a:solidFill>
            <a:schemeClr val="tx2"/>
          </a:solidFill>
        </p:spPr>
        <p:txBody>
          <a:bodyPr rIns="182880"/>
          <a:lstStyle/>
          <a:p>
            <a:pPr marL="176213" indent="-166688" algn="just">
              <a:spcBef>
                <a:spcPts val="600"/>
              </a:spcBef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Közeledvén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felszínhez Armstrong észlelte, hogy autónagyságú kövek és kisebb kráterek vannak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alattuk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ezért visszaemelkedtek néhányszáz métert, és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eltávolodva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kissé az eredeti leszállóhelytől, alkalmas helyet talált és oda szálltak le. Kigyulladt a „kontaktfény”, majd a következő pillanatban elérték a felszínt. Megérkeztek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66688" algn="just">
              <a:lnSpc>
                <a:spcPct val="90000"/>
              </a:lnSpc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Ezt követően Armstrong jelentette Houstonnak, hogy: 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„Houston, itt a Nyugalom Bázis! A </a:t>
            </a:r>
            <a:r>
              <a:rPr lang="en-US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alt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leszállt!” </a:t>
            </a:r>
            <a:endParaRPr lang="en-US" altLang="en-US" sz="28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66688" algn="just">
              <a:lnSpc>
                <a:spcPct val="90000"/>
              </a:lnSpc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Holdatérés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időpontja: 1969. július 20. 20:17 volt. 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66688" algn="just">
              <a:spcBef>
                <a:spcPts val="600"/>
              </a:spcBef>
              <a:buFontTx/>
              <a:buNone/>
            </a:pPr>
            <a:endParaRPr lang="hu-HU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LESZÁLLÁS A HOLDRA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  <a:solidFill>
            <a:schemeClr val="tx2"/>
          </a:solidFill>
        </p:spPr>
        <p:txBody>
          <a:bodyPr rIns="274320"/>
          <a:lstStyle/>
          <a:p>
            <a:pPr marL="176213" indent="-166688" algn="just">
              <a:lnSpc>
                <a:spcPct val="90000"/>
              </a:lnSpc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felhasználható hajtóanyagból 20 másodpercnyi maradt. Pihenő után, a tervezett időpont előtt Armstrong, Houston engedélyével megkezdte a </a:t>
            </a:r>
            <a:r>
              <a:rPr lang="hu-HU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Holdralépést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66688" algn="just">
              <a:lnSpc>
                <a:spcPct val="90000"/>
              </a:lnSpc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Ekkor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hangzott el a híres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mondása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„Kis lépés egy embernek, de hatalmas ugrás az 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emberiségnek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Kitűzték az amerikai zászlót, majd sor került az Amerikai Egyesült Államok elnökével való beszélgetésre. 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66688" algn="just">
              <a:lnSpc>
                <a:spcPct val="90000"/>
              </a:lnSpc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elnök a következőket mondta: 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„Helló Neil és </a:t>
            </a:r>
            <a:r>
              <a:rPr lang="hu-HU" alt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Buzz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 </a:t>
            </a:r>
            <a:r>
              <a:rPr lang="en-US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alt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ehér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Ház Ovális Irodájából beszélek, és valószínű, ez a 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legtörténelmibb </a:t>
            </a:r>
            <a:r>
              <a:rPr lang="hu-HU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beszélgetés, amelyet valaha lebonyolítottak. El akarom mondani, milyen büszkék vagyunk mindannyian Önökre. Minden amerikai számára ez a legbüszkébb nap az életében…”</a:t>
            </a:r>
            <a:endParaRPr lang="hu-HU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HOLDRA L</a:t>
            </a: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É</a:t>
            </a:r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É</a:t>
            </a:r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S</a:t>
            </a: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 PILLANATA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7924800" cy="5334000"/>
          </a:xfr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REPÜLÉS A FÖLD KÖRÜL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981075"/>
                <a:ext cx="9144000" cy="5876925"/>
              </a:xfrm>
              <a:solidFill>
                <a:schemeClr val="tx2"/>
              </a:solidFill>
            </p:spPr>
            <p:txBody>
              <a:bodyPr rIns="274320"/>
              <a:lstStyle/>
              <a:p>
                <a:pPr algn="just" eaLnBrk="1" hangingPunct="1">
                  <a:buFontTx/>
                  <a:buChar char="-"/>
                </a:pP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 </a:t>
                </a:r>
                <a:r>
                  <a:rPr lang="hu-HU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pályáraálláshoz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szükséges + </a:t>
                </a:r>
                <a:r>
                  <a:rPr lang="hu-HU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sebességéréték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hu-HU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meghatá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-</a:t>
                </a:r>
                <a:r>
                  <a:rPr lang="hu-HU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rozása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az alábbi képlet segítségével történhet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marL="0" indent="0" algn="just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  <a:buFontTx/>
                  <a:buChar char="-"/>
                </a:pP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Egy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többlépcsős rakéta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végsebességé </a:t>
                </a:r>
                <a:r>
                  <a:rPr lang="hu-HU" alt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 </a:t>
                </a:r>
                <a:r>
                  <a:rPr lang="hu-HU" alt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= k n w </a:t>
                </a:r>
                <a:r>
                  <a:rPr lang="hu-HU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nl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hu-HU" altLang="en-US" sz="2800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z</a:t>
                </a:r>
                <a:r>
                  <a:rPr lang="hu-HU" altLang="en-US" sz="2800" i="1" baseline="-250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</a:t>
                </a:r>
                <a:r>
                  <a:rPr lang="hu-HU" altLang="en-US" sz="2800" i="1" baseline="-25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;</a:t>
                </a:r>
              </a:p>
              <a:p>
                <a:pPr algn="just" eaLnBrk="1" hangingPunct="1">
                  <a:buFontTx/>
                  <a:buChar char="-"/>
                </a:pP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Oldalirányú manőver végrehajtása 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-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nem célszerű.</a:t>
                </a:r>
              </a:p>
              <a:p>
                <a:pPr algn="just" eaLnBrk="1" hangingPunct="1">
                  <a:buFontTx/>
                  <a:buChar char="-"/>
                </a:pP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pályasíkok függetlenek a Föld forgásától, vagyis az űrobjektum megtartja a pályasíkját, s alatta a Föld forog, de e forgásban a pályasík nem vesz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részt.</a:t>
                </a:r>
                <a:endParaRPr lang="hu-HU" alt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just" eaLnBrk="1" hangingPunct="1">
                  <a:buFontTx/>
                  <a:buChar char="-"/>
                </a:pP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Anomáliák a Föld körüli repülések során (Pl. 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ha </a:t>
                </a:r>
                <a:r>
                  <a:rPr lang="en-US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gyorsítunk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akkor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csökken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a </a:t>
                </a:r>
                <a:r>
                  <a:rPr lang="en-US" alt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sebesség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és fordítva, és így tovább</a:t>
                </a:r>
                <a:r>
                  <a:rPr lang="hu-HU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)</a:t>
                </a:r>
                <a:endParaRPr lang="hu-HU" alt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just">
                  <a:buFontTx/>
                  <a:buNone/>
                </a:pPr>
                <a:endParaRPr lang="hu-HU" altLang="en-US" sz="2800" dirty="0" smtClean="0"/>
              </a:p>
            </p:txBody>
          </p:sp>
        </mc:Choice>
        <mc:Fallback>
          <p:sp>
            <p:nvSpPr>
              <p:cNvPr id="51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981075"/>
                <a:ext cx="9144000" cy="5876925"/>
              </a:xfrm>
              <a:blipFill rotWithShape="0">
                <a:blip r:embed="rId2"/>
                <a:stretch>
                  <a:fillRect l="-1200" t="-1141" b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ARMSTRONG A HOLDON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8153400" cy="5334000"/>
          </a:xfrm>
          <a:solidFill>
            <a:schemeClr val="hlink"/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00400" cy="3276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hu-HU" alt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Z APOLLO–11</a:t>
            </a:r>
            <a:br>
              <a:rPr lang="hu-HU" alt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hu-HU" alt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VÍZRE SZÁLLÁSA</a:t>
            </a:r>
            <a:endParaRPr lang="en-GB" altLang="en-US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0"/>
            <a:ext cx="5791200" cy="6858000"/>
          </a:xfrm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429000"/>
            <a:ext cx="3200400" cy="3429000"/>
          </a:xfrm>
          <a:prstGeom prst="rect">
            <a:avLst/>
          </a:prstGeom>
          <a:solidFill>
            <a:srgbClr val="FC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AZ APOLLO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PROGRAMBAN 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VISSZATÉRŐ FÜLKÉT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HÁROM EJTŐERNYŐ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HELYEZI A VÍZRE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1" grpId="0" build="p" animBg="1"/>
      <p:bldP spid="225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APOLLÓ-PROGRAM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5516562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>
              <a:latin typeface="Times" panose="02020603050405020304" pitchFamily="18" charset="0"/>
            </a:endParaRPr>
          </a:p>
        </p:txBody>
      </p:sp>
      <p:pic>
        <p:nvPicPr>
          <p:cNvPr id="52228" name="Picture 4" descr="Apollo 17-2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APOLLO–12 LEGÉNYSÉGE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44600"/>
            <a:ext cx="9144000" cy="5613400"/>
          </a:xfrm>
          <a:solidFill>
            <a:schemeClr val="hlink"/>
          </a:solidFill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800" b="1">
                <a:latin typeface="Times New Roman" panose="02020603050405020304" pitchFamily="18" charset="0"/>
              </a:rPr>
              <a:t>P</a:t>
            </a:r>
            <a:r>
              <a:rPr lang="en-US" altLang="en-US" sz="2800" b="1">
                <a:latin typeface="Times New Roman" panose="02020603050405020304" pitchFamily="18" charset="0"/>
              </a:rPr>
              <a:t>. </a:t>
            </a:r>
            <a:r>
              <a:rPr lang="hu-HU" altLang="en-US" sz="2800" b="1"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latin typeface="Times New Roman" panose="02020603050405020304" pitchFamily="18" charset="0"/>
              </a:rPr>
              <a:t>onrad, Jr. PK</a:t>
            </a:r>
            <a:r>
              <a:rPr lang="hu-HU" altLang="en-US" sz="2800" b="1">
                <a:latin typeface="Times New Roman" panose="02020603050405020304" pitchFamily="18" charset="0"/>
              </a:rPr>
              <a:t>; R. Gordon, PKMP; A. Bean, HKP</a:t>
            </a:r>
            <a:r>
              <a:rPr lang="hu-HU" altLang="en-US" sz="2800">
                <a:latin typeface="Times New Roman" panose="02020603050405020304" pitchFamily="18" charset="0"/>
              </a:rPr>
              <a:t> </a:t>
            </a:r>
            <a:endParaRPr lang="en-GB" altLang="en-US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build="p" animBg="1"/>
      <p:bldP spid="2355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986937"/>
              </p:ext>
            </p:extLst>
          </p:nvPr>
        </p:nvGraphicFramePr>
        <p:xfrm>
          <a:off x="-1" y="715169"/>
          <a:ext cx="9144001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name="Image" r:id="rId3" imgW="11555280" imgH="7098120" progId="Photoshop.Image.13">
                  <p:embed/>
                </p:oleObj>
              </mc:Choice>
              <mc:Fallback>
                <p:oleObj name="Image" r:id="rId3" imgW="11555280" imgH="7098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715169"/>
                        <a:ext cx="9144001" cy="566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 14 LEGÉNYSÉGE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5894388"/>
            <a:ext cx="9144000" cy="9636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S. Roosa, PKMP</a:t>
            </a:r>
            <a:r>
              <a:rPr lang="hu-HU" altLang="en-US" sz="2800" b="1">
                <a:latin typeface="Times New Roman" panose="02020603050405020304" pitchFamily="18" charset="0"/>
              </a:rPr>
              <a:t>; </a:t>
            </a:r>
            <a:r>
              <a:rPr lang="en-US" altLang="en-US" sz="2800" b="1">
                <a:latin typeface="Times New Roman" panose="02020603050405020304" pitchFamily="18" charset="0"/>
              </a:rPr>
              <a:t>A. Shepard</a:t>
            </a:r>
            <a:r>
              <a:rPr lang="hu-HU" altLang="en-US" sz="2800" b="1">
                <a:latin typeface="Times New Roman" panose="02020603050405020304" pitchFamily="18" charset="0"/>
              </a:rPr>
              <a:t>, PK; E. Mitchell HKP</a:t>
            </a:r>
            <a:endParaRPr lang="en-GB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8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 15 LEGÉNYSÉGE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9144000" cy="5805487"/>
          </a:xfrm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" y="6021388"/>
            <a:ext cx="9144000" cy="8366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J. Irwin, HKP</a:t>
            </a:r>
            <a:r>
              <a:rPr lang="hu-HU" altLang="en-US" sz="2800" b="1">
                <a:latin typeface="Times New Roman" panose="02020603050405020304" pitchFamily="18" charset="0"/>
              </a:rPr>
              <a:t>; D. Scott, PK; A Worden, PKMP</a:t>
            </a:r>
            <a:endParaRPr lang="en-GB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AUTÓVAL A HOLDON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>
              <a:latin typeface="Times" panose="02020603050405020304" pitchFamily="18" charset="0"/>
            </a:endParaRPr>
          </a:p>
        </p:txBody>
      </p:sp>
      <p:pic>
        <p:nvPicPr>
          <p:cNvPr id="56324" name="Picture 4" descr="Apollo_15_Lunar_Rover_and_Irw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14438"/>
            <a:ext cx="7885112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 16 LEGÉNYSÉGE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19200"/>
            <a:ext cx="8686800" cy="5410200"/>
          </a:xfrm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838200" y="6096000"/>
            <a:ext cx="7620000" cy="609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A. Matti</a:t>
            </a:r>
            <a:r>
              <a:rPr lang="hu-HU" altLang="en-US" sz="2400" b="1">
                <a:latin typeface="Times New Roman" panose="02020603050405020304" pitchFamily="18" charset="0"/>
              </a:rPr>
              <a:t>n</a:t>
            </a:r>
            <a:r>
              <a:rPr lang="en-US" altLang="en-US" sz="2400" b="1">
                <a:latin typeface="Times New Roman" panose="02020603050405020304" pitchFamily="18" charset="0"/>
              </a:rPr>
              <a:t>gl</a:t>
            </a:r>
            <a:r>
              <a:rPr lang="hu-HU" altLang="en-US" sz="2400" b="1">
                <a:latin typeface="Times New Roman" panose="02020603050405020304" pitchFamily="18" charset="0"/>
              </a:rPr>
              <a:t>y, PKMP; J. Young PK; Ch. Duke Jr. HKP</a:t>
            </a:r>
            <a:endParaRPr lang="en-GB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 APOLLO 17 L</a:t>
            </a: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EGÉNYSÉGE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8305800" cy="5334000"/>
          </a:xfrm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762000" y="6019800"/>
            <a:ext cx="7696200" cy="838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Times New Roman" panose="02020603050405020304" pitchFamily="18" charset="0"/>
              </a:rPr>
              <a:t>H. Schmitt, HKP; E. Cernan, PK; H. Evans PKMP</a:t>
            </a:r>
            <a:r>
              <a:rPr lang="hu-HU" altLang="en-US" sz="2400">
                <a:latin typeface="Times New Roman" panose="02020603050405020304" pitchFamily="18" charset="0"/>
              </a:rPr>
              <a:t> </a:t>
            </a:r>
            <a:endParaRPr lang="en-GB" altLang="en-US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APOLLÓ-PROGRAM</a:t>
            </a:r>
            <a:r>
              <a:rPr lang="hu-HU" altLang="en-US" b="1" smtClean="0"/>
              <a:t> </a:t>
            </a:r>
            <a:endParaRPr lang="hu-HU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tx2"/>
          </a:solidFill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Armstrong-Aldrin párost követően még öt alkalommal jártak űrhajósok a Holdon. Az Apolló-12, amelynek asztronautái Bean 7 óra 42 percet, Conrad 7 óra 48 percet töltött a Holdkompon kívül. Az Apolló–13 útja sikertelen volt. A 14., 15., 16. és 17.  sikeres volt. Közülük az utolsó három kibővített tudományos programot hajtott végre, amelyhez a holdautó is rendelke-zésükre állt. Az Apollo–17-es legénysége több, mint 3 napig tartózkodott a Hold felszínén. </a:t>
            </a:r>
          </a:p>
          <a:p>
            <a:pPr eaLnBrk="1" hangingPunct="1">
              <a:buFontTx/>
              <a:buNone/>
            </a:pPr>
            <a:endParaRPr lang="hu-HU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IRÁNY A HOLD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  <a:solidFill>
            <a:schemeClr val="tx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182880"/>
          <a:lstStyle/>
          <a:p>
            <a:pPr marL="0" indent="0" eaLnBrk="1" hangingPunct="1">
              <a:buNone/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Föld egyetlen kísérője — a Hold. </a:t>
            </a:r>
            <a:endParaRPr lang="en-US" altLang="en-US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</a:t>
            </a:r>
            <a:r>
              <a:rPr lang="hu-HU" altLang="en-US" sz="2800" b="1" i="1" baseline="-25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= 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4903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/s</a:t>
            </a:r>
            <a:r>
              <a:rPr lang="hu-HU" altLang="en-US" sz="2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baseline="300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hu-HU" altLang="en-US" sz="2800" b="1" baseline="300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Távolsága a Földtől:</a:t>
            </a:r>
          </a:p>
          <a:p>
            <a:pPr eaLnBrk="1" hangingPunct="1"/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perigeumban (földközeli pontban): 364 400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apogeumban (földtávoli pontban):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404 400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közepes távolsága: 384 400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km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i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hu-HU" altLang="en-US" sz="2800" b="1" i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felszínén a nehézségi gyorsulás értéke: 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g</a:t>
            </a:r>
            <a:r>
              <a:rPr lang="hu-HU" altLang="en-US" sz="2800" b="1" baseline="-25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= 1,635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m/s</a:t>
            </a:r>
            <a:r>
              <a:rPr lang="hu-HU" altLang="en-US" sz="2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vagyis a földinek 1/6-a.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APOLLO-PROGRAM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  <a:solidFill>
            <a:schemeClr val="tx2"/>
          </a:solidFill>
        </p:spPr>
        <p:txBody>
          <a:bodyPr rIns="182880"/>
          <a:lstStyle/>
          <a:p>
            <a:pPr algn="just" eaLnBrk="1" hangingPunct="1">
              <a:lnSpc>
                <a:spcPct val="115000"/>
              </a:lnSpc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Apollo–18., 19. és 20. háromszor három embert vitt az űrállomásra (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Skylab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), a 21. pedig a amerikai szovjet közös űrrepülés amerikai személyzetét (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Stafford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Brand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és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Slayton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), (ill. a másik oldalon a Szojuz űrhajó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Leonovot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és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Kubaszov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 szállította az űrbe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hu-HU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buFontTx/>
              <a:buNone/>
            </a:pP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programban 25 000 kutatóintézet, laboratórium, vállalat és cég vett részt, s 1967-68-ban mintegy 400 000 ember dolgozott a program 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végrehajtá-sán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SATURN V ADATAI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A Saturn–V rakétakomplexum lépcsőinek adatai:</a:t>
            </a:r>
            <a:endParaRPr lang="en-US" altLang="en-US" b="1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A komplexum starttömege: 27,468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MN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 (2800 t.)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b="1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– 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az I. lépcső:  2200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;   ha.: 2049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; ü.t.–151 t;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b="1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– 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a II. lépcső      440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;            405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;  ü.t:–35 t;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b="1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– a III. lépcső    110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;               90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;  ü.t.–20 t;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b="1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– a H. teher:        47</a:t>
            </a:r>
            <a:r>
              <a:rPr lang="en-US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;               20 </a:t>
            </a:r>
            <a:r>
              <a:rPr lang="hu-HU" altLang="en-US" b="1" i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r>
              <a:rPr lang="hu-HU" altLang="en-US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.  ü.t.–27</a:t>
            </a:r>
            <a:r>
              <a:rPr lang="hu-HU" altLang="en-US" b="1" smtClean="0">
                <a:solidFill>
                  <a:srgbClr val="FFFFFF"/>
                </a:solidFill>
              </a:rPr>
              <a:t> 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„FÖLDKELTE” A HOLDON</a:t>
            </a:r>
            <a:endParaRPr lang="en-GB" altLang="en-US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FÖLDRŐL LÁTHATÓ</a:t>
            </a:r>
            <a:r>
              <a:rPr lang="hu-HU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OLDALA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63492" name="Picture 4" descr="Urdinamika_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25538"/>
            <a:ext cx="56896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TÚLSÓ OLDALA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64516" name="Picture 4" descr="Urdinamika_o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17600"/>
            <a:ext cx="59055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HOLDRASZÁLLÁSOK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65540" name="Picture 4" descr="Urdinamika_p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AZ APOLLO ŰRHAJÓ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>
              <a:latin typeface="Times" panose="02020603050405020304" pitchFamily="18" charset="0"/>
            </a:endParaRPr>
          </a:p>
        </p:txBody>
      </p:sp>
      <p:pic>
        <p:nvPicPr>
          <p:cNvPr id="66564" name="Picture 4" descr="756px-Apollo_CSM_lunar_or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19213"/>
            <a:ext cx="7343775" cy="55387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F</a:t>
            </a:r>
            <a:r>
              <a:rPr lang="hu-HU" altLang="en-US" sz="40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ÖLD, AHOGYAN A HAZATÉRŐK KB. 100 000 KM-RŐL LÁTTÁK</a:t>
            </a:r>
            <a:endParaRPr lang="en-GB" altLang="en-US" sz="40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75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9144000" cy="54451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APOLLO-17 ÚTJA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</p:spPr>
        <p:txBody>
          <a:bodyPr rIns="274320"/>
          <a:lstStyle/>
          <a:p>
            <a:pPr marL="176213" indent="-166688"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Apollo-17 1972. dec. 7-én indult a Hold felé. Útja, tudományos szempontból, a kísérletsorozat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legeredményesebb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űrrepülése volt. Az a  tény, hogy </a:t>
            </a:r>
            <a:r>
              <a:rPr lang="hu-HU" altLang="en-US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Schmitt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űrhajós geológus volt, szakmai szempontból is sokat jelentett. A repülés teljes időtartama 301 óra volt, s az űrhajósok összesen mintegy 75 órát tartózkodtak a Holdon, 38,5 km utat tettek meg a holdautóval, s 113 kg kőzetmintát gyűjtöttek. Számos kísérletet végeztek, s tanulmányozták a Hold belsejének sajátosságait. December 19-én szálltak 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SZEMÉLYZETEK A HOLDON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Küldetés:         Időtartam        Holdséták       Megtett         Gyüjtött</a:t>
            </a:r>
          </a:p>
          <a:p>
            <a:pPr eaLnBrk="1" hangingPunct="1">
              <a:buFontTx/>
              <a:buNone/>
            </a:pP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a Holdon         időtartama      távolság        kőzetminta</a:t>
            </a:r>
          </a:p>
          <a:p>
            <a:pPr eaLnBrk="1" hangingPunct="1">
              <a:buFontTx/>
              <a:buNone/>
            </a:pPr>
            <a:endParaRPr lang="hu-HU" altLang="en-US" sz="2400" b="1" smtClean="0">
              <a:solidFill>
                <a:schemeClr val="bg1"/>
              </a:solidFill>
              <a:latin typeface="Times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Apollo–11:         21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36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               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2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31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                     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1 km                21 kg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Apollo–12:         31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31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3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56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1 km              34,5 kg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  3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49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1,3 km</a:t>
            </a:r>
            <a:endParaRPr lang="hu-HU" altLang="en-US" sz="2400" baseline="30000" smtClean="0">
              <a:solidFill>
                <a:schemeClr val="bg1"/>
              </a:solidFill>
              <a:latin typeface="Times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Apollo–14:         33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30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4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47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1 km              42,8 kg</a:t>
            </a:r>
            <a:endParaRPr lang="hu-HU" altLang="en-US" sz="2400" baseline="30000" smtClean="0">
              <a:solidFill>
                <a:schemeClr val="bg1"/>
              </a:solidFill>
              <a:latin typeface="Times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                            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4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34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        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3 km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Apollo–15:         66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54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6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32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10,3 km            76,7 kg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  7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12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12,5 km            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  4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49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5,1 km</a:t>
            </a:r>
            <a:endParaRPr lang="hu-HU" altLang="en-US" sz="2400" baseline="30000" smtClean="0">
              <a:solidFill>
                <a:schemeClr val="bg1"/>
              </a:solidFill>
              <a:latin typeface="Times" panose="02020603050405020304" pitchFamily="18" charset="0"/>
            </a:endParaRP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0" y="22764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0" y="29241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0" y="3789363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0" y="47244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0" y="609282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IRÁNY A HOLD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  <a:solidFill>
            <a:schemeClr val="tx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rIns="274320"/>
          <a:lstStyle/>
          <a:p>
            <a:pPr marL="228600" indent="-228600" algn="just" eaLnBrk="1" hangingPunct="1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Holdnak légköre nincs, mert a Nap által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felmelegített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részeken a molekulák mozgásának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sebessége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nagyobb a második kozmikus sebességnél, s így azok már rég elhagyták a Holdat, ha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egyáltalán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volt valamilyen légköre.</a:t>
            </a:r>
          </a:p>
          <a:p>
            <a:pPr marL="228600" indent="-228600" algn="just" eaLnBrk="1" hangingPunct="1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Ezért a repülés körülötte bármilyen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magasságban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lehetséges (a magas hegyek miatt 10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km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fölött). Az Apollo-11 legénysége, vagyis a két asztronauta, akik elsőként a Holdra leszálltak, 15 km magasságú pályáról végezték el a leszállás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előtti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végső manővereket.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SZEMÉLYZETEK A HOLDON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Küldetés      Időtartam        Holdséták         Megtett           Gyűjtött</a:t>
            </a:r>
          </a:p>
          <a:p>
            <a:pPr eaLnBrk="1" hangingPunct="1">
              <a:buFontTx/>
              <a:buNone/>
            </a:pP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a Holdon         időtartama        távolság         kőzetminta</a:t>
            </a:r>
          </a:p>
          <a:p>
            <a:pPr eaLnBrk="1" hangingPunct="1">
              <a:buFontTx/>
              <a:buNone/>
            </a:pPr>
            <a:endParaRPr lang="hu-HU" altLang="en-US" sz="2400" smtClean="0">
              <a:solidFill>
                <a:schemeClr val="bg1"/>
              </a:solidFill>
              <a:latin typeface="Times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Apollo–16:        71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2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                      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7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11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4,2 km              94,3 kg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7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23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11,1 km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5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40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 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11,4 km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Apollo–17:       74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59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7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11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3,3 km             113 kg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 7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36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             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18,9 km</a:t>
            </a:r>
          </a:p>
          <a:p>
            <a:pPr eaLnBrk="1" hangingPunct="1">
              <a:buFontTx/>
              <a:buNone/>
            </a:pP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                         7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15</a:t>
            </a: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11,6 km</a:t>
            </a:r>
            <a:endParaRPr lang="hu-HU" altLang="en-US" sz="2400" baseline="30000" smtClean="0">
              <a:solidFill>
                <a:schemeClr val="bg1"/>
              </a:solidFill>
              <a:latin typeface="Times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hu-HU" altLang="en-US" sz="2400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                           </a:t>
            </a:r>
          </a:p>
          <a:p>
            <a:pPr eaLnBrk="1" hangingPunct="1">
              <a:buFontTx/>
              <a:buNone/>
            </a:pP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Összesen:        299</a:t>
            </a:r>
            <a:r>
              <a:rPr lang="hu-HU" altLang="en-US" sz="2400" b="1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32</a:t>
            </a:r>
            <a:r>
              <a:rPr lang="hu-HU" altLang="en-US" sz="2400" b="1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          80</a:t>
            </a:r>
            <a:r>
              <a:rPr lang="hu-HU" altLang="en-US" sz="2400" b="1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h</a:t>
            </a: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26</a:t>
            </a:r>
            <a:r>
              <a:rPr lang="hu-HU" altLang="en-US" sz="2400" b="1" baseline="30000" smtClean="0">
                <a:solidFill>
                  <a:schemeClr val="bg1"/>
                </a:solidFill>
                <a:latin typeface="Times" panose="02020603050405020304" pitchFamily="18" charset="0"/>
              </a:rPr>
              <a:t>m</a:t>
            </a:r>
            <a:r>
              <a:rPr lang="hu-HU" altLang="en-US" sz="2400" b="1" smtClean="0">
                <a:solidFill>
                  <a:schemeClr val="bg1"/>
                </a:solidFill>
                <a:latin typeface="Times" panose="02020603050405020304" pitchFamily="18" charset="0"/>
              </a:rPr>
              <a:t>              95,7 km            382,3 kg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0" y="2133600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0" y="3789363"/>
            <a:ext cx="9144000" cy="73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0" y="5157788"/>
            <a:ext cx="9144000" cy="730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0" y="6742113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TOVÁBBI PROGRAMOK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</p:spPr>
        <p:txBody>
          <a:bodyPr rIns="274320"/>
          <a:lstStyle/>
          <a:p>
            <a:pPr marL="228600" indent="-228600" algn="just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Holdra szállási programot tehát ezzel befejezték, s a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to-vábbiakban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még megépített komplexumokat a </a:t>
            </a:r>
            <a:r>
              <a:rPr lang="hu-HU" alt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Skylab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és a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Szojuz-Apollo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programban hasznosították. Az </a:t>
            </a:r>
            <a:r>
              <a:rPr lang="hu-HU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Apollo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-18., 19. és 20. az űrállomásra vitt fel 3-3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asztronautát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a 21.-et pedig az Apollo–Szojuz közös űrrepülés során használták fel (az első fokozat nélkül). </a:t>
            </a:r>
          </a:p>
          <a:p>
            <a:pPr marL="228600" indent="-228600" algn="just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Ez volt tehát a Hold meghódításának első fázisa, s a tervek szerint a második fázis végrehajtására 2020 körül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kerülhet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sor, amikor a Holdon lakható bázis kialakítását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tervezik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Ekkor kerülhet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előtérbe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tényleges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hasznosításának 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kérdése is.  </a:t>
            </a:r>
          </a:p>
          <a:p>
            <a:pPr marL="228600" indent="-228600" algn="just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első hat holdutazás kizárólag politikai célokat követett</a:t>
            </a:r>
            <a:r>
              <a:rPr lang="hu-HU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hu-HU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APOLLO-SZOJUZ</a:t>
            </a:r>
            <a:endParaRPr lang="hu-HU" altLang="en-US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chemeClr val="tx2"/>
          </a:solidFill>
        </p:spPr>
        <p:txBody>
          <a:bodyPr rIns="274320"/>
          <a:lstStyle/>
          <a:p>
            <a:pPr marL="228600" indent="-228600" algn="just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28600" indent="-228600" algn="just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1975</a:t>
            </a:r>
            <a:endParaRPr lang="hu-HU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3455671"/>
            <a:ext cx="7210236" cy="340232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1371601"/>
            <a:ext cx="3302233" cy="264178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59" y="47908"/>
            <a:ext cx="1231921" cy="123192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588"/>
            <a:ext cx="1256746" cy="12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effectLst/>
              </a:rPr>
              <a:t>SKYLAB-PROGRAM</a:t>
            </a:r>
            <a:endParaRPr lang="hu-H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chemeClr val="tx2"/>
          </a:solidFill>
        </p:spPr>
        <p:txBody>
          <a:bodyPr rIns="274320"/>
          <a:lstStyle/>
          <a:p>
            <a:pPr marL="228600" indent="-228600" algn="just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93479"/>
            <a:ext cx="5466790" cy="543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effectLst/>
              </a:rPr>
              <a:t>SKYLAB-PROGRAM</a:t>
            </a:r>
            <a:endParaRPr lang="hu-H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chemeClr val="tx2"/>
          </a:solidFill>
        </p:spPr>
        <p:txBody>
          <a:bodyPr rIns="274320"/>
          <a:lstStyle/>
          <a:p>
            <a:pPr marL="228600" indent="-228600" algn="just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Start:	1973.május 14.</a:t>
            </a:r>
          </a:p>
          <a:p>
            <a:pPr marL="228600" indent="-228600" algn="just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Űrhajó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tömege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77 088 kg</a:t>
            </a:r>
          </a:p>
          <a:p>
            <a:pPr marL="228600" indent="-228600" algn="just" eaLnBrk="1" hangingPunct="1">
              <a:spcAft>
                <a:spcPts val="600"/>
              </a:spcAft>
              <a:buFontTx/>
              <a:buNone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432837"/>
              </p:ext>
            </p:extLst>
          </p:nvPr>
        </p:nvGraphicFramePr>
        <p:xfrm>
          <a:off x="179512" y="3429000"/>
          <a:ext cx="8784975" cy="2987040"/>
        </p:xfrm>
        <a:graphic>
          <a:graphicData uri="http://schemas.openxmlformats.org/drawingml/2006/table">
            <a:tbl>
              <a:tblPr/>
              <a:tblGrid>
                <a:gridCol w="1080120"/>
                <a:gridCol w="2433870"/>
                <a:gridCol w="1756995"/>
                <a:gridCol w="2361863"/>
                <a:gridCol w="115212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Küldetés</a:t>
                      </a:r>
                      <a:r>
                        <a:rPr lang="en-US" dirty="0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Űrhajósok</a:t>
                      </a:r>
                      <a:r>
                        <a:rPr lang="en-US" dirty="0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Indulás</a:t>
                      </a:r>
                      <a:r>
                        <a:rPr lang="en-US" dirty="0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Visszatérés</a:t>
                      </a:r>
                      <a:r>
                        <a:rPr lang="en-US" dirty="0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Időtartam</a:t>
                      </a:r>
                      <a:r>
                        <a:rPr lang="en-US" dirty="0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hlinkClick r:id="rId2" tooltip="Skylab–2"/>
                        </a:rPr>
                        <a:t>Skylab–2</a:t>
                      </a:r>
                      <a:r>
                        <a:rPr lang="en-US" dirty="0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3" tooltip="Charles Conrad"/>
                        </a:rPr>
                        <a:t>Charles Conrad</a:t>
                      </a:r>
                      <a:r>
                        <a:rPr lang="en-US"/>
                        <a:t/>
                      </a:r>
                      <a:br>
                        <a:rPr lang="en-US"/>
                      </a:br>
                      <a:r>
                        <a:rPr lang="en-US">
                          <a:hlinkClick r:id="rId4" tooltip="Joseph Kerwin"/>
                        </a:rPr>
                        <a:t>Joseph Kerwin</a:t>
                      </a:r>
                      <a:r>
                        <a:rPr lang="en-US"/>
                        <a:t/>
                      </a:r>
                      <a:br>
                        <a:rPr lang="en-US"/>
                      </a:br>
                      <a:r>
                        <a:rPr lang="en-US">
                          <a:hlinkClick r:id="rId5" tooltip="Paul Weitz"/>
                        </a:rPr>
                        <a:t>Paul Weitz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6" tooltip="1973"/>
                        </a:rPr>
                        <a:t>1973</a:t>
                      </a:r>
                      <a:r>
                        <a:rPr lang="en-US"/>
                        <a:t>. </a:t>
                      </a:r>
                      <a:r>
                        <a:rPr lang="en-US">
                          <a:hlinkClick r:id="rId7" tooltip="Május 25."/>
                        </a:rPr>
                        <a:t>május 25.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6" tooltip="1973"/>
                        </a:rPr>
                        <a:t>1973</a:t>
                      </a:r>
                      <a:r>
                        <a:rPr lang="en-US"/>
                        <a:t>. </a:t>
                      </a:r>
                      <a:r>
                        <a:rPr lang="en-US">
                          <a:hlinkClick r:id="rId8" tooltip="Június 22."/>
                        </a:rPr>
                        <a:t>június 22.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nap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9" tooltip="Skylab–3"/>
                        </a:rPr>
                        <a:t>Skylab–3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10" tooltip="Alan Bean"/>
                        </a:rPr>
                        <a:t>Alan Bean</a:t>
                      </a:r>
                      <a:r>
                        <a:rPr lang="en-US"/>
                        <a:t/>
                      </a:r>
                      <a:br>
                        <a:rPr lang="en-US"/>
                      </a:br>
                      <a:r>
                        <a:rPr lang="en-US">
                          <a:hlinkClick r:id="rId11" tooltip="Owen Kay Garriott"/>
                        </a:rPr>
                        <a:t>Owen Kay Garriott</a:t>
                      </a:r>
                      <a:r>
                        <a:rPr lang="en-US"/>
                        <a:t/>
                      </a:r>
                      <a:br>
                        <a:rPr lang="en-US"/>
                      </a:br>
                      <a:r>
                        <a:rPr lang="en-US">
                          <a:hlinkClick r:id="rId12" tooltip="Jack Lousma"/>
                        </a:rPr>
                        <a:t>Jack Lousma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6" tooltip="1973"/>
                        </a:rPr>
                        <a:t>1973</a:t>
                      </a:r>
                      <a:r>
                        <a:rPr lang="en-US"/>
                        <a:t>. </a:t>
                      </a:r>
                      <a:r>
                        <a:rPr lang="en-US">
                          <a:hlinkClick r:id="rId13" tooltip="Július 28."/>
                        </a:rPr>
                        <a:t>július 28.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6" tooltip="1973"/>
                        </a:rPr>
                        <a:t>1973</a:t>
                      </a:r>
                      <a:r>
                        <a:rPr lang="en-US"/>
                        <a:t>. </a:t>
                      </a:r>
                      <a:r>
                        <a:rPr lang="en-US">
                          <a:hlinkClick r:id="rId14" tooltip="Szeptember 25."/>
                        </a:rPr>
                        <a:t>szeptember 25.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 nap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15" tooltip="Skylab–4"/>
                        </a:rPr>
                        <a:t>Skylab–4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16" tooltip="Gerard Paul Carr"/>
                        </a:rPr>
                        <a:t>Gerald Carr</a:t>
                      </a:r>
                      <a:r>
                        <a:rPr lang="en-US"/>
                        <a:t/>
                      </a:r>
                      <a:br>
                        <a:rPr lang="en-US"/>
                      </a:br>
                      <a:r>
                        <a:rPr lang="en-US">
                          <a:hlinkClick r:id="rId17" tooltip="Edward George Gibson"/>
                        </a:rPr>
                        <a:t>Edward Gibson</a:t>
                      </a:r>
                      <a:r>
                        <a:rPr lang="en-US"/>
                        <a:t/>
                      </a:r>
                      <a:br>
                        <a:rPr lang="en-US"/>
                      </a:br>
                      <a:r>
                        <a:rPr lang="en-US">
                          <a:hlinkClick r:id="rId18" tooltip="William Reid Pogue"/>
                        </a:rPr>
                        <a:t>William Pogue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6" tooltip="1973"/>
                        </a:rPr>
                        <a:t>1973</a:t>
                      </a:r>
                      <a:r>
                        <a:rPr lang="en-US"/>
                        <a:t>. </a:t>
                      </a:r>
                      <a:r>
                        <a:rPr lang="en-US">
                          <a:hlinkClick r:id="rId19" tooltip="November 16."/>
                        </a:rPr>
                        <a:t>november 16.</a:t>
                      </a:r>
                      <a:r>
                        <a:rPr lang="en-US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0" tooltip="1974"/>
                        </a:rPr>
                        <a:t>1974</a:t>
                      </a:r>
                      <a:r>
                        <a:rPr lang="en-US" dirty="0"/>
                        <a:t>. </a:t>
                      </a:r>
                      <a:r>
                        <a:rPr lang="en-US" dirty="0" err="1">
                          <a:hlinkClick r:id="rId21" tooltip="Február 8."/>
                        </a:rPr>
                        <a:t>február</a:t>
                      </a:r>
                      <a:r>
                        <a:rPr lang="en-US" dirty="0">
                          <a:hlinkClick r:id="rId21" tooltip="Február 8."/>
                        </a:rPr>
                        <a:t> 8.</a:t>
                      </a:r>
                      <a:r>
                        <a:rPr lang="en-US" dirty="0"/>
                        <a:t>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 nap </a:t>
                      </a:r>
                    </a:p>
                  </a:txBody>
                  <a:tcPr marL="30480" marR="30480" marT="30480" marB="3048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5213366" y="1347891"/>
            <a:ext cx="3751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Perigeum</a:t>
            </a:r>
            <a:r>
              <a:rPr lang="en-US" sz="2800" b="1" dirty="0" smtClean="0">
                <a:solidFill>
                  <a:schemeClr val="bg1"/>
                </a:solidFill>
              </a:rPr>
              <a:t>	434 km</a:t>
            </a: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Apogeum</a:t>
            </a:r>
            <a:r>
              <a:rPr lang="en-US" sz="2800" b="1" dirty="0" smtClean="0">
                <a:solidFill>
                  <a:schemeClr val="bg1"/>
                </a:solidFill>
              </a:rPr>
              <a:t>	442 km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A SKYLAB-PROGRAM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 rIns="274320"/>
          <a:lstStyle/>
          <a:p>
            <a:pPr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 Hold-program befejezését követően a NASA — mivel a volt SZU is az űrállomás programba kezdett — megépítette a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Skylab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űrállomást (W. von Braun).</a:t>
            </a:r>
          </a:p>
          <a:p>
            <a:pPr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Saturn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V rakétának a III. fokozatát építették át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helyére rakták be az űrállomást, vagyis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az I. és II. fokozat segítségével állították pályára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.</a:t>
            </a:r>
            <a:endParaRPr lang="hu-HU" altLang="en-US" dirty="0" smtClean="0">
              <a:solidFill>
                <a:schemeClr val="bg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A SKYLAB-PROGRAM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 rIns="274320"/>
          <a:lstStyle/>
          <a:p>
            <a:pPr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1973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. május 14-én állították pályára a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Skylab-et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, de a felbocsátás közbeni káros rezonancia miatt leszakadt az egyik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napelemszárny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. Az első legénység a hibát kijavította, s 28 napot töltött az űrállomáson. </a:t>
            </a:r>
            <a:endParaRPr lang="en-US" altLang="en-US" dirty="0" smtClean="0">
              <a:solidFill>
                <a:schemeClr val="bg1"/>
              </a:solidFill>
              <a:latin typeface="Times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 tudományos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programot végrehajtotta a személyzet.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" panose="02020603050405020304" pitchFamily="18" charset="0"/>
              </a:rPr>
              <a:t>A SKYLAB-PROGRAM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solidFill>
            <a:schemeClr val="tx2"/>
          </a:solidFill>
        </p:spPr>
        <p:txBody>
          <a:bodyPr rIns="274320"/>
          <a:lstStyle/>
          <a:p>
            <a:pPr marL="176213" indent="-166688" algn="just" eaLnBrk="1" hangingPunct="1">
              <a:lnSpc>
                <a:spcPct val="95000"/>
              </a:lnSpc>
              <a:buFontTx/>
              <a:buNone/>
              <a:tabLst>
                <a:tab pos="8686800" algn="l"/>
                <a:tab pos="8748713" algn="l"/>
              </a:tabLst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A továbbiakban az űrállomáson még két személyzet dolgozott, majd úgy tervezték, hogy a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Space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Shuttle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Orbiterek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fogják szállítani a többi legénységet. Az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program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csúszásai miatt elkéstek</a:t>
            </a:r>
            <a:r>
              <a:rPr lang="hu-HU" altLang="en-US" dirty="0" smtClean="0">
                <a:solidFill>
                  <a:schemeClr val="bg1"/>
                </a:solidFill>
              </a:rPr>
              <a:t>, s a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Skylab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visszatért a sűrű légrétegbe és megsemmisült. </a:t>
            </a:r>
            <a:endParaRPr lang="en-US" altLang="en-US" dirty="0" smtClean="0">
              <a:solidFill>
                <a:schemeClr val="bg1"/>
              </a:solidFill>
              <a:latin typeface="Times" panose="02020603050405020304" pitchFamily="18" charset="0"/>
            </a:endParaRPr>
          </a:p>
          <a:p>
            <a:pPr marL="176213" indent="-166688" algn="just" eaLnBrk="1" hangingPunct="1">
              <a:lnSpc>
                <a:spcPct val="95000"/>
              </a:lnSpc>
              <a:buFontTx/>
              <a:buNone/>
              <a:tabLst>
                <a:tab pos="8686800" algn="l"/>
                <a:tab pos="8748713" algn="l"/>
              </a:tabLst>
            </a:pP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Darabjai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Ausztrália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n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ugat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részére és a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Csendes-óceánba zuhantak. Az időbeni csúszások főleg az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Orbiter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óriásrakétáinak a tervezése miatt történtek (kb. egy</a:t>
            </a:r>
            <a:r>
              <a:rPr lang="hu-HU" altLang="en-US" dirty="0" smtClean="0">
                <a:solidFill>
                  <a:schemeClr val="bg1"/>
                </a:solidFill>
              </a:rPr>
              <a:t>-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másfél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év csúszás). A </a:t>
            </a:r>
            <a:r>
              <a:rPr lang="hu-HU" altLang="en-US" dirty="0" err="1" smtClean="0">
                <a:solidFill>
                  <a:schemeClr val="bg1"/>
                </a:solidFill>
                <a:latin typeface="Times" panose="02020603050405020304" pitchFamily="18" charset="0"/>
              </a:rPr>
              <a:t>Skylab</a:t>
            </a:r>
            <a:r>
              <a:rPr lang="hu-HU" altLang="en-US" dirty="0" smtClean="0">
                <a:solidFill>
                  <a:schemeClr val="bg1"/>
                </a:solidFill>
                <a:latin typeface="Times" panose="02020603050405020304" pitchFamily="18" charset="0"/>
              </a:rPr>
              <a:t> megmentése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érdekében </a:t>
            </a:r>
            <a:r>
              <a:rPr lang="hu-HU" alt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rakétával akarták megemelni a pályáját, de azt sem tudták időre befejezni. Az űrállomás elveszett.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IRÁNY A HOLD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chemeClr val="tx2"/>
          </a:solidFill>
        </p:spPr>
        <p:txBody>
          <a:bodyPr rIns="182880"/>
          <a:lstStyle/>
          <a:p>
            <a:pPr marL="166688" indent="-166688" algn="just" eaLnBrk="1" hangingPunct="1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old középső vidékein a hőmérséklet 134 °C,  a megvilágított terület szélén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67°C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míg az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á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rnyékos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oldalon kb. 150 fokkal van a nulla fok alatt.</a:t>
            </a:r>
          </a:p>
          <a:p>
            <a:pPr marL="176213" indent="-166688" algn="just" eaLnBrk="1" hangingPunct="1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a Földet egyszer 27 nap 7 óra 42 perc és 11,5 másodperc alatt kerüli meg.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Ez az ún.  hold-hónap.</a:t>
            </a:r>
          </a:p>
          <a:p>
            <a:pPr marL="176213" indent="-166688" algn="just" eaLnBrk="1" hangingPunct="1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nagyjából egy holdhónap alatt fordul meg tengelye körül is, így állandóan ugyanazt az arcát mutatja a Föld felé, s a túlsó oldalán a 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képződ-ményeket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csak felvételről ismerjük.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196975"/>
            <a:ext cx="9144000" cy="56610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en-US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IRÁNY A HOLD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09121"/>
            <a:ext cx="9144000" cy="2420888"/>
          </a:xfrm>
          <a:solidFill>
            <a:schemeClr val="tx2"/>
          </a:solidFill>
        </p:spPr>
        <p:txBody>
          <a:bodyPr rIns="182880"/>
          <a:lstStyle/>
          <a:p>
            <a:pPr marL="176213" indent="-166688" algn="just" eaLnBrk="1" hangingPunct="1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 Hold nagyjából egy holdhónap alatt fordul meg tengelye körül is, így állandóan ugyanazt az arcát mutatja a Föld felé, s a túlsó oldalán a </a:t>
            </a:r>
            <a:r>
              <a:rPr lang="hu-HU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képződ-ményeket</a:t>
            </a:r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csak felvételről ismerjük.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501008"/>
            <a:ext cx="9144000" cy="19888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76213" indent="-166688" algn="just" eaLnBrk="1" hangingPunct="1">
              <a:buFontTx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jelenséget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kötött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keringésnek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esetleg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kötött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tengelyforgásnak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hívjuk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altLang="en-US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0.00643 -0.4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/>
      <p:bldP spid="5" grpId="0" animBg="1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5394</TotalTime>
  <Words>3222</Words>
  <Application>Microsoft Office PowerPoint</Application>
  <PresentationFormat>Diavetítés a képernyőre (4:3 oldalarány)</PresentationFormat>
  <Paragraphs>320</Paragraphs>
  <Slides>77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77</vt:i4>
      </vt:variant>
    </vt:vector>
  </HeadingPairs>
  <TitlesOfParts>
    <vt:vector size="86" baseType="lpstr">
      <vt:lpstr>Times New Roman</vt:lpstr>
      <vt:lpstr>Arial</vt:lpstr>
      <vt:lpstr>Calibri</vt:lpstr>
      <vt:lpstr>Times</vt:lpstr>
      <vt:lpstr>Alapértelmezett terv</vt:lpstr>
      <vt:lpstr>Klip</vt:lpstr>
      <vt:lpstr>Image</vt:lpstr>
      <vt:lpstr>Microsoft Equation 3.0</vt:lpstr>
      <vt:lpstr>Adobe Photoshop Image</vt:lpstr>
      <vt:lpstr>ŰRDINAMIKA —8</vt:lpstr>
      <vt:lpstr>BÖLCS MONDÁSOK</vt:lpstr>
      <vt:lpstr>REPÜLÉS A FÖLD KÖRÜL</vt:lpstr>
      <vt:lpstr>REPÜLÉS A FÖLD KÖRÜL</vt:lpstr>
      <vt:lpstr>REPÜLÉS A FÖLD KÖRÜL</vt:lpstr>
      <vt:lpstr>IRÁNY A HOLD</vt:lpstr>
      <vt:lpstr>IRÁNY A HOLD</vt:lpstr>
      <vt:lpstr>IRÁNY A HOLD</vt:lpstr>
      <vt:lpstr>IRÁNY A HOLD</vt:lpstr>
      <vt:lpstr>IRÁNY A HOLD</vt:lpstr>
      <vt:lpstr>„A TANÍTÁS CÉLJA: CSELEKVÉSRE ÖSZTÖNZÉS” (Herbert Spencer)</vt:lpstr>
      <vt:lpstr>A SZOVJET HOLDPROGRAM</vt:lpstr>
      <vt:lpstr>A SZOVJET HOLDPROGRAM TERVEZETT HORDOZÓRAKÉTÁJA</vt:lpstr>
      <vt:lpstr>A SZOVJET HOLDPROGRAM </vt:lpstr>
      <vt:lpstr>A SZOVJET HOLDPROGRAM </vt:lpstr>
      <vt:lpstr>A SZOVJET HOLDPROGRAM </vt:lpstr>
      <vt:lpstr>A SZOVJET HOLDPROGRAM </vt:lpstr>
      <vt:lpstr>A SZOVJET HOLDPROGRAM </vt:lpstr>
      <vt:lpstr>AZ APOLLO ŰRHAJÓK ÚTJA A HOLDIG ÉS VISSZA A FÖLDRE</vt:lpstr>
      <vt:lpstr>AZ APOLLÓ–PROGRAM</vt:lpstr>
      <vt:lpstr>REPÜLÉS A FÖLDRŐL A HOLDRA </vt:lpstr>
      <vt:lpstr>AZ APOLLÓ–PROGRAM</vt:lpstr>
      <vt:lpstr>AZ APOLLÓ–PROGRAM</vt:lpstr>
      <vt:lpstr>ESEMÉNYEK A REPÜLÉSEK SORÁN</vt:lpstr>
      <vt:lpstr>ESEMÉNYEK A REPÜLÉSEK SORÁN</vt:lpstr>
      <vt:lpstr>AZ APOLLO–1 LEGÉNYSÉGE</vt:lpstr>
      <vt:lpstr>T. FREEMAN,  AZ AGENA ŰROBJEKTUM</vt:lpstr>
      <vt:lpstr>AZ APOLLÓ-PROGRAM </vt:lpstr>
      <vt:lpstr>A SATURN V ELSŐ FOKOZATÁNAK RAKÉTAHAJTÓMŰVEI (5 x F-1)</vt:lpstr>
      <vt:lpstr>A MÁSODIK FOKOZAT J-2 RAKÉTAHAJTÓMŰVEI (5DB)</vt:lpstr>
      <vt:lpstr>A HARMADIK FOKOZAT 1DB J-2 RAKÉTAHAJTÓMŰVE ÉS A VÉSZR.</vt:lpstr>
      <vt:lpstr>AZ APOLLÓ-PROGRAM</vt:lpstr>
      <vt:lpstr>A KISÉRLETI REPÜLÉSEK</vt:lpstr>
      <vt:lpstr>A KISÉRLETI REPÜLÉSEK</vt:lpstr>
      <vt:lpstr>AZ APOLLO–7 LEGÉNYSÉGE</vt:lpstr>
      <vt:lpstr>AZ APOLLO–8 LEGÉNYSÉGE</vt:lpstr>
      <vt:lpstr>AZ APOLLO–9 LEGÉNYSÉGE</vt:lpstr>
      <vt:lpstr>AZ APOLLO–10 LEGÉNYSÉGE</vt:lpstr>
      <vt:lpstr>AZ APOLLÓ–PROGRAM </vt:lpstr>
      <vt:lpstr>AZ APOLLÓ–PROGRAM</vt:lpstr>
      <vt:lpstr>IRÁNY A HOLD </vt:lpstr>
      <vt:lpstr>AZ APOLLO–11 LEGÉNYSÉGE</vt:lpstr>
      <vt:lpstr>AZ APOLLÓK ÚTJA A HOLDIG</vt:lpstr>
      <vt:lpstr>A HOLDRASZÁLÁS KÖVETELMÉNYEI</vt:lpstr>
      <vt:lpstr>ÚTON A HOLD FELÉ</vt:lpstr>
      <vt:lpstr>ÚTON A HOLD FELÉ</vt:lpstr>
      <vt:lpstr>ÚTON A HOLD FELÉ</vt:lpstr>
      <vt:lpstr>LESZÁLLÁS A HOLDRA</vt:lpstr>
      <vt:lpstr>A HOLDRA LÉPÉS PILLANATA</vt:lpstr>
      <vt:lpstr>ARMSTRONG A HOLDON</vt:lpstr>
      <vt:lpstr>AZ APOLLO–11 VÍZRE SZÁLLÁSA</vt:lpstr>
      <vt:lpstr>AZ APOLLÓ-PROGRAM</vt:lpstr>
      <vt:lpstr>AZ APOLLO–12 LEGÉNYSÉGE</vt:lpstr>
      <vt:lpstr>AZ APOLLO 14 LEGÉNYSÉGE</vt:lpstr>
      <vt:lpstr>AZ APOLLO 15 LEGÉNYSÉGE</vt:lpstr>
      <vt:lpstr>AUTÓVAL A HOLDON</vt:lpstr>
      <vt:lpstr>AZ APOLLO 16 LEGÉNYSÉGE</vt:lpstr>
      <vt:lpstr>AZ APOLLO 17 LEGÉNYSÉGE</vt:lpstr>
      <vt:lpstr>AZ APOLLÓ-PROGRAM </vt:lpstr>
      <vt:lpstr>AZ APOLLO-PROGRAM</vt:lpstr>
      <vt:lpstr>A SATURN V ADATAI</vt:lpstr>
      <vt:lpstr>„FÖLDKELTE” A HOLDON</vt:lpstr>
      <vt:lpstr>A HOLD A FÖLDRŐL LÁTHATÓ OLDALA</vt:lpstr>
      <vt:lpstr>A HOLD TÚLSÓ OLDALA</vt:lpstr>
      <vt:lpstr>HOLDRASZÁLLÁSOK</vt:lpstr>
      <vt:lpstr>AZ APOLLO ŰRHAJÓ</vt:lpstr>
      <vt:lpstr>A FÖLD, AHOGYAN A HAZATÉRŐK KB. 100 000 KM-RŐL LÁTTÁK</vt:lpstr>
      <vt:lpstr>AZ APOLLO-17 ÚTJA</vt:lpstr>
      <vt:lpstr>SZEMÉLYZETEK A HOLDON</vt:lpstr>
      <vt:lpstr>SZEMÉLYZETEK A HOLDON</vt:lpstr>
      <vt:lpstr>TOVÁBBI PROGRAMOK</vt:lpstr>
      <vt:lpstr>APOLLO-SZOJUZ</vt:lpstr>
      <vt:lpstr>SKYLAB-PROGRAM</vt:lpstr>
      <vt:lpstr>SKYLAB-PROGRAM</vt:lpstr>
      <vt:lpstr>A SKYLAB-PROGRAM</vt:lpstr>
      <vt:lpstr>A SKYLAB-PROGRAM</vt:lpstr>
      <vt:lpstr>A SKYLAB-PROGRAM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Dr Szabó József</dc:creator>
  <cp:lastModifiedBy>Szakács Tamás</cp:lastModifiedBy>
  <cp:revision>137</cp:revision>
  <dcterms:created xsi:type="dcterms:W3CDTF">2010-03-09T10:27:03Z</dcterms:created>
  <dcterms:modified xsi:type="dcterms:W3CDTF">2020-07-26T22:26:08Z</dcterms:modified>
</cp:coreProperties>
</file>