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257" r:id="rId2"/>
    <p:sldId id="259" r:id="rId3"/>
    <p:sldId id="321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317" r:id="rId20"/>
    <p:sldId id="316" r:id="rId21"/>
    <p:sldId id="311" r:id="rId22"/>
    <p:sldId id="277" r:id="rId23"/>
    <p:sldId id="310" r:id="rId24"/>
    <p:sldId id="314" r:id="rId25"/>
    <p:sldId id="315" r:id="rId26"/>
    <p:sldId id="278" r:id="rId27"/>
    <p:sldId id="279" r:id="rId28"/>
    <p:sldId id="320" r:id="rId29"/>
    <p:sldId id="280" r:id="rId30"/>
    <p:sldId id="306" r:id="rId31"/>
    <p:sldId id="307" r:id="rId32"/>
    <p:sldId id="282" r:id="rId33"/>
    <p:sldId id="281" r:id="rId34"/>
    <p:sldId id="283" r:id="rId35"/>
    <p:sldId id="284" r:id="rId36"/>
    <p:sldId id="285" r:id="rId37"/>
    <p:sldId id="286" r:id="rId38"/>
    <p:sldId id="323" r:id="rId39"/>
    <p:sldId id="287" r:id="rId40"/>
    <p:sldId id="322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18" r:id="rId57"/>
    <p:sldId id="319" r:id="rId58"/>
    <p:sldId id="303" r:id="rId59"/>
    <p:sldId id="304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111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3742A-A0E3-42D1-8039-6A177C05D7F2}" type="datetimeFigureOut">
              <a:rPr lang="en-US" smtClean="0"/>
              <a:t>2020-08-17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1B083-039B-4539-BF20-65F634BFD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44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xmlns="" id="{0173E559-C555-4FF5-AC40-A5EEED7B54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B355B65-A8B4-4033-ABD1-6D5C3D08BFDC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xmlns="" id="{EC93309E-FF01-465D-B578-7DFEA8BE88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xmlns="" id="{D0B95C2C-418B-436A-BF35-FBBC6A3BCE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6498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xmlns="" id="{84866C30-EA4F-45AC-AC9B-E5BB6A227D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BB9FF23-085A-436C-B570-CB663B9E701F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xmlns="" id="{DED6E3DE-05DB-4531-B9AC-0B87F611B5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xmlns="" id="{72602FF4-570D-4E22-A86B-856F8E5AB2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127173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xmlns="" id="{919932E5-1C38-4BCD-9EB4-E563233F55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CC65A7-7922-43DA-85AF-28C4D9B8C20B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15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xmlns="" id="{F06F54F4-664B-409B-8300-8441C92159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xmlns="" id="{0E0B4EF6-92B1-44AF-817E-29444CA8B1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948845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xmlns="" id="{09FCD6C6-8A66-4AA4-A080-E4D79063CC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98E23A2-5F1F-4461-8C01-E631F6A7B6E3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xmlns="" id="{64BD8C26-F48E-44C9-AC8D-FB64A1273B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xmlns="" id="{7E120500-82D9-49B1-86B1-5736BFB595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249282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xmlns="" id="{919932E5-1C38-4BCD-9EB4-E563233F55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CC65A7-7922-43DA-85AF-28C4D9B8C20B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xmlns="" id="{F06F54F4-664B-409B-8300-8441C92159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xmlns="" id="{0E0B4EF6-92B1-44AF-817E-29444CA8B1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402692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xmlns="" id="{2F34CD74-4045-4DF0-A721-BA04586931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39F743-A6DA-4E8E-95C1-1F8C2E41AC7C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xmlns="" id="{D8649420-6844-40E2-9571-B67EB17B47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xmlns="" id="{CA7D45FC-0097-43C7-918D-095657E1C3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252005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xmlns="" id="{2F34CD74-4045-4DF0-A721-BA04586931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39F743-A6DA-4E8E-95C1-1F8C2E41AC7C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xmlns="" id="{D8649420-6844-40E2-9571-B67EB17B47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xmlns="" id="{CA7D45FC-0097-43C7-918D-095657E1C3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92889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xmlns="" id="{2F34CD74-4045-4DF0-A721-BA04586931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39F743-A6DA-4E8E-95C1-1F8C2E41AC7C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20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xmlns="" id="{D8649420-6844-40E2-9571-B67EB17B47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xmlns="" id="{CA7D45FC-0097-43C7-918D-095657E1C3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280607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xmlns="" id="{A52EE9B2-A90C-41D2-8974-72A4475489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69D8306-AC9B-46E5-AEB1-CD9E23867B2B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xmlns="" id="{0A9FB7EC-B772-445D-890A-9DBE045704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xmlns="" id="{F944C213-E362-4C1B-825E-69352B274F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622405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xmlns="" id="{9AD06701-D595-47E6-BFD9-D5770EE4B9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C9F71B0-57EF-43FA-8BF8-77510912CCCA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xmlns="" id="{87AF13CB-4CC4-4E3C-8C52-A6F17E6EB4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xmlns="" id="{C351170E-34E5-4F29-BA08-A45BAFF46A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550159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xmlns="" id="{E95D8C5D-C323-44BA-B4FE-7379025807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6644EA1-DED6-40D8-A00D-F9E027527B13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xmlns="" id="{8D272AD3-DDF2-4C6D-B981-ECEAD898C4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xmlns="" id="{22848819-6230-419E-932E-5AB24AE287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64024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xmlns="" id="{A80FF346-9701-48C4-9A5F-26C0D0D7A0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9BCE4FF-D5CD-438A-AEA3-277D85740580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xmlns="" id="{B249889F-D288-49CF-9D1F-E113931220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xmlns="" id="{7540473A-A33B-420F-9EE9-09CE1FAD29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2085440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xmlns="" id="{E95D8C5D-C323-44BA-B4FE-7379025807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6644EA1-DED6-40D8-A00D-F9E027527B13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xmlns="" id="{8D272AD3-DDF2-4C6D-B981-ECEAD898C4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xmlns="" id="{22848819-6230-419E-932E-5AB24AE287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9783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xmlns="" id="{E95D8C5D-C323-44BA-B4FE-7379025807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6644EA1-DED6-40D8-A00D-F9E027527B13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xmlns="" id="{8D272AD3-DDF2-4C6D-B981-ECEAD898C4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xmlns="" id="{22848819-6230-419E-932E-5AB24AE287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1023151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xmlns="" id="{59D3212B-0A08-40E8-9C92-5E667CCF9D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D44D882-1C73-4BFC-AB12-ED5FA380F8E2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26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xmlns="" id="{C9469A90-7A4E-4156-AD58-D5F31518CC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xmlns="" id="{24F914B3-6838-4F86-A8BB-827136292F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6707238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xmlns="" id="{45E11C31-603A-439C-8666-2C7BE1DDFF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9536268-EEDA-417E-95F7-14B80A38A976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27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xmlns="" id="{AB1AEE91-FA04-476B-941C-EC6A7143D1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xmlns="" id="{C04B19DF-AA83-4B59-8703-678C2260E5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7989211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xmlns="" id="{45E11C31-603A-439C-8666-2C7BE1DDFF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9536268-EEDA-417E-95F7-14B80A38A976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28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xmlns="" id="{AB1AEE91-FA04-476B-941C-EC6A7143D1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xmlns="" id="{C04B19DF-AA83-4B59-8703-678C2260E5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1983503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xmlns="" id="{0462B3B9-9448-4F3A-B799-C8CDD93269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E9E3F68-B558-4A74-947E-4E928D24BA71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29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xmlns="" id="{5788A381-1D07-4A16-A0B2-7834685F37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xmlns="" id="{A4C68460-CC6B-4936-A593-9070C019BF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2478272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xmlns="" id="{8BB5E5E7-584F-46E8-B351-7EAB1CA812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20F8303-B2EF-4C5E-A897-9294E757C356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33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xmlns="" id="{290D34EA-3040-4CF2-8D52-CABCE78F61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xmlns="" id="{9EFB379D-E42D-4D78-BAA4-F564D0EEF2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4289331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xmlns="" id="{E83858FE-516E-4F54-BCDF-6EF204D56D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58C11B5-B2FB-4074-BBF4-4D7A1F62581E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34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xmlns="" id="{7788D072-DB10-4860-A7EA-4C884F27DD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xmlns="" id="{B029596A-60DF-4CD5-AB18-29A39B2587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7013414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xmlns="" id="{E83858FE-516E-4F54-BCDF-6EF204D56D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58C11B5-B2FB-4074-BBF4-4D7A1F62581E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35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xmlns="" id="{7788D072-DB10-4860-A7EA-4C884F27DD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xmlns="" id="{B029596A-60DF-4CD5-AB18-29A39B2587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2658901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xmlns="" id="{29884156-D47F-4932-B15A-C46B9CADBD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A0B6A00-FAD5-4A5E-9638-21F2CFC78C60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37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xmlns="" id="{5E90755D-A3BC-446B-BCB2-BAA8CA940F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xmlns="" id="{FBCED2FB-627F-4539-8EE9-D8D8957754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898057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xmlns="" id="{CDADFF59-A774-4644-98A1-20614521E6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DF6A4E4-1C0B-460B-87D8-A93E60C2DC18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xmlns="" id="{04DD54CD-77A5-4B6C-8240-700B58998A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xmlns="" id="{3ED680EC-CEAD-43A2-9D34-C196451BBA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377762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xmlns="" id="{D2E4F92F-2482-4EE7-BD4B-42A83FCB10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46A954F-7D07-4278-A33B-8A5CF557F00F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38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xmlns="" id="{1344F08B-26FB-4DD0-9E8B-BC311B18EF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xmlns="" id="{616F88C6-5015-4202-BF5E-9C3120291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7148144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xmlns="" id="{D2E4F92F-2482-4EE7-BD4B-42A83FCB10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46A954F-7D07-4278-A33B-8A5CF557F00F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39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xmlns="" id="{1344F08B-26FB-4DD0-9E8B-BC311B18EF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xmlns="" id="{616F88C6-5015-4202-BF5E-9C3120291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427243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xmlns="" id="{D2E4F92F-2482-4EE7-BD4B-42A83FCB10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46A954F-7D07-4278-A33B-8A5CF557F00F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40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xmlns="" id="{1344F08B-26FB-4DD0-9E8B-BC311B18EF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xmlns="" id="{616F88C6-5015-4202-BF5E-9C3120291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7510241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xmlns="" id="{06D38431-57C4-4BA5-9A62-D7067ED81C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F88A17A-AE43-494F-9967-1E802C9A199B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44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xmlns="" id="{6378EFC8-26BD-4136-B2C9-C9F4CFC85F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xmlns="" id="{9E6F1087-7D13-4B5D-9F07-60411B7010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2511601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xmlns="" id="{AD2D3060-5B79-49A6-8833-C024D4B3CA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0E3940B-939A-4FF7-9DE2-1F46BF74304E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52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xmlns="" id="{FA0B505E-91F2-4738-9973-77B96BD6B1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xmlns="" id="{00F27404-6609-4831-97EC-70BF654523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43555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xmlns="" id="{AD2D3060-5B79-49A6-8833-C024D4B3CA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0E3940B-939A-4FF7-9DE2-1F46BF74304E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53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xmlns="" id="{FA0B505E-91F2-4738-9973-77B96BD6B1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xmlns="" id="{00F27404-6609-4831-97EC-70BF654523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670668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xmlns="" id="{AD2D3060-5B79-49A6-8833-C024D4B3CA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0E3940B-939A-4FF7-9DE2-1F46BF74304E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54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xmlns="" id="{FA0B505E-91F2-4738-9973-77B96BD6B1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xmlns="" id="{00F27404-6609-4831-97EC-70BF654523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1433016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xmlns="" id="{AD2D3060-5B79-49A6-8833-C024D4B3CA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0E3940B-939A-4FF7-9DE2-1F46BF74304E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55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xmlns="" id="{FA0B505E-91F2-4738-9973-77B96BD6B1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xmlns="" id="{00F27404-6609-4831-97EC-70BF654523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8128128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xmlns="" id="{AD2D3060-5B79-49A6-8833-C024D4B3CA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0E3940B-939A-4FF7-9DE2-1F46BF74304E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56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xmlns="" id="{FA0B505E-91F2-4738-9973-77B96BD6B1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xmlns="" id="{00F27404-6609-4831-97EC-70BF654523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8227012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xmlns="" id="{AD2D3060-5B79-49A6-8833-C024D4B3CA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0E3940B-939A-4FF7-9DE2-1F46BF74304E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57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xmlns="" id="{FA0B505E-91F2-4738-9973-77B96BD6B1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xmlns="" id="{00F27404-6609-4831-97EC-70BF654523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877942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xmlns="" id="{A018D737-55BA-4BE8-86FA-AE2ECD0E90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8A224FE-E90F-48A3-A7AF-A95EF5F06F68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xmlns="" id="{2FEC6C2D-96BB-41C4-BE54-0C4BB53409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xmlns="" id="{FB20D99B-863D-4973-BAA0-C29CC42367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7558465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xmlns="" id="{AD2D3060-5B79-49A6-8833-C024D4B3CA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0E3940B-939A-4FF7-9DE2-1F46BF74304E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58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xmlns="" id="{FA0B505E-91F2-4738-9973-77B96BD6B1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xmlns="" id="{00F27404-6609-4831-97EC-70BF654523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66932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xmlns="" id="{E7D5A10E-EAAD-4847-B970-1F7BA8E33B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53DFF32-C37A-4C85-BA4A-703DDC95148F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59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xmlns="" id="{F3451102-D38A-41CC-B89A-3903D9102A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xmlns="" id="{B67A2E55-D100-4585-AC0E-7F233F3EE8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679659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xmlns="" id="{00C5F274-91BF-4FA1-AE52-BFF671EBFD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034A057-FE1B-461A-9967-397BEDCBA97A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xmlns="" id="{62F0BA3A-595D-4699-9C3B-871DF7F7F0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xmlns="" id="{866E2E97-74BC-475B-9DEB-04AE994F4E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875516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xmlns="" id="{C4452542-786B-4AE7-BB84-8CB969F7AC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49C9964-9226-43E3-9174-7CB18526E479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xmlns="" id="{2F075CEB-DAA3-4781-90FD-FCDF8C0008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xmlns="" id="{365B3004-8195-40E4-88F1-8BF5395F56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064639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xmlns="" id="{B930A76A-A1BE-4FDC-AC19-CDBBECA4B3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B54EC1E-9887-4C59-B424-E22097B6DEBD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xmlns="" id="{811DB385-260C-40E6-9406-D0F107F43B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xmlns="" id="{CCFC6B1A-11EC-4D7A-8B9A-0BC8F01FA8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637523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xmlns="" id="{D5695E92-4965-4B75-8C16-63964FE0AD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27540EC-5BBA-47DE-BA5C-E725D940F1E0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xmlns="" id="{63A6E087-6F15-44A0-8125-DA2EFB32FE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xmlns="" id="{32D1E8FD-9638-442D-9C07-46DDE5E60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664533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xmlns="" id="{6ED43CB1-0A16-43FC-9CCA-11E32F4D7B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A438491-10A2-4C4D-A8CC-75883908A133}" type="slidenum">
              <a:rPr kumimoji="0"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kumimoji="0" lang="en-US" altLang="en-US">
              <a:solidFill>
                <a:srgbClr val="000000"/>
              </a:solidFill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xmlns="" id="{CE3CC823-56F8-4C5E-8CDA-14A09AA931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xmlns="" id="{2FFA8246-E010-4FCF-99F6-D6C9B336DA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05457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29AEB8EC-AABB-4AC6-B46A-B2D1AEC9A82A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0" y="0"/>
            <a:ext cx="825500" cy="6858000"/>
          </a:xfrm>
          <a:prstGeom prst="rect">
            <a:avLst/>
          </a:prstGeom>
          <a:solidFill>
            <a:schemeClr val="tx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en-US">
              <a:solidFill>
                <a:srgbClr val="CCECFF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B08307CC-8D10-4EDA-9D35-20F59A6B4B83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0" y="3543300"/>
            <a:ext cx="3343275" cy="12223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en-US">
              <a:solidFill>
                <a:srgbClr val="CCECFF"/>
              </a:solidFill>
              <a:cs typeface="Arial" panose="020B060402020202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hu-HU" noProof="0"/>
              <a:t>Mintacím szerkesztése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hu-HU" noProof="0"/>
              <a:t>Mintaalcím szerkesztése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22216B68-EB8A-445A-97B7-A8BEF5852E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xmlns="" id="{38E0C16A-5A49-495F-95B1-DDDC95242B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4F4FDCE9-78DE-411D-BE04-19D3E3216E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fld id="{38F579D4-C723-4261-AA18-A3ADAB6192A1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84198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6352086-F909-45D3-AD80-D835167503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CEE705B-CDA8-42B3-981F-8BD12508D8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8F1FFC0-BDE1-4A16-AA1E-E330ECE9DF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5FA97-7D94-432C-B069-1EC797F764D8}" type="slidenum">
              <a:rPr lang="hu-HU" altLang="en-US">
                <a:solidFill>
                  <a:srgbClr val="CCECFF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84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400800" y="457200"/>
            <a:ext cx="2057400" cy="56388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228600" y="457200"/>
            <a:ext cx="6019800" cy="56388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F98F7A7-9BB8-4D63-AE8D-75BF1F625A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A24AAC6-A226-47EF-AA89-35C3B3248F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CA2BE5-B1DD-42F0-AE54-00750C18F6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73672-F21F-4302-9B43-CDA0A768CDB0}" type="slidenum">
              <a:rPr lang="hu-HU" altLang="en-US">
                <a:solidFill>
                  <a:srgbClr val="CCECFF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31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5627FC2-50B0-4582-9E50-D279E0F4BD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2E1CED3-1491-4342-9E2F-44E3DF153E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7F1983F-0AE3-49EE-BEBE-96D7590B3E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1CDBD-D374-4747-9E43-7782BFB77931}" type="slidenum">
              <a:rPr lang="hu-HU" altLang="en-US">
                <a:solidFill>
                  <a:srgbClr val="CCECFF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206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383958C-273F-4CA6-8A7B-58811B5AFC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45BE32A-FE1B-4C52-92AB-4BFD785C2F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03C5DA9-2780-4651-A2E2-9EE24CF18C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78379-8ABE-4292-B0B1-645F1621A8EF}" type="slidenum">
              <a:rPr lang="hu-HU" altLang="en-US">
                <a:solidFill>
                  <a:srgbClr val="CCECFF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07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7CBAF48-2E59-4054-B21F-06D9EC0632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9D10DB8-0E40-4A82-A232-A1A4B629D4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EFCAD42-BA18-419F-9620-A97BC9773D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74C22-4429-4A07-A460-F60F2C752210}" type="slidenum">
              <a:rPr lang="hu-HU" altLang="en-US">
                <a:solidFill>
                  <a:srgbClr val="CCECFF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6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C8873547-3095-4406-9C1B-75CDF0D3B6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99668315-F96D-4BE8-9EFD-D7D935CAE6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4695BEF7-FCB7-48DB-B2B9-BD3AA135E3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88917-045F-4C5B-B81B-15947C6E9BA3}" type="slidenum">
              <a:rPr lang="hu-HU" altLang="en-US">
                <a:solidFill>
                  <a:srgbClr val="CCECFF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26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C0CCEBCD-CB23-436C-B695-1A1019A6CA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1CB35649-3384-497D-9292-F3943D702C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0BCFB040-EC39-4BD8-96DF-E0354A36C3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3942D-F65E-4EEF-89C7-75E4790B64B9}" type="slidenum">
              <a:rPr lang="hu-HU" altLang="en-US">
                <a:solidFill>
                  <a:srgbClr val="CCECFF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07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4767A4E1-7E3F-4F83-BFEE-D36F812148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6FF9F996-7165-45A5-A5BB-F14B462287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86660481-B3C0-4A91-B053-A8FEE7587F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DACDC-DE26-4922-871A-A77CB5A973A7}" type="slidenum">
              <a:rPr lang="hu-HU" altLang="en-US">
                <a:solidFill>
                  <a:srgbClr val="CCECFF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90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A61B491-4F32-4E1D-B7E3-0BB13FB344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EFCE664-96D6-44EB-A6BE-93661150CC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0C3ECCB-CDEB-4C0B-A87B-CAE85B377B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59D2B-BE25-4A57-BDC5-039BD48AAFB0}" type="slidenum">
              <a:rPr lang="hu-HU" altLang="en-US">
                <a:solidFill>
                  <a:srgbClr val="CCECFF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797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71AB78C-39DB-44F6-A68A-2DD482BE20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8BE463A-9707-46F6-A0AB-256BA40033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2A1CA7A-5B6C-4477-BD7C-3F44D218CF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CB0AA-3F35-4E70-AD8A-1D5FDBBD93B9}" type="slidenum">
              <a:rPr lang="hu-HU" altLang="en-US">
                <a:solidFill>
                  <a:srgbClr val="CCECFF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5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B0D75650-2995-420D-8C51-58A4FC8B27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20B7ECE9-26D0-44DF-A320-D04B7C862C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xmlns="" id="{1EF76C52-CBB8-4F6A-920B-7EFD463720A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hu-HU">
              <a:solidFill>
                <a:srgbClr val="CCEC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xmlns="" id="{82FEC715-B840-4969-BF30-957E7C931D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hu-HU">
              <a:solidFill>
                <a:srgbClr val="CCEC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xmlns="" id="{9E1C8A6D-FA74-4779-9B58-8C188302169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 smtClean="0"/>
            </a:lvl1pPr>
          </a:lstStyle>
          <a:p>
            <a:pPr fontAlgn="base">
              <a:spcAft>
                <a:spcPct val="0"/>
              </a:spcAft>
              <a:defRPr/>
            </a:pPr>
            <a:fld id="{21834B88-97AF-4DBB-A2E6-BA6DF1639CA0}" type="slidenum">
              <a:rPr lang="hu-HU" altLang="en-US">
                <a:solidFill>
                  <a:srgbClr val="CCEC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hu-HU" altLang="en-US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xmlns="" id="{43162D4F-48DD-4B49-8AE9-E74A7196CDD0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1638300"/>
            <a:ext cx="3343275" cy="12223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en-US">
              <a:solidFill>
                <a:srgbClr val="CCEC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5871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Monotype Sorts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6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7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8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9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xmlns="" id="{C4AF7CD8-6BC7-47A9-B0CA-D13AF29D80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3581400"/>
          </a:xfrm>
          <a:solidFill>
            <a:schemeClr val="bg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hu-HU" altLang="en-US" sz="6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ŰRDINAMIKA </a:t>
            </a:r>
            <a:r>
              <a:rPr lang="en-US" altLang="en-US" sz="6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lang="hu-HU" altLang="en-US" sz="6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3</a:t>
            </a:r>
            <a:r>
              <a:rPr lang="hu-HU" altLang="en-US" sz="6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/>
            </a:r>
            <a:br>
              <a:rPr lang="hu-HU" altLang="en-US" sz="6600" b="1" dirty="0">
                <a:solidFill>
                  <a:srgbClr val="FFFFFF"/>
                </a:solidFill>
                <a:latin typeface="Times New Roman" panose="02020603050405020304" pitchFamily="18" charset="0"/>
              </a:rPr>
            </a:br>
            <a:r>
              <a:rPr lang="hu-HU" altLang="en-US" sz="6600" b="1" dirty="0">
                <a:solidFill>
                  <a:schemeClr val="bg2"/>
                </a:solidFill>
                <a:latin typeface="Times New Roman" panose="02020603050405020304" pitchFamily="18" charset="0"/>
              </a:rPr>
              <a:t/>
            </a:r>
            <a:br>
              <a:rPr lang="hu-HU" altLang="en-US" sz="6600" b="1" dirty="0">
                <a:solidFill>
                  <a:schemeClr val="bg2"/>
                </a:solidFill>
                <a:latin typeface="Times New Roman" panose="02020603050405020304" pitchFamily="18" charset="0"/>
              </a:rPr>
            </a:br>
            <a:r>
              <a:rPr lang="hu-HU" altLang="en-US" b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endParaRPr lang="hu-HU" altLang="en-US" dirty="0">
              <a:solidFill>
                <a:schemeClr val="bg2"/>
              </a:solidFill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41EBB084-327C-43BC-9146-9144761151C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3581400"/>
            <a:ext cx="9144000" cy="3276600"/>
          </a:xfrm>
          <a:solidFill>
            <a:srgbClr val="080808"/>
          </a:solidFill>
        </p:spPr>
        <p:txBody>
          <a:bodyPr/>
          <a:lstStyle/>
          <a:p>
            <a:pPr>
              <a:lnSpc>
                <a:spcPct val="80000"/>
              </a:lnSpc>
              <a:defRPr/>
            </a:pPr>
            <a:endParaRPr lang="hu-HU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hu-H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TEJÚTRENDSZER FELÉPÍTÉSE, </a:t>
            </a:r>
          </a:p>
          <a:p>
            <a:pPr>
              <a:lnSpc>
                <a:spcPct val="80000"/>
              </a:lnSpc>
              <a:defRPr/>
            </a:pPr>
            <a:r>
              <a:rPr lang="hu-H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MÉRETEI,  MÉRTÉKEGYSÉGEK,</a:t>
            </a:r>
          </a:p>
          <a:p>
            <a:pPr>
              <a:lnSpc>
                <a:spcPct val="80000"/>
              </a:lnSpc>
              <a:defRPr/>
            </a:pPr>
            <a:r>
              <a:rPr lang="hu-H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FOGALMAK MEGHATÁROZÁSA, </a:t>
            </a:r>
          </a:p>
          <a:p>
            <a:pPr>
              <a:lnSpc>
                <a:spcPct val="80000"/>
              </a:lnSpc>
              <a:defRPr/>
            </a:pPr>
            <a:r>
              <a:rPr lang="hu-H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SŰLY, TÖMEG, SÚLYTALANSÁG,</a:t>
            </a:r>
          </a:p>
          <a:p>
            <a:pPr>
              <a:lnSpc>
                <a:spcPct val="80000"/>
              </a:lnSpc>
              <a:defRPr/>
            </a:pPr>
            <a:r>
              <a:rPr lang="hu-H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MIKROGRAVITÁCIÓ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448282"/>
      </p:ext>
    </p:extLst>
  </p:cSld>
  <p:clrMapOvr>
    <a:masterClrMapping/>
  </p:clrMapOvr>
  <p:transition advTm="5359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4BA92CB8-C8D4-4297-A140-48D46FFCA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888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 anchor="ctr" anchorCtr="1"/>
          <a:lstStyle/>
          <a:p>
            <a:pPr>
              <a:lnSpc>
                <a:spcPct val="180000"/>
              </a:lnSpc>
            </a:pPr>
            <a:r>
              <a:rPr lang="hu-HU" altLang="en-US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AZ ANDROMÉDA-KÖD</a:t>
            </a:r>
            <a:endParaRPr lang="hu-HU" altLang="en-US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graphicFrame>
        <p:nvGraphicFramePr>
          <p:cNvPr id="20483" name="Object 3">
            <a:extLst>
              <a:ext uri="{FF2B5EF4-FFF2-40B4-BE49-F238E27FC236}">
                <a16:creationId xmlns:a16="http://schemas.microsoft.com/office/drawing/2014/main" xmlns="" id="{8D4ECABC-BA30-46D8-82F8-DF8ED55FDCB0}"/>
              </a:ext>
            </a:extLst>
          </p:cNvPr>
          <p:cNvGraphicFramePr>
            <a:graphicFrameLocks noGrp="1" noChangeAspect="1"/>
          </p:cNvGraphicFramePr>
          <p:nvPr>
            <p:ph type="body" idx="1"/>
            <p:extLst>
              <p:ext uri="{D42A27DB-BD31-4B8C-83A1-F6EECF244321}">
                <p14:modId xmlns:p14="http://schemas.microsoft.com/office/powerpoint/2010/main" val="2509608882"/>
              </p:ext>
            </p:extLst>
          </p:nvPr>
        </p:nvGraphicFramePr>
        <p:xfrm>
          <a:off x="0" y="1198880"/>
          <a:ext cx="9142413" cy="5460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Image" r:id="rId4" imgW="5794564" imgH="3227674" progId="Photoshop.Image.4">
                  <p:embed/>
                </p:oleObj>
              </mc:Choice>
              <mc:Fallback>
                <p:oleObj name="Image" r:id="rId4" imgW="5794564" imgH="3227674" progId="Photoshop.Image.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98880"/>
                        <a:ext cx="9142413" cy="54606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530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xmlns="" id="{A6BBDCAE-0D9A-4B29-A824-13275AD131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hu-HU" altLang="en-US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AZ ANDROMÉDA-KÖD</a:t>
            </a: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40401"/>
              </p:ext>
            </p:extLst>
          </p:nvPr>
        </p:nvGraphicFramePr>
        <p:xfrm>
          <a:off x="-1" y="1295399"/>
          <a:ext cx="9085277" cy="5526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Image" r:id="rId4" imgW="12190320" imgH="7415640" progId="Photoshop.Image.13">
                  <p:embed/>
                </p:oleObj>
              </mc:Choice>
              <mc:Fallback>
                <p:oleObj name="Image" r:id="rId4" imgW="12190320" imgH="74156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1295399"/>
                        <a:ext cx="9085277" cy="5526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264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xmlns="" id="{594C27ED-5D5E-47A7-928D-7A7E6CC41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hu-HU" altLang="en-US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AZ ANDROMÉDA-KÖD</a:t>
            </a:r>
          </a:p>
        </p:txBody>
      </p:sp>
      <p:pic>
        <p:nvPicPr>
          <p:cNvPr id="4" name="Picture 5" descr="andromeda">
            <a:extLst>
              <a:ext uri="{FF2B5EF4-FFF2-40B4-BE49-F238E27FC236}">
                <a16:creationId xmlns:a16="http://schemas.microsoft.com/office/drawing/2014/main" xmlns="" id="{4329A724-9524-4CAD-BEAC-9962F87FB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1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59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xmlns="" id="{25AC69D0-DD71-4FA2-AEB6-CB0CA5F573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80000"/>
              </a:lnSpc>
            </a:pPr>
            <a:r>
              <a:rPr lang="hu-HU" altLang="en-US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FEKETE LYUK</a:t>
            </a:r>
            <a:endParaRPr lang="hu-HU" altLang="en-US">
              <a:solidFill>
                <a:srgbClr val="FFFFFF"/>
              </a:solidFill>
              <a:effectLst/>
            </a:endParaRPr>
          </a:p>
        </p:txBody>
      </p:sp>
      <p:graphicFrame>
        <p:nvGraphicFramePr>
          <p:cNvPr id="48131" name="Object 3">
            <a:extLst>
              <a:ext uri="{FF2B5EF4-FFF2-40B4-BE49-F238E27FC236}">
                <a16:creationId xmlns:a16="http://schemas.microsoft.com/office/drawing/2014/main" xmlns="" id="{393DBE4E-AE0E-440F-AA24-D22499A5E0A7}"/>
              </a:ext>
            </a:extLst>
          </p:cNvPr>
          <p:cNvGraphicFramePr>
            <a:graphicFrameLocks noGrp="1" noChangeAspect="1"/>
          </p:cNvGraphicFramePr>
          <p:nvPr>
            <p:ph type="body" idx="1"/>
            <p:extLst>
              <p:ext uri="{D42A27DB-BD31-4B8C-83A1-F6EECF244321}">
                <p14:modId xmlns:p14="http://schemas.microsoft.com/office/powerpoint/2010/main" val="2489448124"/>
              </p:ext>
            </p:extLst>
          </p:nvPr>
        </p:nvGraphicFramePr>
        <p:xfrm>
          <a:off x="0" y="1295400"/>
          <a:ext cx="91440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Image" r:id="rId4" imgW="7471938" imgH="4371338" progId="Photoshop.Image.4">
                  <p:embed/>
                </p:oleObj>
              </mc:Choice>
              <mc:Fallback>
                <p:oleObj name="Image" r:id="rId4" imgW="7471938" imgH="4371338" progId="Photoshop.Image.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95400"/>
                        <a:ext cx="9144000" cy="556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Rectangle 4">
            <a:extLst>
              <a:ext uri="{FF2B5EF4-FFF2-40B4-BE49-F238E27FC236}">
                <a16:creationId xmlns:a16="http://schemas.microsoft.com/office/drawing/2014/main" xmlns="" id="{B17BEBD6-B9D8-4E45-9144-48F6A836A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810000"/>
            <a:ext cx="21336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u-HU" altLang="en-US" b="1" i="1">
                <a:solidFill>
                  <a:srgbClr val="08080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ma </a:t>
            </a:r>
            <a:r>
              <a:rPr kumimoji="0" lang="en-US" altLang="en-US" b="1" i="1">
                <a:solidFill>
                  <a:srgbClr val="08080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&gt; mc</a:t>
            </a:r>
            <a:r>
              <a:rPr kumimoji="0" lang="en-US" altLang="en-US" b="1" baseline="30000">
                <a:solidFill>
                  <a:srgbClr val="08080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kumimoji="0" lang="hu-HU" altLang="en-US" b="1" baseline="30000">
              <a:solidFill>
                <a:srgbClr val="080808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44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xmlns="" id="{B044975D-2382-4508-98E2-B23AAE2690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40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20000"/>
              </a:lnSpc>
            </a:pPr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NAPRENDSZER FELÉPÍTÉSE, MÉRETEI,  MÉRTÉKEGYSÉGEK</a:t>
            </a:r>
            <a:endParaRPr lang="hu-HU" altLang="en-US" sz="4000">
              <a:solidFill>
                <a:srgbClr val="FFFFFF"/>
              </a:solidFill>
              <a:effectLst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06958277-1A70-4CFC-961D-8C45FE4D18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334000"/>
          </a:xfrm>
          <a:solidFill>
            <a:srgbClr val="080808"/>
          </a:solidFill>
        </p:spPr>
        <p:txBody>
          <a:bodyPr rIns="182880"/>
          <a:lstStyle/>
          <a:p>
            <a:pPr marL="168275" indent="-166688" algn="just">
              <a:buFont typeface="Monotype Sorts"/>
              <a:buNone/>
              <a:defRPr/>
            </a:pPr>
            <a:r>
              <a:rPr lang="hu-HU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Elképzelések a Naprendszerről (Nap </a:t>
            </a: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lakható égitest?) </a:t>
            </a:r>
          </a:p>
          <a:p>
            <a:pPr marL="168275" indent="-166688" algn="just">
              <a:buFont typeface="Monotype Sorts"/>
              <a:buNone/>
              <a:defRPr/>
            </a:pPr>
            <a:r>
              <a:rPr lang="hu-HU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Napnak nyolc ismert bolygója van. Belső, Föld-típusú, bolygók, külső vagy óriásbolygók, és a kisbolygók öve. </a:t>
            </a:r>
          </a:p>
          <a:p>
            <a:pPr marL="168275" indent="-166688" algn="just">
              <a:buFont typeface="Monotype Sorts"/>
              <a:buNone/>
              <a:defRPr/>
            </a:pPr>
            <a:r>
              <a:rPr lang="hu-HU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ma ismert Naprendszer határán kering egy kisbolygó, a Plútó, közepesen mintegy 6 milliárd km-re a Naptól. </a:t>
            </a:r>
          </a:p>
          <a:p>
            <a:pPr marL="168275" indent="-166688" algn="just">
              <a:buFont typeface="Monotype Sorts"/>
              <a:buNone/>
              <a:defRPr/>
            </a:pPr>
            <a:r>
              <a:rPr lang="hu-HU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Naprendszer tagjai ezen kívül az üstökösök és a </a:t>
            </a:r>
            <a:r>
              <a:rPr lang="hu-HU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meteoritok</a:t>
            </a:r>
            <a:r>
              <a:rPr lang="hu-HU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amelyek sokáig rejtélyes égitestek voltak. </a:t>
            </a:r>
            <a:r>
              <a:rPr lang="hu-HU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Kutatásuk </a:t>
            </a:r>
            <a:r>
              <a:rPr lang="hu-HU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eredményei révén ma már jobban ismerjük őket. Tudjuk pl., hogy az üstökösök pályája nagyon elnyúlt ellipszis lehet, s egyeseknek a naptávoli pontja jóval a Plútó pályáján túl található. </a:t>
            </a:r>
          </a:p>
        </p:txBody>
      </p:sp>
    </p:spTree>
    <p:extLst>
      <p:ext uri="{BB962C8B-B14F-4D97-AF65-F5344CB8AC3E}">
        <p14:creationId xmlns:p14="http://schemas.microsoft.com/office/powerpoint/2010/main" val="387696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xmlns="" id="{894B6EBA-B2D7-419F-8C7B-D711F69F09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bg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MÉRTÉKEGYSÉGEK</a:t>
            </a:r>
            <a:b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</a:br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(CsE, FÉNYÉV, PARSZEK)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xmlns="" id="{6AD3EB0C-9084-424E-8CE8-610859AD2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rgbClr val="080808"/>
          </a:solidFill>
        </p:spPr>
        <p:txBody>
          <a:bodyPr rIns="182880"/>
          <a:lstStyle/>
          <a:p>
            <a:pPr algn="just">
              <a:lnSpc>
                <a:spcPct val="80000"/>
              </a:lnSpc>
              <a:buFont typeface="Monotype Sorts"/>
              <a:buNone/>
            </a:pPr>
            <a:endParaRPr lang="hu-HU" altLang="en-US" sz="1400" dirty="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 algn="just">
              <a:lnSpc>
                <a:spcPct val="80000"/>
              </a:lnSpc>
              <a:buFont typeface="Monotype Sorts"/>
              <a:buNone/>
            </a:pPr>
            <a:r>
              <a:rPr lang="hu-HU" altLang="en-US" sz="2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Csillagászati </a:t>
            </a:r>
            <a:r>
              <a:rPr lang="hu-HU" altLang="en-US" sz="2800" b="1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egység</a:t>
            </a:r>
            <a:r>
              <a:rPr lang="en-US" altLang="en-US" sz="2800" b="1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hu-HU" altLang="en-US" sz="2800" b="1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altLang="en-US" sz="2800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CsE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Nap–Föld közepes távolsága, 149,598 millió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km,  ~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149,6 millió km;</a:t>
            </a:r>
          </a:p>
          <a:p>
            <a:pPr marL="174625" indent="-174625" algn="just">
              <a:lnSpc>
                <a:spcPct val="80000"/>
              </a:lnSpc>
              <a:buFont typeface="Monotype Sorts"/>
              <a:buNone/>
            </a:pPr>
            <a:r>
              <a:rPr lang="hu-HU" altLang="en-US" sz="2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Fényév: 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az a távolság, amelyet a fény kb. 300 000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km/s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sebességgel egy naptári év alatt megtesz. Ennek értéke hatalmas szám, egyenlő 9,463×10</a:t>
            </a:r>
            <a:r>
              <a:rPr lang="hu-HU" altLang="en-US" sz="2800" baseline="30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kimondva:  kilencbillió-négyszázhatvanhárommilliárd km. </a:t>
            </a:r>
          </a:p>
          <a:p>
            <a:pPr marL="174625" indent="-174625" algn="just">
              <a:lnSpc>
                <a:spcPct val="80000"/>
              </a:lnSpc>
              <a:buFont typeface="Monotype Sorts"/>
              <a:buNone/>
            </a:pPr>
            <a:r>
              <a:rPr lang="hu-HU" altLang="en-US" sz="2800" b="1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Parszek</a:t>
            </a: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(pc.):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parallaxis és a szekundum szavak össze-vonásából származik. A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pc.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az a távolság, amelyről a </a:t>
            </a:r>
            <a:r>
              <a:rPr lang="hu-HU" altLang="en-US" sz="2800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CsE</a:t>
            </a:r>
            <a:r>
              <a:rPr lang="hu-HU" altLang="en-US" sz="2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-et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(150 millió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-t) derékszög alatt nézve egy szögmásodperc (1”) alatt látjuk. Összevetve e távolságokat: </a:t>
            </a:r>
          </a:p>
          <a:p>
            <a:pPr marL="174625" indent="-174625" algn="just">
              <a:lnSpc>
                <a:spcPct val="80000"/>
              </a:lnSpc>
              <a:buFont typeface="Monotype Sorts"/>
              <a:buNone/>
            </a:pP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1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pc.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3,2633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fényév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206 265 </a:t>
            </a:r>
            <a:r>
              <a:rPr lang="hu-HU" altLang="en-US" sz="2800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CsE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3,1 × 10</a:t>
            </a:r>
            <a:r>
              <a:rPr lang="hu-HU" altLang="en-US" sz="2800" baseline="30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(harmincegybillió km)</a:t>
            </a:r>
          </a:p>
          <a:p>
            <a:pPr marL="174625" indent="-174625" algn="just">
              <a:lnSpc>
                <a:spcPct val="80000"/>
              </a:lnSpc>
              <a:buFont typeface="Monotype Sorts"/>
              <a:buNone/>
            </a:pPr>
            <a:r>
              <a:rPr lang="hu-HU" altLang="en-US" sz="2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Nap hatásszférája 60 000 </a:t>
            </a:r>
            <a:r>
              <a:rPr lang="hu-HU" altLang="en-US" sz="2800" b="1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CsE</a:t>
            </a:r>
            <a:r>
              <a:rPr lang="hu-HU" altLang="en-US" sz="28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altLang="en-US" sz="2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kb. 9 billió km.</a:t>
            </a:r>
            <a:endParaRPr lang="hu-HU" altLang="en-US" sz="2800" b="1" i="1" dirty="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7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xmlns="" id="{0AFFE3FF-7A93-4240-ACB5-0DBD5978BD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bg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PARSZEK FOGALMÁNAK MAGYARÁZATA</a:t>
            </a:r>
            <a:endParaRPr lang="hu-HU" altLang="en-US" sz="400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2771" name="Text Box 12">
            <a:extLst>
              <a:ext uri="{FF2B5EF4-FFF2-40B4-BE49-F238E27FC236}">
                <a16:creationId xmlns:a16="http://schemas.microsoft.com/office/drawing/2014/main" xmlns="" id="{5CD207E1-7CEF-439C-8E25-F038906B2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438400"/>
            <a:ext cx="3581400" cy="4619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u-HU" altLang="en-US" sz="2400" b="1">
                <a:solidFill>
                  <a:srgbClr val="00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 pc. = 30,86 billió km</a:t>
            </a:r>
            <a:endParaRPr kumimoji="0" lang="hu-HU" altLang="en-US" sz="2400" b="1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772" name="Line 13">
            <a:extLst>
              <a:ext uri="{FF2B5EF4-FFF2-40B4-BE49-F238E27FC236}">
                <a16:creationId xmlns:a16="http://schemas.microsoft.com/office/drawing/2014/main" xmlns="" id="{E91433B0-E57A-4962-B6E1-D7F700C89A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088" y="3048000"/>
            <a:ext cx="4572000" cy="0"/>
          </a:xfrm>
          <a:prstGeom prst="line">
            <a:avLst/>
          </a:prstGeom>
          <a:noFill/>
          <a:ln w="28575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2773" name="Csoportba foglalás 2">
            <a:extLst>
              <a:ext uri="{FF2B5EF4-FFF2-40B4-BE49-F238E27FC236}">
                <a16:creationId xmlns:a16="http://schemas.microsoft.com/office/drawing/2014/main" xmlns="" id="{B895AEF1-88E6-4F79-B4ED-ADBD44AE9C38}"/>
              </a:ext>
            </a:extLst>
          </p:cNvPr>
          <p:cNvGrpSpPr>
            <a:grpSpLocks/>
          </p:cNvGrpSpPr>
          <p:nvPr/>
        </p:nvGrpSpPr>
        <p:grpSpPr bwMode="auto">
          <a:xfrm>
            <a:off x="2444750" y="1828800"/>
            <a:ext cx="6553200" cy="4800600"/>
            <a:chOff x="2590800" y="1828800"/>
            <a:chExt cx="6553200" cy="4800600"/>
          </a:xfrm>
        </p:grpSpPr>
        <p:sp>
          <p:nvSpPr>
            <p:cNvPr id="32775" name="Oval 4">
              <a:extLst>
                <a:ext uri="{FF2B5EF4-FFF2-40B4-BE49-F238E27FC236}">
                  <a16:creationId xmlns:a16="http://schemas.microsoft.com/office/drawing/2014/main" xmlns="" id="{8C6AD626-3135-4ED3-8E9B-9DD18364F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3200" y="5791200"/>
              <a:ext cx="2590800" cy="838200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–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Monotype Sorts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Monotype Sorts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hu-HU" altLang="en-US" sz="2400">
                <a:solidFill>
                  <a:srgbClr val="CCECFF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776" name="Line 5">
              <a:extLst>
                <a:ext uri="{FF2B5EF4-FFF2-40B4-BE49-F238E27FC236}">
                  <a16:creationId xmlns:a16="http://schemas.microsoft.com/office/drawing/2014/main" xmlns="" id="{2FADCB93-89A7-4795-A103-7D099AE720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48600" y="1828800"/>
              <a:ext cx="0" cy="43434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CCECFF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777" name="Line 6">
              <a:extLst>
                <a:ext uri="{FF2B5EF4-FFF2-40B4-BE49-F238E27FC236}">
                  <a16:creationId xmlns:a16="http://schemas.microsoft.com/office/drawing/2014/main" xmlns="" id="{BE531EA3-F69A-408C-8A61-E174415F23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48600" y="1905000"/>
              <a:ext cx="1295400" cy="41910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CCECFF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778" name="Line 7">
              <a:extLst>
                <a:ext uri="{FF2B5EF4-FFF2-40B4-BE49-F238E27FC236}">
                  <a16:creationId xmlns:a16="http://schemas.microsoft.com/office/drawing/2014/main" xmlns="" id="{470F246C-CC02-43AB-A3BB-E7AB0F1129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48600" y="6172200"/>
              <a:ext cx="129540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CCECFF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779" name="Text Box 8">
              <a:extLst>
                <a:ext uri="{FF2B5EF4-FFF2-40B4-BE49-F238E27FC236}">
                  <a16:creationId xmlns:a16="http://schemas.microsoft.com/office/drawing/2014/main" xmlns="" id="{4CFE680C-A8DF-4ABE-B3BD-3B7F22B419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0800" y="6096000"/>
              <a:ext cx="3886200" cy="45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–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Monotype Sorts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Monotype Sorts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hu-HU" altLang="en-US" sz="2400">
                  <a:solidFill>
                    <a:srgbClr val="080808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CSE — kb. 150 millió km</a:t>
              </a:r>
            </a:p>
          </p:txBody>
        </p:sp>
        <p:sp>
          <p:nvSpPr>
            <p:cNvPr id="32780" name="Line 9">
              <a:extLst>
                <a:ext uri="{FF2B5EF4-FFF2-40B4-BE49-F238E27FC236}">
                  <a16:creationId xmlns:a16="http://schemas.microsoft.com/office/drawing/2014/main" xmlns="" id="{07A8CE0B-2C13-4675-B509-17C83699AD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000" y="6553200"/>
              <a:ext cx="541020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CCECFF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781" name="Line 10">
              <a:extLst>
                <a:ext uri="{FF2B5EF4-FFF2-40B4-BE49-F238E27FC236}">
                  <a16:creationId xmlns:a16="http://schemas.microsoft.com/office/drawing/2014/main" xmlns="" id="{F8044C6A-8E2B-4214-B3B4-CC2117AB0A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077200" y="6172200"/>
              <a:ext cx="304800" cy="38100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CCECFF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782" name="Arc 11">
              <a:extLst>
                <a:ext uri="{FF2B5EF4-FFF2-40B4-BE49-F238E27FC236}">
                  <a16:creationId xmlns:a16="http://schemas.microsoft.com/office/drawing/2014/main" xmlns="" id="{C93FDFB4-B676-4EAC-ADCC-563E3412300C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7848600" y="3733800"/>
              <a:ext cx="533400" cy="152400"/>
            </a:xfrm>
            <a:custGeom>
              <a:avLst/>
              <a:gdLst>
                <a:gd name="T0" fmla="*/ 0 w 21600"/>
                <a:gd name="T1" fmla="*/ 0 h 21600"/>
                <a:gd name="T2" fmla="*/ 325275642 w 21600"/>
                <a:gd name="T3" fmla="*/ 7586606 h 21600"/>
                <a:gd name="T4" fmla="*/ 0 w 21600"/>
                <a:gd name="T5" fmla="*/ 758660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CCECFF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783" name="Text Box 14">
              <a:extLst>
                <a:ext uri="{FF2B5EF4-FFF2-40B4-BE49-F238E27FC236}">
                  <a16:creationId xmlns:a16="http://schemas.microsoft.com/office/drawing/2014/main" xmlns="" id="{EC6D7BE6-DBD7-44ED-9299-C7517470B2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01000" y="3962400"/>
              <a:ext cx="609600" cy="45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/>
                <a:buChar char="n"/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–"/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Monotype Sorts"/>
                <a:buChar char="n"/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Monotype Sorts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/>
                <a:buChar char="n"/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hu-HU" altLang="en-US" sz="240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1”</a:t>
              </a:r>
            </a:p>
          </p:txBody>
        </p:sp>
      </p:grpSp>
      <p:sp>
        <p:nvSpPr>
          <p:cNvPr id="32774" name="Text Box 15">
            <a:extLst>
              <a:ext uri="{FF2B5EF4-FFF2-40B4-BE49-F238E27FC236}">
                <a16:creationId xmlns:a16="http://schemas.microsoft.com/office/drawing/2014/main" xmlns="" id="{50499B6E-A698-44D0-8D3E-22BDBB483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76600"/>
            <a:ext cx="7543800" cy="2676525"/>
          </a:xfrm>
          <a:prstGeom prst="rect">
            <a:avLst/>
          </a:prstGeom>
          <a:solidFill>
            <a:srgbClr val="FFFFFF"/>
          </a:solidFill>
          <a:ln w="28575">
            <a:solidFill>
              <a:srgbClr val="08080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u-HU" altLang="en-US" sz="2400">
                <a:solidFill>
                  <a:srgbClr val="08080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 30,086 billió km roppant nagy távolság, amelynek megtételéhez 16,6 </a:t>
            </a:r>
            <a:r>
              <a:rPr kumimoji="0" lang="hu-HU" altLang="en-US" sz="2400" i="1">
                <a:solidFill>
                  <a:srgbClr val="08080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km/s</a:t>
            </a:r>
            <a:r>
              <a:rPr kumimoji="0" lang="hu-HU" altLang="en-US" sz="2400">
                <a:solidFill>
                  <a:srgbClr val="08080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(harmadik kozmikus) sebességgel haladva mintegy 61 235 évre lenne szükség. A fénysebes-ség 5%-ával haladva (15 000 </a:t>
            </a:r>
            <a:r>
              <a:rPr kumimoji="0" lang="hu-HU" altLang="en-US" sz="2400" i="1">
                <a:solidFill>
                  <a:srgbClr val="08080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km/s,</a:t>
            </a:r>
            <a:r>
              <a:rPr kumimoji="0" lang="hu-HU" altLang="en-US" sz="2400">
                <a:solidFill>
                  <a:srgbClr val="08080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tehát az előbbinek csaknem a 100-szorosa) még mindig több, mint 6000 évig tartana az utazás. Így a Proxima Kentauriig csaknem 9000 évig kellene utazni.</a:t>
            </a:r>
            <a:endParaRPr kumimoji="0" lang="hu-HU" altLang="en-US" sz="240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1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xmlns="" id="{894B6EBA-B2D7-419F-8C7B-D711F69F09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bg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MÉRTÉKEGYSÉGEK</a:t>
            </a:r>
            <a:b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</a:br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(CsE, FÉNYÉV, PARSZEK)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xmlns="" id="{6AD3EB0C-9084-424E-8CE8-610859AD2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rgbClr val="080808"/>
          </a:solidFill>
        </p:spPr>
        <p:txBody>
          <a:bodyPr/>
          <a:lstStyle/>
          <a:p>
            <a:pPr>
              <a:lnSpc>
                <a:spcPct val="80000"/>
              </a:lnSpc>
              <a:buFont typeface="Monotype Sorts"/>
              <a:buNone/>
            </a:pPr>
            <a:endParaRPr lang="hu-HU" altLang="en-US" sz="2800" b="1" i="1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" name="How Fast the Light Speed  from Nasa">
            <a:hlinkClick r:id="" action="ppaction://media"/>
            <a:extLst>
              <a:ext uri="{FF2B5EF4-FFF2-40B4-BE49-F238E27FC236}">
                <a16:creationId xmlns:a16="http://schemas.microsoft.com/office/drawing/2014/main" xmlns="" id="{2CCA7FA4-87BC-4A95-8831-41DB76E07E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478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xmlns="" id="{DB5EE6E7-1D03-41E6-8B31-AD725BA674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0668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 anchor="ctr" anchorCtr="0"/>
          <a:lstStyle/>
          <a:p>
            <a:pPr>
              <a:defRPr/>
            </a:pPr>
            <a:r>
              <a:rPr lang="hu-HU" b="1" dirty="0" smtClean="0">
                <a:solidFill>
                  <a:srgbClr val="FFFFFF"/>
                </a:solidFill>
                <a:effectLst/>
                <a:latin typeface="Times New Roman" pitchFamily="18" charset="0"/>
              </a:rPr>
              <a:t>NAPRENDSZER</a:t>
            </a:r>
            <a:endParaRPr lang="hu-HU" dirty="0">
              <a:solidFill>
                <a:srgbClr val="FFFFFF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5680"/>
            <a:ext cx="9061619" cy="33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xmlns="" id="{DB5EE6E7-1D03-41E6-8B31-AD725BA674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230000"/>
              </a:lnSpc>
              <a:defRPr/>
            </a:pPr>
            <a:r>
              <a:rPr lang="hu-HU" b="1" dirty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hu-HU" b="1" dirty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hu-HU" sz="1200" b="1" dirty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hu-HU" sz="1200" b="1" dirty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hu-HU" b="1" dirty="0">
                <a:solidFill>
                  <a:srgbClr val="FFFFFF"/>
                </a:solidFill>
                <a:effectLst/>
                <a:latin typeface="Times New Roman" pitchFamily="18" charset="0"/>
              </a:rPr>
              <a:t>MINI NAPRENDSZER</a:t>
            </a:r>
            <a:endParaRPr lang="hu-HU" dirty="0">
              <a:solidFill>
                <a:srgbClr val="FFFFFF"/>
              </a:solidFill>
              <a:effectLst/>
              <a:latin typeface="Times New Roman" pitchFamily="18" charset="0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xmlns="" id="{7CEEEB5C-30EF-4DEF-AEC1-28F88645DA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rgbClr val="080808"/>
          </a:solidFill>
        </p:spPr>
        <p:txBody>
          <a:bodyPr/>
          <a:lstStyle/>
          <a:p>
            <a:pPr>
              <a:buFont typeface="Monotype Sorts"/>
              <a:buNone/>
              <a:defRPr/>
            </a:pPr>
            <a:r>
              <a:rPr lang="hu-HU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Times New Roman" panose="02020603050405020304" pitchFamily="18" charset="0"/>
              </a:rPr>
              <a:t>Ha a Naprendszert milliárdod részére zsugorítjuk:</a:t>
            </a:r>
          </a:p>
        </p:txBody>
      </p:sp>
      <p:sp>
        <p:nvSpPr>
          <p:cNvPr id="34820" name="Oval 4">
            <a:extLst>
              <a:ext uri="{FF2B5EF4-FFF2-40B4-BE49-F238E27FC236}">
                <a16:creationId xmlns:a16="http://schemas.microsoft.com/office/drawing/2014/main" xmlns="" id="{37238C3F-5F3B-4862-B2E9-A7D3095F7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895600"/>
            <a:ext cx="8610600" cy="3962400"/>
          </a:xfrm>
          <a:prstGeom prst="ellipse">
            <a:avLst/>
          </a:prstGeom>
          <a:solidFill>
            <a:schemeClr val="tx1"/>
          </a:solidFill>
          <a:ln w="38100">
            <a:solidFill>
              <a:srgbClr val="08080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u-HU" altLang="en-US" sz="2400">
                <a:solidFill>
                  <a:srgbClr val="CCEC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600 km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u-HU" alt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21" name="Oval 5">
            <a:extLst>
              <a:ext uri="{FF2B5EF4-FFF2-40B4-BE49-F238E27FC236}">
                <a16:creationId xmlns:a16="http://schemas.microsoft.com/office/drawing/2014/main" xmlns="" id="{A99CCCBF-5110-4436-9B6B-F349AC637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800600"/>
            <a:ext cx="533400" cy="4572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u-HU" alt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22" name="Line 6">
            <a:extLst>
              <a:ext uri="{FF2B5EF4-FFF2-40B4-BE49-F238E27FC236}">
                <a16:creationId xmlns:a16="http://schemas.microsoft.com/office/drawing/2014/main" xmlns="" id="{9B02952F-87B2-4753-9A6A-32D0EE8659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5029200"/>
            <a:ext cx="8763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23" name="Text Box 9">
            <a:extLst>
              <a:ext uri="{FF2B5EF4-FFF2-40B4-BE49-F238E27FC236}">
                <a16:creationId xmlns:a16="http://schemas.microsoft.com/office/drawing/2014/main" xmlns="" id="{161A0B40-A82E-4851-88B4-1408675DC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3622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u-HU" alt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24" name="Line 10">
            <a:extLst>
              <a:ext uri="{FF2B5EF4-FFF2-40B4-BE49-F238E27FC236}">
                <a16:creationId xmlns:a16="http://schemas.microsoft.com/office/drawing/2014/main" xmlns="" id="{5FCF5E4B-DCDB-4C10-B3E4-0F2F1729C6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800" y="2590800"/>
            <a:ext cx="0" cy="23622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25" name="Line 13">
            <a:extLst>
              <a:ext uri="{FF2B5EF4-FFF2-40B4-BE49-F238E27FC236}">
                <a16:creationId xmlns:a16="http://schemas.microsoft.com/office/drawing/2014/main" xmlns="" id="{8C6CC7E9-0D3F-4A49-8D0E-DB458B03A0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15400" y="2514600"/>
            <a:ext cx="0" cy="2514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26" name="Text Box 14">
            <a:extLst>
              <a:ext uri="{FF2B5EF4-FFF2-40B4-BE49-F238E27FC236}">
                <a16:creationId xmlns:a16="http://schemas.microsoft.com/office/drawing/2014/main" xmlns="" id="{E43CECAA-29AE-4D33-9F31-AB5B27A40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286000"/>
            <a:ext cx="1752600" cy="4953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u-HU" altLang="en-US" sz="2400">
                <a:solidFill>
                  <a:srgbClr val="CCEC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kumimoji="0" lang="hu-HU" altLang="en-US" sz="2400">
                <a:solidFill>
                  <a:srgbClr val="08080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1200 m</a:t>
            </a:r>
            <a:endParaRPr kumimoji="0" lang="hu-HU" altLang="en-US" sz="2400">
              <a:solidFill>
                <a:srgbClr val="000066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27" name="Line 15">
            <a:extLst>
              <a:ext uri="{FF2B5EF4-FFF2-40B4-BE49-F238E27FC236}">
                <a16:creationId xmlns:a16="http://schemas.microsoft.com/office/drawing/2014/main" xmlns="" id="{C32B47C2-FB8A-4096-BF98-C9E7687CC4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" y="2514600"/>
            <a:ext cx="3276600" cy="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28" name="Line 16">
            <a:extLst>
              <a:ext uri="{FF2B5EF4-FFF2-40B4-BE49-F238E27FC236}">
                <a16:creationId xmlns:a16="http://schemas.microsoft.com/office/drawing/2014/main" xmlns="" id="{0A914CD7-C05C-4CAE-A0F4-0013AA9D0D9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2514600"/>
            <a:ext cx="3505200" cy="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29" name="Oval 18">
            <a:extLst>
              <a:ext uri="{FF2B5EF4-FFF2-40B4-BE49-F238E27FC236}">
                <a16:creationId xmlns:a16="http://schemas.microsoft.com/office/drawing/2014/main" xmlns="" id="{B94BA021-1412-4D0F-BCE3-654A627A9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029200"/>
            <a:ext cx="76200" cy="76200"/>
          </a:xfrm>
          <a:prstGeom prst="ellipse">
            <a:avLst/>
          </a:prstGeom>
          <a:solidFill>
            <a:srgbClr val="08080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u-HU" alt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30" name="Oval 19">
            <a:extLst>
              <a:ext uri="{FF2B5EF4-FFF2-40B4-BE49-F238E27FC236}">
                <a16:creationId xmlns:a16="http://schemas.microsoft.com/office/drawing/2014/main" xmlns="" id="{2ADD3CA8-5C47-4B11-8586-CF4CF9D6F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029200"/>
            <a:ext cx="76200" cy="76200"/>
          </a:xfrm>
          <a:prstGeom prst="ellipse">
            <a:avLst/>
          </a:prstGeom>
          <a:solidFill>
            <a:srgbClr val="080808"/>
          </a:solidFill>
          <a:ln w="9525">
            <a:solidFill>
              <a:srgbClr val="08080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u-HU" alt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31" name="Oval 20">
            <a:extLst>
              <a:ext uri="{FF2B5EF4-FFF2-40B4-BE49-F238E27FC236}">
                <a16:creationId xmlns:a16="http://schemas.microsoft.com/office/drawing/2014/main" xmlns="" id="{BEB79C99-071F-457F-B408-03A917804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953000"/>
            <a:ext cx="76200" cy="152400"/>
          </a:xfrm>
          <a:prstGeom prst="ellipse">
            <a:avLst/>
          </a:prstGeom>
          <a:solidFill>
            <a:srgbClr val="08080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u-HU" alt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32" name="Oval 21">
            <a:extLst>
              <a:ext uri="{FF2B5EF4-FFF2-40B4-BE49-F238E27FC236}">
                <a16:creationId xmlns:a16="http://schemas.microsoft.com/office/drawing/2014/main" xmlns="" id="{F1028B2A-EBD0-42FA-92F9-FF8B12DA1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953000"/>
            <a:ext cx="76200" cy="76200"/>
          </a:xfrm>
          <a:prstGeom prst="ellipse">
            <a:avLst/>
          </a:prstGeom>
          <a:solidFill>
            <a:srgbClr val="08080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u-HU" alt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33" name="Oval 22">
            <a:extLst>
              <a:ext uri="{FF2B5EF4-FFF2-40B4-BE49-F238E27FC236}">
                <a16:creationId xmlns:a16="http://schemas.microsoft.com/office/drawing/2014/main" xmlns="" id="{0A2547EA-FF12-4919-8816-512CB8510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953000"/>
            <a:ext cx="76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u-HU" alt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34" name="Oval 23">
            <a:extLst>
              <a:ext uri="{FF2B5EF4-FFF2-40B4-BE49-F238E27FC236}">
                <a16:creationId xmlns:a16="http://schemas.microsoft.com/office/drawing/2014/main" xmlns="" id="{4AED7E70-22E0-46F4-A856-D8FCC2F40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953000"/>
            <a:ext cx="152400" cy="152400"/>
          </a:xfrm>
          <a:prstGeom prst="ellipse">
            <a:avLst/>
          </a:prstGeom>
          <a:solidFill>
            <a:srgbClr val="08080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u-HU" alt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35" name="Oval 24">
            <a:extLst>
              <a:ext uri="{FF2B5EF4-FFF2-40B4-BE49-F238E27FC236}">
                <a16:creationId xmlns:a16="http://schemas.microsoft.com/office/drawing/2014/main" xmlns="" id="{12178193-D90B-4331-91A6-6AD86D7CC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4953000"/>
            <a:ext cx="76200" cy="152400"/>
          </a:xfrm>
          <a:prstGeom prst="ellipse">
            <a:avLst/>
          </a:prstGeom>
          <a:solidFill>
            <a:srgbClr val="08080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u-HU" alt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36" name="Oval 25">
            <a:extLst>
              <a:ext uri="{FF2B5EF4-FFF2-40B4-BE49-F238E27FC236}">
                <a16:creationId xmlns:a16="http://schemas.microsoft.com/office/drawing/2014/main" xmlns="" id="{01A8E7AD-654A-4F1B-B013-91B6A2F23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5029200"/>
            <a:ext cx="76200" cy="76200"/>
          </a:xfrm>
          <a:prstGeom prst="ellipse">
            <a:avLst/>
          </a:prstGeom>
          <a:solidFill>
            <a:srgbClr val="08080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u-HU" alt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37" name="Oval 26">
            <a:extLst>
              <a:ext uri="{FF2B5EF4-FFF2-40B4-BE49-F238E27FC236}">
                <a16:creationId xmlns:a16="http://schemas.microsoft.com/office/drawing/2014/main" xmlns="" id="{62410346-E347-4923-BDED-1771B0F23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4953000"/>
            <a:ext cx="76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8080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u-HU" alt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38" name="Oval 27">
            <a:extLst>
              <a:ext uri="{FF2B5EF4-FFF2-40B4-BE49-F238E27FC236}">
                <a16:creationId xmlns:a16="http://schemas.microsoft.com/office/drawing/2014/main" xmlns="" id="{0B54C0DF-1048-4E7A-8448-1FF9D459B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953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8080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u-HU" alt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39" name="Line 28">
            <a:extLst>
              <a:ext uri="{FF2B5EF4-FFF2-40B4-BE49-F238E27FC236}">
                <a16:creationId xmlns:a16="http://schemas.microsoft.com/office/drawing/2014/main" xmlns="" id="{287D5BA3-1EB7-4D82-9CAE-6E43C62DBC0D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4876800"/>
            <a:ext cx="0" cy="304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40" name="Line 29">
            <a:extLst>
              <a:ext uri="{FF2B5EF4-FFF2-40B4-BE49-F238E27FC236}">
                <a16:creationId xmlns:a16="http://schemas.microsoft.com/office/drawing/2014/main" xmlns="" id="{CD15AF85-F0DD-47AE-8229-187481421B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4953000"/>
            <a:ext cx="0" cy="2286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41" name="Oval 30">
            <a:extLst>
              <a:ext uri="{FF2B5EF4-FFF2-40B4-BE49-F238E27FC236}">
                <a16:creationId xmlns:a16="http://schemas.microsoft.com/office/drawing/2014/main" xmlns="" id="{E24911CF-F8AF-4B64-A8DE-63EAAD070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572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u-HU" alt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42" name="Oval 31">
            <a:extLst>
              <a:ext uri="{FF2B5EF4-FFF2-40B4-BE49-F238E27FC236}">
                <a16:creationId xmlns:a16="http://schemas.microsoft.com/office/drawing/2014/main" xmlns="" id="{524E7D9E-DA12-4FEA-93AC-7E56F04A0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419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u-HU" alt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43" name="Oval 32">
            <a:extLst>
              <a:ext uri="{FF2B5EF4-FFF2-40B4-BE49-F238E27FC236}">
                <a16:creationId xmlns:a16="http://schemas.microsoft.com/office/drawing/2014/main" xmlns="" id="{D7F59CE8-A879-4502-BE93-C0E340A97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943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u-HU" alt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44" name="Oval 33">
            <a:extLst>
              <a:ext uri="{FF2B5EF4-FFF2-40B4-BE49-F238E27FC236}">
                <a16:creationId xmlns:a16="http://schemas.microsoft.com/office/drawing/2014/main" xmlns="" id="{789E32E7-6A90-4D4D-93B7-1C138C46B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400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u-HU" alt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45" name="Oval 34">
            <a:extLst>
              <a:ext uri="{FF2B5EF4-FFF2-40B4-BE49-F238E27FC236}">
                <a16:creationId xmlns:a16="http://schemas.microsoft.com/office/drawing/2014/main" xmlns="" id="{55103D9E-FC27-42D2-ACDC-163D9EEC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6096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u-HU" alt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46" name="Oval 35">
            <a:extLst>
              <a:ext uri="{FF2B5EF4-FFF2-40B4-BE49-F238E27FC236}">
                <a16:creationId xmlns:a16="http://schemas.microsoft.com/office/drawing/2014/main" xmlns="" id="{DE5C5F20-9BA9-496A-8248-5A50AD560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u-HU" alt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47" name="Oval 36">
            <a:extLst>
              <a:ext uri="{FF2B5EF4-FFF2-40B4-BE49-F238E27FC236}">
                <a16:creationId xmlns:a16="http://schemas.microsoft.com/office/drawing/2014/main" xmlns="" id="{C99FAA4B-1B10-404A-9973-621245F97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724400"/>
            <a:ext cx="533400" cy="5334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u-HU" alt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5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xmlns="" id="{047014E4-F409-498D-8D8A-85EF56C33D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bg1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>
              <a:defRPr/>
            </a:pPr>
            <a:r>
              <a:rPr lang="en-US" b="1" dirty="0" smtClean="0">
                <a:solidFill>
                  <a:srgbClr val="FFFFFF"/>
                </a:solidFill>
                <a:latin typeface="Times" pitchFamily="18" charset="0"/>
              </a:rPr>
              <a:t>AZ ŰR</a:t>
            </a:r>
            <a:endParaRPr lang="hu-HU" b="1" dirty="0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2" name="Téglalap 1"/>
          <p:cNvSpPr>
            <a:spLocks noChangeAspect="1"/>
          </p:cNvSpPr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000000"/>
          </a:solidFill>
        </p:spPr>
        <p:txBody>
          <a:bodyPr wrap="square" rIns="182880">
            <a:noAutofit/>
          </a:bodyPr>
          <a:lstStyle/>
          <a:p>
            <a:pPr algn="just"/>
            <a:r>
              <a:rPr lang="hu-HU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Mielőtt meghatároznánk magát a fogalmat, mi is az a világűr ahová ki akartunk jutni, és az hol kezdődik, célszerű megjegyezni, hogy ilyen fogalom, hogy „űr”, egyetlen nyelvben sincs, csak a magyarban. Ezt a fogalmat Madách Imre „Az ember tragédiája” c. művében alkotta meg.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89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xmlns="" id="{DB5EE6E7-1D03-41E6-8B31-AD725BA674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230000"/>
              </a:lnSpc>
              <a:defRPr/>
            </a:pPr>
            <a:r>
              <a:rPr lang="hu-HU" b="1" dirty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hu-HU" b="1" dirty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hu-HU" sz="1200" b="1" dirty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hu-HU" sz="1200" b="1" dirty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hu-HU" b="1" dirty="0">
                <a:solidFill>
                  <a:srgbClr val="FFFFFF"/>
                </a:solidFill>
                <a:effectLst/>
                <a:latin typeface="Times New Roman" pitchFamily="18" charset="0"/>
              </a:rPr>
              <a:t>MINI NAPRENDSZER</a:t>
            </a:r>
            <a:endParaRPr lang="hu-HU" dirty="0">
              <a:solidFill>
                <a:srgbClr val="FFFFFF"/>
              </a:solidFill>
              <a:effectLst/>
              <a:latin typeface="Times New Roman" pitchFamily="18" charset="0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xmlns="" id="{7CEEEB5C-30EF-4DEF-AEC1-28F88645DA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  <a:solidFill>
            <a:srgbClr val="080808"/>
          </a:solidFill>
        </p:spPr>
        <p:txBody>
          <a:bodyPr rIns="182880"/>
          <a:lstStyle/>
          <a:p>
            <a:pPr marL="173038" indent="-169863" algn="just">
              <a:buNone/>
              <a:defRPr/>
            </a:pP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E méretarány esetén a Nap 14 </a:t>
            </a:r>
            <a:r>
              <a:rPr lang="hu-HU" sz="2800" i="1" dirty="0">
                <a:latin typeface="Arial" panose="020B0604020202020204" pitchFamily="34" charset="0"/>
                <a:cs typeface="Arial" panose="020B0604020202020204" pitchFamily="34" charset="0"/>
              </a:rPr>
              <a:t>cm 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átmérőjű izzó gömb lenne, amelyet képzeletben a Margit híd margitszigeti bejárójához helyezzük. Ekkor a Föld a parányi Napocskától 15 </a:t>
            </a:r>
            <a:r>
              <a:rPr lang="hu-HU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-re, kb. 1,3 </a:t>
            </a:r>
            <a:r>
              <a:rPr lang="hu-HU" sz="2800" i="1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-es homokszem, a cseresznye nagyságú Jupiter 70 </a:t>
            </a:r>
            <a:r>
              <a:rPr lang="hu-HU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-re, a Neptunusz közepes pályatávolsága pedig 400 </a:t>
            </a:r>
            <a:r>
              <a:rPr lang="hu-HU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-re, valahol a Nyugati-pályaudvar felé, a Pannónia utcánál lenne. A Naprendszer belső, többé-kevésbé ismert része, valamint a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Kuiper-öv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és az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Oort-felhő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közeli térségét is beleszámítva, a mi parányi Naprendszerünkben a Hegedűs Géza utcától a Nyugati pályaudvar és a Podmaniczky utca utáni térségben helyezkedne el. </a:t>
            </a:r>
            <a:endParaRPr lang="hu-HU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66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09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Oval 5">
            <a:extLst>
              <a:ext uri="{FF2B5EF4-FFF2-40B4-BE49-F238E27FC236}">
                <a16:creationId xmlns:a16="http://schemas.microsoft.com/office/drawing/2014/main" xmlns="" id="{F60E85BD-01BA-44AA-979B-DBDF0C6B4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886200"/>
            <a:ext cx="76200" cy="152400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u-HU" alt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8035079"/>
              </p:ext>
            </p:extLst>
          </p:nvPr>
        </p:nvGraphicFramePr>
        <p:xfrm>
          <a:off x="190500" y="800100"/>
          <a:ext cx="8763000" cy="605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4" name="Image" r:id="rId4" imgW="17523720" imgH="12114000" progId="Photoshop.Image.13">
                  <p:embed/>
                </p:oleObj>
              </mc:Choice>
              <mc:Fallback>
                <p:oleObj name="Image" r:id="rId4" imgW="17523720" imgH="12114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00" y="800100"/>
                        <a:ext cx="8763000" cy="605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Ellipszis 4"/>
          <p:cNvSpPr/>
          <p:nvPr/>
        </p:nvSpPr>
        <p:spPr bwMode="auto">
          <a:xfrm>
            <a:off x="1747520" y="1711960"/>
            <a:ext cx="4348480" cy="4348480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xmlns="" id="{0B9A9284-CA72-41D6-9505-6517103825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sz="4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MINI NAPRENDSZERÜNK</a:t>
            </a:r>
            <a:br>
              <a:rPr lang="hu-HU" altLang="en-US" sz="4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</a:br>
            <a:r>
              <a:rPr lang="hu-HU" altLang="en-US" sz="4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BOLYGÓKKAL TELÍTETT RÉSZE</a:t>
            </a:r>
            <a:endParaRPr lang="en-GB" altLang="en-US" sz="4000" b="1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12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xmlns="" id="{B69C3899-51BB-4F78-AB1E-19A3840EAC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764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VILÁGMINDENSÉG </a:t>
            </a:r>
            <a:b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</a:br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ÜRESSÉGE</a:t>
            </a:r>
            <a:endParaRPr lang="hu-HU" altLang="en-US" sz="360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xmlns="" id="{9FA3CB47-1E36-4716-9759-87AB9975DB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5181600"/>
          </a:xfrm>
          <a:solidFill>
            <a:srgbClr val="080808"/>
          </a:solidFill>
        </p:spPr>
        <p:txBody>
          <a:bodyPr rIns="182880"/>
          <a:lstStyle/>
          <a:p>
            <a:pPr marL="174625" indent="-174625" algn="just">
              <a:buFont typeface="Monotype Sorts"/>
              <a:buNone/>
            </a:pP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mini Naprendszerünk ismert része tehát 1,2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átmérőjű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A Nap hatásszférája, vagyis a Naprendszer tényleges határa 60 000 </a:t>
            </a:r>
            <a:r>
              <a:rPr lang="hu-HU" altLang="en-US" sz="2800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CsE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kilencbillió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km,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átmérője tizennyolc-billió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km.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Ez 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azt jelenti, hogy a Naprendszer milliárdod részének sugara 900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 legközelebbi csillag pedig Napunktól 4073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-re található. Ha a Proxima Kentauri hatásszférájának a határát is 900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-nek vesszük, akkor a kettő között 2273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-nyi távolságon (22,73 billió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alig van anyag. Ilyen a világmindenség üressége</a:t>
            </a: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en-US" sz="2800" dirty="0" smtClean="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 algn="just">
              <a:buFont typeface="Monotype Sorts"/>
              <a:buNone/>
            </a:pP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csillagok 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Tejútrendszeren belül egymástól átlag 4-5 fény</a:t>
            </a:r>
            <a:r>
              <a:rPr lang="en-US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évre (</a:t>
            </a:r>
            <a:r>
              <a:rPr lang="en-US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38–47 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billió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-re) vannak.</a:t>
            </a:r>
          </a:p>
          <a:p>
            <a:endParaRPr lang="hu-HU" altLang="en-US" sz="2800" dirty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6785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6" y="0"/>
            <a:ext cx="8456227" cy="6858000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 bwMode="auto">
          <a:xfrm flipV="1">
            <a:off x="647065" y="1737360"/>
            <a:ext cx="1304290" cy="381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Ellipszis 6"/>
          <p:cNvSpPr/>
          <p:nvPr/>
        </p:nvSpPr>
        <p:spPr bwMode="auto">
          <a:xfrm>
            <a:off x="3227324" y="2795905"/>
            <a:ext cx="2608580" cy="240665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Egyenes összekötő 12"/>
          <p:cNvCxnSpPr/>
          <p:nvPr/>
        </p:nvCxnSpPr>
        <p:spPr bwMode="auto">
          <a:xfrm>
            <a:off x="4532884" y="3126740"/>
            <a:ext cx="0" cy="178562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2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Egyenes összekötő 17"/>
          <p:cNvCxnSpPr/>
          <p:nvPr/>
        </p:nvCxnSpPr>
        <p:spPr bwMode="auto">
          <a:xfrm>
            <a:off x="3491484" y="3999230"/>
            <a:ext cx="1968500" cy="3269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2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Egyenes összekötő 4"/>
          <p:cNvCxnSpPr/>
          <p:nvPr/>
        </p:nvCxnSpPr>
        <p:spPr bwMode="auto">
          <a:xfrm>
            <a:off x="1725930" y="1760220"/>
            <a:ext cx="35687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Egyenes összekötő 11"/>
          <p:cNvCxnSpPr/>
          <p:nvPr/>
        </p:nvCxnSpPr>
        <p:spPr bwMode="auto">
          <a:xfrm flipV="1">
            <a:off x="1951355" y="1779270"/>
            <a:ext cx="131445" cy="381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Egyenes összekötő 16"/>
          <p:cNvCxnSpPr/>
          <p:nvPr/>
        </p:nvCxnSpPr>
        <p:spPr bwMode="auto">
          <a:xfrm flipV="1">
            <a:off x="4531614" y="3999230"/>
            <a:ext cx="1304290" cy="381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5577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xmlns="" id="{D8CB0BC4-66D1-4A77-9F64-47EEE76126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5000"/>
              </a:lnSpc>
            </a:pPr>
            <a:r>
              <a:rPr lang="hu-HU" altLang="en-US" sz="36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MINI NAPRENDSZERÜNK, A NAP HATÁSSZFÉRÁJÁNAK A HATÁRA </a:t>
            </a: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ktum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596742"/>
              </p:ext>
            </p:extLst>
          </p:nvPr>
        </p:nvGraphicFramePr>
        <p:xfrm>
          <a:off x="-1" y="1371600"/>
          <a:ext cx="9052743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7" name="Image" r:id="rId4" imgW="24380640" imgH="12723480" progId="Photoshop.Image.13">
                  <p:embed/>
                </p:oleObj>
              </mc:Choice>
              <mc:Fallback>
                <p:oleObj name="Image" r:id="rId4" imgW="24380640" imgH="127234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1371600"/>
                        <a:ext cx="9052743" cy="472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155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xmlns="" id="{D8CB0BC4-66D1-4A77-9F64-47EEE76126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5000"/>
              </a:lnSpc>
            </a:pPr>
            <a:r>
              <a:rPr lang="hu-HU" altLang="en-US" sz="36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MINI NAPRENDSZERÜNK, A NAP HATÁSSZFÉRÁJÁNAK A HATÁRA </a:t>
            </a: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399366"/>
              </p:ext>
            </p:extLst>
          </p:nvPr>
        </p:nvGraphicFramePr>
        <p:xfrm>
          <a:off x="47625" y="800100"/>
          <a:ext cx="9048750" cy="605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0" name="Image" r:id="rId4" imgW="18095040" imgH="12114000" progId="Photoshop.Image.13">
                  <p:embed/>
                </p:oleObj>
              </mc:Choice>
              <mc:Fallback>
                <p:oleObj name="Image" r:id="rId4" imgW="18095040" imgH="12114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625" y="800100"/>
                        <a:ext cx="9048750" cy="605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Ellipszis 3"/>
          <p:cNvSpPr/>
          <p:nvPr/>
        </p:nvSpPr>
        <p:spPr bwMode="auto">
          <a:xfrm>
            <a:off x="2286000" y="883920"/>
            <a:ext cx="4937760" cy="4937760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23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xmlns="" id="{5968391E-8A8C-4A71-9A97-7B02A6CF3A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VIL</a:t>
            </a:r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Á</a:t>
            </a:r>
            <a:r>
              <a:rPr lang="en-US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GMINDENS</a:t>
            </a:r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É</a:t>
            </a:r>
            <a:r>
              <a:rPr lang="en-US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G </a:t>
            </a:r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Ü</a:t>
            </a:r>
            <a:r>
              <a:rPr lang="en-US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RESS</a:t>
            </a:r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É</a:t>
            </a:r>
            <a:r>
              <a:rPr lang="en-US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GE</a:t>
            </a:r>
            <a:endParaRPr lang="en-GB" altLang="en-US" sz="4000" b="1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4275" name="Picture 3">
            <a:extLst>
              <a:ext uri="{FF2B5EF4-FFF2-40B4-BE49-F238E27FC236}">
                <a16:creationId xmlns:a16="http://schemas.microsoft.com/office/drawing/2014/main" xmlns="" id="{63DFF24F-204C-48CB-A8E2-579BB31802D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0600"/>
            <a:ext cx="9144000" cy="5867400"/>
          </a:xfrm>
          <a:solidFill>
            <a:srgbClr val="080808"/>
          </a:solidFill>
        </p:spPr>
      </p:pic>
      <p:sp>
        <p:nvSpPr>
          <p:cNvPr id="43012" name="Szövegdoboz 1">
            <a:extLst>
              <a:ext uri="{FF2B5EF4-FFF2-40B4-BE49-F238E27FC236}">
                <a16:creationId xmlns:a16="http://schemas.microsoft.com/office/drawing/2014/main" xmlns="" id="{A424A9B8-C36D-4B95-9378-C01EAA41A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865688"/>
            <a:ext cx="1739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u-H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Naprendszer</a:t>
            </a:r>
          </a:p>
        </p:txBody>
      </p:sp>
      <p:sp>
        <p:nvSpPr>
          <p:cNvPr id="43013" name="Szövegdoboz 2">
            <a:extLst>
              <a:ext uri="{FF2B5EF4-FFF2-40B4-BE49-F238E27FC236}">
                <a16:creationId xmlns:a16="http://schemas.microsoft.com/office/drawing/2014/main" xmlns="" id="{7CED1847-9C15-4CE9-9DE7-4C9F2D8EA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209800"/>
            <a:ext cx="25844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u-H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Szomszédos csillag</a:t>
            </a:r>
            <a:br>
              <a:rPr kumimoji="0" lang="hu-H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hu-H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hatásszférája</a:t>
            </a:r>
          </a:p>
        </p:txBody>
      </p:sp>
    </p:spTree>
    <p:extLst>
      <p:ext uri="{BB962C8B-B14F-4D97-AF65-F5344CB8AC3E}">
        <p14:creationId xmlns:p14="http://schemas.microsoft.com/office/powerpoint/2010/main" val="59825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79DCC651-D284-449E-874F-BB69E5662F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hu-HU" b="1">
                <a:solidFill>
                  <a:srgbClr val="FFFFFF"/>
                </a:solidFill>
                <a:latin typeface="Times New Roman" pitchFamily="18" charset="0"/>
              </a:rPr>
              <a:t>A VILÁGMINDENSÉG </a:t>
            </a:r>
            <a:br>
              <a:rPr lang="hu-HU" b="1">
                <a:solidFill>
                  <a:srgbClr val="FFFFFF"/>
                </a:solidFill>
                <a:latin typeface="Times New Roman" pitchFamily="18" charset="0"/>
              </a:rPr>
            </a:br>
            <a:r>
              <a:rPr lang="hu-HU" b="1">
                <a:solidFill>
                  <a:srgbClr val="FFFFFF"/>
                </a:solidFill>
                <a:latin typeface="Times New Roman" pitchFamily="18" charset="0"/>
              </a:rPr>
              <a:t>ÜRESSÉGE</a:t>
            </a:r>
            <a:r>
              <a:rPr lang="hu-HU" b="1">
                <a:solidFill>
                  <a:schemeClr val="bg2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B9AB35D4-312B-4336-9072-568C76E570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  <a:solidFill>
            <a:srgbClr val="080808"/>
          </a:solidFill>
        </p:spPr>
        <p:txBody>
          <a:bodyPr rIns="182880"/>
          <a:lstStyle/>
          <a:p>
            <a:pPr marL="174625" indent="-174625" algn="just">
              <a:lnSpc>
                <a:spcPct val="90000"/>
              </a:lnSpc>
              <a:buFont typeface="Monotype Sorts"/>
              <a:buNone/>
            </a:pP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Az előbbi „üresség” a csillagokkal sűrűn benépesített </a:t>
            </a:r>
            <a:r>
              <a:rPr lang="hu-HU" altLang="en-US" sz="2800" i="1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Tejútrendszerre</a:t>
            </a: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vonatkozik, amelynek átmérője mintegy 1</a:t>
            </a:r>
            <a:r>
              <a:rPr lang="en-US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0 000 fényév, kicsinyítve 1</a:t>
            </a:r>
            <a:r>
              <a:rPr lang="en-US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millió km. A mintegy 2,5 millió fényévre lévő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Androméda-köd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mi lecsökkentett világunkban vagyis a </a:t>
            </a: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Tejút</a:t>
            </a:r>
            <a:r>
              <a:rPr lang="en-US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rendszerünktől 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kb. 2,5 milliárd km-re lenne. E távolságon elvétve találnánk egy-egy </a:t>
            </a:r>
            <a:r>
              <a:rPr lang="en-US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-20 </a:t>
            </a:r>
            <a:r>
              <a:rPr lang="en-US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cm </a:t>
            </a: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altLang="en-US" sz="2800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térőjű</a:t>
            </a: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csillagot vagy kisebb csillaghalmazt. </a:t>
            </a:r>
          </a:p>
          <a:p>
            <a:pPr marL="174625" indent="-174625" algn="just">
              <a:lnSpc>
                <a:spcPct val="90000"/>
              </a:lnSpc>
              <a:buFont typeface="Monotype Sorts"/>
              <a:buNone/>
            </a:pP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Ezek szerint tehát a világmindenség üressége már szinte elképzelhetetlen. Az atommagokat egymás mellé rakva: </a:t>
            </a: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Nap átmérője 2,4 km</a:t>
            </a:r>
            <a:r>
              <a:rPr lang="en-US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583 333-ad r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a Földé mintegy 24 m lenne. </a:t>
            </a:r>
          </a:p>
        </p:txBody>
      </p:sp>
    </p:spTree>
    <p:extLst>
      <p:ext uri="{BB962C8B-B14F-4D97-AF65-F5344CB8AC3E}">
        <p14:creationId xmlns:p14="http://schemas.microsoft.com/office/powerpoint/2010/main" val="279884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79DCC651-D284-449E-874F-BB69E5662F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hu-HU" b="1">
                <a:solidFill>
                  <a:srgbClr val="FFFFFF"/>
                </a:solidFill>
                <a:latin typeface="Times New Roman" pitchFamily="18" charset="0"/>
              </a:rPr>
              <a:t>A VILÁGMINDENSÉG </a:t>
            </a:r>
            <a:br>
              <a:rPr lang="hu-HU" b="1">
                <a:solidFill>
                  <a:srgbClr val="FFFFFF"/>
                </a:solidFill>
                <a:latin typeface="Times New Roman" pitchFamily="18" charset="0"/>
              </a:rPr>
            </a:br>
            <a:r>
              <a:rPr lang="hu-HU" b="1">
                <a:solidFill>
                  <a:srgbClr val="FFFFFF"/>
                </a:solidFill>
                <a:latin typeface="Times New Roman" pitchFamily="18" charset="0"/>
              </a:rPr>
              <a:t>ÜRESSÉGE</a:t>
            </a:r>
            <a:r>
              <a:rPr lang="hu-HU" b="1">
                <a:solidFill>
                  <a:schemeClr val="bg2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B9AB35D4-312B-4336-9072-568C76E570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  <a:solidFill>
            <a:srgbClr val="080808"/>
          </a:solidFill>
        </p:spPr>
        <p:txBody>
          <a:bodyPr rIns="182880"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hu-HU" sz="2800" dirty="0">
                <a:solidFill>
                  <a:srgbClr val="FFFFFF"/>
                </a:solidFill>
              </a:rPr>
              <a:t>A tér és az idő végtelenségének gondolatához hozzá kell szoknunk, ha el akarjuk e roppant méreteket képzelni. A Világmindenség ürességét csodálatos verssorokkal fejezi ki Tóth Árpád, </a:t>
            </a:r>
            <a:r>
              <a:rPr lang="hu-HU" sz="2800" i="1" dirty="0">
                <a:solidFill>
                  <a:srgbClr val="FFFFFF"/>
                </a:solidFill>
              </a:rPr>
              <a:t>„Lélektől lélekig” </a:t>
            </a:r>
            <a:r>
              <a:rPr lang="hu-HU" sz="2800" dirty="0">
                <a:solidFill>
                  <a:srgbClr val="FFFFFF"/>
                </a:solidFill>
              </a:rPr>
              <a:t>c. versében, amelyben, a vers utolsó sorában párhuzamot von a földi élet, az emberek egymáshoz való viszonya és a világűr üressége között: </a:t>
            </a:r>
            <a:r>
              <a:rPr lang="hu-HU" sz="2800" i="1" dirty="0">
                <a:solidFill>
                  <a:srgbClr val="FFFFFF"/>
                </a:solidFill>
              </a:rPr>
              <a:t>„Küldözzük a szem csüggedt sugarát, s köztünk a roppant, jeges űr lakik”. </a:t>
            </a:r>
            <a:endParaRPr lang="hu-HU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1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xmlns="" id="{6F3A3354-8C7E-4FD1-99D8-B49CBE078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hu-HU" sz="4000" b="1" dirty="0">
                <a:solidFill>
                  <a:srgbClr val="FFFFFF"/>
                </a:solidFill>
                <a:latin typeface="Times New Roman" pitchFamily="18" charset="0"/>
              </a:rPr>
              <a:t>A FOGALMAK </a:t>
            </a:r>
            <a:br>
              <a:rPr lang="hu-HU" sz="4000" b="1" dirty="0">
                <a:solidFill>
                  <a:srgbClr val="FFFFFF"/>
                </a:solidFill>
                <a:latin typeface="Times New Roman" pitchFamily="18" charset="0"/>
              </a:rPr>
            </a:br>
            <a:r>
              <a:rPr lang="hu-HU" sz="4000" b="1" dirty="0">
                <a:solidFill>
                  <a:srgbClr val="FFFFFF"/>
                </a:solidFill>
                <a:latin typeface="Times New Roman" pitchFamily="18" charset="0"/>
              </a:rPr>
              <a:t>MEGHATÁROZÁSA</a:t>
            </a:r>
            <a:endParaRPr lang="hu-HU" sz="40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F79B3572-0E7D-48B5-830E-492F0FA14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47800"/>
            <a:ext cx="9144000" cy="5410200"/>
          </a:xfrm>
          <a:prstGeom prst="rect">
            <a:avLst/>
          </a:prstGeom>
          <a:solidFill>
            <a:srgbClr val="0808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174625" indent="-174625" algn="just">
              <a:lnSpc>
                <a:spcPct val="90000"/>
              </a:lnSpc>
              <a:buFont typeface="Monotype Sorts"/>
              <a:buNone/>
              <a:defRPr/>
            </a:pPr>
            <a:r>
              <a:rPr lang="hu-HU" altLang="en-US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Az űr (világűr) határa többféleképpen vizsgálható</a:t>
            </a:r>
            <a:r>
              <a:rPr lang="hu-HU" altLang="en-US" sz="2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4625" indent="-174625" algn="just">
              <a:lnSpc>
                <a:spcPct val="90000"/>
              </a:lnSpc>
              <a:buClr>
                <a:srgbClr val="FFFFFF"/>
              </a:buClr>
              <a:buFont typeface="Arial" panose="020B0604020202020204" pitchFamily="34" charset="0"/>
              <a:buChar char="-"/>
              <a:defRPr/>
            </a:pPr>
            <a:r>
              <a:rPr lang="hu-HU" altLang="en-US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az emberi szervezet szempontjából (16</a:t>
            </a:r>
            <a:r>
              <a:rPr lang="en-US" altLang="en-US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altLang="en-US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m);</a:t>
            </a:r>
            <a:endParaRPr lang="en-US" altLang="en-US" sz="28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66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 algn="just">
              <a:lnSpc>
                <a:spcPct val="90000"/>
              </a:lnSpc>
              <a:buClr>
                <a:srgbClr val="FFFFFF"/>
              </a:buClr>
              <a:buFont typeface="Arial" panose="020B0604020202020204" pitchFamily="34" charset="0"/>
              <a:buChar char="-"/>
              <a:defRPr/>
            </a:pPr>
            <a:r>
              <a:rPr lang="hu-HU" altLang="en-US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aerodinamikai repülési magasság lehetőségének  vizsgálata szempontjából (40–50km);</a:t>
            </a:r>
          </a:p>
          <a:p>
            <a:pPr marL="174625" indent="-174625" algn="just">
              <a:lnSpc>
                <a:spcPct val="90000"/>
              </a:lnSpc>
              <a:buClr>
                <a:srgbClr val="FFFFFF"/>
              </a:buClr>
              <a:buFont typeface="Arial" panose="020B0604020202020204" pitchFamily="34" charset="0"/>
              <a:buChar char="-"/>
              <a:defRPr/>
            </a:pPr>
            <a:r>
              <a:rPr lang="hu-HU" altLang="en-US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(Kármán-vonal 100km, ott </a:t>
            </a:r>
            <a:r>
              <a:rPr lang="hu-HU" altLang="en-US" sz="28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megsz</a:t>
            </a:r>
            <a:r>
              <a:rPr lang="en-US" altLang="en-US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ű</a:t>
            </a:r>
            <a:r>
              <a:rPr lang="hu-HU" altLang="en-US" sz="28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nik</a:t>
            </a:r>
            <a:r>
              <a:rPr lang="hu-HU" altLang="en-US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az </a:t>
            </a:r>
            <a:r>
              <a:rPr lang="hu-HU" altLang="en-US" sz="28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aerodin</a:t>
            </a:r>
            <a:r>
              <a:rPr lang="en-US" altLang="en-US" sz="28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amikai</a:t>
            </a:r>
            <a:r>
              <a:rPr lang="hu-HU" altLang="en-US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kormányzás lehetősége).</a:t>
            </a:r>
          </a:p>
          <a:p>
            <a:pPr marL="174625" indent="-174625" algn="just">
              <a:lnSpc>
                <a:spcPct val="90000"/>
              </a:lnSpc>
              <a:buClr>
                <a:srgbClr val="FFFFFF"/>
              </a:buClr>
              <a:buFont typeface="Arial" panose="020B0604020202020204" pitchFamily="34" charset="0"/>
              <a:buChar char="-"/>
              <a:defRPr/>
            </a:pPr>
            <a:r>
              <a:rPr lang="hu-HU" altLang="en-US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az űrrepülés szempontjából az a magasság, amelyen a már pályára állított űrobjektum legalább egyszer megkerüli a földet (160–170km). Számunkra természetesen a harmadik követelmény a meghatározó. A pályára állásnál ez a követelmény csak egy a háromból, amelynek eleget kell tenni    (</a:t>
            </a:r>
            <a:r>
              <a:rPr lang="hu-HU" altLang="en-US" sz="2800" i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altLang="en-US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= I. </a:t>
            </a:r>
            <a:r>
              <a:rPr lang="hu-HU" altLang="en-US" sz="28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k.s</a:t>
            </a:r>
            <a:r>
              <a:rPr lang="hu-HU" altLang="en-US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és az indulási szögbeállítás – 90°. )</a:t>
            </a:r>
            <a:endParaRPr lang="hu-HU" altLang="en-US" sz="2800" b="1" kern="0" dirty="0">
              <a:solidFill>
                <a:srgbClr val="FFFFFF"/>
              </a:solidFill>
              <a:effectLst>
                <a:outerShdw blurRad="38100" dist="38100" dir="2700000" algn="tl">
                  <a:srgbClr val="000066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81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xmlns="" id="{047014E4-F409-498D-8D8A-85EF56C33D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bg1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b="1">
                <a:solidFill>
                  <a:srgbClr val="FFFFFF"/>
                </a:solidFill>
                <a:latin typeface="Times" pitchFamily="18" charset="0"/>
              </a:rPr>
              <a:t>A TEJ</a:t>
            </a:r>
            <a:r>
              <a:rPr lang="hu-HU" b="1">
                <a:solidFill>
                  <a:srgbClr val="FFFFFF"/>
                </a:solidFill>
                <a:latin typeface="Times" pitchFamily="18" charset="0"/>
              </a:rPr>
              <a:t>Ú</a:t>
            </a:r>
            <a:r>
              <a:rPr lang="en-US" b="1">
                <a:solidFill>
                  <a:srgbClr val="FFFFFF"/>
                </a:solidFill>
                <a:latin typeface="Times" pitchFamily="18" charset="0"/>
              </a:rPr>
              <a:t>TRENDS</a:t>
            </a:r>
            <a:r>
              <a:rPr lang="hu-HU" b="1">
                <a:solidFill>
                  <a:srgbClr val="FFFFFF"/>
                </a:solidFill>
                <a:latin typeface="Times" pitchFamily="18" charset="0"/>
              </a:rPr>
              <a:t>Z</a:t>
            </a:r>
            <a:r>
              <a:rPr lang="en-US" b="1">
                <a:solidFill>
                  <a:srgbClr val="FFFFFF"/>
                </a:solidFill>
                <a:latin typeface="Times" pitchFamily="18" charset="0"/>
              </a:rPr>
              <a:t>ER</a:t>
            </a:r>
            <a:endParaRPr lang="hu-HU" b="1">
              <a:solidFill>
                <a:srgbClr val="FFFFFF"/>
              </a:solidFill>
              <a:latin typeface="Times" pitchFamily="18" charset="0"/>
            </a:endParaRPr>
          </a:p>
        </p:txBody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xmlns="" id="{127974A9-B096-4780-BCD5-754038DF71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endParaRPr lang="hu-HU" dirty="0"/>
          </a:p>
        </p:txBody>
      </p:sp>
      <p:pic>
        <p:nvPicPr>
          <p:cNvPr id="9220" name="Picture 4" descr="dirbe123_2p6dec">
            <a:extLst>
              <a:ext uri="{FF2B5EF4-FFF2-40B4-BE49-F238E27FC236}">
                <a16:creationId xmlns:a16="http://schemas.microsoft.com/office/drawing/2014/main" xmlns="" id="{E0013EDC-40EB-4FDB-BB52-8114E9B9C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5">
            <a:extLst>
              <a:ext uri="{FF2B5EF4-FFF2-40B4-BE49-F238E27FC236}">
                <a16:creationId xmlns:a16="http://schemas.microsoft.com/office/drawing/2014/main" xmlns="" id="{E643F3CA-D527-4591-8296-579CF3270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00132"/>
            <a:ext cx="9144000" cy="55786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u-HU" altLang="en-US" sz="3600" dirty="0">
                <a:solidFill>
                  <a:srgbClr val="CCEC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http://emberesavilagur.uw.hu/index.html</a:t>
            </a:r>
          </a:p>
        </p:txBody>
      </p:sp>
      <p:sp>
        <p:nvSpPr>
          <p:cNvPr id="9222" name="Line 6">
            <a:extLst>
              <a:ext uri="{FF2B5EF4-FFF2-40B4-BE49-F238E27FC236}">
                <a16:creationId xmlns:a16="http://schemas.microsoft.com/office/drawing/2014/main" xmlns="" id="{12A9D690-1ECA-413F-88CC-72B2408D7EC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2971800"/>
            <a:ext cx="3810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69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F79B3572-0E7D-48B5-830E-492F0FA141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  <a:solidFill>
            <a:srgbClr val="080808"/>
          </a:solidFill>
        </p:spPr>
        <p:txBody>
          <a:bodyPr rIns="274320"/>
          <a:lstStyle/>
          <a:p>
            <a:pPr marL="117475" indent="-114300" algn="just">
              <a:lnSpc>
                <a:spcPct val="90000"/>
              </a:lnSpc>
              <a:buNone/>
              <a:defRPr/>
            </a:pPr>
            <a:r>
              <a:rPr lang="hu-HU" sz="2800" dirty="0">
                <a:solidFill>
                  <a:srgbClr val="FFFFFF"/>
                </a:solidFill>
              </a:rPr>
              <a:t>Az élő szervezet szempontjából a világűr </a:t>
            </a:r>
            <a:r>
              <a:rPr lang="hu-HU" sz="2800" dirty="0" smtClean="0">
                <a:solidFill>
                  <a:srgbClr val="FFFFFF"/>
                </a:solidFill>
              </a:rPr>
              <a:t>16</a:t>
            </a:r>
            <a:r>
              <a:rPr lang="hu-HU" sz="2800" i="1" dirty="0" smtClean="0">
                <a:solidFill>
                  <a:srgbClr val="FFFFFF"/>
                </a:solidFill>
              </a:rPr>
              <a:t>km </a:t>
            </a:r>
            <a:r>
              <a:rPr lang="hu-HU" sz="2800" dirty="0">
                <a:solidFill>
                  <a:srgbClr val="FFFFFF"/>
                </a:solidFill>
              </a:rPr>
              <a:t>magasságban kezdődik, mert ott pl. </a:t>
            </a:r>
            <a:r>
              <a:rPr lang="hu-HU" sz="2800" dirty="0" smtClean="0">
                <a:solidFill>
                  <a:srgbClr val="FFFFFF"/>
                </a:solidFill>
              </a:rPr>
              <a:t>az </a:t>
            </a:r>
            <a:r>
              <a:rPr lang="hu-HU" sz="2800" dirty="0">
                <a:solidFill>
                  <a:srgbClr val="FFFFFF"/>
                </a:solidFill>
              </a:rPr>
              <a:t>ember szervezete </a:t>
            </a:r>
            <a:r>
              <a:rPr lang="en-US" sz="2800" dirty="0" smtClean="0">
                <a:solidFill>
                  <a:srgbClr val="FFFFFF"/>
                </a:solidFill>
              </a:rPr>
              <a:t>-</a:t>
            </a:r>
            <a:r>
              <a:rPr lang="hu-HU" sz="2800" dirty="0" smtClean="0">
                <a:solidFill>
                  <a:srgbClr val="FFFFFF"/>
                </a:solidFill>
              </a:rPr>
              <a:t> </a:t>
            </a:r>
            <a:r>
              <a:rPr lang="hu-HU" sz="2800" dirty="0">
                <a:solidFill>
                  <a:srgbClr val="FFFFFF"/>
                </a:solidFill>
              </a:rPr>
              <a:t>már nem képes oxigént felvenni, mivel ezen a magasságon már felforr a folyadék, így a vér is. </a:t>
            </a:r>
            <a:endParaRPr lang="en-US" sz="2800" dirty="0" smtClean="0">
              <a:solidFill>
                <a:srgbClr val="FFFFFF"/>
              </a:solidFill>
            </a:endParaRPr>
          </a:p>
          <a:p>
            <a:pPr marL="117475" indent="-114300" algn="just">
              <a:lnSpc>
                <a:spcPct val="90000"/>
              </a:lnSpc>
              <a:buNone/>
              <a:defRPr/>
            </a:pPr>
            <a:r>
              <a:rPr lang="hu-HU" sz="2800" dirty="0" smtClean="0">
                <a:solidFill>
                  <a:srgbClr val="FFFFFF"/>
                </a:solidFill>
              </a:rPr>
              <a:t>Ezért </a:t>
            </a:r>
            <a:r>
              <a:rPr lang="hu-HU" sz="2800" dirty="0">
                <a:solidFill>
                  <a:srgbClr val="FFFFFF"/>
                </a:solidFill>
              </a:rPr>
              <a:t>pl. a szuperszonikus repülőgépek pilótái hermetikus fülkében, speciális magassági ruhában tartózkodhatnak, és az oxigént, pl. egy véletlen </a:t>
            </a:r>
            <a:r>
              <a:rPr lang="hu-HU" sz="2800" dirty="0" err="1">
                <a:solidFill>
                  <a:srgbClr val="FFFFFF"/>
                </a:solidFill>
              </a:rPr>
              <a:t>dehermetizáció</a:t>
            </a:r>
            <a:r>
              <a:rPr lang="hu-HU" sz="2800" dirty="0">
                <a:solidFill>
                  <a:srgbClr val="FFFFFF"/>
                </a:solidFill>
              </a:rPr>
              <a:t> </a:t>
            </a:r>
            <a:r>
              <a:rPr lang="hu-HU" sz="2800" dirty="0" smtClean="0">
                <a:solidFill>
                  <a:srgbClr val="FFFFFF"/>
                </a:solidFill>
              </a:rPr>
              <a:t>esetén</a:t>
            </a:r>
            <a:r>
              <a:rPr lang="hu-HU" sz="2800" dirty="0">
                <a:solidFill>
                  <a:srgbClr val="FFFFFF"/>
                </a:solidFill>
              </a:rPr>
              <a:t>, meghatározott nyomásértékkel juttatják be a </a:t>
            </a:r>
            <a:r>
              <a:rPr lang="hu-HU" sz="2800" dirty="0" smtClean="0">
                <a:solidFill>
                  <a:srgbClr val="FFFFFF"/>
                </a:solidFill>
              </a:rPr>
              <a:t>tüdejükbe. </a:t>
            </a:r>
            <a:r>
              <a:rPr lang="hu-HU" sz="2800" dirty="0">
                <a:solidFill>
                  <a:srgbClr val="FFFFFF"/>
                </a:solidFill>
              </a:rPr>
              <a:t>Ilyen esetekben, a szervezet épségének megóvása érdekében a védőruhán elhelyezett gumicsövek felfúvódnak, s a ruhát </a:t>
            </a:r>
            <a:r>
              <a:rPr lang="en-US" sz="2800" dirty="0" smtClean="0">
                <a:solidFill>
                  <a:srgbClr val="FFFFFF"/>
                </a:solidFill>
              </a:rPr>
              <a:t>-</a:t>
            </a:r>
            <a:r>
              <a:rPr lang="hu-HU" sz="2800" dirty="0" smtClean="0">
                <a:solidFill>
                  <a:srgbClr val="FFFFFF"/>
                </a:solidFill>
              </a:rPr>
              <a:t> </a:t>
            </a:r>
            <a:r>
              <a:rPr lang="hu-HU" sz="2800" dirty="0">
                <a:solidFill>
                  <a:srgbClr val="FFFFFF"/>
                </a:solidFill>
              </a:rPr>
              <a:t>amelyet egyébként is pontosan a testre szabnak </a:t>
            </a:r>
            <a:r>
              <a:rPr lang="en-US" sz="2800" dirty="0" smtClean="0">
                <a:solidFill>
                  <a:srgbClr val="FFFFFF"/>
                </a:solidFill>
              </a:rPr>
              <a:t>-</a:t>
            </a:r>
            <a:r>
              <a:rPr lang="hu-HU" sz="2800" dirty="0" smtClean="0">
                <a:solidFill>
                  <a:srgbClr val="FFFFFF"/>
                </a:solidFill>
              </a:rPr>
              <a:t>, </a:t>
            </a:r>
            <a:r>
              <a:rPr lang="hu-HU" sz="2800" dirty="0">
                <a:solidFill>
                  <a:srgbClr val="FFFFFF"/>
                </a:solidFill>
              </a:rPr>
              <a:t>szorosan ráfeszítik a repülőgép-vezető testére, s így óvják meg attól, hogy a nagy nyomással a tüdőbe kerülő levegő belső sérülést </a:t>
            </a:r>
            <a:r>
              <a:rPr lang="hu-HU" sz="2800" dirty="0" smtClean="0">
                <a:solidFill>
                  <a:srgbClr val="FFFFFF"/>
                </a:solidFill>
              </a:rPr>
              <a:t>okozzon.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</a:p>
          <a:p>
            <a:pPr marL="117475" indent="-114300" algn="just">
              <a:lnSpc>
                <a:spcPct val="90000"/>
              </a:lnSpc>
              <a:buNone/>
              <a:defRPr/>
            </a:pPr>
            <a:r>
              <a:rPr lang="hu-HU" sz="2800" dirty="0" smtClean="0">
                <a:solidFill>
                  <a:srgbClr val="FFFFFF"/>
                </a:solidFill>
              </a:rPr>
              <a:t>Egyébként </a:t>
            </a:r>
            <a:r>
              <a:rPr lang="hu-HU" sz="2800" dirty="0">
                <a:solidFill>
                  <a:srgbClr val="FFFFFF"/>
                </a:solidFill>
              </a:rPr>
              <a:t>az emberi szervezet számára a hermetikus környezetet a magassági fülke biztosítja. Az </a:t>
            </a:r>
            <a:r>
              <a:rPr lang="hu-HU" sz="2800" dirty="0" smtClean="0">
                <a:solidFill>
                  <a:srgbClr val="FFFFFF"/>
                </a:solidFill>
              </a:rPr>
              <a:t>ábrán </a:t>
            </a:r>
            <a:r>
              <a:rPr lang="hu-HU" sz="2800" dirty="0">
                <a:solidFill>
                  <a:srgbClr val="FFFFFF"/>
                </a:solidFill>
              </a:rPr>
              <a:t>a </a:t>
            </a:r>
            <a:r>
              <a:rPr lang="hu-HU" sz="2800" dirty="0" err="1">
                <a:solidFill>
                  <a:srgbClr val="FFFFFF"/>
                </a:solidFill>
              </a:rPr>
              <a:t>Pk</a:t>
            </a:r>
            <a:r>
              <a:rPr lang="hu-HU" sz="2800" dirty="0">
                <a:solidFill>
                  <a:srgbClr val="FFFFFF"/>
                </a:solidFill>
              </a:rPr>
              <a:t> – értékek a különféle repülőgépek kabinnyomását, a szaggatott vonal pedig a külső nyomásértéket mutatja. Az </a:t>
            </a:r>
            <a:r>
              <a:rPr lang="hu-HU" sz="2800" i="1" dirty="0">
                <a:solidFill>
                  <a:srgbClr val="FFFFFF"/>
                </a:solidFill>
              </a:rPr>
              <a:t>1 </a:t>
            </a:r>
            <a:r>
              <a:rPr lang="hu-HU" sz="2800" dirty="0">
                <a:solidFill>
                  <a:srgbClr val="FFFFFF"/>
                </a:solidFill>
              </a:rPr>
              <a:t>a vadászgépek, a </a:t>
            </a:r>
            <a:r>
              <a:rPr lang="hu-HU" sz="2800" i="1" dirty="0">
                <a:solidFill>
                  <a:srgbClr val="FFFFFF"/>
                </a:solidFill>
              </a:rPr>
              <a:t>2 </a:t>
            </a:r>
            <a:r>
              <a:rPr lang="hu-HU" sz="2800" dirty="0">
                <a:solidFill>
                  <a:srgbClr val="FFFFFF"/>
                </a:solidFill>
              </a:rPr>
              <a:t>a bombázók és </a:t>
            </a:r>
            <a:r>
              <a:rPr lang="hu-HU" sz="2800" i="1" dirty="0">
                <a:solidFill>
                  <a:srgbClr val="FFFFFF"/>
                </a:solidFill>
              </a:rPr>
              <a:t>3 </a:t>
            </a:r>
            <a:r>
              <a:rPr lang="hu-HU" sz="2800" dirty="0">
                <a:solidFill>
                  <a:srgbClr val="FFFFFF"/>
                </a:solidFill>
              </a:rPr>
              <a:t>az utasszállító repülőgépek kabinmagasságát jelöli. Az ilyen fülkében a repülőgép-vezető még 20000 m-en is olyan körülmények közt dolgozhat, mintha 7000–8000 m magasságban lenne. </a:t>
            </a:r>
            <a:endParaRPr lang="hu-HU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66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1202" name="Rectangle 2">
            <a:extLst>
              <a:ext uri="{FF2B5EF4-FFF2-40B4-BE49-F238E27FC236}">
                <a16:creationId xmlns="" xmlns:a16="http://schemas.microsoft.com/office/drawing/2014/main" id="{F69F3D00-74EB-4C3C-8045-56B7391281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MAGASSÁGI KABINNYOMÁS</a:t>
            </a:r>
          </a:p>
        </p:txBody>
      </p:sp>
    </p:spTree>
    <p:extLst>
      <p:ext uri="{BB962C8B-B14F-4D97-AF65-F5344CB8AC3E}">
        <p14:creationId xmlns:p14="http://schemas.microsoft.com/office/powerpoint/2010/main" val="183664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2.5E-6 -4.07407E-6 L -2.5E-6 -0.36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2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5.55556E-7 -1.48148E-6 L -5.55556E-7 -0.2428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5.55556E-7 4.81481E-6 L -5.55556E-7 -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F79B3572-0E7D-48B5-830E-492F0FA141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  <a:solidFill>
            <a:srgbClr val="080808"/>
          </a:solidFill>
        </p:spPr>
        <p:txBody>
          <a:bodyPr rIns="274320"/>
          <a:lstStyle/>
          <a:p>
            <a:pPr marL="117475" indent="-114300" algn="just">
              <a:lnSpc>
                <a:spcPct val="90000"/>
              </a:lnSpc>
              <a:buNone/>
              <a:defRPr/>
            </a:pPr>
            <a:r>
              <a:rPr lang="hu-HU" sz="2800" dirty="0" smtClean="0">
                <a:solidFill>
                  <a:srgbClr val="FFFFFF"/>
                </a:solidFill>
              </a:rPr>
              <a:t>Ezért </a:t>
            </a:r>
            <a:r>
              <a:rPr lang="hu-HU" sz="2800" dirty="0">
                <a:solidFill>
                  <a:srgbClr val="FFFFFF"/>
                </a:solidFill>
              </a:rPr>
              <a:t>pl. a szuperszonikus repülőgépek pilótái hermetikus fülkében, speciális magassági ruhában tartózkodhatnak, és az oxigént, pl. egy véletlen </a:t>
            </a:r>
            <a:r>
              <a:rPr lang="hu-HU" sz="2800" dirty="0" err="1">
                <a:solidFill>
                  <a:srgbClr val="FFFFFF"/>
                </a:solidFill>
              </a:rPr>
              <a:t>dehermetizáció</a:t>
            </a:r>
            <a:r>
              <a:rPr lang="hu-HU" sz="2800" dirty="0">
                <a:solidFill>
                  <a:srgbClr val="FFFFFF"/>
                </a:solidFill>
              </a:rPr>
              <a:t> </a:t>
            </a:r>
            <a:r>
              <a:rPr lang="hu-HU" sz="2800" dirty="0" smtClean="0">
                <a:solidFill>
                  <a:srgbClr val="FFFFFF"/>
                </a:solidFill>
              </a:rPr>
              <a:t>esetén</a:t>
            </a:r>
            <a:r>
              <a:rPr lang="hu-HU" sz="2800" dirty="0">
                <a:solidFill>
                  <a:srgbClr val="FFFFFF"/>
                </a:solidFill>
              </a:rPr>
              <a:t>, meghatározott nyomásértékkel juttatják be a </a:t>
            </a:r>
            <a:r>
              <a:rPr lang="hu-HU" sz="2800" dirty="0" smtClean="0">
                <a:solidFill>
                  <a:srgbClr val="FFFFFF"/>
                </a:solidFill>
              </a:rPr>
              <a:t>tüdejükbe. </a:t>
            </a:r>
            <a:r>
              <a:rPr lang="hu-HU" sz="2800" dirty="0">
                <a:solidFill>
                  <a:srgbClr val="FFFFFF"/>
                </a:solidFill>
              </a:rPr>
              <a:t>Ilyen esetekben, a szervezet épségének megóvása érdekében a védőruhán elhelyezett gumicsövek felfúvódnak, s a ruhát </a:t>
            </a:r>
            <a:r>
              <a:rPr lang="en-US" sz="2800" dirty="0" smtClean="0">
                <a:solidFill>
                  <a:srgbClr val="FFFFFF"/>
                </a:solidFill>
              </a:rPr>
              <a:t>-</a:t>
            </a:r>
            <a:r>
              <a:rPr lang="hu-HU" sz="2800" dirty="0" smtClean="0">
                <a:solidFill>
                  <a:srgbClr val="FFFFFF"/>
                </a:solidFill>
              </a:rPr>
              <a:t> </a:t>
            </a:r>
            <a:r>
              <a:rPr lang="hu-HU" sz="2800" dirty="0">
                <a:solidFill>
                  <a:srgbClr val="FFFFFF"/>
                </a:solidFill>
              </a:rPr>
              <a:t>amelyet egyébként is pontosan a testre szabnak </a:t>
            </a:r>
            <a:r>
              <a:rPr lang="en-US" sz="2800" dirty="0" smtClean="0">
                <a:solidFill>
                  <a:srgbClr val="FFFFFF"/>
                </a:solidFill>
              </a:rPr>
              <a:t>-</a:t>
            </a:r>
            <a:r>
              <a:rPr lang="hu-HU" sz="2800" dirty="0" smtClean="0">
                <a:solidFill>
                  <a:srgbClr val="FFFFFF"/>
                </a:solidFill>
              </a:rPr>
              <a:t>, </a:t>
            </a:r>
            <a:r>
              <a:rPr lang="hu-HU" sz="2800" dirty="0">
                <a:solidFill>
                  <a:srgbClr val="FFFFFF"/>
                </a:solidFill>
              </a:rPr>
              <a:t>szorosan ráfeszítik a repülőgép-vezető testére, s így óvják meg attól, hogy a nagy nyomással a tüdőbe kerülő levegő belső sérülést </a:t>
            </a:r>
            <a:r>
              <a:rPr lang="hu-HU" sz="2800" dirty="0" smtClean="0">
                <a:solidFill>
                  <a:srgbClr val="FFFFFF"/>
                </a:solidFill>
              </a:rPr>
              <a:t>okozzon.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</a:p>
          <a:p>
            <a:pPr marL="117475" indent="-114300" algn="just">
              <a:lnSpc>
                <a:spcPct val="90000"/>
              </a:lnSpc>
              <a:buNone/>
              <a:defRPr/>
            </a:pPr>
            <a:r>
              <a:rPr lang="hu-HU" sz="2800" dirty="0" smtClean="0">
                <a:solidFill>
                  <a:srgbClr val="FFFFFF"/>
                </a:solidFill>
              </a:rPr>
              <a:t>Egyébként </a:t>
            </a:r>
            <a:r>
              <a:rPr lang="hu-HU" sz="2800" dirty="0">
                <a:solidFill>
                  <a:srgbClr val="FFFFFF"/>
                </a:solidFill>
              </a:rPr>
              <a:t>az emberi szervezet számára a hermetikus környezetet a magassági fülke biztosítja. Az </a:t>
            </a:r>
            <a:r>
              <a:rPr lang="hu-HU" sz="2800" dirty="0" smtClean="0">
                <a:solidFill>
                  <a:srgbClr val="FFFFFF"/>
                </a:solidFill>
              </a:rPr>
              <a:t>ábrán </a:t>
            </a:r>
            <a:r>
              <a:rPr lang="hu-HU" sz="2800" dirty="0">
                <a:solidFill>
                  <a:srgbClr val="FFFFFF"/>
                </a:solidFill>
              </a:rPr>
              <a:t>a </a:t>
            </a:r>
            <a:r>
              <a:rPr lang="hu-HU" sz="2800" dirty="0" err="1">
                <a:solidFill>
                  <a:srgbClr val="FFFFFF"/>
                </a:solidFill>
              </a:rPr>
              <a:t>Pk</a:t>
            </a:r>
            <a:r>
              <a:rPr lang="hu-HU" sz="2800" dirty="0">
                <a:solidFill>
                  <a:srgbClr val="FFFFFF"/>
                </a:solidFill>
              </a:rPr>
              <a:t> – értékek a különféle repülőgépek kabinnyomását, a szaggatott vonal pedig a külső nyomásértéket mutatja. Az </a:t>
            </a:r>
            <a:r>
              <a:rPr lang="hu-HU" sz="2800" i="1" dirty="0">
                <a:solidFill>
                  <a:srgbClr val="FFFFFF"/>
                </a:solidFill>
              </a:rPr>
              <a:t>1 </a:t>
            </a:r>
            <a:r>
              <a:rPr lang="hu-HU" sz="2800" dirty="0">
                <a:solidFill>
                  <a:srgbClr val="FFFFFF"/>
                </a:solidFill>
              </a:rPr>
              <a:t>a vadászgépek, a </a:t>
            </a:r>
            <a:r>
              <a:rPr lang="hu-HU" sz="2800" i="1" dirty="0">
                <a:solidFill>
                  <a:srgbClr val="FFFFFF"/>
                </a:solidFill>
              </a:rPr>
              <a:t>2 </a:t>
            </a:r>
            <a:r>
              <a:rPr lang="hu-HU" sz="2800" dirty="0">
                <a:solidFill>
                  <a:srgbClr val="FFFFFF"/>
                </a:solidFill>
              </a:rPr>
              <a:t>a bombázók és </a:t>
            </a:r>
            <a:r>
              <a:rPr lang="hu-HU" sz="2800" i="1" dirty="0">
                <a:solidFill>
                  <a:srgbClr val="FFFFFF"/>
                </a:solidFill>
              </a:rPr>
              <a:t>3 </a:t>
            </a:r>
            <a:r>
              <a:rPr lang="hu-HU" sz="2800" dirty="0">
                <a:solidFill>
                  <a:srgbClr val="FFFFFF"/>
                </a:solidFill>
              </a:rPr>
              <a:t>az utasszállító repülőgépek kabinmagasságát jelöli. Az ilyen fülkében a repülőgép-vezető még 20000 m-en is olyan körülmények közt dolgozhat, mintha 7000–8000 m magasságban lenne</a:t>
            </a:r>
            <a:r>
              <a:rPr lang="hu-HU" sz="2800" dirty="0" smtClean="0">
                <a:solidFill>
                  <a:srgbClr val="FFFFFF"/>
                </a:solidFill>
              </a:rPr>
              <a:t>.</a:t>
            </a:r>
            <a:endParaRPr lang="en-US" sz="2800" dirty="0" smtClean="0">
              <a:solidFill>
                <a:srgbClr val="FFFFFF"/>
              </a:solidFill>
            </a:endParaRPr>
          </a:p>
          <a:p>
            <a:pPr marL="117475" indent="-114300" algn="just">
              <a:lnSpc>
                <a:spcPct val="90000"/>
              </a:lnSpc>
              <a:buNone/>
              <a:defRPr/>
            </a:pPr>
            <a:r>
              <a:rPr lang="hu-HU" sz="2800" dirty="0">
                <a:solidFill>
                  <a:srgbClr val="FFFFFF"/>
                </a:solidFill>
              </a:rPr>
              <a:t>Egyébként az emberi szervezet számára a hermetikus környezetet a magassági fülke biztosítja. Az ábrán a </a:t>
            </a:r>
            <a:r>
              <a:rPr lang="hu-HU" sz="2800" dirty="0" err="1">
                <a:solidFill>
                  <a:srgbClr val="FFFFFF"/>
                </a:solidFill>
              </a:rPr>
              <a:t>Pk</a:t>
            </a:r>
            <a:r>
              <a:rPr lang="hu-HU" sz="2800" dirty="0">
                <a:solidFill>
                  <a:srgbClr val="FFFFFF"/>
                </a:solidFill>
              </a:rPr>
              <a:t> – értékek a különféle repülőgépek kabinnyomását, a szaggatott vonal pedig a külső nyomásértéket mutatja. Az </a:t>
            </a:r>
            <a:r>
              <a:rPr lang="hu-HU" sz="2800" i="1" dirty="0">
                <a:solidFill>
                  <a:srgbClr val="FFFFFF"/>
                </a:solidFill>
              </a:rPr>
              <a:t>1 </a:t>
            </a:r>
            <a:r>
              <a:rPr lang="hu-HU" sz="2800" dirty="0">
                <a:solidFill>
                  <a:srgbClr val="FFFFFF"/>
                </a:solidFill>
              </a:rPr>
              <a:t>a vadászgépek, a </a:t>
            </a:r>
            <a:r>
              <a:rPr lang="hu-HU" sz="2800" i="1" dirty="0">
                <a:solidFill>
                  <a:srgbClr val="FFFFFF"/>
                </a:solidFill>
              </a:rPr>
              <a:t>2 </a:t>
            </a:r>
            <a:r>
              <a:rPr lang="hu-HU" sz="2800" dirty="0">
                <a:solidFill>
                  <a:srgbClr val="FFFFFF"/>
                </a:solidFill>
              </a:rPr>
              <a:t>a bombázók és </a:t>
            </a:r>
            <a:r>
              <a:rPr lang="hu-HU" sz="2800" i="1" dirty="0">
                <a:solidFill>
                  <a:srgbClr val="FFFFFF"/>
                </a:solidFill>
              </a:rPr>
              <a:t>3 </a:t>
            </a:r>
            <a:r>
              <a:rPr lang="hu-HU" sz="2800" dirty="0">
                <a:solidFill>
                  <a:srgbClr val="FFFFFF"/>
                </a:solidFill>
              </a:rPr>
              <a:t>az utasszállító repülőgépek kabinmagasságát jelöli. Az ilyen fülkében a repülőgép-vezető még 20000 m-en is olyan körülmények közt dolgozhat, mintha 7000–8000 m magasságban lenne. </a:t>
            </a:r>
            <a:endParaRPr lang="hu-HU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66"/>
                </a:outerShdw>
              </a:effectLst>
              <a:latin typeface="Times New Roman" panose="02020603050405020304" pitchFamily="18" charset="0"/>
            </a:endParaRPr>
          </a:p>
          <a:p>
            <a:pPr marL="117475" indent="-114300" algn="just">
              <a:lnSpc>
                <a:spcPct val="90000"/>
              </a:lnSpc>
              <a:buNone/>
              <a:defRPr/>
            </a:pPr>
            <a:endParaRPr lang="hu-HU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66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1202" name="Rectangle 2">
            <a:extLst>
              <a:ext uri="{FF2B5EF4-FFF2-40B4-BE49-F238E27FC236}">
                <a16:creationId xmlns="" xmlns:a16="http://schemas.microsoft.com/office/drawing/2014/main" id="{F69F3D00-74EB-4C3C-8045-56B7391281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MAGASSÁGI KABINNYOMÁS</a:t>
            </a:r>
          </a:p>
        </p:txBody>
      </p:sp>
    </p:spTree>
    <p:extLst>
      <p:ext uri="{BB962C8B-B14F-4D97-AF65-F5344CB8AC3E}">
        <p14:creationId xmlns:p14="http://schemas.microsoft.com/office/powerpoint/2010/main" val="43547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-5.55556E-7 -0.66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2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-5.55556E-7 -0.572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6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22222E-6 L -5.55556E-7 -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xmlns="" id="{F69F3D00-74EB-4C3C-8045-56B7391281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MAGASSÁGI KABINNYOMÁS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xmlns="" id="{CFC94B7E-AD6F-49F3-A035-0815A02AD3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  <a:noFill/>
        </p:spPr>
        <p:txBody>
          <a:bodyPr/>
          <a:lstStyle/>
          <a:p>
            <a:pPr>
              <a:buFont typeface="Monotype Sorts"/>
              <a:buNone/>
            </a:pPr>
            <a:endParaRPr lang="hu-HU" altLang="en-US">
              <a:effectLst/>
            </a:endParaRPr>
          </a:p>
        </p:txBody>
      </p:sp>
      <p:pic>
        <p:nvPicPr>
          <p:cNvPr id="51204" name="Picture 4" descr="Herm">
            <a:extLst>
              <a:ext uri="{FF2B5EF4-FFF2-40B4-BE49-F238E27FC236}">
                <a16:creationId xmlns:a16="http://schemas.microsoft.com/office/drawing/2014/main" xmlns="" id="{4BB6E68E-F1E9-4115-8D9C-2F08C1B53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375"/>
            <a:ext cx="91440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70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xmlns="" id="{63F6B89E-016C-4280-8ED3-231CF070F3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hu-HU" b="1">
                <a:solidFill>
                  <a:srgbClr val="FFFFFF"/>
                </a:solidFill>
                <a:latin typeface="Times New Roman" pitchFamily="18" charset="0"/>
              </a:rPr>
              <a:t>MAGASSÁGI RUHA (VKK)</a:t>
            </a:r>
            <a:endParaRPr lang="hu-HU">
              <a:solidFill>
                <a:srgbClr val="FFFFFF"/>
              </a:solidFill>
            </a:endParaRPr>
          </a:p>
        </p:txBody>
      </p:sp>
      <p:graphicFrame>
        <p:nvGraphicFramePr>
          <p:cNvPr id="41987" name="Object 3">
            <a:extLst>
              <a:ext uri="{FF2B5EF4-FFF2-40B4-BE49-F238E27FC236}">
                <a16:creationId xmlns:a16="http://schemas.microsoft.com/office/drawing/2014/main" xmlns="" id="{C5BDEEE2-7FF9-4AB7-A02C-70CCDF729248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1905000" y="1373188"/>
          <a:ext cx="5343525" cy="548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name="Image" r:id="rId4" imgW="11576421" imgH="11881398" progId="Photoshop.Image.4">
                  <p:embed/>
                </p:oleObj>
              </mc:Choice>
              <mc:Fallback>
                <p:oleObj name="Image" r:id="rId4" imgW="11576421" imgH="11881398" progId="Photoshop.Image.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373188"/>
                        <a:ext cx="5343525" cy="5484812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816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xmlns="" id="{BDF2D031-F5C6-4431-858E-8946C5ECC3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CENTRIFUGÁLIS ERŐ </a:t>
            </a:r>
            <a:b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</a:br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MINDENNAPOKBAN</a:t>
            </a:r>
            <a:endParaRPr lang="hu-HU" altLang="en-US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xmlns="" id="{E25350D1-11B1-48B5-B2E8-4DF30E2ED0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  <a:solidFill>
            <a:srgbClr val="000000"/>
          </a:solidFill>
        </p:spPr>
        <p:txBody>
          <a:bodyPr rIns="182880"/>
          <a:lstStyle/>
          <a:p>
            <a:pPr marL="228600" indent="-228600" algn="just">
              <a:buFont typeface="Monotype Sorts"/>
              <a:buNone/>
            </a:pP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Föld</a:t>
            </a:r>
            <a:r>
              <a:rPr lang="en-US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tengelye körül</a:t>
            </a:r>
            <a:r>
              <a:rPr lang="en-US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24 óra alatt egyszer fordul meg, vagyis</a:t>
            </a:r>
            <a:r>
              <a:rPr lang="en-US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az Egyenlítőn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 =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1671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km/h,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ill. 464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Magyarország az északi szélesség 46°-</a:t>
            </a:r>
            <a:r>
              <a:rPr lang="hu-HU" altLang="en-US" sz="2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fekszik, így sebessége: 1158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km/h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vagyis 322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(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v</a:t>
            </a:r>
            <a:r>
              <a:rPr lang="hu-HU" altLang="en-US" sz="1400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46°</a:t>
            </a:r>
            <a:r>
              <a:rPr lang="hu-HU" altLang="en-US" sz="2400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=</a:t>
            </a:r>
            <a:r>
              <a:rPr lang="hu-HU" altLang="en-US" sz="24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1667 × cos 46°; 1667 × 0,695 = 1157 </a:t>
            </a:r>
            <a:r>
              <a:rPr lang="hu-HU" altLang="en-US" sz="2400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km/h.</a:t>
            </a:r>
            <a:r>
              <a:rPr lang="hu-HU" altLang="en-US" sz="24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en-US" altLang="en-US" sz="2400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61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xmlns="" id="{BDF2D031-F5C6-4431-858E-8946C5ECC3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sz="4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CENTRIFUGÁLIS ERŐ </a:t>
            </a:r>
            <a:br>
              <a:rPr lang="hu-HU" altLang="en-US" sz="4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</a:br>
            <a:r>
              <a:rPr lang="hu-HU" altLang="en-US" sz="4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MINDENNAPOKBAN</a:t>
            </a:r>
            <a:endParaRPr lang="hu-HU" altLang="en-US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xmlns="" id="{E25350D1-11B1-48B5-B2E8-4DF30E2ED0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  <a:solidFill>
            <a:srgbClr val="000000"/>
          </a:solidFill>
        </p:spPr>
        <p:txBody>
          <a:bodyPr rIns="182880"/>
          <a:lstStyle/>
          <a:p>
            <a:pPr marL="228600" indent="-228600" algn="just">
              <a:buFont typeface="Monotype Sorts"/>
              <a:buNone/>
            </a:pP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egy 80 000 </a:t>
            </a:r>
            <a:r>
              <a:rPr lang="hu-HU" altLang="en-US" sz="2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brt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hajó 30 csomóval halad — 2400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ha a 10 t. </a:t>
            </a:r>
            <a:r>
              <a:rPr lang="hu-HU" altLang="en-US" sz="2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rg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2700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km/h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sebességgel repül — 1000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ha egy rakéta 5000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sebességet ér el, akkor súlyának 30%-t kitevő centrifugális erő keletkezik. Ha egy rakéta az első kozmikus sebesség 99-át éri el (7833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akkor sem kerüli meg a Földet,</a:t>
            </a:r>
            <a:r>
              <a:rPr lang="en-US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hanem kb. 7000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után visszatér annak felszínére. Később majd látni fogjuk, hogy egy űrobjektum biztonságos pályára állításához szigorú követelményeknek kell megfelelnie. </a:t>
            </a:r>
          </a:p>
        </p:txBody>
      </p:sp>
    </p:spTree>
    <p:extLst>
      <p:ext uri="{BB962C8B-B14F-4D97-AF65-F5344CB8AC3E}">
        <p14:creationId xmlns:p14="http://schemas.microsoft.com/office/powerpoint/2010/main" val="323783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xmlns="" id="{C1EDBD05-3584-43B8-BFFC-4FC1CAE961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bg1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KOUROU</a:t>
            </a:r>
            <a:r>
              <a:rPr lang="hu-HU" altLang="en-US" sz="400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ŰRREPÜLŐTÉR ELŐNYE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xmlns="" id="{B52FE55B-18D7-48C9-9E02-4D11C89585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  <a:solidFill>
            <a:srgbClr val="080808"/>
          </a:solidFill>
        </p:spPr>
        <p:txBody>
          <a:bodyPr rIns="182880"/>
          <a:lstStyle/>
          <a:p>
            <a:pPr marL="173038" indent="-173038" algn="just">
              <a:lnSpc>
                <a:spcPct val="90000"/>
              </a:lnSpc>
              <a:buFont typeface="Monotype Sorts"/>
              <a:buNone/>
            </a:pPr>
            <a:r>
              <a:rPr lang="hu-HU" altLang="en-US" sz="3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Amint tudjuk, az űrrepülőtér földrajzi helyén a Föld forgási sebességéből adódó érték hozzáadódik a Föld körüli pályára állási sebességhez. Ebből adódik pl. hogy a Szojuz rakétakomplexum, </a:t>
            </a:r>
            <a:r>
              <a:rPr lang="hu-HU" altLang="en-US" sz="3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Kourou</a:t>
            </a:r>
            <a:r>
              <a:rPr lang="hu-HU" altLang="en-US" sz="3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30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űrrepülőtérről </a:t>
            </a:r>
            <a:r>
              <a:rPr lang="hu-HU" altLang="en-US" sz="3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indulva, nagyobb tömegű hasznos terhet </a:t>
            </a:r>
            <a:r>
              <a:rPr lang="hu-HU" altLang="en-US" sz="30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képes </a:t>
            </a:r>
            <a:r>
              <a:rPr lang="hu-HU" altLang="en-US" sz="3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Föld körüli pályára juttatni, mint Bajkonurból indulva. Mivel az adott földrajzi hely forgási </a:t>
            </a:r>
            <a:r>
              <a:rPr lang="hu-HU" altLang="en-US" sz="30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sebessége </a:t>
            </a:r>
            <a:r>
              <a:rPr lang="hu-HU" altLang="en-US" sz="3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1667 · cos </a:t>
            </a:r>
            <a:r>
              <a:rPr lang="el-GR" altLang="en-US" sz="3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hu-HU" altLang="en-US" sz="3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altLang="en-US" sz="3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Kourou</a:t>
            </a:r>
            <a:r>
              <a:rPr lang="hu-HU" altLang="en-US" sz="3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az északi szélesség 5°-án, Bajkonur pedig a 46°-án helyezkedik el, a </a:t>
            </a:r>
            <a:r>
              <a:rPr lang="hu-HU" altLang="en-US" sz="30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sebességkülönbség </a:t>
            </a:r>
            <a:r>
              <a:rPr lang="hu-HU" altLang="en-US" sz="3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kb. </a:t>
            </a:r>
            <a:r>
              <a:rPr lang="en-US" altLang="en-US" sz="3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altLang="en-US" sz="3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hu-HU" altLang="en-US" sz="30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m/s </a:t>
            </a:r>
            <a:r>
              <a:rPr lang="hu-HU" altLang="en-US" sz="3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Kourou</a:t>
            </a:r>
            <a:r>
              <a:rPr lang="hu-HU" altLang="en-US" sz="3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javára.</a:t>
            </a:r>
            <a:r>
              <a:rPr lang="hu-HU" altLang="en-US" sz="30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3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Amennyi </a:t>
            </a:r>
            <a:r>
              <a:rPr lang="hu-HU" altLang="en-US" sz="3000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tö</a:t>
            </a:r>
            <a:r>
              <a:rPr lang="en-US" altLang="en-US" sz="30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altLang="en-US" sz="30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egű </a:t>
            </a:r>
            <a:r>
              <a:rPr lang="hu-HU" altLang="en-US" sz="3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hajtóanyag kell e sebesség eléréséhez, </a:t>
            </a:r>
            <a:r>
              <a:rPr lang="hu-HU" altLang="en-US" sz="30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annyival </a:t>
            </a:r>
            <a:r>
              <a:rPr lang="hu-HU" altLang="en-US" sz="3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nagyobb lehet a hasznos teher tömege.</a:t>
            </a:r>
          </a:p>
        </p:txBody>
      </p:sp>
    </p:spTree>
    <p:extLst>
      <p:ext uri="{BB962C8B-B14F-4D97-AF65-F5344CB8AC3E}">
        <p14:creationId xmlns:p14="http://schemas.microsoft.com/office/powerpoint/2010/main" val="249222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xmlns="" id="{0C2C0255-4FC6-4B21-849E-3375DD4A7A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hu-HU" b="1" dirty="0">
                <a:solidFill>
                  <a:srgbClr val="FFFFFF"/>
                </a:solidFill>
                <a:latin typeface="Times New Roman" pitchFamily="18" charset="0"/>
              </a:rPr>
              <a:t>A SÚLY(ERŐ) ÉS A TÖMEG ÉRTELMEZÉSE</a:t>
            </a:r>
            <a:endParaRPr lang="hu-HU" sz="36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xmlns="" id="{46E36562-BD58-4AA9-A8BA-004FBBA13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  <a:solidFill>
            <a:srgbClr val="000000"/>
          </a:solidFill>
        </p:spPr>
        <p:txBody>
          <a:bodyPr/>
          <a:lstStyle/>
          <a:p>
            <a:pPr marL="0" indent="0" algn="just">
              <a:lnSpc>
                <a:spcPct val="105000"/>
              </a:lnSpc>
              <a:spcBef>
                <a:spcPct val="0"/>
              </a:spcBef>
              <a:buFont typeface="Monotype Sorts"/>
              <a:buNone/>
            </a:pPr>
            <a:r>
              <a:rPr lang="hu-HU" altLang="en-US" sz="30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en-US" sz="30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súlyerő</a:t>
            </a:r>
            <a:r>
              <a:rPr lang="hu-HU" altLang="en-US" sz="30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függőlegesen lefelé irányuló vektor, a </a:t>
            </a:r>
            <a:r>
              <a:rPr lang="hu-HU" altLang="en-US" sz="30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tömeg</a:t>
            </a:r>
            <a:r>
              <a:rPr lang="hu-HU" altLang="en-US" sz="30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viszont skaláris (irány nélküli) mennyiség, amelynek súlyereje a nehéz-</a:t>
            </a:r>
          </a:p>
          <a:p>
            <a:pPr marL="0" indent="0" algn="just">
              <a:lnSpc>
                <a:spcPct val="105000"/>
              </a:lnSpc>
              <a:spcBef>
                <a:spcPct val="0"/>
              </a:spcBef>
              <a:buFont typeface="Monotype Sorts"/>
              <a:buNone/>
            </a:pPr>
            <a:r>
              <a:rPr lang="hu-HU" altLang="en-US" sz="3000" b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ségi</a:t>
            </a:r>
            <a:r>
              <a:rPr lang="hu-HU" altLang="en-US" sz="30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gyorsulás helyi értéké-</a:t>
            </a:r>
          </a:p>
          <a:p>
            <a:pPr marL="0" indent="0" algn="just">
              <a:lnSpc>
                <a:spcPct val="105000"/>
              </a:lnSpc>
              <a:spcBef>
                <a:spcPct val="0"/>
              </a:spcBef>
              <a:buFont typeface="Monotype Sorts"/>
              <a:buNone/>
            </a:pPr>
            <a:r>
              <a:rPr lang="hu-HU" altLang="en-US" sz="3000" b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től</a:t>
            </a:r>
            <a:r>
              <a:rPr lang="hu-HU" altLang="en-US" sz="30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függ.</a:t>
            </a:r>
          </a:p>
          <a:p>
            <a:pPr marL="0" indent="0" algn="just">
              <a:lnSpc>
                <a:spcPct val="105000"/>
              </a:lnSpc>
              <a:spcBef>
                <a:spcPct val="0"/>
              </a:spcBef>
              <a:buFont typeface="Monotype Sorts"/>
              <a:buNone/>
            </a:pPr>
            <a:r>
              <a:rPr lang="hu-HU" altLang="en-US" sz="30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mellékelt ábrán látható,</a:t>
            </a:r>
          </a:p>
          <a:p>
            <a:pPr marL="0" indent="0" algn="just">
              <a:lnSpc>
                <a:spcPct val="105000"/>
              </a:lnSpc>
              <a:spcBef>
                <a:spcPct val="0"/>
              </a:spcBef>
              <a:buFont typeface="Monotype Sorts"/>
              <a:buNone/>
            </a:pPr>
            <a:r>
              <a:rPr lang="hu-HU" altLang="en-US" sz="30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hogy a magasság </a:t>
            </a:r>
            <a:r>
              <a:rPr lang="hu-HU" altLang="en-US" sz="3000" b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növekedé-</a:t>
            </a:r>
            <a:endParaRPr lang="hu-HU" altLang="en-US" sz="3000" b="1" dirty="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5000"/>
              </a:lnSpc>
              <a:spcBef>
                <a:spcPct val="0"/>
              </a:spcBef>
              <a:buFont typeface="Monotype Sorts"/>
              <a:buNone/>
            </a:pPr>
            <a:r>
              <a:rPr lang="hu-HU" altLang="en-US" sz="3000" b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sével</a:t>
            </a:r>
            <a:r>
              <a:rPr lang="hu-HU" altLang="en-US" sz="30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négyzetesen csökken</a:t>
            </a:r>
          </a:p>
          <a:p>
            <a:pPr marL="0" indent="0" algn="just">
              <a:lnSpc>
                <a:spcPct val="105000"/>
              </a:lnSpc>
              <a:spcBef>
                <a:spcPct val="0"/>
              </a:spcBef>
              <a:buFont typeface="Monotype Sorts"/>
              <a:buNone/>
            </a:pPr>
            <a:r>
              <a:rPr lang="hu-HU" altLang="en-US" sz="30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nehézségi gyorsulás.</a:t>
            </a:r>
          </a:p>
          <a:p>
            <a:pPr marL="0" indent="0" algn="just">
              <a:lnSpc>
                <a:spcPct val="105000"/>
              </a:lnSpc>
              <a:spcBef>
                <a:spcPct val="0"/>
              </a:spcBef>
              <a:buFont typeface="Monotype Sorts"/>
              <a:buNone/>
            </a:pPr>
            <a:endParaRPr lang="hu-HU" altLang="en-US" sz="600" b="1" dirty="0">
              <a:solidFill>
                <a:srgbClr val="080808"/>
              </a:solidFill>
              <a:effectLst/>
              <a:latin typeface="Times New Roman" panose="02020603050405020304" pitchFamily="18" charset="0"/>
            </a:endParaRPr>
          </a:p>
        </p:txBody>
      </p:sp>
      <p:graphicFrame>
        <p:nvGraphicFramePr>
          <p:cNvPr id="69636" name="Object 4">
            <a:extLst>
              <a:ext uri="{FF2B5EF4-FFF2-40B4-BE49-F238E27FC236}">
                <a16:creationId xmlns:a16="http://schemas.microsoft.com/office/drawing/2014/main" xmlns="" id="{6F91AF77-F6E8-41AE-9010-42CD5DC603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1600" y="2900363"/>
          <a:ext cx="3962400" cy="388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name="Klip" r:id="rId4" imgW="2617143" imgH="2553143" progId="MS_ClipArt_Gallery.2">
                  <p:embed/>
                </p:oleObj>
              </mc:Choice>
              <mc:Fallback>
                <p:oleObj name="Klip" r:id="rId4" imgW="2617143" imgH="255314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900363"/>
                        <a:ext cx="3962400" cy="388143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83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>
            <a:extLst>
              <a:ext uri="{FF2B5EF4-FFF2-40B4-BE49-F238E27FC236}">
                <a16:creationId xmlns:a16="http://schemas.microsoft.com/office/drawing/2014/main" xmlns="" id="{40BCDB6C-EBDE-48FE-9314-290E0538C3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  <a:solidFill>
            <a:srgbClr val="000000"/>
          </a:solidFill>
        </p:spPr>
        <p:txBody>
          <a:bodyPr rIns="182880"/>
          <a:lstStyle/>
          <a:p>
            <a:pPr marL="174625" indent="-174625" algn="just">
              <a:lnSpc>
                <a:spcPct val="80000"/>
              </a:lnSpc>
              <a:buFont typeface="Monotype Sorts"/>
              <a:buNone/>
            </a:pPr>
            <a:r>
              <a:rPr lang="hu-HU" altLang="en-US" sz="28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tömeg (</a:t>
            </a:r>
            <a:r>
              <a:rPr lang="hu-HU" altLang="en-US" sz="2800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mértékegys</a:t>
            </a:r>
            <a:r>
              <a:rPr lang="hu-HU" altLang="en-US" sz="28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.: kg):</a:t>
            </a:r>
            <a:r>
              <a:rPr lang="hu-HU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 tömegmérés egysége, az egy köbdeciméter 4°C-os desztillált víz 760 Hgmm </a:t>
            </a:r>
            <a:r>
              <a:rPr lang="hu-HU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nyomáson </a:t>
            </a:r>
            <a:r>
              <a:rPr lang="hu-HU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mért tömege. </a:t>
            </a:r>
            <a:endParaRPr lang="en-US" altLang="en-US" sz="2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 algn="just">
              <a:lnSpc>
                <a:spcPct val="80000"/>
              </a:lnSpc>
              <a:buNone/>
            </a:pPr>
            <a:r>
              <a:rPr lang="hu-HU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tehetetlen tömeg a test tehetetlenségének mértéke: a rá ható erő mozgásállapot változtató hatásával szembeni ellenállás. A kis tehetetlen tömegű test sokkal gyorsabban változtatja mozgásállapotát, mint a nagy tehetetlen tömegű.</a:t>
            </a:r>
          </a:p>
          <a:p>
            <a:pPr marL="174625" indent="-174625" algn="just">
              <a:lnSpc>
                <a:spcPct val="80000"/>
              </a:lnSpc>
              <a:buNone/>
            </a:pPr>
            <a:r>
              <a:rPr lang="hu-HU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passzív gravitáló tömeg a test és a gravitációs tér kölcsönhatásának mértéke. Azonos gravitációs térben a kisebb passzív gravitáló tömegű testre kisebb erő hat, mint a nagyobbra. (Ezt az erőt nevezik a test súlyának. Gyakran a hétköznapi értelemben a „súlyt” és a „tömeget” szinonimaként használják, mert a gravitációs tér nagyjából állandó nagyságú az egész Föld felszínén. A fizikában a kettőt megkülönböztetjük: egy testnek nagyobb lesz a súlya, ha erősebb gravitációs térbe helyezzük, de a passzív gravitáló tömege változatlan</a:t>
            </a:r>
            <a:r>
              <a:rPr lang="hu-HU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en-US" altLang="en-US" sz="2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 algn="just">
              <a:lnSpc>
                <a:spcPct val="80000"/>
              </a:lnSpc>
              <a:buNone/>
            </a:pPr>
            <a:r>
              <a:rPr lang="hu-HU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Az aktív gravitáló tömeg a test által létrehozott gravitációs tér erősségének a mértéke. Például a Hold gyengébb gravitációs teret hoz létre, mint a Föld, mert a Holdnak kisebb az aktív gravitáló tömege.</a:t>
            </a:r>
          </a:p>
          <a:p>
            <a:pPr marL="174625" indent="-174625" algn="just">
              <a:lnSpc>
                <a:spcPct val="80000"/>
              </a:lnSpc>
              <a:buNone/>
            </a:pPr>
            <a:endParaRPr lang="hu-HU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xmlns="" id="{360460D0-3A07-4F6D-8102-2A15F6EB9A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SÚLYRÓL ÉS A TÖMEGRŐL</a:t>
            </a:r>
            <a:endParaRPr lang="en-US" altLang="en-US" b="1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03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2.77778E-6 -0.439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20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>
            <a:extLst>
              <a:ext uri="{FF2B5EF4-FFF2-40B4-BE49-F238E27FC236}">
                <a16:creationId xmlns:a16="http://schemas.microsoft.com/office/drawing/2014/main" xmlns="" id="{40BCDB6C-EBDE-48FE-9314-290E0538C3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318782"/>
            <a:ext cx="9144000" cy="6539218"/>
          </a:xfrm>
          <a:solidFill>
            <a:srgbClr val="000000"/>
          </a:solidFill>
        </p:spPr>
        <p:txBody>
          <a:bodyPr rIns="182880"/>
          <a:lstStyle/>
          <a:p>
            <a:pPr marL="174625" indent="-174625" algn="just">
              <a:lnSpc>
                <a:spcPct val="80000"/>
              </a:lnSpc>
              <a:buNone/>
            </a:pPr>
            <a:r>
              <a:rPr lang="hu-HU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tehetetlen tömeg a test tehetetlenségének mértéke: a rá ható erő mozgásállapot változtató hatásával szembeni ellenállás. A kis tehetetlen tömegű test sokkal gyorsabban változtatja mozgásállapotát, mint a nagy tehetetlen tömegű.</a:t>
            </a:r>
          </a:p>
          <a:p>
            <a:pPr marL="174625" indent="-174625" algn="just">
              <a:lnSpc>
                <a:spcPct val="80000"/>
              </a:lnSpc>
              <a:buNone/>
            </a:pPr>
            <a:r>
              <a:rPr lang="hu-HU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passzív gravitáló tömeg a test és a gravitációs tér kölcsönhatásának mértéke. Azonos gravitációs térben a kisebb passzív gravitáló tömegű testre kisebb erő hat, mint a nagyobbra. (Ezt az erőt nevezik a test súlyának. Gyakran a hétköznapi értelemben a „súlyt” és a „tömeget” szinonimaként használják, mert a gravitációs tér nagyjából állandó nagyságú az egész Föld felszínén. A fizikában a kettőt megkülönböztetjük: egy testnek nagyobb lesz a súlya, ha erősebb gravitációs térbe helyezzük, de a passzív gravitáló tömege változatlan.)</a:t>
            </a:r>
          </a:p>
          <a:p>
            <a:pPr marL="174625" indent="-174625" algn="just">
              <a:lnSpc>
                <a:spcPct val="80000"/>
              </a:lnSpc>
              <a:buNone/>
            </a:pPr>
            <a:r>
              <a:rPr lang="hu-HU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aktív gravitáló tömeg a test által létrehozott gravitációs tér erősségének a mértéke. Például a Hold gyengébb gravitációs teret hoz létre, mint a Föld, mert a Holdnak kisebb az aktív gravitáló tömege.</a:t>
            </a: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xmlns="" id="{360460D0-3A07-4F6D-8102-2A15F6EB9A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SÚLYRÓL ÉS A TÖMEGRŐL</a:t>
            </a:r>
            <a:endParaRPr lang="en-US" altLang="en-US" b="1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49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L 2.77778E-6 -0.43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7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2.77778E-6 -0.5245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2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L 2.77778E-6 -0.508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129EB7BF-6C5D-48E2-B21D-A92D6B2BAA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>
                <a:solidFill>
                  <a:srgbClr val="FFFFFF"/>
                </a:solidFill>
                <a:effectLst/>
                <a:latin typeface="Times" panose="02020603050405020304" pitchFamily="18" charset="0"/>
              </a:rPr>
              <a:t>A TEJÚTRENDSZER</a:t>
            </a: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xmlns="" id="{B053B96C-2D0E-4D50-A6C3-B0FE3EC3A5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endParaRPr lang="hu-HU"/>
          </a:p>
        </p:txBody>
      </p:sp>
      <p:pic>
        <p:nvPicPr>
          <p:cNvPr id="10244" name="Picture 4" descr="eso0830a_A">
            <a:extLst>
              <a:ext uri="{FF2B5EF4-FFF2-40B4-BE49-F238E27FC236}">
                <a16:creationId xmlns:a16="http://schemas.microsoft.com/office/drawing/2014/main" xmlns="" id="{90824A0B-375D-4916-AA75-FDD744606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Szövegdoboz 1">
            <a:extLst>
              <a:ext uri="{FF2B5EF4-FFF2-40B4-BE49-F238E27FC236}">
                <a16:creationId xmlns:a16="http://schemas.microsoft.com/office/drawing/2014/main" xmlns="" id="{7AC12819-C076-42BC-8E8F-F967B7DEA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3" y="1123950"/>
            <a:ext cx="52355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u-HU" altLang="en-US" sz="2800">
                <a:solidFill>
                  <a:srgbClr val="CCEC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Küllős spirálgalaxis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u-HU" altLang="en-US" sz="2800">
                <a:solidFill>
                  <a:srgbClr val="CCEC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Átmérője kb. 130 000 fényév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u-HU" altLang="en-US" sz="2800">
                <a:solidFill>
                  <a:srgbClr val="CCEC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Naprendszerünk a középponttól kb.</a:t>
            </a:r>
            <a:br>
              <a:rPr kumimoji="0" lang="hu-HU" altLang="en-US" sz="2800">
                <a:solidFill>
                  <a:srgbClr val="CCEC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hu-HU" altLang="en-US" sz="2800">
                <a:solidFill>
                  <a:srgbClr val="CCEC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40 000 fényévnyire található</a:t>
            </a:r>
          </a:p>
        </p:txBody>
      </p:sp>
    </p:spTree>
    <p:extLst>
      <p:ext uri="{BB962C8B-B14F-4D97-AF65-F5344CB8AC3E}">
        <p14:creationId xmlns:p14="http://schemas.microsoft.com/office/powerpoint/2010/main" val="16484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xmlns="" id="{360460D0-3A07-4F6D-8102-2A15F6EB9A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SÚLYRÓL ÉS A TÖMEGRŐL</a:t>
            </a:r>
            <a:endParaRPr lang="en-US" altLang="en-US" b="1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xmlns="" id="{40BCDB6C-EBDE-48FE-9314-290E0538C3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  <a:solidFill>
            <a:srgbClr val="000000"/>
          </a:solidFill>
        </p:spPr>
        <p:txBody>
          <a:bodyPr rIns="182880"/>
          <a:lstStyle/>
          <a:p>
            <a:pPr algn="just">
              <a:lnSpc>
                <a:spcPct val="80000"/>
              </a:lnSpc>
              <a:buFont typeface="Monotype Sorts"/>
              <a:buNone/>
            </a:pPr>
            <a:r>
              <a:rPr lang="hu-HU" altLang="en-US" sz="2800" u="sng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en-US" sz="2800" u="sng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súly és a tömeg.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Nem határolták el kellőképpen a tömeg és a súly, illetve a súlyerő fogalmát. Ezért a kilogramm nemzetközi alapértékét a súlyegység etalonjának is </a:t>
            </a: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tartották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Ez addig nem volt zavaró, ameddig nem derült ki, hogy: – a súlyerő a Föld különböző részein is más és más értékű. A tömegnek és a gyorsulásnak a szorzata a sarkokon </a:t>
            </a: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en-US" sz="2800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örülbelül</a:t>
            </a:r>
            <a:r>
              <a:rPr lang="en-US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fél</a:t>
            </a:r>
            <a:r>
              <a:rPr lang="en-US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százalékkal</a:t>
            </a: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nagyobb, mint pl. az egyenlítőn, ill. egy magas hegy tetején is kisebb, mint a </a:t>
            </a: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tengerszinten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80000"/>
              </a:lnSpc>
              <a:buFont typeface="Monotype Sorts"/>
              <a:buNone/>
            </a:pP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Erre jött az űrkorszak, s kiderült, hogy a Holdon a </a:t>
            </a: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nehézségi 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gyorsulás értéke csak 1/6-a a földiének. Ekkor már e kérdésben lépni kellett, és elhatárolták e fogalmakat</a:t>
            </a: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u="sng" dirty="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04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xmlns="" id="{DC320CA4-319C-49BA-A271-6D124AEB76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SÚLYRÓL ÉS A TÖMEGRŐL</a:t>
            </a: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xmlns="" id="{F32317E5-1FD1-433A-A13D-EA52B0C03D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  <a:solidFill>
            <a:srgbClr val="000000"/>
          </a:solidFill>
        </p:spPr>
        <p:txBody>
          <a:bodyPr rIns="182880"/>
          <a:lstStyle/>
          <a:p>
            <a:pPr algn="just">
              <a:lnSpc>
                <a:spcPct val="90000"/>
              </a:lnSpc>
              <a:buFont typeface="Monotype Sorts"/>
              <a:buNone/>
              <a:defRPr/>
            </a:pPr>
            <a:r>
              <a:rPr lang="hu-HU" altLang="en-US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Az 1957-es évben az űrhajózás korszakához </a:t>
            </a:r>
            <a:r>
              <a:rPr lang="hu-HU" altLang="en-US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érkeztünk</a:t>
            </a:r>
            <a:r>
              <a:rPr lang="hu-HU" altLang="en-US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Kiderült, hogy egy adott tömeg földi súlyerejére a Holdon csak 1/6-nyi értéket </a:t>
            </a:r>
            <a:r>
              <a:rPr lang="hu-HU" altLang="en-US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kapunk</a:t>
            </a:r>
            <a:r>
              <a:rPr lang="hu-HU" altLang="en-US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 Nap felszínén pedig 28-szorosát kapnánk.;</a:t>
            </a:r>
          </a:p>
          <a:p>
            <a:pPr algn="just">
              <a:lnSpc>
                <a:spcPct val="90000"/>
              </a:lnSpc>
              <a:buFont typeface="Monotype Sorts"/>
              <a:buNone/>
              <a:defRPr/>
            </a:pPr>
            <a:r>
              <a:rPr lang="hu-HU" altLang="en-US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Az űrhajók és az űrhajósok a Föld körüli pályán a súlytalanság állapotában vannak, de azt nem mondhatjuk, hogy a tömegük is nulla. Sőt!</a:t>
            </a:r>
          </a:p>
          <a:p>
            <a:pPr algn="just">
              <a:lnSpc>
                <a:spcPct val="90000"/>
              </a:lnSpc>
              <a:buFont typeface="Monotype Sorts"/>
              <a:buNone/>
              <a:defRPr/>
            </a:pPr>
            <a:r>
              <a:rPr lang="hu-HU" altLang="en-US" u="sng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súly – erőmennyiség (vektor),</a:t>
            </a:r>
            <a:r>
              <a:rPr lang="hu-HU" altLang="en-US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Föld (égitest) vonzóerejét fejezi ki. Ez az erő tehát az „</a:t>
            </a:r>
            <a:r>
              <a:rPr lang="hu-HU" altLang="en-US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m”</a:t>
            </a:r>
            <a:r>
              <a:rPr lang="hu-HU" altLang="en-US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tömegnek </a:t>
            </a:r>
            <a:r>
              <a:rPr lang="hu-HU" altLang="en-US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(skalár) és az ott érvényes „</a:t>
            </a:r>
            <a:r>
              <a:rPr lang="hu-HU" altLang="en-US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g” </a:t>
            </a:r>
            <a:r>
              <a:rPr lang="hu-HU" altLang="en-US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gyorsulásnak </a:t>
            </a:r>
            <a:r>
              <a:rPr lang="hu-HU" altLang="en-US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(vektor) a szorzata.</a:t>
            </a:r>
            <a:endParaRPr lang="en-US" altLang="en-US" i="1" dirty="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Monotype Sorts"/>
              <a:buNone/>
              <a:defRPr/>
            </a:pPr>
            <a:endParaRPr lang="hu-HU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33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xmlns="" id="{CF6CF695-A6B0-42BB-A363-FBF4B6B420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TÖMEGRŐL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xmlns="" id="{7FFED07C-590A-4FAD-A188-3F8BE4A861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  <a:solidFill>
            <a:srgbClr val="000000"/>
          </a:solidFill>
        </p:spPr>
        <p:txBody>
          <a:bodyPr rIns="182880"/>
          <a:lstStyle/>
          <a:p>
            <a:pPr marL="171450" indent="-171450" algn="just">
              <a:lnSpc>
                <a:spcPct val="90000"/>
              </a:lnSpc>
              <a:buFont typeface="Monotype Sorts"/>
              <a:buNone/>
            </a:pP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 a tömeg? A tömeg a testnek a mozgatóerővel szemben </a:t>
            </a:r>
            <a:r>
              <a:rPr lang="hu-HU" altLang="en-US" sz="2800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tanusított</a:t>
            </a: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ellenállása, amely mindenhol állandó. </a:t>
            </a:r>
          </a:p>
        </p:txBody>
      </p:sp>
    </p:spTree>
    <p:extLst>
      <p:ext uri="{BB962C8B-B14F-4D97-AF65-F5344CB8AC3E}">
        <p14:creationId xmlns:p14="http://schemas.microsoft.com/office/powerpoint/2010/main" val="408788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xmlns="" id="{CF6CF695-A6B0-42BB-A363-FBF4B6B420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TÖMEGRŐL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xmlns="" id="{7FFED07C-590A-4FAD-A188-3F8BE4A861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  <a:solidFill>
            <a:srgbClr val="000000"/>
          </a:solidFill>
        </p:spPr>
        <p:txBody>
          <a:bodyPr rIns="182880"/>
          <a:lstStyle/>
          <a:p>
            <a:pPr marL="171450" indent="-171450" algn="just">
              <a:lnSpc>
                <a:spcPct val="90000"/>
              </a:lnSpc>
              <a:buFont typeface="Monotype Sorts"/>
              <a:buNone/>
            </a:pP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egy </a:t>
            </a:r>
            <a:r>
              <a:rPr lang="hu-HU" altLang="en-US" sz="2800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kilogram</a:t>
            </a:r>
            <a:r>
              <a:rPr lang="en-US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tömegre a Földön 1 </a:t>
            </a:r>
            <a:r>
              <a:rPr lang="hu-HU" altLang="en-US" sz="2800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erőkg</a:t>
            </a:r>
            <a:r>
              <a:rPr lang="hu-HU" altLang="en-US" sz="2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-mal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hatunk (9,81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egy másodpercig, közel 10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végsebességet érünk el (gyorsulása 9,81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r>
              <a:rPr lang="hu-HU" altLang="en-US" sz="2800" baseline="30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 A tömeg a testnek olyan </a:t>
            </a: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tulajdonsága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amely a világmindenség bármely pontján állandó. Ha egy test tömegét meg akarjuk határozni, akkor arra 1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erővel hatunk egy másodpercig, s tapasztaljuk, hogy az 2 méter végsebességgel mozog. Mivel ez ötöde az egy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tömegű 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test végsebességének, egyértelmű, hogy az </a:t>
            </a: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ismeretlen 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test tömege az etalon ötszöröse, vagyis öt kg.</a:t>
            </a:r>
          </a:p>
          <a:p>
            <a:pPr marL="171450" indent="-171450" algn="just">
              <a:lnSpc>
                <a:spcPct val="90000"/>
              </a:lnSpc>
              <a:buFont typeface="Monotype Sorts"/>
              <a:buNone/>
            </a:pP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Nap felszínén 1 kg tömegű test 28 kg (275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N)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súlyerőt </a:t>
            </a:r>
            <a:r>
              <a:rPr lang="hu-HU" altLang="en-US" sz="28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képvisel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A rá ható erő ugyanennyi, így sebessége 9,81 </a:t>
            </a:r>
            <a:r>
              <a:rPr lang="hu-HU" altLang="en-US" sz="28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r>
              <a:rPr lang="hu-HU" altLang="en-US" sz="2800" baseline="30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altLang="en-US" sz="28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lesz.</a:t>
            </a:r>
          </a:p>
        </p:txBody>
      </p:sp>
    </p:spTree>
    <p:extLst>
      <p:ext uri="{BB962C8B-B14F-4D97-AF65-F5344CB8AC3E}">
        <p14:creationId xmlns:p14="http://schemas.microsoft.com/office/powerpoint/2010/main" val="151612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xmlns="" id="{163294E6-9383-4B26-92D4-CFF4ED83F7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TÖMEGRŐL</a:t>
            </a:r>
            <a:endParaRPr lang="en-US" altLang="en-US" b="1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xmlns="" id="{51A22311-7C16-4CC9-A628-CDECD7F8B7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  <a:solidFill>
            <a:srgbClr val="000000"/>
          </a:solidFill>
        </p:spPr>
        <p:txBody>
          <a:bodyPr rIns="182880"/>
          <a:lstStyle/>
          <a:p>
            <a:pPr marL="171450" indent="-171450" algn="just">
              <a:buFont typeface="Monotype Sorts" pitchFamily="2" charset="2"/>
              <a:buNone/>
              <a:defRPr/>
            </a:pPr>
            <a:r>
              <a:rPr lang="hu-HU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Mivel: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 = ma, a</a:t>
            </a:r>
            <a:r>
              <a:rPr lang="hu-HU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súlyerő (G) a Földön</a:t>
            </a:r>
            <a:r>
              <a:rPr lang="hu-HU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hu-HU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„m” </a:t>
            </a:r>
            <a:r>
              <a:rPr lang="hu-HU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tö-megnek</a:t>
            </a:r>
            <a:r>
              <a:rPr lang="hu-HU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és a</a:t>
            </a:r>
            <a:r>
              <a:rPr lang="hu-HU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„g” </a:t>
            </a:r>
            <a:r>
              <a:rPr lang="hu-HU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nehézségi gyorsulásnak a </a:t>
            </a:r>
            <a:r>
              <a:rPr lang="hu-HU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szorzata</a:t>
            </a:r>
            <a:r>
              <a:rPr lang="hu-HU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tehát: </a:t>
            </a:r>
            <a:r>
              <a:rPr lang="hu-HU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 = mg</a:t>
            </a:r>
            <a:r>
              <a:rPr lang="hu-HU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71450" indent="-171450" algn="just">
              <a:buFont typeface="Monotype Sorts" pitchFamily="2" charset="2"/>
              <a:buNone/>
              <a:defRPr/>
            </a:pPr>
            <a:r>
              <a:rPr lang="hu-HU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Mondhatjuk azt, hogy a mindennapi életben a </a:t>
            </a:r>
            <a:r>
              <a:rPr lang="hu-HU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tömeg </a:t>
            </a:r>
            <a:r>
              <a:rPr lang="hu-HU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változatlan, állandó értékű (kivéve a </a:t>
            </a:r>
            <a:r>
              <a:rPr lang="hu-HU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fénysebesség </a:t>
            </a:r>
            <a:r>
              <a:rPr lang="hu-HU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megközelítésének esetét).</a:t>
            </a:r>
          </a:p>
          <a:p>
            <a:pPr marL="171450" indent="-171450" algn="just">
              <a:buFont typeface="Monotype Sorts" pitchFamily="2" charset="2"/>
              <a:buNone/>
              <a:defRPr/>
            </a:pPr>
            <a:r>
              <a:rPr lang="hu-HU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rugós mérleg (dinamométer) a testre ható </a:t>
            </a:r>
            <a:r>
              <a:rPr lang="hu-HU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súlyerőt</a:t>
            </a:r>
            <a:r>
              <a:rPr lang="hu-HU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míg a kétkarú mérleg a test tömegét méri, illetve hasonlítja össze egy meghatározott </a:t>
            </a:r>
            <a:r>
              <a:rPr lang="hu-HU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etalonnal</a:t>
            </a:r>
            <a:r>
              <a:rPr lang="hu-HU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i="1" dirty="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4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xmlns="" id="{AFB9C752-5F25-48F9-862A-10457821D2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chemeClr val="bg1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hu-HU" altLang="en-US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TÖMEGRŐL</a:t>
            </a:r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xmlns="" id="{453DDE40-B207-45BA-B8D1-AFEB6643D4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  <a:solidFill>
            <a:srgbClr val="080808"/>
          </a:solidFill>
        </p:spPr>
        <p:txBody>
          <a:bodyPr/>
          <a:lstStyle/>
          <a:p>
            <a:pPr marL="171450" indent="-171450" algn="just"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hu-HU" sz="31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tömeg és a súly fogalma még napjainkban is </a:t>
            </a:r>
            <a:r>
              <a:rPr lang="hu-HU" sz="31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keveredik</a:t>
            </a:r>
            <a:r>
              <a:rPr lang="hu-HU" sz="31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Kifogásolható pl. ha azt mondjuk, hogy: valamely test súlya (kg); raksúlya (kg); </a:t>
            </a:r>
            <a:r>
              <a:rPr lang="hu-HU" sz="31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őnsúlya</a:t>
            </a:r>
            <a:r>
              <a:rPr lang="hu-HU" sz="31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31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r>
              <a:rPr lang="hu-HU" sz="31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 Helyesen: tömege (kg); a rakomány tömege (kg); a jármű saját tömege (kg). </a:t>
            </a:r>
          </a:p>
          <a:p>
            <a:pPr marL="171450" indent="-171450" algn="just"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hu-HU" sz="31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Esetenként a testnek nem a tömegét, hanem a rá ható nehézségi erőt akarjuk hangsúlyozni. Ilyen-kor a súlyerő fogalmat használjuk, és utána erő-egységet írunk. Pl., ha a tengely 2500 </a:t>
            </a:r>
            <a:r>
              <a:rPr lang="hu-HU" sz="31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r>
              <a:rPr lang="hu-HU" sz="31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tömeget hord, akkor a terhelő súlyerő = 24 500 </a:t>
            </a:r>
            <a:r>
              <a:rPr lang="hu-HU" sz="31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N, </a:t>
            </a:r>
            <a:r>
              <a:rPr lang="hu-HU" sz="31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vagyis 24,5 </a:t>
            </a:r>
            <a:r>
              <a:rPr lang="hu-HU" sz="3100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kN</a:t>
            </a:r>
            <a:r>
              <a:rPr lang="hu-HU" sz="31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r>
              <a:rPr lang="hu-HU" sz="31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(1000</a:t>
            </a:r>
            <a:r>
              <a:rPr lang="hu-HU" sz="31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 – </a:t>
            </a:r>
            <a:r>
              <a:rPr lang="hu-HU" sz="31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31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100" i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kN</a:t>
            </a:r>
            <a:r>
              <a:rPr lang="hu-HU" sz="31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sz="31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31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000 </a:t>
            </a:r>
            <a:r>
              <a:rPr lang="hu-HU" sz="31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r>
              <a:rPr lang="hu-HU" sz="31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1 </a:t>
            </a:r>
            <a:r>
              <a:rPr lang="hu-HU" sz="31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hu-HU" sz="31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100" dirty="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endParaRPr lang="hu-HU" i="1" dirty="0">
              <a:solidFill>
                <a:srgbClr val="FFFFFF"/>
              </a:solidFill>
              <a:effectLst>
                <a:outerShdw blurRad="38100" dist="38100" dir="2700000" algn="tl">
                  <a:srgbClr val="000066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27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xmlns="" id="{290A3E9F-1E77-4F14-8DDD-82F5F488A2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bg1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hu-HU" b="1">
                <a:solidFill>
                  <a:srgbClr val="FFFFFF"/>
                </a:solidFill>
                <a:latin typeface="Times New Roman" pitchFamily="18" charset="0"/>
              </a:rPr>
              <a:t>A SÚLYTALANSÁGRÓL</a:t>
            </a:r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xmlns="" id="{C2410B6C-104C-45BB-B615-C835409AFD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  <a:solidFill>
            <a:srgbClr val="080808"/>
          </a:solidFill>
        </p:spPr>
        <p:txBody>
          <a:bodyPr rIns="182880"/>
          <a:lstStyle/>
          <a:p>
            <a:pPr marL="231775" indent="-207963" algn="just">
              <a:buFont typeface="Monotype Sorts"/>
              <a:buNone/>
              <a:defRPr/>
            </a:pPr>
            <a:r>
              <a:rPr lang="hu-HU" altLang="en-US" sz="3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„Ha egy test a világűrben, kizárólag az egyetemes </a:t>
            </a:r>
            <a:r>
              <a:rPr lang="hu-HU" altLang="en-US" sz="30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30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ö</a:t>
            </a:r>
            <a:r>
              <a:rPr lang="hu-HU" altLang="en-US" sz="30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megvonzás </a:t>
            </a:r>
            <a:r>
              <a:rPr lang="hu-HU" altLang="en-US" sz="3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hatása alatt mozog, akkor a </a:t>
            </a:r>
            <a:r>
              <a:rPr lang="hu-HU" altLang="en-US" sz="30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súly</a:t>
            </a:r>
            <a:r>
              <a:rPr lang="en-US" altLang="en-US" sz="30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altLang="en-US" sz="3000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talanság</a:t>
            </a:r>
            <a:r>
              <a:rPr lang="hu-HU" altLang="en-US" sz="30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3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állapotában van.” (Űrhajózási Lexikon)</a:t>
            </a:r>
          </a:p>
          <a:p>
            <a:pPr marL="231775" indent="-207963" algn="just">
              <a:buFont typeface="Monotype Sorts"/>
              <a:buNone/>
              <a:defRPr/>
            </a:pPr>
            <a:r>
              <a:rPr lang="hu-HU" altLang="en-US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súlytalanság fogalma az űrkorszak beköszöntével vált közismertté, miután egyértelművé vált, hogy az űrrepülés szükségszerű velejárója. </a:t>
            </a:r>
            <a:r>
              <a:rPr lang="hu-HU" altLang="en-US" sz="3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„A </a:t>
            </a:r>
            <a:r>
              <a:rPr lang="hu-HU" altLang="en-US" sz="30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súlytalanság </a:t>
            </a:r>
            <a:r>
              <a:rPr lang="hu-HU" altLang="en-US" sz="3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valamely anyagi rendszer azon </a:t>
            </a:r>
            <a:r>
              <a:rPr lang="hu-HU" altLang="en-US" sz="30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mozgásállapota</a:t>
            </a:r>
            <a:r>
              <a:rPr lang="hu-HU" altLang="en-US" sz="3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amelyben a gravitációs erő hatására szabadon esve mozog, és a rendszert mozgásában </a:t>
            </a:r>
            <a:r>
              <a:rPr lang="hu-HU" altLang="en-US" sz="30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semmilyen </a:t>
            </a:r>
            <a:r>
              <a:rPr lang="hu-HU" altLang="en-US" sz="3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kényszer (</a:t>
            </a:r>
            <a:r>
              <a:rPr lang="hu-HU" altLang="en-US" sz="2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külső megtámasztás, közegellenállás, ill. rakétahajtás</a:t>
            </a:r>
            <a:r>
              <a:rPr lang="hu-HU" altLang="en-US" sz="3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nem akadályozza</a:t>
            </a:r>
            <a:r>
              <a:rPr lang="hu-HU" altLang="en-US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.”  (</a:t>
            </a:r>
            <a:r>
              <a:rPr lang="hu-HU" altLang="en-US" sz="3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Uo</a:t>
            </a:r>
            <a:r>
              <a:rPr lang="hu-HU" altLang="en-US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73209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xmlns="" id="{64525F5A-84B5-417B-85EA-8FD96242B5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bg1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hu-HU" b="1">
                <a:solidFill>
                  <a:srgbClr val="FFFFFF"/>
                </a:solidFill>
                <a:latin typeface="Times New Roman" pitchFamily="18" charset="0"/>
              </a:rPr>
              <a:t>A SÚLYTALANSÁGRÓL</a:t>
            </a:r>
          </a:p>
        </p:txBody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xmlns="" id="{03EB1B0E-23FD-4283-B759-27A04331F1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  <a:solidFill>
            <a:srgbClr val="000000"/>
          </a:solidFill>
        </p:spPr>
        <p:txBody>
          <a:bodyPr rIns="182880"/>
          <a:lstStyle/>
          <a:p>
            <a:pPr marL="231775" indent="-231775" algn="just">
              <a:buFont typeface="Monotype Sorts"/>
              <a:buNone/>
              <a:defRPr/>
            </a:pPr>
            <a:r>
              <a:rPr lang="hu-HU" altLang="en-US" sz="29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„A súlytalanság viszonyai között rendszer egyes részei az </a:t>
            </a:r>
            <a:r>
              <a:rPr lang="hu-HU" altLang="en-US" sz="29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ekvivalencia</a:t>
            </a:r>
            <a:r>
              <a:rPr lang="en-US" altLang="en-US" sz="29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altLang="en-US" sz="29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elv </a:t>
            </a:r>
            <a:r>
              <a:rPr lang="hu-HU" altLang="en-US" sz="29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értelmében azonos gyorsulással mozognak, így egymásra nyomást (erőt) nem </a:t>
            </a:r>
            <a:r>
              <a:rPr lang="hu-HU" altLang="en-US" sz="29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fejtenek </a:t>
            </a:r>
            <a:r>
              <a:rPr lang="hu-HU" altLang="en-US" sz="29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ki. A súlyérzet a rendszeren belül megszűnik.”</a:t>
            </a:r>
          </a:p>
          <a:p>
            <a:pPr marL="231775" indent="-231775" algn="just">
              <a:buFont typeface="Monotype Sorts"/>
              <a:buNone/>
              <a:defRPr/>
            </a:pPr>
            <a:r>
              <a:rPr lang="hu-HU" altLang="en-US" sz="2900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Földi viszonyok között csak részleges súlytalanság </a:t>
            </a:r>
            <a:r>
              <a:rPr lang="hu-HU" altLang="en-US" sz="29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állítható </a:t>
            </a:r>
            <a:r>
              <a:rPr lang="hu-HU" altLang="en-US" sz="2900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elő, amely alkalmas arra, hogy az ember a súlytalanság érzésével, valamint az ilyen viszonyok közti mozgás lényegével ismerkedjen. Ehhez a rend-szert parabola pályán kell mozgatni. Ilyen pálya </a:t>
            </a:r>
            <a:r>
              <a:rPr lang="hu-HU" altLang="en-US" sz="29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esetén </a:t>
            </a:r>
            <a:r>
              <a:rPr lang="hu-HU" altLang="en-US" sz="2900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súlytalanság időtartama a repülési sebesség függvényében 30-40 s, rakétával jóval több is lehet.</a:t>
            </a:r>
          </a:p>
        </p:txBody>
      </p:sp>
    </p:spTree>
    <p:extLst>
      <p:ext uri="{BB962C8B-B14F-4D97-AF65-F5344CB8AC3E}">
        <p14:creationId xmlns:p14="http://schemas.microsoft.com/office/powerpoint/2010/main" val="342814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xmlns="" id="{AADC174E-8A8E-498C-8A3A-831B0FB9D7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bg1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hu-HU" b="1">
                <a:solidFill>
                  <a:srgbClr val="FFFFFF"/>
                </a:solidFill>
                <a:latin typeface="Times New Roman" pitchFamily="18" charset="0"/>
              </a:rPr>
              <a:t>A SÚLYTALANSÁGRÓL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867" name="Rectangle 3">
                <a:extLst>
                  <a:ext uri="{FF2B5EF4-FFF2-40B4-BE49-F238E27FC236}">
                    <a16:creationId xmlns:a16="http://schemas.microsoft.com/office/drawing/2014/main" xmlns="" id="{58FE810B-EB8A-41DF-8E8D-FDBC5525AC11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0" y="990600"/>
                <a:ext cx="9144000" cy="5867400"/>
              </a:xfrm>
              <a:solidFill>
                <a:srgbClr val="080808"/>
              </a:solidFill>
            </p:spPr>
            <p:txBody>
              <a:bodyPr rIns="182880"/>
              <a:lstStyle/>
              <a:p>
                <a:pPr marL="231775" indent="-231775" algn="just">
                  <a:lnSpc>
                    <a:spcPct val="90000"/>
                  </a:lnSpc>
                  <a:buNone/>
                  <a:defRPr/>
                </a:pPr>
                <a:r>
                  <a:rPr lang="hu-HU" altLang="en-US" sz="3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66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 parabolapályán mozgó test súlytalanságban töltött időtartamának meghatározására az alábbi képlet szolgál:</a:t>
                </a:r>
                <a:endParaRPr lang="en-US" altLang="en-US" sz="3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66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31775" indent="-231775" algn="ctr">
                  <a:lnSpc>
                    <a:spcPct val="90000"/>
                  </a:lnSpc>
                  <a:spcBef>
                    <a:spcPts val="0"/>
                  </a:spcBef>
                  <a:buNone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u-HU" altLang="en-US" sz="3000" i="1" smtClean="0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66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3000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66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en-US" sz="3000" b="0" i="1" smtClean="0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66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en-US" sz="3000" b="0" i="1" smtClean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66"/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3000" b="0" i="1" smtClean="0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66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000" b="0" i="1" smtClean="0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66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en-US" sz="3000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66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altLang="en-US" sz="3000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66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altLang="en-US" sz="3000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66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altLang="en-US" sz="3000" i="1" smtClean="0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66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en-US" sz="3000" i="1">
                                    <a:solidFill>
                                      <a:srgbClr val="FFFFFF"/>
                                    </a:solidFill>
                                    <a:effectLst>
                                      <a:outerShdw blurRad="38100" dist="38100" dir="2700000" algn="tl">
                                        <a:srgbClr val="000066"/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sz="3000" i="1">
                                    <a:solidFill>
                                      <a:srgbClr val="FFFFFF"/>
                                    </a:solidFill>
                                    <a:effectLst>
                                      <a:outerShdw blurRad="38100" dist="38100" dir="2700000" algn="tl">
                                        <a:srgbClr val="000066"/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lang="en-US" altLang="en-US" sz="3000" i="1">
                                    <a:solidFill>
                                      <a:srgbClr val="FFFFFF"/>
                                    </a:solidFill>
                                    <a:effectLst>
                                      <a:outerShdw blurRad="38100" dist="38100" dir="2700000" algn="tl">
                                        <a:srgbClr val="000066"/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den>
                            </m:f>
                          </m:e>
                        </m:d>
                        <m:r>
                          <a:rPr lang="en-US" altLang="en-US" sz="3000" i="1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66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∙2∙</m:t>
                        </m:r>
                        <m:func>
                          <m:funcPr>
                            <m:ctrlPr>
                              <a:rPr lang="en-US" altLang="en-US" sz="3000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66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3000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66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altLang="en-US" sz="3000" i="1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66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num>
                      <m:den>
                        <m:r>
                          <a:rPr lang="en-US" altLang="en-US" sz="3000" b="0" i="1" smtClean="0">
                            <a:solidFill>
                              <a:srgbClr val="FFFFFF"/>
                            </a:solidFill>
                            <a:effectLst>
                              <a:outerShdw blurRad="38100" dist="38100" dir="2700000" algn="tl">
                                <a:srgbClr val="000066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en-US" sz="3000" b="0" i="1" smtClean="0">
                                <a:solidFill>
                                  <a:srgbClr val="FFFFFF"/>
                                </a:solidFill>
                                <a:effectLst>
                                  <a:outerShdw blurRad="38100" dist="38100" dir="2700000" algn="tl">
                                    <a:srgbClr val="000066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en-US" sz="3000" i="1">
                                    <a:solidFill>
                                      <a:srgbClr val="FFFFFF"/>
                                    </a:solidFill>
                                    <a:effectLst>
                                      <a:outerShdw blurRad="38100" dist="38100" dir="2700000" algn="tl">
                                        <a:srgbClr val="000066"/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sz="3000" i="1">
                                    <a:solidFill>
                                      <a:srgbClr val="FFFFFF"/>
                                    </a:solidFill>
                                    <a:effectLst>
                                      <a:outerShdw blurRad="38100" dist="38100" dir="2700000" algn="tl">
                                        <a:srgbClr val="000066"/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altLang="en-US" sz="3000" i="1">
                                        <a:solidFill>
                                          <a:srgbClr val="FFFFFF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66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en-US" sz="3000" i="1">
                                        <a:solidFill>
                                          <a:srgbClr val="FFFFFF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66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altLang="en-US" sz="3000" i="1">
                                        <a:solidFill>
                                          <a:srgbClr val="FFFFFF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66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den>
                    </m:f>
                  </m:oMath>
                </a14:m>
                <a:r>
                  <a:rPr lang="en-US" altLang="en-US" sz="3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66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= 33s</a:t>
                </a:r>
                <a:endParaRPr lang="hu-HU" altLang="en-US" sz="3000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31775" indent="-231775">
                  <a:lnSpc>
                    <a:spcPct val="90000"/>
                  </a:lnSpc>
                  <a:buFont typeface="Monotype Sorts"/>
                  <a:buNone/>
                  <a:defRPr/>
                </a:pPr>
                <a:r>
                  <a:rPr lang="hu-HU" altLang="en-US" sz="3000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ahol: </a:t>
                </a:r>
                <a:r>
                  <a:rPr lang="hu-HU" altLang="en-US" sz="3000" i="1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 — </a:t>
                </a:r>
                <a:r>
                  <a:rPr lang="hu-HU" altLang="en-US" sz="3000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a repülési sebesség </a:t>
                </a:r>
                <a:r>
                  <a:rPr lang="hu-HU" altLang="en-US" sz="3000" i="1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m/s</a:t>
                </a:r>
                <a:r>
                  <a:rPr lang="hu-HU" altLang="en-US" sz="3000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-ban;</a:t>
                </a:r>
                <a:r>
                  <a:rPr lang="hu-HU" altLang="en-US" sz="30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66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231775" indent="-231775">
                  <a:lnSpc>
                    <a:spcPct val="90000"/>
                  </a:lnSpc>
                  <a:buFont typeface="Monotype Sorts"/>
                  <a:buNone/>
                  <a:defRPr/>
                </a:pPr>
                <a:r>
                  <a:rPr lang="hu-HU" altLang="en-US" sz="30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66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       </a:t>
                </a:r>
                <a:r>
                  <a:rPr lang="el-GR" altLang="en-US" sz="3000" i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66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Θ</a:t>
                </a:r>
                <a:r>
                  <a:rPr lang="hu-HU" altLang="en-US" sz="3000" i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66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— </a:t>
                </a:r>
                <a:r>
                  <a:rPr lang="hu-HU" altLang="en-US" sz="3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66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 repülőgép emelkedési szöge (55°).</a:t>
                </a:r>
              </a:p>
              <a:p>
                <a:pPr marL="231775" indent="-231775">
                  <a:lnSpc>
                    <a:spcPct val="90000"/>
                  </a:lnSpc>
                  <a:buFont typeface="Monotype Sorts"/>
                  <a:buNone/>
                  <a:defRPr/>
                </a:pPr>
                <a:endParaRPr lang="hu-HU" altLang="en-US" sz="3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66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31775" indent="-231775" algn="just">
                  <a:lnSpc>
                    <a:spcPct val="80000"/>
                  </a:lnSpc>
                  <a:buFont typeface="Monotype Sorts"/>
                  <a:buNone/>
                  <a:defRPr/>
                </a:pPr>
                <a:r>
                  <a:rPr lang="hu-HU" altLang="en-US" sz="3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66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Az így kapott súlytalanságban töltött időtartam elegendő, hogy az űrhajósjelöltek </a:t>
                </a:r>
                <a:r>
                  <a:rPr lang="hu-HU" altLang="en-US" sz="30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66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megismerkedjenek </a:t>
                </a:r>
                <a:r>
                  <a:rPr lang="hu-HU" altLang="en-US" sz="3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66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azzal az érzéssel, amely rájuk a világűrben vár.</a:t>
                </a:r>
              </a:p>
              <a:p>
                <a:pPr>
                  <a:lnSpc>
                    <a:spcPct val="90000"/>
                  </a:lnSpc>
                  <a:buFont typeface="Monotype Sorts"/>
                  <a:buNone/>
                  <a:defRPr/>
                </a:pPr>
                <a:endParaRPr lang="hu-HU" altLang="en-US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66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90000"/>
                  </a:lnSpc>
                  <a:buFont typeface="Monotype Sorts"/>
                  <a:buNone/>
                  <a:defRPr/>
                </a:pPr>
                <a:endParaRPr lang="el-GR" altLang="en-US" sz="2800" baseline="30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66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4867" name="Rectangle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8FE810B-EB8A-41DF-8E8D-FDBC5525AC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0" y="990600"/>
                <a:ext cx="9144000" cy="5867400"/>
              </a:xfrm>
              <a:blipFill rotWithShape="0">
                <a:blip r:embed="rId2"/>
                <a:stretch>
                  <a:fillRect l="-1667" t="-2391" r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900" name="Rectangle 7">
            <a:extLst>
              <a:ext uri="{FF2B5EF4-FFF2-40B4-BE49-F238E27FC236}">
                <a16:creationId xmlns:a16="http://schemas.microsoft.com/office/drawing/2014/main" xmlns="" id="{28721242-AB30-4895-807B-471C96F27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u-HU" alt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14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xmlns="" id="{EE4F9C74-BA83-4793-A290-01782F2160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bg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hu-HU" b="1">
                <a:solidFill>
                  <a:srgbClr val="FFFFFF"/>
                </a:solidFill>
                <a:latin typeface="Times New Roman" pitchFamily="18" charset="0"/>
              </a:rPr>
              <a:t>A SÚLYTALANSÁGRÓL</a:t>
            </a:r>
          </a:p>
        </p:txBody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xmlns="" id="{DCCC87A4-307D-4890-B1F9-05B0E1B511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  <a:solidFill>
            <a:srgbClr val="000000"/>
          </a:solidFill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endParaRPr lang="hu-HU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Font typeface="Monotype Sorts" pitchFamily="2" charset="2"/>
              <a:buNone/>
              <a:defRPr/>
            </a:pPr>
            <a:endParaRPr lang="hu-HU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Font typeface="Monotype Sorts" pitchFamily="2" charset="2"/>
              <a:buNone/>
              <a:defRPr/>
            </a:pPr>
            <a:r>
              <a:rPr lang="hu-H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</a:t>
            </a:r>
            <a:endParaRPr lang="hu-HU" b="1" dirty="0">
              <a:solidFill>
                <a:srgbClr val="FFFFFF"/>
              </a:solidFill>
              <a:effectLst>
                <a:outerShdw blurRad="38100" dist="38100" dir="2700000" algn="tl">
                  <a:srgbClr val="000066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1924" name="ZG78_flight_2006jul31.avi">
            <a:hlinkClick r:id="" action="ppaction://media"/>
            <a:extLst>
              <a:ext uri="{FF2B5EF4-FFF2-40B4-BE49-F238E27FC236}">
                <a16:creationId xmlns:a16="http://schemas.microsoft.com/office/drawing/2014/main" xmlns="" id="{EDC7E087-018A-4F3E-8BB0-2F97F1CD1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5438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98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xmlns="" id="{E42C970E-CEE4-4B55-88C6-5E76459E46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352800" cy="31242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hu-HU" altLang="en-US" sz="3200" b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N</a:t>
            </a:r>
            <a:r>
              <a:rPr lang="en-US" altLang="en-US" sz="3200" b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APRENDS</a:t>
            </a:r>
            <a:r>
              <a:rPr lang="hu-HU" altLang="en-US" sz="3200" b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en-US" sz="3200" b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 </a:t>
            </a:r>
            <a:r>
              <a:rPr lang="hu-HU" altLang="en-US" sz="3200" b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KIALAKULÁSA</a:t>
            </a:r>
            <a:endParaRPr lang="en-GB" altLang="en-US" sz="3200" b="1"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299" name="Picture 3">
            <a:extLst>
              <a:ext uri="{FF2B5EF4-FFF2-40B4-BE49-F238E27FC236}">
                <a16:creationId xmlns:a16="http://schemas.microsoft.com/office/drawing/2014/main" xmlns="" id="{44CC1A20-CF84-4538-A7BF-DBE3B184138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0"/>
            <a:ext cx="5715000" cy="6858000"/>
          </a:xfrm>
          <a:solidFill>
            <a:srgbClr val="FFFFFF"/>
          </a:solidFill>
        </p:spPr>
      </p:pic>
      <p:sp>
        <p:nvSpPr>
          <p:cNvPr id="11268" name="Rectangle 4">
            <a:extLst>
              <a:ext uri="{FF2B5EF4-FFF2-40B4-BE49-F238E27FC236}">
                <a16:creationId xmlns:a16="http://schemas.microsoft.com/office/drawing/2014/main" xmlns="" id="{6E692DFF-988E-4EB5-8B5D-FA12C3203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38600"/>
            <a:ext cx="3429000" cy="16764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u-HU" alt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Robert </a:t>
            </a:r>
            <a:r>
              <a:rPr kumimoji="0" lang="hu-HU" alt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Jastrow</a:t>
            </a:r>
            <a:r>
              <a:rPr kumimoji="0" lang="hu-HU" alt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Vörös </a:t>
            </a:r>
            <a:r>
              <a:rPr kumimoji="0" lang="hu-HU" alt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óri-</a:t>
            </a:r>
            <a:endParaRPr kumimoji="0" lang="hu-HU" altLang="en-US" sz="2400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u-HU" alt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ások és fehér törpék c.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hu-HU" alt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könyvéből</a:t>
            </a:r>
          </a:p>
        </p:txBody>
      </p:sp>
    </p:spTree>
    <p:extLst>
      <p:ext uri="{BB962C8B-B14F-4D97-AF65-F5344CB8AC3E}">
        <p14:creationId xmlns:p14="http://schemas.microsoft.com/office/powerpoint/2010/main" val="317441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xmlns="" id="{DA6C6B3C-E24A-40AD-B721-35587D0BE9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bg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hu-HU" b="1">
                <a:solidFill>
                  <a:srgbClr val="FFFFFF"/>
                </a:solidFill>
                <a:latin typeface="Times New Roman" pitchFamily="18" charset="0"/>
              </a:rPr>
              <a:t>A MIKROGRAVITÁCIÓRÓL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xmlns="" id="{B8011E82-61F4-4696-B9AB-A4DFEC4B1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  <a:solidFill>
            <a:srgbClr val="000000"/>
          </a:solidFill>
        </p:spPr>
        <p:txBody>
          <a:bodyPr rIns="182880"/>
          <a:lstStyle/>
          <a:p>
            <a:pPr marL="231775" indent="-231775" algn="just">
              <a:lnSpc>
                <a:spcPct val="115000"/>
              </a:lnSpc>
              <a:buFont typeface="Monotype Sorts"/>
              <a:buNone/>
            </a:pPr>
            <a:r>
              <a:rPr lang="hu-HU" altLang="en-US" sz="3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Mikrogravitáció</a:t>
            </a:r>
            <a:r>
              <a:rPr lang="hu-HU" altLang="en-US" sz="3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alatt azt a nehézségi gyorsulási értékváltozást értjük, amely 1m szintkülönbségnél, pl. már egy 10-15 m hosszú úrállomás belsejében is kialakulhat. (Fekhelyek kiválasztása)</a:t>
            </a:r>
          </a:p>
          <a:p>
            <a:pPr marL="231775" indent="-231775" algn="just">
              <a:lnSpc>
                <a:spcPct val="115000"/>
              </a:lnSpc>
              <a:buFont typeface="Monotype Sorts"/>
              <a:buNone/>
            </a:pPr>
            <a:r>
              <a:rPr lang="hu-HU" altLang="en-US" sz="3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240 km magasságban, ahol pl. a </a:t>
            </a:r>
            <a:r>
              <a:rPr lang="hu-HU" altLang="en-US" sz="3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Kubászov-Farkas</a:t>
            </a:r>
            <a:r>
              <a:rPr lang="hu-HU" altLang="en-US" sz="3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páros pályára állt, a nehézségi gyorsulás méterenként 2,77·10</a:t>
            </a:r>
            <a:r>
              <a:rPr lang="hu-HU" altLang="en-US" sz="3000" baseline="30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-5 </a:t>
            </a:r>
            <a:r>
              <a:rPr lang="hu-HU" altLang="en-US" sz="30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altLang="en-US" sz="3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értékkel változik. Ez mind-össze 0,0000277 </a:t>
            </a:r>
            <a:r>
              <a:rPr lang="hu-HU" altLang="en-US" sz="3000" i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r>
              <a:rPr lang="hu-HU" altLang="en-US" sz="3000" baseline="30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altLang="en-US" sz="3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de, mint az közismert, elegendő pl. ahhoz, hogy az űrállomást a Föld középpontja irányába állítsa és ott megtartsa.</a:t>
            </a:r>
          </a:p>
        </p:txBody>
      </p:sp>
    </p:spTree>
    <p:extLst>
      <p:ext uri="{BB962C8B-B14F-4D97-AF65-F5344CB8AC3E}">
        <p14:creationId xmlns:p14="http://schemas.microsoft.com/office/powerpoint/2010/main" val="124621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xmlns="" id="{FFF123F4-5362-448C-AAF5-ED8A116DFB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hu-HU" b="1">
                <a:solidFill>
                  <a:srgbClr val="FFFFFF"/>
                </a:solidFill>
                <a:latin typeface="Times New Roman" pitchFamily="18" charset="0"/>
              </a:rPr>
              <a:t>A MIKROGRAVITÁCIÓRÓL</a:t>
            </a:r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xmlns="" id="{3ED1B325-6B26-40CD-A66E-9B9C7C02B8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  <a:solidFill>
            <a:srgbClr val="080808"/>
          </a:solidFill>
        </p:spPr>
        <p:txBody>
          <a:bodyPr rIns="182880"/>
          <a:lstStyle/>
          <a:p>
            <a:pPr marL="231775" indent="-231775" algn="just">
              <a:lnSpc>
                <a:spcPct val="115000"/>
              </a:lnSpc>
              <a:buFont typeface="Monotype Sorts"/>
              <a:buNone/>
              <a:defRPr/>
            </a:pPr>
            <a:r>
              <a:rPr lang="hu-HU" altLang="en-US" sz="3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Amint újabban kiderült, ezt a parányi </a:t>
            </a:r>
            <a:r>
              <a:rPr lang="hu-HU" altLang="en-US" sz="3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gyorsulásválto-zási</a:t>
            </a:r>
            <a:r>
              <a:rPr lang="hu-HU" altLang="en-US" sz="3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értéket az emberi szervezet is érzékeli, s </a:t>
            </a:r>
            <a:r>
              <a:rPr lang="hu-HU" altLang="en-US" sz="3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bizo-nyos</a:t>
            </a:r>
            <a:r>
              <a:rPr lang="hu-HU" altLang="en-US" sz="3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reakciót vált ki. Ezen jelenség jobb </a:t>
            </a:r>
            <a:r>
              <a:rPr lang="hu-HU" altLang="en-US" sz="3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megisme-résének</a:t>
            </a:r>
            <a:r>
              <a:rPr lang="hu-HU" altLang="en-US" sz="3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szükségessége is eredményezte, hogy a Marsra utazás időpontja ma még bizonytalan. Az 1960-as 70-es évek találgatásai — az ezredfordulóra az ember eljut a Marsra!!! Ma már a 21. század második évtizedében vagyunk, s még mindig csak találgatjuk, mikor mehetünk a Marsra (talán 2030-2035 körül?).</a:t>
            </a:r>
            <a:endParaRPr lang="hu-HU" altLang="en-US" sz="3000" baseline="30000" dirty="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Monotype Sorts"/>
              <a:buNone/>
              <a:defRPr/>
            </a:pPr>
            <a:endParaRPr lang="hu-HU" altLang="en-US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91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xmlns="" id="{28FB0739-4069-4555-AF5A-C01AAE1C0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rgbClr val="0066FF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anchor="ctr" anchorCtr="1"/>
          <a:lstStyle/>
          <a:p>
            <a:r>
              <a:rPr lang="hu-HU" altLang="en-US" sz="3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</a:t>
            </a:r>
            <a:r>
              <a:rPr lang="en-US" altLang="en-US" sz="3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BOLYGÓK FORGÁSA</a:t>
            </a:r>
            <a:endParaRPr lang="en-GB" altLang="en-US" sz="3600" b="1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xmlns="" id="{83348CD7-3BF8-4F54-B004-65D372B80D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  <a:solidFill>
            <a:srgbClr val="080808"/>
          </a:solidFill>
          <a:ln w="47625">
            <a:solidFill>
              <a:srgbClr val="080808"/>
            </a:solidFill>
          </a:ln>
        </p:spPr>
        <p:txBody>
          <a:bodyPr/>
          <a:lstStyle/>
          <a:p>
            <a:pPr>
              <a:buFont typeface="Monotype Sorts"/>
              <a:buNone/>
            </a:pPr>
            <a:endParaRPr kumimoji="0" lang="en-GB" altLang="en-US" sz="2400" b="1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4996" name="Line 4">
            <a:extLst>
              <a:ext uri="{FF2B5EF4-FFF2-40B4-BE49-F238E27FC236}">
                <a16:creationId xmlns:a16="http://schemas.microsoft.com/office/drawing/2014/main" xmlns="" id="{2D3BD11A-752A-47BB-A783-AA2E1358DDF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8575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4997" name="Line 5">
            <a:extLst>
              <a:ext uri="{FF2B5EF4-FFF2-40B4-BE49-F238E27FC236}">
                <a16:creationId xmlns:a16="http://schemas.microsoft.com/office/drawing/2014/main" xmlns="" id="{050986FA-26AC-4184-8BFD-24EDE92D84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914400"/>
            <a:ext cx="0" cy="5943600"/>
          </a:xfrm>
          <a:prstGeom prst="line">
            <a:avLst/>
          </a:prstGeom>
          <a:noFill/>
          <a:ln w="19050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4998" name="Line 6">
            <a:extLst>
              <a:ext uri="{FF2B5EF4-FFF2-40B4-BE49-F238E27FC236}">
                <a16:creationId xmlns:a16="http://schemas.microsoft.com/office/drawing/2014/main" xmlns="" id="{B37BB784-9755-435E-89A4-64845CCE603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990600"/>
            <a:ext cx="0" cy="586740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4999" name="Line 7">
            <a:extLst>
              <a:ext uri="{FF2B5EF4-FFF2-40B4-BE49-F238E27FC236}">
                <a16:creationId xmlns:a16="http://schemas.microsoft.com/office/drawing/2014/main" xmlns="" id="{46C06E09-F03C-4177-B468-BB32B639EF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990600"/>
            <a:ext cx="0" cy="5867400"/>
          </a:xfrm>
          <a:prstGeom prst="line">
            <a:avLst/>
          </a:prstGeom>
          <a:noFill/>
          <a:ln w="12700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5000" name="Line 8">
            <a:extLst>
              <a:ext uri="{FF2B5EF4-FFF2-40B4-BE49-F238E27FC236}">
                <a16:creationId xmlns:a16="http://schemas.microsoft.com/office/drawing/2014/main" xmlns="" id="{D7B78D96-F96F-4CE3-9C9C-C61B67CCCE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990600"/>
            <a:ext cx="0" cy="5867400"/>
          </a:xfrm>
          <a:prstGeom prst="line">
            <a:avLst/>
          </a:prstGeom>
          <a:noFill/>
          <a:ln w="19050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ktum 3"/>
          <p:cNvGraphicFramePr>
            <a:graphicFrameLocks noChangeAspect="1"/>
          </p:cNvGraphicFramePr>
          <p:nvPr>
            <p:extLst/>
          </p:nvPr>
        </p:nvGraphicFramePr>
        <p:xfrm>
          <a:off x="0" y="2171698"/>
          <a:ext cx="9103482" cy="3086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7" name="Image" r:id="rId4" imgW="14095080" imgH="4761720" progId="Photoshop.Image.13">
                  <p:embed/>
                </p:oleObj>
              </mc:Choice>
              <mc:Fallback>
                <p:oleObj name="Image" r:id="rId4" imgW="14095080" imgH="47617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2171698"/>
                        <a:ext cx="9103482" cy="3086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284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xmlns="" id="{28FB0739-4069-4555-AF5A-C01AAE1C0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rgbClr val="0066FF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anchor="ctr" anchorCtr="1"/>
          <a:lstStyle/>
          <a:p>
            <a:r>
              <a:rPr lang="hu-HU" altLang="en-US" sz="3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</a:t>
            </a:r>
            <a:r>
              <a:rPr lang="en-US" altLang="en-US" sz="3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BOLYGÓK FORGÁSA</a:t>
            </a:r>
            <a:endParaRPr lang="en-GB" altLang="en-US" sz="3600" b="1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xmlns="" id="{83348CD7-3BF8-4F54-B004-65D372B80D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  <a:solidFill>
            <a:srgbClr val="080808"/>
          </a:solidFill>
        </p:spPr>
        <p:txBody>
          <a:bodyPr/>
          <a:lstStyle/>
          <a:p>
            <a:pPr>
              <a:buFont typeface="Monotype Sorts"/>
              <a:buNone/>
            </a:pPr>
            <a:endParaRPr kumimoji="0" lang="en-GB" altLang="en-US" sz="2400" b="1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4996" name="Line 4">
            <a:extLst>
              <a:ext uri="{FF2B5EF4-FFF2-40B4-BE49-F238E27FC236}">
                <a16:creationId xmlns:a16="http://schemas.microsoft.com/office/drawing/2014/main" xmlns="" id="{2D3BD11A-752A-47BB-A783-AA2E1358DDF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8575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4997" name="Line 5">
            <a:extLst>
              <a:ext uri="{FF2B5EF4-FFF2-40B4-BE49-F238E27FC236}">
                <a16:creationId xmlns:a16="http://schemas.microsoft.com/office/drawing/2014/main" xmlns="" id="{050986FA-26AC-4184-8BFD-24EDE92D84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914400"/>
            <a:ext cx="0" cy="5943600"/>
          </a:xfrm>
          <a:prstGeom prst="line">
            <a:avLst/>
          </a:prstGeom>
          <a:noFill/>
          <a:ln w="19050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4998" name="Line 6">
            <a:extLst>
              <a:ext uri="{FF2B5EF4-FFF2-40B4-BE49-F238E27FC236}">
                <a16:creationId xmlns:a16="http://schemas.microsoft.com/office/drawing/2014/main" xmlns="" id="{B37BB784-9755-435E-89A4-64845CCE603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990600"/>
            <a:ext cx="0" cy="586740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4999" name="Line 7">
            <a:extLst>
              <a:ext uri="{FF2B5EF4-FFF2-40B4-BE49-F238E27FC236}">
                <a16:creationId xmlns:a16="http://schemas.microsoft.com/office/drawing/2014/main" xmlns="" id="{46C06E09-F03C-4177-B468-BB32B639EF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990600"/>
            <a:ext cx="0" cy="5867400"/>
          </a:xfrm>
          <a:prstGeom prst="line">
            <a:avLst/>
          </a:prstGeom>
          <a:noFill/>
          <a:ln w="12700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5000" name="Line 8">
            <a:extLst>
              <a:ext uri="{FF2B5EF4-FFF2-40B4-BE49-F238E27FC236}">
                <a16:creationId xmlns:a16="http://schemas.microsoft.com/office/drawing/2014/main" xmlns="" id="{D7B78D96-F96F-4CE3-9C9C-C61B67CCCE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990600"/>
            <a:ext cx="0" cy="5867400"/>
          </a:xfrm>
          <a:prstGeom prst="line">
            <a:avLst/>
          </a:prstGeom>
          <a:noFill/>
          <a:ln w="19050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Inclination of planets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8300" y="914400"/>
            <a:ext cx="5867399" cy="586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5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>
            <a:extLst>
              <a:ext uri="{FF2B5EF4-FFF2-40B4-BE49-F238E27FC236}">
                <a16:creationId xmlns:a16="http://schemas.microsoft.com/office/drawing/2014/main" xmlns="" id="{83348CD7-3BF8-4F54-B004-65D372B80D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  <a:solidFill>
            <a:srgbClr val="080808"/>
          </a:solidFill>
        </p:spPr>
        <p:txBody>
          <a:bodyPr/>
          <a:lstStyle/>
          <a:p>
            <a:pPr>
              <a:buFont typeface="Monotype Sorts"/>
              <a:buNone/>
            </a:pPr>
            <a:endParaRPr kumimoji="0" lang="en-GB" altLang="en-US" sz="2400" b="1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4996" name="Line 4">
            <a:extLst>
              <a:ext uri="{FF2B5EF4-FFF2-40B4-BE49-F238E27FC236}">
                <a16:creationId xmlns:a16="http://schemas.microsoft.com/office/drawing/2014/main" xmlns="" id="{2D3BD11A-752A-47BB-A783-AA2E1358DDF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8575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4997" name="Line 5">
            <a:extLst>
              <a:ext uri="{FF2B5EF4-FFF2-40B4-BE49-F238E27FC236}">
                <a16:creationId xmlns:a16="http://schemas.microsoft.com/office/drawing/2014/main" xmlns="" id="{050986FA-26AC-4184-8BFD-24EDE92D84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914400"/>
            <a:ext cx="0" cy="5943600"/>
          </a:xfrm>
          <a:prstGeom prst="line">
            <a:avLst/>
          </a:prstGeom>
          <a:noFill/>
          <a:ln w="19050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4998" name="Line 6">
            <a:extLst>
              <a:ext uri="{FF2B5EF4-FFF2-40B4-BE49-F238E27FC236}">
                <a16:creationId xmlns:a16="http://schemas.microsoft.com/office/drawing/2014/main" xmlns="" id="{B37BB784-9755-435E-89A4-64845CCE603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990600"/>
            <a:ext cx="0" cy="586740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4999" name="Line 7">
            <a:extLst>
              <a:ext uri="{FF2B5EF4-FFF2-40B4-BE49-F238E27FC236}">
                <a16:creationId xmlns:a16="http://schemas.microsoft.com/office/drawing/2014/main" xmlns="" id="{46C06E09-F03C-4177-B468-BB32B639EF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990600"/>
            <a:ext cx="0" cy="5867400"/>
          </a:xfrm>
          <a:prstGeom prst="line">
            <a:avLst/>
          </a:prstGeom>
          <a:noFill/>
          <a:ln w="12700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5000" name="Line 8">
            <a:extLst>
              <a:ext uri="{FF2B5EF4-FFF2-40B4-BE49-F238E27FC236}">
                <a16:creationId xmlns:a16="http://schemas.microsoft.com/office/drawing/2014/main" xmlns="" id="{D7B78D96-F96F-4CE3-9C9C-C61B67CCCE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990600"/>
            <a:ext cx="0" cy="5867400"/>
          </a:xfrm>
          <a:prstGeom prst="line">
            <a:avLst/>
          </a:prstGeom>
          <a:noFill/>
          <a:ln w="19050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Everything in the Solar System orbits the center of mass _it_s rarely in the center of the Sun_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914400"/>
            <a:ext cx="9144000" cy="5143500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28FB0739-4069-4555-AF5A-C01AAE1C0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0066FF"/>
          </a:solidFill>
          <a:ln w="57150">
            <a:solidFill>
              <a:schemeClr val="bg2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hu-HU" altLang="en-US" sz="3600" b="1" kern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</a:t>
            </a:r>
            <a:r>
              <a:rPr lang="en-US" altLang="en-US" sz="3600" b="1" kern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FÖLD</a:t>
            </a:r>
            <a:r>
              <a:rPr lang="hu-HU" altLang="en-US" sz="3600" b="1" kern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3600" b="1" kern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ÉS A HOLD  KERINGÉSE</a:t>
            </a:r>
            <a:endParaRPr lang="en-GB" altLang="en-US" sz="3600" b="1" kern="0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87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>
            <a:extLst>
              <a:ext uri="{FF2B5EF4-FFF2-40B4-BE49-F238E27FC236}">
                <a16:creationId xmlns:a16="http://schemas.microsoft.com/office/drawing/2014/main" xmlns="" id="{83348CD7-3BF8-4F54-B004-65D372B80D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  <a:solidFill>
            <a:srgbClr val="080808"/>
          </a:solidFill>
        </p:spPr>
        <p:txBody>
          <a:bodyPr/>
          <a:lstStyle/>
          <a:p>
            <a:pPr>
              <a:buFont typeface="Monotype Sorts"/>
              <a:buNone/>
            </a:pPr>
            <a:endParaRPr kumimoji="0" lang="en-GB" altLang="en-US" sz="2400" b="1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4996" name="Line 4">
            <a:extLst>
              <a:ext uri="{FF2B5EF4-FFF2-40B4-BE49-F238E27FC236}">
                <a16:creationId xmlns:a16="http://schemas.microsoft.com/office/drawing/2014/main" xmlns="" id="{2D3BD11A-752A-47BB-A783-AA2E1358DDF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8575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4997" name="Line 5">
            <a:extLst>
              <a:ext uri="{FF2B5EF4-FFF2-40B4-BE49-F238E27FC236}">
                <a16:creationId xmlns:a16="http://schemas.microsoft.com/office/drawing/2014/main" xmlns="" id="{050986FA-26AC-4184-8BFD-24EDE92D84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914400"/>
            <a:ext cx="0" cy="5943600"/>
          </a:xfrm>
          <a:prstGeom prst="line">
            <a:avLst/>
          </a:prstGeom>
          <a:noFill/>
          <a:ln w="19050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4998" name="Line 6">
            <a:extLst>
              <a:ext uri="{FF2B5EF4-FFF2-40B4-BE49-F238E27FC236}">
                <a16:creationId xmlns:a16="http://schemas.microsoft.com/office/drawing/2014/main" xmlns="" id="{B37BB784-9755-435E-89A4-64845CCE603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990600"/>
            <a:ext cx="0" cy="586740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4999" name="Line 7">
            <a:extLst>
              <a:ext uri="{FF2B5EF4-FFF2-40B4-BE49-F238E27FC236}">
                <a16:creationId xmlns:a16="http://schemas.microsoft.com/office/drawing/2014/main" xmlns="" id="{46C06E09-F03C-4177-B468-BB32B639EF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990600"/>
            <a:ext cx="0" cy="5867400"/>
          </a:xfrm>
          <a:prstGeom prst="line">
            <a:avLst/>
          </a:prstGeom>
          <a:noFill/>
          <a:ln w="12700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5000" name="Line 8">
            <a:extLst>
              <a:ext uri="{FF2B5EF4-FFF2-40B4-BE49-F238E27FC236}">
                <a16:creationId xmlns:a16="http://schemas.microsoft.com/office/drawing/2014/main" xmlns="" id="{D7B78D96-F96F-4CE3-9C9C-C61B67CCCE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990600"/>
            <a:ext cx="0" cy="5867400"/>
          </a:xfrm>
          <a:prstGeom prst="line">
            <a:avLst/>
          </a:prstGeom>
          <a:noFill/>
          <a:ln w="19050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The Earth-Moon Barycenter_ The Moon doesn_t orbit Earth_s center and Earth doesn_t stay still _3D_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81635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28FB0739-4069-4555-AF5A-C01AAE1C0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0066FF"/>
          </a:solidFill>
          <a:ln w="57150">
            <a:solidFill>
              <a:schemeClr val="bg2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hu-HU" altLang="en-US" sz="3600" b="1" kern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</a:t>
            </a:r>
            <a:r>
              <a:rPr lang="en-US" altLang="en-US" sz="3600" b="1" kern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FÖLD</a:t>
            </a:r>
            <a:r>
              <a:rPr lang="hu-HU" altLang="en-US" sz="3600" b="1" kern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3600" b="1" kern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ÉS A HOLD  KERINGÉSE</a:t>
            </a:r>
            <a:endParaRPr lang="en-GB" altLang="en-US" sz="3600" b="1" kern="0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31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xmlns="" id="{28FB0739-4069-4555-AF5A-C01AAE1C0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rgbClr val="0066FF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sz="3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</a:t>
            </a:r>
            <a:r>
              <a:rPr lang="en-US" altLang="en-US" sz="3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FÖLD</a:t>
            </a:r>
            <a:r>
              <a:rPr lang="hu-HU" altLang="en-US" sz="3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ÉS A HOLD  KERINGÉSE</a:t>
            </a:r>
            <a:endParaRPr lang="en-GB" altLang="en-US" sz="3600" b="1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xmlns="" id="{83348CD7-3BF8-4F54-B004-65D372B80D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  <a:solidFill>
            <a:srgbClr val="080808"/>
          </a:solidFill>
        </p:spPr>
        <p:txBody>
          <a:bodyPr/>
          <a:lstStyle/>
          <a:p>
            <a:pPr>
              <a:buFont typeface="Monotype Sorts"/>
              <a:buNone/>
            </a:pPr>
            <a:endParaRPr kumimoji="0" lang="en-GB" altLang="en-US" sz="2400" b="1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4996" name="Line 4">
            <a:extLst>
              <a:ext uri="{FF2B5EF4-FFF2-40B4-BE49-F238E27FC236}">
                <a16:creationId xmlns:a16="http://schemas.microsoft.com/office/drawing/2014/main" xmlns="" id="{2D3BD11A-752A-47BB-A783-AA2E1358DDF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8575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4997" name="Line 5">
            <a:extLst>
              <a:ext uri="{FF2B5EF4-FFF2-40B4-BE49-F238E27FC236}">
                <a16:creationId xmlns:a16="http://schemas.microsoft.com/office/drawing/2014/main" xmlns="" id="{050986FA-26AC-4184-8BFD-24EDE92D84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914400"/>
            <a:ext cx="0" cy="5943600"/>
          </a:xfrm>
          <a:prstGeom prst="line">
            <a:avLst/>
          </a:prstGeom>
          <a:noFill/>
          <a:ln w="19050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4998" name="Line 6">
            <a:extLst>
              <a:ext uri="{FF2B5EF4-FFF2-40B4-BE49-F238E27FC236}">
                <a16:creationId xmlns:a16="http://schemas.microsoft.com/office/drawing/2014/main" xmlns="" id="{B37BB784-9755-435E-89A4-64845CCE603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990600"/>
            <a:ext cx="0" cy="586740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4999" name="Line 7">
            <a:extLst>
              <a:ext uri="{FF2B5EF4-FFF2-40B4-BE49-F238E27FC236}">
                <a16:creationId xmlns:a16="http://schemas.microsoft.com/office/drawing/2014/main" xmlns="" id="{46C06E09-F03C-4177-B468-BB32B639EF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990600"/>
            <a:ext cx="0" cy="5867400"/>
          </a:xfrm>
          <a:prstGeom prst="line">
            <a:avLst/>
          </a:prstGeom>
          <a:noFill/>
          <a:ln w="12700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5000" name="Line 8">
            <a:extLst>
              <a:ext uri="{FF2B5EF4-FFF2-40B4-BE49-F238E27FC236}">
                <a16:creationId xmlns:a16="http://schemas.microsoft.com/office/drawing/2014/main" xmlns="" id="{D7B78D96-F96F-4CE3-9C9C-C61B67CCCE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990600"/>
            <a:ext cx="0" cy="5867400"/>
          </a:xfrm>
          <a:prstGeom prst="line">
            <a:avLst/>
          </a:prstGeom>
          <a:noFill/>
          <a:ln w="19050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The Earth-Moon Barycenter_ The Moon doesn_t orbit Earth_s center and Earth doesn_t stay still _3D_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8163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9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xmlns="" id="{28FB0739-4069-4555-AF5A-C01AAE1C0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rgbClr val="0066FF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anchor="ctr" anchorCtr="1"/>
          <a:lstStyle/>
          <a:p>
            <a:r>
              <a:rPr lang="en-US" altLang="en-US" sz="3600" b="1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</a:t>
            </a:r>
            <a:r>
              <a:rPr lang="en-US" altLang="en-US" sz="3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HOLD  É</a:t>
            </a:r>
            <a:r>
              <a:rPr lang="en-US" altLang="en-US" sz="3600" b="1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S A BOLYGÓK</a:t>
            </a:r>
            <a:endParaRPr lang="en-GB" altLang="en-US" sz="3600" b="1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xmlns="" id="{83348CD7-3BF8-4F54-B004-65D372B80D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  <a:solidFill>
            <a:srgbClr val="080808"/>
          </a:solidFill>
        </p:spPr>
        <p:txBody>
          <a:bodyPr/>
          <a:lstStyle/>
          <a:p>
            <a:pPr>
              <a:buFont typeface="Monotype Sorts"/>
              <a:buNone/>
            </a:pPr>
            <a:endParaRPr kumimoji="0" lang="en-GB" altLang="en-US" sz="2400" b="1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4996" name="Line 4">
            <a:extLst>
              <a:ext uri="{FF2B5EF4-FFF2-40B4-BE49-F238E27FC236}">
                <a16:creationId xmlns:a16="http://schemas.microsoft.com/office/drawing/2014/main" xmlns="" id="{2D3BD11A-752A-47BB-A783-AA2E1358DDF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8575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4997" name="Line 5">
            <a:extLst>
              <a:ext uri="{FF2B5EF4-FFF2-40B4-BE49-F238E27FC236}">
                <a16:creationId xmlns:a16="http://schemas.microsoft.com/office/drawing/2014/main" xmlns="" id="{050986FA-26AC-4184-8BFD-24EDE92D84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914400"/>
            <a:ext cx="0" cy="5943600"/>
          </a:xfrm>
          <a:prstGeom prst="line">
            <a:avLst/>
          </a:prstGeom>
          <a:noFill/>
          <a:ln w="19050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4998" name="Line 6">
            <a:extLst>
              <a:ext uri="{FF2B5EF4-FFF2-40B4-BE49-F238E27FC236}">
                <a16:creationId xmlns:a16="http://schemas.microsoft.com/office/drawing/2014/main" xmlns="" id="{B37BB784-9755-435E-89A4-64845CCE603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990600"/>
            <a:ext cx="0" cy="586740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4999" name="Line 7">
            <a:extLst>
              <a:ext uri="{FF2B5EF4-FFF2-40B4-BE49-F238E27FC236}">
                <a16:creationId xmlns:a16="http://schemas.microsoft.com/office/drawing/2014/main" xmlns="" id="{46C06E09-F03C-4177-B468-BB32B639EF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990600"/>
            <a:ext cx="0" cy="5867400"/>
          </a:xfrm>
          <a:prstGeom prst="line">
            <a:avLst/>
          </a:prstGeom>
          <a:noFill/>
          <a:ln w="12700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5000" name="Line 8">
            <a:extLst>
              <a:ext uri="{FF2B5EF4-FFF2-40B4-BE49-F238E27FC236}">
                <a16:creationId xmlns:a16="http://schemas.microsoft.com/office/drawing/2014/main" xmlns="" id="{D7B78D96-F96F-4CE3-9C9C-C61B67CCCE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990600"/>
            <a:ext cx="0" cy="5867400"/>
          </a:xfrm>
          <a:prstGeom prst="line">
            <a:avLst/>
          </a:prstGeom>
          <a:noFill/>
          <a:ln w="19050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" y="914400"/>
            <a:ext cx="689618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xmlns="" id="{28FB0739-4069-4555-AF5A-C01AAE1C0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rgbClr val="0066FF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sz="36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NAP ÉS A BOLYGÓK FŐBB ADATAI</a:t>
            </a:r>
            <a:endParaRPr lang="en-GB" altLang="en-US" sz="3600" b="1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xmlns="" id="{83348CD7-3BF8-4F54-B004-65D372B80D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  <a:solidFill>
            <a:srgbClr val="080808"/>
          </a:solidFill>
        </p:spPr>
        <p:txBody>
          <a:bodyPr/>
          <a:lstStyle/>
          <a:p>
            <a:pPr>
              <a:buFont typeface="Monotype Sorts"/>
              <a:buNone/>
            </a:pPr>
            <a:r>
              <a:rPr kumimoji="0"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Égitest            </a:t>
            </a:r>
            <a:r>
              <a:rPr kumimoji="0" lang="hu-HU" altLang="en-US" sz="2400" b="1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D</a:t>
            </a:r>
            <a:r>
              <a:rPr kumimoji="0" lang="hu-HU" altLang="en-US" sz="2400" b="1" i="1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N-</a:t>
            </a:r>
            <a:r>
              <a:rPr kumimoji="0" lang="en-US" altLang="en-US" sz="2400" b="1" i="1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B</a:t>
            </a:r>
            <a:r>
              <a:rPr kumimoji="0" lang="en-US" altLang="en-US" sz="2400" b="1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hu-HU" altLang="en-US" sz="2400" b="1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          </a:t>
            </a:r>
            <a:r>
              <a:rPr kumimoji="0" lang="hu-HU" altLang="en-US" sz="2400" b="1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g (m/s</a:t>
            </a:r>
            <a:r>
              <a:rPr kumimoji="0" lang="hu-HU" altLang="en-US" sz="2400" b="1" i="1" baseline="300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2</a:t>
            </a:r>
            <a:r>
              <a:rPr kumimoji="0" lang="hu-HU" altLang="en-US" sz="2400" b="1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)</a:t>
            </a:r>
            <a:r>
              <a:rPr kumimoji="0" lang="hu-HU" altLang="en-US" sz="2400" b="1" i="1" baseline="300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   </a:t>
            </a:r>
            <a:r>
              <a:rPr kumimoji="0" lang="hu-HU" altLang="en-US" sz="2400" b="1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      </a:t>
            </a:r>
            <a:r>
              <a:rPr kumimoji="0" lang="en-US" altLang="en-US" sz="2400" b="1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v</a:t>
            </a:r>
            <a:r>
              <a:rPr kumimoji="0" lang="hu-HU" altLang="en-US" sz="2400" b="1" i="1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I   </a:t>
            </a:r>
            <a:r>
              <a:rPr kumimoji="0" lang="hu-HU" altLang="en-US" sz="2400" b="1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(km/s)          </a:t>
            </a:r>
            <a:r>
              <a:rPr kumimoji="0" lang="en-US" altLang="en-US" sz="2400" b="1" i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v</a:t>
            </a:r>
            <a:r>
              <a:rPr kumimoji="0" lang="hu-HU" altLang="en-US" sz="2400" b="1" i="1" baseline="-2500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II </a:t>
            </a:r>
            <a:r>
              <a:rPr kumimoji="0" lang="hu-HU" altLang="en-US" sz="2400" b="1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(km/s)</a:t>
            </a:r>
          </a:p>
          <a:p>
            <a:pPr>
              <a:buClrTx/>
              <a:buSzTx/>
              <a:buFontTx/>
              <a:buNone/>
            </a:pPr>
            <a:r>
              <a:rPr kumimoji="0" lang="hu-HU" altLang="en-US" sz="24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Merkur</a:t>
            </a:r>
            <a:r>
              <a:rPr kumimoji="0"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           57,855           3,46                2,940                 4,150</a:t>
            </a:r>
          </a:p>
          <a:p>
            <a:pPr>
              <a:buClrTx/>
              <a:buSzTx/>
              <a:buFontTx/>
              <a:buNone/>
            </a:pPr>
            <a:r>
              <a:rPr kumimoji="0"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Vénusz          108,200           8,43                 7,230                10,73</a:t>
            </a:r>
          </a:p>
          <a:p>
            <a:pPr>
              <a:buClrTx/>
              <a:buSzTx/>
              <a:buFontTx/>
              <a:buNone/>
            </a:pPr>
            <a:r>
              <a:rPr kumimoji="0"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Föld               149,598          9,814               7,912                 11,19</a:t>
            </a:r>
          </a:p>
          <a:p>
            <a:pPr>
              <a:buClrTx/>
              <a:buSzTx/>
              <a:buFontTx/>
              <a:buNone/>
            </a:pPr>
            <a:r>
              <a:rPr kumimoji="0"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Mars              222,726           4,02                3,600                   5,090</a:t>
            </a:r>
          </a:p>
          <a:p>
            <a:pPr>
              <a:buClrTx/>
              <a:buSzTx/>
              <a:buFontTx/>
              <a:buNone/>
            </a:pPr>
            <a:r>
              <a:rPr kumimoji="0"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Jupiter           777,595          27,670            42,650                60,190                </a:t>
            </a:r>
          </a:p>
          <a:p>
            <a:pPr>
              <a:buClrTx/>
              <a:buSzTx/>
              <a:buFontTx/>
              <a:buNone/>
            </a:pPr>
            <a:r>
              <a:rPr kumimoji="0"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Szaturnusz    1425,647        12,74               25,660                36,280</a:t>
            </a:r>
          </a:p>
          <a:p>
            <a:pPr>
              <a:buClrTx/>
              <a:buSzTx/>
              <a:buFontTx/>
              <a:buNone/>
            </a:pPr>
            <a:r>
              <a:rPr kumimoji="0"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Uránusz         2368,226        9,58                15,070                21,320</a:t>
            </a:r>
          </a:p>
          <a:p>
            <a:pPr>
              <a:buClrTx/>
              <a:buSzTx/>
              <a:buFontTx/>
              <a:buNone/>
            </a:pPr>
            <a:r>
              <a:rPr kumimoji="0"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Neptunusz     4494,272       11,22               16,570                 23,430</a:t>
            </a:r>
          </a:p>
          <a:p>
            <a:pPr>
              <a:buClrTx/>
              <a:buSzTx/>
              <a:buFontTx/>
              <a:buNone/>
            </a:pPr>
            <a:r>
              <a:rPr kumimoji="0"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Plútó*              5897,188        3,94                  7,430                 10,510</a:t>
            </a:r>
          </a:p>
          <a:p>
            <a:pPr>
              <a:buClrTx/>
              <a:buSzTx/>
              <a:buFontTx/>
              <a:buNone/>
            </a:pPr>
            <a:r>
              <a:rPr kumimoji="0"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Hold                 384 400        1,62                   1,680                  2,370</a:t>
            </a:r>
          </a:p>
          <a:p>
            <a:pPr>
              <a:buClrTx/>
              <a:buSzTx/>
              <a:buFontTx/>
              <a:buNone/>
            </a:pPr>
            <a:r>
              <a:rPr kumimoji="0"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Nap                    —            275,18              439,300              619,415</a:t>
            </a:r>
          </a:p>
          <a:p>
            <a:pPr>
              <a:buClrTx/>
              <a:buSzTx/>
              <a:buFontTx/>
              <a:buNone/>
            </a:pPr>
            <a:r>
              <a:rPr kumimoji="0"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*A Plútó néhány éve már nem bolygó, csak kisbolygó.</a:t>
            </a:r>
            <a:endParaRPr kumimoji="0" lang="en-GB" altLang="en-US" sz="2400" b="1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4996" name="Line 4">
            <a:extLst>
              <a:ext uri="{FF2B5EF4-FFF2-40B4-BE49-F238E27FC236}">
                <a16:creationId xmlns:a16="http://schemas.microsoft.com/office/drawing/2014/main" xmlns="" id="{2D3BD11A-752A-47BB-A783-AA2E1358DDF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8575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4997" name="Line 5">
            <a:extLst>
              <a:ext uri="{FF2B5EF4-FFF2-40B4-BE49-F238E27FC236}">
                <a16:creationId xmlns:a16="http://schemas.microsoft.com/office/drawing/2014/main" xmlns="" id="{050986FA-26AC-4184-8BFD-24EDE92D84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914400"/>
            <a:ext cx="0" cy="5943600"/>
          </a:xfrm>
          <a:prstGeom prst="line">
            <a:avLst/>
          </a:prstGeom>
          <a:noFill/>
          <a:ln w="19050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4998" name="Line 6">
            <a:extLst>
              <a:ext uri="{FF2B5EF4-FFF2-40B4-BE49-F238E27FC236}">
                <a16:creationId xmlns:a16="http://schemas.microsoft.com/office/drawing/2014/main" xmlns="" id="{B37BB784-9755-435E-89A4-64845CCE603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990600"/>
            <a:ext cx="0" cy="586740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4999" name="Line 7">
            <a:extLst>
              <a:ext uri="{FF2B5EF4-FFF2-40B4-BE49-F238E27FC236}">
                <a16:creationId xmlns:a16="http://schemas.microsoft.com/office/drawing/2014/main" xmlns="" id="{46C06E09-F03C-4177-B468-BB32B639EF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990600"/>
            <a:ext cx="0" cy="5867400"/>
          </a:xfrm>
          <a:prstGeom prst="line">
            <a:avLst/>
          </a:prstGeom>
          <a:noFill/>
          <a:ln w="12700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5000" name="Line 8">
            <a:extLst>
              <a:ext uri="{FF2B5EF4-FFF2-40B4-BE49-F238E27FC236}">
                <a16:creationId xmlns:a16="http://schemas.microsoft.com/office/drawing/2014/main" xmlns="" id="{D7B78D96-F96F-4CE3-9C9C-C61B67CCCE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990600"/>
            <a:ext cx="0" cy="5867400"/>
          </a:xfrm>
          <a:prstGeom prst="line">
            <a:avLst/>
          </a:prstGeom>
          <a:noFill/>
          <a:ln w="19050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45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xmlns="" id="{EB0572D3-02B2-4291-AB8D-7FA76AAA63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bg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sz="3600" b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NAP ÉS A BOLYGÓK FŐBB ADATAI</a:t>
            </a:r>
            <a:endParaRPr lang="en-GB" altLang="en-US" sz="3600" b="1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xmlns="" id="{98FFDFB5-B527-4CC2-AB8E-380492F846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  <a:solidFill>
            <a:srgbClr val="080808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Font typeface="Monotype Sorts"/>
              <a:buNone/>
            </a:pPr>
            <a:r>
              <a:rPr lang="hu-HU" altLang="en-US" sz="2400" b="1" u="sng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Égitest          K </a:t>
            </a:r>
            <a:r>
              <a:rPr lang="hu-HU" altLang="en-US" sz="2400" b="1" i="1" u="sng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(km</a:t>
            </a:r>
            <a:r>
              <a:rPr lang="hu-HU" altLang="en-US" sz="2400" b="1" i="1" u="sng" baseline="300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3</a:t>
            </a:r>
            <a:r>
              <a:rPr lang="hu-HU" altLang="en-US" sz="2400" b="1" i="1" u="sng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/s</a:t>
            </a:r>
            <a:r>
              <a:rPr lang="hu-HU" altLang="en-US" sz="2400" b="1" i="1" u="sng" baseline="300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2</a:t>
            </a:r>
            <a:r>
              <a:rPr lang="hu-HU" altLang="en-US" sz="2400" b="1" i="1" u="sng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)    </a:t>
            </a:r>
            <a:r>
              <a:rPr lang="hu-HU" altLang="en-US" sz="2400" b="1" u="sng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Hatásszf</a:t>
            </a:r>
            <a:r>
              <a:rPr lang="hu-HU" altLang="en-US" sz="2400" b="1" u="sng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. hat. </a:t>
            </a:r>
            <a:r>
              <a:rPr lang="hu-HU" altLang="en-US" sz="2400" b="1" i="1" u="sng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(km)</a:t>
            </a:r>
            <a:r>
              <a:rPr lang="hu-HU" altLang="en-US" sz="2400" b="1" u="sng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     </a:t>
            </a:r>
            <a:r>
              <a:rPr lang="en-US" altLang="en-US" sz="2400" b="1" i="1" u="sng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v</a:t>
            </a:r>
            <a:r>
              <a:rPr lang="hu-HU" altLang="en-US" sz="2400" b="1" i="1" u="sng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(km/s)        R (km)</a:t>
            </a:r>
          </a:p>
          <a:p>
            <a:pPr>
              <a:buFont typeface="Monotype Sorts"/>
              <a:buNone/>
            </a:pPr>
            <a:r>
              <a:rPr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Merkúr          2,165·10</a:t>
            </a:r>
            <a:r>
              <a:rPr lang="hu-HU" altLang="en-US" sz="2400" b="1" baseline="300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4               </a:t>
            </a:r>
            <a:r>
              <a:rPr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150 000                     47,83            2500</a:t>
            </a:r>
          </a:p>
          <a:p>
            <a:pPr>
              <a:lnSpc>
                <a:spcPct val="110000"/>
              </a:lnSpc>
              <a:buFont typeface="Monotype Sorts"/>
              <a:buNone/>
            </a:pPr>
            <a:r>
              <a:rPr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Vénusz           3,242·10</a:t>
            </a:r>
            <a:r>
              <a:rPr lang="hu-HU" altLang="en-US" sz="2400" b="1" baseline="300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5</a:t>
            </a:r>
            <a:r>
              <a:rPr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         620 000                     35,0             6200</a:t>
            </a:r>
          </a:p>
          <a:p>
            <a:pPr>
              <a:lnSpc>
                <a:spcPct val="110000"/>
              </a:lnSpc>
              <a:buFont typeface="Monotype Sorts"/>
              <a:buNone/>
            </a:pPr>
            <a:r>
              <a:rPr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Föld               3,9862·10</a:t>
            </a:r>
            <a:r>
              <a:rPr lang="hu-HU" altLang="en-US" sz="2400" b="1" baseline="300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5             </a:t>
            </a:r>
            <a:r>
              <a:rPr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930 000                     29,767         6378</a:t>
            </a:r>
          </a:p>
          <a:p>
            <a:pPr>
              <a:lnSpc>
                <a:spcPct val="110000"/>
              </a:lnSpc>
              <a:buFont typeface="Monotype Sorts"/>
              <a:buNone/>
            </a:pPr>
            <a:r>
              <a:rPr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Mars              4,291·10</a:t>
            </a:r>
            <a:r>
              <a:rPr lang="hu-HU" altLang="en-US" sz="2400" b="1" baseline="300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4                </a:t>
            </a:r>
            <a:r>
              <a:rPr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580 000                      24,106         3310</a:t>
            </a:r>
          </a:p>
          <a:p>
            <a:pPr>
              <a:lnSpc>
                <a:spcPct val="110000"/>
              </a:lnSpc>
              <a:buFont typeface="Monotype Sorts"/>
              <a:buNone/>
            </a:pPr>
            <a:r>
              <a:rPr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Jupiter           1,265·10</a:t>
            </a:r>
            <a:r>
              <a:rPr lang="hu-HU" altLang="en-US" sz="2400" b="1" baseline="300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8</a:t>
            </a:r>
            <a:r>
              <a:rPr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       48 500 000                   13,052        69 880</a:t>
            </a:r>
          </a:p>
          <a:p>
            <a:pPr>
              <a:lnSpc>
                <a:spcPct val="110000"/>
              </a:lnSpc>
              <a:buFont typeface="Monotype Sorts"/>
              <a:buNone/>
            </a:pPr>
            <a:r>
              <a:rPr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Szaturnusz     3,788·10</a:t>
            </a:r>
            <a:r>
              <a:rPr lang="hu-HU" altLang="en-US" sz="2400" b="1" baseline="300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7           </a:t>
            </a:r>
            <a:r>
              <a:rPr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54 500 000                     9,636        57 550</a:t>
            </a:r>
          </a:p>
          <a:p>
            <a:pPr>
              <a:lnSpc>
                <a:spcPct val="110000"/>
              </a:lnSpc>
              <a:buFont typeface="Monotype Sorts"/>
              <a:buNone/>
            </a:pPr>
            <a:r>
              <a:rPr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Uránusz          5,784·10</a:t>
            </a:r>
            <a:r>
              <a:rPr lang="hu-HU" altLang="en-US" sz="2400" b="1" baseline="300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6           </a:t>
            </a:r>
            <a:r>
              <a:rPr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51 000 </a:t>
            </a:r>
            <a:r>
              <a:rPr lang="hu-HU" altLang="en-US" sz="24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000</a:t>
            </a:r>
            <a:r>
              <a:rPr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                   6,796        25 500</a:t>
            </a:r>
          </a:p>
          <a:p>
            <a:pPr>
              <a:lnSpc>
                <a:spcPct val="110000"/>
              </a:lnSpc>
              <a:buFont typeface="Monotype Sorts"/>
              <a:buNone/>
            </a:pPr>
            <a:r>
              <a:rPr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Neptunusz      6,860·10</a:t>
            </a:r>
            <a:r>
              <a:rPr lang="hu-HU" altLang="en-US" sz="2400" b="1" baseline="300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6</a:t>
            </a:r>
            <a:r>
              <a:rPr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       87 500 000                    5,429        25 000</a:t>
            </a:r>
          </a:p>
          <a:p>
            <a:pPr>
              <a:lnSpc>
                <a:spcPct val="110000"/>
              </a:lnSpc>
              <a:buFont typeface="Monotype Sorts"/>
              <a:buNone/>
            </a:pPr>
            <a:r>
              <a:rPr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Plútó                   —                      —                            4,737          7200</a:t>
            </a:r>
          </a:p>
          <a:p>
            <a:pPr>
              <a:lnSpc>
                <a:spcPct val="110000"/>
              </a:lnSpc>
              <a:buFont typeface="Monotype Sorts"/>
              <a:buNone/>
            </a:pPr>
            <a:r>
              <a:rPr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Hold                4,903·10</a:t>
            </a:r>
            <a:r>
              <a:rPr lang="hu-HU" altLang="en-US" sz="2400" b="1" baseline="300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3</a:t>
            </a:r>
            <a:r>
              <a:rPr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           66 000                       1,02            1738</a:t>
            </a:r>
          </a:p>
          <a:p>
            <a:pPr>
              <a:lnSpc>
                <a:spcPct val="110000"/>
              </a:lnSpc>
              <a:buFont typeface="Monotype Sorts"/>
              <a:buNone/>
            </a:pPr>
            <a:r>
              <a:rPr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Nap              1,32718·10</a:t>
            </a:r>
            <a:r>
              <a:rPr lang="hu-HU" altLang="en-US" sz="2400" b="1" baseline="300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11</a:t>
            </a:r>
            <a:r>
              <a:rPr lang="hu-HU" altLang="en-US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   60 000 CSE                   230,000    696 000</a:t>
            </a:r>
          </a:p>
          <a:p>
            <a:pPr>
              <a:buFont typeface="Monotype Sorts"/>
              <a:buNone/>
            </a:pPr>
            <a:endParaRPr lang="en-GB" altLang="en-US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7045" name="Line 5">
            <a:extLst>
              <a:ext uri="{FF2B5EF4-FFF2-40B4-BE49-F238E27FC236}">
                <a16:creationId xmlns:a16="http://schemas.microsoft.com/office/drawing/2014/main" xmlns="" id="{A812890F-FBCC-4847-8F7C-33F80CDBF9A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1066800"/>
            <a:ext cx="0" cy="5791200"/>
          </a:xfrm>
          <a:prstGeom prst="line">
            <a:avLst/>
          </a:prstGeom>
          <a:noFill/>
          <a:ln w="19050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7046" name="Line 6">
            <a:extLst>
              <a:ext uri="{FF2B5EF4-FFF2-40B4-BE49-F238E27FC236}">
                <a16:creationId xmlns:a16="http://schemas.microsoft.com/office/drawing/2014/main" xmlns="" id="{09B57CE9-BB1A-4AA6-BAC3-251EC1B37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1066800"/>
            <a:ext cx="0" cy="5562600"/>
          </a:xfrm>
          <a:prstGeom prst="line">
            <a:avLst/>
          </a:prstGeom>
          <a:noFill/>
          <a:ln w="19050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7047" name="Line 7">
            <a:extLst>
              <a:ext uri="{FF2B5EF4-FFF2-40B4-BE49-F238E27FC236}">
                <a16:creationId xmlns:a16="http://schemas.microsoft.com/office/drawing/2014/main" xmlns="" id="{F3F278AA-0525-4D47-AB14-DA66F05CABB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1066800"/>
            <a:ext cx="0" cy="556260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7048" name="Line 8">
            <a:extLst>
              <a:ext uri="{FF2B5EF4-FFF2-40B4-BE49-F238E27FC236}">
                <a16:creationId xmlns:a16="http://schemas.microsoft.com/office/drawing/2014/main" xmlns="" id="{EC5A6F50-AAE3-4C0E-B470-9E8500D84D7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1066800"/>
            <a:ext cx="0" cy="579120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93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xmlns="" id="{52F5A370-162E-4660-8E4F-A69E08BB14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N</a:t>
            </a:r>
            <a:r>
              <a:rPr lang="en-US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APRENDS</a:t>
            </a:r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 </a:t>
            </a:r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KIALAKULÁSA</a:t>
            </a:r>
            <a:endParaRPr lang="en-GB" altLang="en-US" sz="4000" b="1"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artalom helye 1">
            <a:extLst>
              <a:ext uri="{FF2B5EF4-FFF2-40B4-BE49-F238E27FC236}">
                <a16:creationId xmlns:a16="http://schemas.microsoft.com/office/drawing/2014/main" xmlns="" id="{0500CA9E-2994-456B-80C1-F2FE68984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95400"/>
            <a:ext cx="5562600" cy="5562600"/>
          </a:xfrm>
        </p:spPr>
        <p:txBody>
          <a:bodyPr/>
          <a:lstStyle/>
          <a:p>
            <a:pPr algn="just">
              <a:defRPr/>
            </a:pPr>
            <a:r>
              <a:rPr lang="hu-HU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</a:rPr>
              <a:t>A csillagközi por- és gázfelhő sűrűsödésnek indult, ahol egyre több anyag gyűlt össze, az vált a középponttá, mely egyre forróbb lett, s kialakult az </a:t>
            </a:r>
            <a:r>
              <a:rPr lang="hu-HU" alt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</a:rPr>
              <a:t>ős-Nap</a:t>
            </a:r>
            <a:endParaRPr lang="hu-HU" altLang="en-US" dirty="0">
              <a:solidFill>
                <a:srgbClr val="FFFFFF"/>
              </a:solidFill>
              <a:effectLst>
                <a:outerShdw blurRad="38100" dist="38100" dir="2700000" algn="tl">
                  <a:srgbClr val="000066"/>
                </a:outerShdw>
              </a:effectLst>
            </a:endParaRPr>
          </a:p>
          <a:p>
            <a:pPr algn="just">
              <a:defRPr/>
            </a:pPr>
            <a:r>
              <a:rPr lang="hu-HU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</a:rPr>
              <a:t>A megmaradt anyag a forgás miatt korong alakú felhővé változott, majd ebből alakultak ki a bolygók</a:t>
            </a:r>
          </a:p>
          <a:p>
            <a:pPr algn="just">
              <a:defRPr/>
            </a:pPr>
            <a:endParaRPr lang="hu-HU" altLang="en-US" dirty="0">
              <a:solidFill>
                <a:srgbClr val="FFFFFF"/>
              </a:solidFill>
              <a:effectLst>
                <a:outerShdw blurRad="38100" dist="38100" dir="2700000" algn="tl">
                  <a:srgbClr val="000066"/>
                </a:outerShdw>
              </a:effectLst>
            </a:endParaRPr>
          </a:p>
        </p:txBody>
      </p:sp>
      <p:pic>
        <p:nvPicPr>
          <p:cNvPr id="13316" name="Picture 2" descr="http://player.slideplayer.hu/10/2842091/data/images/img58.jpg">
            <a:extLst>
              <a:ext uri="{FF2B5EF4-FFF2-40B4-BE49-F238E27FC236}">
                <a16:creationId xmlns:a16="http://schemas.microsoft.com/office/drawing/2014/main" xmlns="" id="{C0C60C9B-5D5A-42DD-8FF6-2A468E297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1295400"/>
            <a:ext cx="33686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67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xmlns="" id="{3169A5DA-7313-4087-A147-B156BCAC3D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N</a:t>
            </a:r>
            <a:r>
              <a:rPr lang="en-US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APRENDS</a:t>
            </a:r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 </a:t>
            </a:r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KIALAKULÁSA</a:t>
            </a:r>
            <a:endParaRPr lang="en-GB" altLang="en-US" sz="4000" b="1"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artalom helye 1">
            <a:extLst>
              <a:ext uri="{FF2B5EF4-FFF2-40B4-BE49-F238E27FC236}">
                <a16:creationId xmlns:a16="http://schemas.microsoft.com/office/drawing/2014/main" xmlns="" id="{FF6E04E2-53B5-4EE7-833D-DB74CB174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95400"/>
            <a:ext cx="5562600" cy="5562600"/>
          </a:xfrm>
        </p:spPr>
        <p:txBody>
          <a:bodyPr/>
          <a:lstStyle/>
          <a:p>
            <a:pPr algn="just">
              <a:spcBef>
                <a:spcPts val="600"/>
              </a:spcBef>
              <a:defRPr/>
            </a:pPr>
            <a:r>
              <a:rPr lang="hu-HU" altLang="en-US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</a:rPr>
              <a:t>A felhőben folytatódó sűrűsödés 1000 km átmérőjű bolygócsírákat hozott létre</a:t>
            </a:r>
          </a:p>
          <a:p>
            <a:pPr algn="just">
              <a:spcBef>
                <a:spcPts val="600"/>
              </a:spcBef>
              <a:defRPr/>
            </a:pPr>
            <a:r>
              <a:rPr lang="hu-HU" altLang="en-US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</a:rPr>
              <a:t>Ezekből keletkeztek a bolygók és holdjaik</a:t>
            </a:r>
          </a:p>
          <a:p>
            <a:pPr algn="just">
              <a:defRPr/>
            </a:pPr>
            <a:endParaRPr lang="hu-HU" altLang="en-US">
              <a:solidFill>
                <a:srgbClr val="FFFFFF"/>
              </a:solidFill>
              <a:effectLst>
                <a:outerShdw blurRad="38100" dist="38100" dir="2700000" algn="tl">
                  <a:srgbClr val="000066"/>
                </a:outerShdw>
              </a:effectLst>
            </a:endParaRPr>
          </a:p>
        </p:txBody>
      </p:sp>
      <p:pic>
        <p:nvPicPr>
          <p:cNvPr id="15364" name="Picture 2" descr="http://player.slideplayer.hu/10/2842091/data/images/img58.jpg">
            <a:extLst>
              <a:ext uri="{FF2B5EF4-FFF2-40B4-BE49-F238E27FC236}">
                <a16:creationId xmlns:a16="http://schemas.microsoft.com/office/drawing/2014/main" xmlns="" id="{762A472F-B35C-4287-AE8C-BB117E243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1295400"/>
            <a:ext cx="33686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06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xmlns="" id="{AD2E6ABC-A958-4F55-BF75-A68C78CFDA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chemeClr val="bg1"/>
          </a:solidFill>
          <a:ln w="57150">
            <a:solidFill>
              <a:srgbClr val="080808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N</a:t>
            </a:r>
            <a:r>
              <a:rPr lang="en-US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APRENDS</a:t>
            </a:r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 </a:t>
            </a:r>
            <a:r>
              <a:rPr lang="hu-HU" alt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KIALAKULÁSA</a:t>
            </a:r>
            <a:endParaRPr lang="en-GB" altLang="en-US" sz="4000" b="1"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artalom helye 1">
            <a:extLst>
              <a:ext uri="{FF2B5EF4-FFF2-40B4-BE49-F238E27FC236}">
                <a16:creationId xmlns:a16="http://schemas.microsoft.com/office/drawing/2014/main" xmlns="" id="{9E373AB4-5A71-4387-804B-EDA020B7B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 rIns="182880"/>
          <a:lstStyle/>
          <a:p>
            <a:pPr algn="just">
              <a:spcBef>
                <a:spcPts val="600"/>
              </a:spcBef>
              <a:defRPr/>
            </a:pPr>
            <a:r>
              <a:rPr lang="hu-HU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megmaradt bolygócsírák kisbolygók, ill. üstökösök formájában léteznek, s ezek vizsgálatával pontosabb választ kaphatunk a Naprendszer kialakulásáról (pl. </a:t>
            </a:r>
            <a:r>
              <a:rPr lang="hu-HU" alt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Rosetta</a:t>
            </a:r>
            <a:r>
              <a:rPr lang="hu-HU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űrszonda és a </a:t>
            </a:r>
            <a:r>
              <a:rPr lang="hu-HU" alt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Csurjumov-Geraszimenko</a:t>
            </a:r>
            <a:r>
              <a:rPr lang="hu-HU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6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üstökös találkozása és a Rozetta leszállása.)</a:t>
            </a:r>
          </a:p>
          <a:p>
            <a:pPr algn="just">
              <a:defRPr/>
            </a:pPr>
            <a:endParaRPr lang="hu-HU" altLang="en-US" dirty="0">
              <a:solidFill>
                <a:srgbClr val="FFFFFF"/>
              </a:solidFill>
              <a:effectLst>
                <a:outerShdw blurRad="38100" dist="38100" dir="2700000" algn="tl">
                  <a:srgbClr val="000066"/>
                </a:outerShdw>
              </a:effectLst>
            </a:endParaRPr>
          </a:p>
        </p:txBody>
      </p:sp>
      <p:pic>
        <p:nvPicPr>
          <p:cNvPr id="17412" name="Picture 2" descr="http://img.444.hu/sites/27/Comet_on_3_August_2014_node_full_image_21.png">
            <a:extLst>
              <a:ext uri="{FF2B5EF4-FFF2-40B4-BE49-F238E27FC236}">
                <a16:creationId xmlns:a16="http://schemas.microsoft.com/office/drawing/2014/main" xmlns="" id="{535BD0C5-3AE4-43E1-A66B-423F9EF12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267200"/>
            <a:ext cx="3403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 descr="https://cnes.fr/sites/default/files/migration/automne/standard/2014_03/p11223_77fc3268df32a462cb71ae1d9584c96brosetta_philae_recadr.jpg">
            <a:extLst>
              <a:ext uri="{FF2B5EF4-FFF2-40B4-BE49-F238E27FC236}">
                <a16:creationId xmlns:a16="http://schemas.microsoft.com/office/drawing/2014/main" xmlns="" id="{41CDF76D-A4E8-4776-AA0B-07CA0DFA7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4419600"/>
            <a:ext cx="49911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4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xmlns="" id="{12A33E97-995A-4174-90E6-CCCF231484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anchor="ctr" anchorCtr="1"/>
          <a:lstStyle/>
          <a:p>
            <a:r>
              <a:rPr lang="hu-HU" altLang="en-US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 FÖLD A VOYAGERRŐL</a:t>
            </a:r>
          </a:p>
        </p:txBody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xmlns="" id="{E3645AFE-BF03-41FC-95A4-37FE9CA6B0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endParaRPr lang="hu-HU"/>
          </a:p>
        </p:txBody>
      </p:sp>
      <p:pic>
        <p:nvPicPr>
          <p:cNvPr id="19460" name="Picture 5" descr="http://m.cdn.blog.hu/ml/mlzphoto/image/hirek/2013_03/fold.jpg">
            <a:extLst>
              <a:ext uri="{FF2B5EF4-FFF2-40B4-BE49-F238E27FC236}">
                <a16:creationId xmlns:a16="http://schemas.microsoft.com/office/drawing/2014/main" xmlns="" id="{F4A7A35D-6DA0-418E-A5F7-E60AA397C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Line 6">
            <a:extLst>
              <a:ext uri="{FF2B5EF4-FFF2-40B4-BE49-F238E27FC236}">
                <a16:creationId xmlns:a16="http://schemas.microsoft.com/office/drawing/2014/main" xmlns="" id="{18118393-3F61-4D21-9607-303DE545659E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209800"/>
            <a:ext cx="3810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CEC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22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Örvény">
  <a:themeElements>
    <a:clrScheme name="Örvény 1">
      <a:dk1>
        <a:srgbClr val="000066"/>
      </a:dk1>
      <a:lt1>
        <a:srgbClr val="CCECFF"/>
      </a:lt1>
      <a:dk2>
        <a:srgbClr val="0000CC"/>
      </a:dk2>
      <a:lt2>
        <a:srgbClr val="CCFFFF"/>
      </a:lt2>
      <a:accent1>
        <a:srgbClr val="CC99FF"/>
      </a:accent1>
      <a:accent2>
        <a:srgbClr val="9999FF"/>
      </a:accent2>
      <a:accent3>
        <a:srgbClr val="AAAAE2"/>
      </a:accent3>
      <a:accent4>
        <a:srgbClr val="AEC9DA"/>
      </a:accent4>
      <a:accent5>
        <a:srgbClr val="E2CAFF"/>
      </a:accent5>
      <a:accent6>
        <a:srgbClr val="8A8AE7"/>
      </a:accent6>
      <a:hlink>
        <a:srgbClr val="99CCFF"/>
      </a:hlink>
      <a:folHlink>
        <a:srgbClr val="0066FF"/>
      </a:folHlink>
    </a:clrScheme>
    <a:fontScheme name="Örvény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</a:spPr>
      <a:bodyPr wrap="square" rIns="182880">
        <a:noAutofit/>
      </a:bodyPr>
      <a:lstStyle>
        <a:defPPr algn="just">
          <a:defRPr sz="2800" dirty="0">
            <a:solidFill>
              <a:srgbClr val="FFFF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Örvény 1">
        <a:dk1>
          <a:srgbClr val="000066"/>
        </a:dk1>
        <a:lt1>
          <a:srgbClr val="CCEC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Örvény 2">
        <a:dk1>
          <a:srgbClr val="000066"/>
        </a:dk1>
        <a:lt1>
          <a:srgbClr val="CCEC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Örvény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4238</TotalTime>
  <Words>3430</Words>
  <Application>Microsoft Office PowerPoint</Application>
  <PresentationFormat>Diavetítés a képernyőre (4:3 oldalarány)</PresentationFormat>
  <Paragraphs>226</Paragraphs>
  <Slides>59</Slides>
  <Notes>41</Notes>
  <HiddenSlides>0</HiddenSlides>
  <MMClips>5</MMClips>
  <ScaleCrop>false</ScaleCrop>
  <HeadingPairs>
    <vt:vector size="8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59</vt:i4>
      </vt:variant>
    </vt:vector>
  </HeadingPairs>
  <TitlesOfParts>
    <vt:vector size="70" baseType="lpstr">
      <vt:lpstr>Monotype Sorts</vt:lpstr>
      <vt:lpstr>Arial</vt:lpstr>
      <vt:lpstr>Calibri</vt:lpstr>
      <vt:lpstr>Cambria Math</vt:lpstr>
      <vt:lpstr>Tahoma</vt:lpstr>
      <vt:lpstr>Times</vt:lpstr>
      <vt:lpstr>Times New Roman</vt:lpstr>
      <vt:lpstr>Wingdings</vt:lpstr>
      <vt:lpstr>Örvény</vt:lpstr>
      <vt:lpstr>Image</vt:lpstr>
      <vt:lpstr>Klip</vt:lpstr>
      <vt:lpstr>ŰRDINAMIKA - 3   </vt:lpstr>
      <vt:lpstr>AZ ŰR</vt:lpstr>
      <vt:lpstr>A TEJÚTRENDSZER</vt:lpstr>
      <vt:lpstr>A TEJÚTRENDSZER</vt:lpstr>
      <vt:lpstr>A NAPRENDSZER KIALAKULÁSA</vt:lpstr>
      <vt:lpstr>A NAPRENDSZER KIALAKULÁSA</vt:lpstr>
      <vt:lpstr>A NAPRENDSZER KIALAKULÁSA</vt:lpstr>
      <vt:lpstr>A NAPRENDSZER KIALAKULÁSA</vt:lpstr>
      <vt:lpstr>A FÖLD A VOYAGERRŐL</vt:lpstr>
      <vt:lpstr>AZ ANDROMÉDA-KÖD</vt:lpstr>
      <vt:lpstr>AZ ANDROMÉDA-KÖD</vt:lpstr>
      <vt:lpstr>AZ ANDROMÉDA-KÖD</vt:lpstr>
      <vt:lpstr>A FEKETE LYUK</vt:lpstr>
      <vt:lpstr>A NAPRENDSZER FELÉPÍTÉSE, MÉRETEI,  MÉRTÉKEGYSÉGEK</vt:lpstr>
      <vt:lpstr>MÉRTÉKEGYSÉGEK (CsE, FÉNYÉV, PARSZEK)</vt:lpstr>
      <vt:lpstr>A PARSZEK FOGALMÁNAK MAGYARÁZATA</vt:lpstr>
      <vt:lpstr>MÉRTÉKEGYSÉGEK (CsE, FÉNYÉV, PARSZEK)</vt:lpstr>
      <vt:lpstr>NAPRENDSZER</vt:lpstr>
      <vt:lpstr>  MINI NAPRENDSZER</vt:lpstr>
      <vt:lpstr>  MINI NAPRENDSZER</vt:lpstr>
      <vt:lpstr>MINI NAPRENDSZERÜNK BOLYGÓKKAL TELÍTETT RÉSZE</vt:lpstr>
      <vt:lpstr>A VILÁGMINDENSÉG  ÜRESSÉGE</vt:lpstr>
      <vt:lpstr>PowerPoint bemutató</vt:lpstr>
      <vt:lpstr> MINI NAPRENDSZERÜNK, A NAP HATÁSSZFÉRÁJÁNAK A HATÁRA </vt:lpstr>
      <vt:lpstr> MINI NAPRENDSZERÜNK, A NAP HATÁSSZFÉRÁJÁNAK A HATÁRA </vt:lpstr>
      <vt:lpstr>A VILÁGMINDENSÉG ÜRESSÉGE</vt:lpstr>
      <vt:lpstr>A VILÁGMINDENSÉG  ÜRESSÉGE </vt:lpstr>
      <vt:lpstr>A VILÁGMINDENSÉG  ÜRESSÉGE </vt:lpstr>
      <vt:lpstr>A FOGALMAK  MEGHATÁROZÁSA</vt:lpstr>
      <vt:lpstr>A MAGASSÁGI KABINNYOMÁS</vt:lpstr>
      <vt:lpstr>A MAGASSÁGI KABINNYOMÁS</vt:lpstr>
      <vt:lpstr>A MAGASSÁGI KABINNYOMÁS</vt:lpstr>
      <vt:lpstr>MAGASSÁGI RUHA (VKK)</vt:lpstr>
      <vt:lpstr>A CENTRIFUGÁLIS ERŐ  A MINDENNAPOKBAN</vt:lpstr>
      <vt:lpstr>A CENTRIFUGÁLIS ERŐ  A MINDENNAPOKBAN</vt:lpstr>
      <vt:lpstr>KOUROU ŰRREPÜLŐTÉR ELŐNYE</vt:lpstr>
      <vt:lpstr>A SÚLY(ERŐ) ÉS A TÖMEG ÉRTELMEZÉSE</vt:lpstr>
      <vt:lpstr>A SÚLYRÓL ÉS A TÖMEGRŐL</vt:lpstr>
      <vt:lpstr>A SÚLYRÓL ÉS A TÖMEGRŐL</vt:lpstr>
      <vt:lpstr>A SÚLYRÓL ÉS A TÖMEGRŐL</vt:lpstr>
      <vt:lpstr>A SÚLYRÓL ÉS A TÖMEGRŐL</vt:lpstr>
      <vt:lpstr>A TÖMEGRŐL</vt:lpstr>
      <vt:lpstr>A TÖMEGRŐL</vt:lpstr>
      <vt:lpstr>A TÖMEGRŐL</vt:lpstr>
      <vt:lpstr>A TÖMEGRŐL</vt:lpstr>
      <vt:lpstr>A SÚLYTALANSÁGRÓL</vt:lpstr>
      <vt:lpstr>A SÚLYTALANSÁGRÓL</vt:lpstr>
      <vt:lpstr>A SÚLYTALANSÁGRÓL</vt:lpstr>
      <vt:lpstr>A SÚLYTALANSÁGRÓL</vt:lpstr>
      <vt:lpstr>A MIKROGRAVITÁCIÓRÓL</vt:lpstr>
      <vt:lpstr>A MIKROGRAVITÁCIÓRÓL</vt:lpstr>
      <vt:lpstr>A BOLYGÓK FORGÁSA</vt:lpstr>
      <vt:lpstr>A BOLYGÓK FORGÁSA</vt:lpstr>
      <vt:lpstr>PowerPoint bemutató</vt:lpstr>
      <vt:lpstr>PowerPoint bemutató</vt:lpstr>
      <vt:lpstr>A FÖLD  ÉS A HOLD  KERINGÉSE</vt:lpstr>
      <vt:lpstr>A HOLD  ÉS A BOLYGÓK</vt:lpstr>
      <vt:lpstr>A NAP ÉS A BOLYGÓK FŐBB ADATAI</vt:lpstr>
      <vt:lpstr>A NAP ÉS A BOLYGÓK FŐBB ADATAI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Szakács Tamás</dc:creator>
  <cp:lastModifiedBy>Szakács Tamás</cp:lastModifiedBy>
  <cp:revision>43</cp:revision>
  <dcterms:created xsi:type="dcterms:W3CDTF">2020-08-06T12:39:24Z</dcterms:created>
  <dcterms:modified xsi:type="dcterms:W3CDTF">2020-08-17T20:01:37Z</dcterms:modified>
</cp:coreProperties>
</file>