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73" r:id="rId2"/>
    <p:sldMasterId id="2147483686" r:id="rId3"/>
  </p:sldMasterIdLst>
  <p:notesMasterIdLst>
    <p:notesMasterId r:id="rId62"/>
  </p:notesMasterIdLst>
  <p:handoutMasterIdLst>
    <p:handoutMasterId r:id="rId63"/>
  </p:handoutMasterIdLst>
  <p:sldIdLst>
    <p:sldId id="256" r:id="rId4"/>
    <p:sldId id="369" r:id="rId5"/>
    <p:sldId id="370" r:id="rId6"/>
    <p:sldId id="368" r:id="rId7"/>
    <p:sldId id="311" r:id="rId8"/>
    <p:sldId id="346" r:id="rId9"/>
    <p:sldId id="342" r:id="rId10"/>
    <p:sldId id="365" r:id="rId11"/>
    <p:sldId id="349" r:id="rId12"/>
    <p:sldId id="343" r:id="rId13"/>
    <p:sldId id="366" r:id="rId14"/>
    <p:sldId id="367" r:id="rId15"/>
    <p:sldId id="329" r:id="rId16"/>
    <p:sldId id="354" r:id="rId17"/>
    <p:sldId id="347" r:id="rId18"/>
    <p:sldId id="348" r:id="rId19"/>
    <p:sldId id="355" r:id="rId20"/>
    <p:sldId id="330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27" r:id="rId30"/>
    <p:sldId id="350" r:id="rId31"/>
    <p:sldId id="328" r:id="rId32"/>
    <p:sldId id="344" r:id="rId33"/>
    <p:sldId id="345" r:id="rId34"/>
    <p:sldId id="364" r:id="rId35"/>
    <p:sldId id="336" r:id="rId36"/>
    <p:sldId id="337" r:id="rId37"/>
    <p:sldId id="351" r:id="rId38"/>
    <p:sldId id="338" r:id="rId39"/>
    <p:sldId id="339" r:id="rId40"/>
    <p:sldId id="341" r:id="rId41"/>
    <p:sldId id="340" r:id="rId42"/>
    <p:sldId id="331" r:id="rId43"/>
    <p:sldId id="332" r:id="rId44"/>
    <p:sldId id="333" r:id="rId45"/>
    <p:sldId id="334" r:id="rId46"/>
    <p:sldId id="335" r:id="rId47"/>
    <p:sldId id="323" r:id="rId48"/>
    <p:sldId id="286" r:id="rId49"/>
    <p:sldId id="315" r:id="rId50"/>
    <p:sldId id="316" r:id="rId51"/>
    <p:sldId id="287" r:id="rId52"/>
    <p:sldId id="288" r:id="rId53"/>
    <p:sldId id="289" r:id="rId54"/>
    <p:sldId id="290" r:id="rId55"/>
    <p:sldId id="261" r:id="rId56"/>
    <p:sldId id="293" r:id="rId57"/>
    <p:sldId id="321" r:id="rId58"/>
    <p:sldId id="295" r:id="rId59"/>
    <p:sldId id="296" r:id="rId60"/>
    <p:sldId id="353" r:id="rId61"/>
  </p:sldIdLst>
  <p:sldSz cx="9144000" cy="6858000" type="screen4x3"/>
  <p:notesSz cx="7102475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3399FF"/>
    <a:srgbClr val="FF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94857" autoAdjust="0"/>
  </p:normalViewPr>
  <p:slideViewPr>
    <p:cSldViewPr snapToObjects="1">
      <p:cViewPr varScale="1">
        <p:scale>
          <a:sx n="86" d="100"/>
          <a:sy n="86" d="100"/>
        </p:scale>
        <p:origin x="14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33" d="100"/>
          <a:sy n="33" d="100"/>
        </p:scale>
        <p:origin x="-1162" y="-77"/>
      </p:cViewPr>
      <p:guideLst>
        <p:guide orient="horz" pos="3224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6" tIns="49528" rIns="99056" bIns="49528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6" tIns="49528" rIns="99056" bIns="4952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6" tIns="49528" rIns="99056" bIns="49528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en-GB" altLang="hu-HU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8162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6" tIns="49528" rIns="99056" bIns="4952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35E9220E-4F76-46A5-89A4-60BA611E4E0E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860271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6CE8E-6E92-4780-BEA9-DE0D9E9701B9}" type="datetimeFigureOut">
              <a:rPr lang="en-US" smtClean="0"/>
              <a:t>2020-08-17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F38D0-854C-479C-B745-B559B1004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6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Voyagar</a:t>
            </a:r>
            <a:r>
              <a:rPr lang="en-US" dirty="0" smtClean="0"/>
              <a:t> 1: 1977 </a:t>
            </a:r>
            <a:r>
              <a:rPr lang="en-US" dirty="0" err="1" smtClean="0"/>
              <a:t>szeptember</a:t>
            </a:r>
            <a:r>
              <a:rPr lang="en-US" baseline="0" dirty="0" smtClean="0"/>
              <a:t> 5, </a:t>
            </a:r>
            <a:r>
              <a:rPr lang="en-US" baseline="0" dirty="0" err="1" smtClean="0"/>
              <a:t>Voyagar</a:t>
            </a:r>
            <a:r>
              <a:rPr lang="en-US" baseline="0" dirty="0" smtClean="0"/>
              <a:t> 2: 1972 </a:t>
            </a:r>
            <a:r>
              <a:rPr lang="en-US" baseline="0" dirty="0" err="1" smtClean="0"/>
              <a:t>augusztus</a:t>
            </a:r>
            <a:r>
              <a:rPr lang="en-US" baseline="0" dirty="0" smtClean="0"/>
              <a:t> 20.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egyetlen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űreszköz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elhaladt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Uránusz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Neptunusz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a V-2</a:t>
            </a:r>
            <a:br>
              <a:rPr lang="en-US" baseline="0" dirty="0" smtClean="0"/>
            </a:br>
            <a:r>
              <a:rPr lang="en-US" baseline="0" dirty="0" smtClean="0"/>
              <a:t>176 </a:t>
            </a:r>
            <a:r>
              <a:rPr lang="en-US" baseline="0" dirty="0" err="1" smtClean="0"/>
              <a:t>évente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olyan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együttállása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bolygóknak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utazást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lehetővé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teszi</a:t>
            </a:r>
            <a:r>
              <a:rPr lang="en-US" baseline="0" dirty="0" smtClean="0"/>
              <a:t>. </a:t>
            </a:r>
            <a:br>
              <a:rPr lang="en-US" baseline="0" dirty="0" smtClean="0"/>
            </a:br>
            <a:r>
              <a:rPr lang="en-US" baseline="0" dirty="0" smtClean="0"/>
              <a:t>A V1-et </a:t>
            </a:r>
            <a:r>
              <a:rPr lang="en-US" baseline="0" dirty="0" err="1" smtClean="0"/>
              <a:t>elirányították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Saturnusz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holdjára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Titánra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Mehetett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volna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plútóig</a:t>
            </a:r>
            <a:r>
              <a:rPr lang="en-US" baseline="0" dirty="0" smtClean="0"/>
              <a:t> is, de a </a:t>
            </a:r>
            <a:r>
              <a:rPr lang="en-US" baseline="0" dirty="0" err="1" smtClean="0"/>
              <a:t>Titán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tudomnyás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szempontból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érdekesebbnek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bizonyult</a:t>
            </a:r>
            <a:r>
              <a:rPr lang="en-US" baseline="0" dirty="0" smtClean="0"/>
              <a:t>.</a:t>
            </a:r>
            <a:br>
              <a:rPr lang="en-US" baseline="0" dirty="0" smtClean="0"/>
            </a:br>
            <a:r>
              <a:rPr lang="en-US" baseline="0" dirty="0" smtClean="0"/>
              <a:t>5 </a:t>
            </a:r>
            <a:r>
              <a:rPr lang="en-US" baseline="0" dirty="0" err="1" smtClean="0"/>
              <a:t>évvel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később</a:t>
            </a:r>
            <a:r>
              <a:rPr lang="en-US" baseline="0" dirty="0" smtClean="0"/>
              <a:t> V2 10 </a:t>
            </a:r>
            <a:r>
              <a:rPr lang="en-US" baseline="0" dirty="0" err="1" smtClean="0"/>
              <a:t>új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Uránusz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holdat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</a:t>
            </a:r>
            <a:r>
              <a:rPr lang="en-US" baseline="0" dirty="0" smtClean="0"/>
              <a:t>. Miranda.</a:t>
            </a:r>
            <a:br>
              <a:rPr lang="en-US" baseline="0" dirty="0" smtClean="0"/>
            </a:br>
            <a:r>
              <a:rPr lang="en-US" baseline="0" dirty="0" err="1" smtClean="0"/>
              <a:t>Neptunusz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kék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színű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bolygó</a:t>
            </a:r>
            <a:r>
              <a:rPr lang="en-US" baseline="0" dirty="0" smtClean="0"/>
              <a:t>, 6 </a:t>
            </a:r>
            <a:r>
              <a:rPr lang="en-US" baseline="0" dirty="0" err="1" smtClean="0"/>
              <a:t>új</a:t>
            </a:r>
            <a:r>
              <a:rPr lang="en-US" baseline="0" dirty="0" smtClean="0"/>
              <a:t> hold. Triton a </a:t>
            </a:r>
            <a:r>
              <a:rPr lang="en-US" baseline="0" dirty="0" err="1" smtClean="0"/>
              <a:t>legnagyobb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holdja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Retrográd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pályán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kering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Korábban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önállóan</a:t>
            </a:r>
            <a:r>
              <a:rPr lang="en-US" baseline="0" dirty="0" smtClean="0"/>
              <a:t> a Nap </a:t>
            </a:r>
            <a:r>
              <a:rPr lang="en-US" baseline="0" dirty="0" err="1" smtClean="0"/>
              <a:t>körül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keringő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objektum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lehetett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míg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Neptun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fogta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gravitációs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mezejével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plútóhoz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hasonló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objektum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naprendszer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leghidegebb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égiteste</a:t>
            </a:r>
            <a:r>
              <a:rPr lang="en-US" baseline="0" dirty="0" smtClean="0"/>
              <a:t>. -240oC.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orbit.</a:t>
            </a: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38D0-854C-479C-B745-B559B10046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48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Voyagar</a:t>
            </a:r>
            <a:r>
              <a:rPr lang="en-US" dirty="0" smtClean="0"/>
              <a:t> 1: 1977 </a:t>
            </a:r>
            <a:r>
              <a:rPr lang="en-US" dirty="0" err="1" smtClean="0"/>
              <a:t>szeptember</a:t>
            </a:r>
            <a:r>
              <a:rPr lang="en-US" baseline="0" dirty="0" smtClean="0"/>
              <a:t> 5, </a:t>
            </a:r>
            <a:r>
              <a:rPr lang="en-US" baseline="0" dirty="0" err="1" smtClean="0"/>
              <a:t>Voyagar</a:t>
            </a:r>
            <a:r>
              <a:rPr lang="en-US" baseline="0" dirty="0" smtClean="0"/>
              <a:t> 2: 1972 </a:t>
            </a:r>
            <a:r>
              <a:rPr lang="en-US" baseline="0" dirty="0" err="1" smtClean="0"/>
              <a:t>augusztus</a:t>
            </a:r>
            <a:r>
              <a:rPr lang="en-US" baseline="0" dirty="0" smtClean="0"/>
              <a:t> 20.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egyetlen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űreszköz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elhaladt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Uránusz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Neptunusz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a V-2</a:t>
            </a:r>
            <a:br>
              <a:rPr lang="en-US" baseline="0" dirty="0" smtClean="0"/>
            </a:br>
            <a:r>
              <a:rPr lang="en-US" baseline="0" dirty="0" smtClean="0"/>
              <a:t>176 </a:t>
            </a:r>
            <a:r>
              <a:rPr lang="en-US" baseline="0" dirty="0" err="1" smtClean="0"/>
              <a:t>évente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olyan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együttállása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bolygóknak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utazást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lehetővé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teszi</a:t>
            </a:r>
            <a:r>
              <a:rPr lang="en-US" baseline="0" dirty="0" smtClean="0"/>
              <a:t>. </a:t>
            </a:r>
            <a:br>
              <a:rPr lang="en-US" baseline="0" dirty="0" smtClean="0"/>
            </a:br>
            <a:r>
              <a:rPr lang="en-US" baseline="0" dirty="0" smtClean="0"/>
              <a:t>A V1-et </a:t>
            </a:r>
            <a:r>
              <a:rPr lang="en-US" baseline="0" dirty="0" err="1" smtClean="0"/>
              <a:t>elirányították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Saturnusz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holdjára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Titánra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Mehetett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volna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plútóig</a:t>
            </a:r>
            <a:r>
              <a:rPr lang="en-US" baseline="0" dirty="0" smtClean="0"/>
              <a:t> is, de a </a:t>
            </a:r>
            <a:r>
              <a:rPr lang="en-US" baseline="0" dirty="0" err="1" smtClean="0"/>
              <a:t>Titán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tudomnyás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szempontból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érdekesebbnek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bizonyult</a:t>
            </a:r>
            <a:r>
              <a:rPr lang="en-US" baseline="0" dirty="0" smtClean="0"/>
              <a:t>.</a:t>
            </a:r>
            <a:br>
              <a:rPr lang="en-US" baseline="0" dirty="0" smtClean="0"/>
            </a:br>
            <a:r>
              <a:rPr lang="en-US" baseline="0" dirty="0" smtClean="0"/>
              <a:t>5 </a:t>
            </a:r>
            <a:r>
              <a:rPr lang="en-US" baseline="0" dirty="0" err="1" smtClean="0"/>
              <a:t>évvel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később</a:t>
            </a:r>
            <a:r>
              <a:rPr lang="en-US" baseline="0" dirty="0" smtClean="0"/>
              <a:t> V2 10 </a:t>
            </a:r>
            <a:r>
              <a:rPr lang="en-US" baseline="0" dirty="0" err="1" smtClean="0"/>
              <a:t>új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Uránusz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holdat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</a:t>
            </a:r>
            <a:r>
              <a:rPr lang="en-US" baseline="0" dirty="0" smtClean="0"/>
              <a:t>. Miranda.</a:t>
            </a:r>
            <a:br>
              <a:rPr lang="en-US" baseline="0" dirty="0" smtClean="0"/>
            </a:br>
            <a:r>
              <a:rPr lang="en-US" baseline="0" dirty="0" err="1" smtClean="0"/>
              <a:t>Neptunusz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kék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színű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bolygó</a:t>
            </a:r>
            <a:r>
              <a:rPr lang="en-US" baseline="0" dirty="0" smtClean="0"/>
              <a:t>, 6 </a:t>
            </a:r>
            <a:r>
              <a:rPr lang="en-US" baseline="0" dirty="0" err="1" smtClean="0"/>
              <a:t>új</a:t>
            </a:r>
            <a:r>
              <a:rPr lang="en-US" baseline="0" dirty="0" smtClean="0"/>
              <a:t> hold. Triton a </a:t>
            </a:r>
            <a:r>
              <a:rPr lang="en-US" baseline="0" dirty="0" err="1" smtClean="0"/>
              <a:t>legnagyobb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holdja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Retrográd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pályán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kering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Korábban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önállóan</a:t>
            </a:r>
            <a:r>
              <a:rPr lang="en-US" baseline="0" dirty="0" smtClean="0"/>
              <a:t> a Nap </a:t>
            </a:r>
            <a:r>
              <a:rPr lang="en-US" baseline="0" dirty="0" err="1" smtClean="0"/>
              <a:t>körül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keringő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objektum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lehetett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míg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Neptun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fogta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gravitációs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mezejével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plútóhoz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hasonló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objektum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naprendszer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leghidegebb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égiteste</a:t>
            </a:r>
            <a:r>
              <a:rPr lang="en-US" baseline="0" dirty="0" smtClean="0"/>
              <a:t>. -240oC.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orbit.</a:t>
            </a: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38D0-854C-479C-B745-B559B10046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28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Voyagar</a:t>
            </a:r>
            <a:r>
              <a:rPr lang="en-US" dirty="0" smtClean="0"/>
              <a:t> 1: 1977 </a:t>
            </a:r>
            <a:r>
              <a:rPr lang="en-US" dirty="0" err="1" smtClean="0"/>
              <a:t>szeptember</a:t>
            </a:r>
            <a:r>
              <a:rPr lang="en-US" baseline="0" dirty="0" smtClean="0"/>
              <a:t> 5, </a:t>
            </a:r>
            <a:r>
              <a:rPr lang="en-US" baseline="0" dirty="0" err="1" smtClean="0"/>
              <a:t>Voyagar</a:t>
            </a:r>
            <a:r>
              <a:rPr lang="en-US" baseline="0" dirty="0" smtClean="0"/>
              <a:t> 2: 1972 </a:t>
            </a:r>
            <a:r>
              <a:rPr lang="en-US" baseline="0" dirty="0" err="1" smtClean="0"/>
              <a:t>augusztus</a:t>
            </a:r>
            <a:r>
              <a:rPr lang="en-US" baseline="0" dirty="0" smtClean="0"/>
              <a:t> 20.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egyetlen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űreszköz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elhaladt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Uránusz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Neptunusz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a V-2</a:t>
            </a:r>
            <a:br>
              <a:rPr lang="en-US" baseline="0" dirty="0" smtClean="0"/>
            </a:br>
            <a:r>
              <a:rPr lang="en-US" baseline="0" dirty="0" smtClean="0"/>
              <a:t>176 </a:t>
            </a:r>
            <a:r>
              <a:rPr lang="en-US" baseline="0" dirty="0" err="1" smtClean="0"/>
              <a:t>évente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olyan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együttállása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bolygóknak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utazást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lehetővé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teszi</a:t>
            </a:r>
            <a:r>
              <a:rPr lang="en-US" baseline="0" dirty="0" smtClean="0"/>
              <a:t>. </a:t>
            </a:r>
            <a:br>
              <a:rPr lang="en-US" baseline="0" dirty="0" smtClean="0"/>
            </a:br>
            <a:r>
              <a:rPr lang="en-US" baseline="0" dirty="0" smtClean="0"/>
              <a:t>A V1-et </a:t>
            </a:r>
            <a:r>
              <a:rPr lang="en-US" baseline="0" dirty="0" err="1" smtClean="0"/>
              <a:t>elirányították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Saturnusz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holdjára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Titánra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Mehetett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volna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plútóig</a:t>
            </a:r>
            <a:r>
              <a:rPr lang="en-US" baseline="0" dirty="0" smtClean="0"/>
              <a:t> is, de a </a:t>
            </a:r>
            <a:r>
              <a:rPr lang="en-US" baseline="0" dirty="0" err="1" smtClean="0"/>
              <a:t>Titán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tudomnyás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szempontból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érdekesebbnek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bizonyult</a:t>
            </a:r>
            <a:r>
              <a:rPr lang="en-US" baseline="0" dirty="0" smtClean="0"/>
              <a:t>.</a:t>
            </a:r>
            <a:br>
              <a:rPr lang="en-US" baseline="0" dirty="0" smtClean="0"/>
            </a:br>
            <a:r>
              <a:rPr lang="en-US" baseline="0" dirty="0" smtClean="0"/>
              <a:t>5 </a:t>
            </a:r>
            <a:r>
              <a:rPr lang="en-US" baseline="0" dirty="0" err="1" smtClean="0"/>
              <a:t>évvel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később</a:t>
            </a:r>
            <a:r>
              <a:rPr lang="en-US" baseline="0" dirty="0" smtClean="0"/>
              <a:t> V2 10 </a:t>
            </a:r>
            <a:r>
              <a:rPr lang="en-US" baseline="0" dirty="0" err="1" smtClean="0"/>
              <a:t>új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Uránusz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holdat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</a:t>
            </a:r>
            <a:r>
              <a:rPr lang="en-US" baseline="0" dirty="0" smtClean="0"/>
              <a:t>. Miranda.</a:t>
            </a:r>
            <a:br>
              <a:rPr lang="en-US" baseline="0" dirty="0" smtClean="0"/>
            </a:br>
            <a:r>
              <a:rPr lang="en-US" baseline="0" dirty="0" err="1" smtClean="0"/>
              <a:t>Neptunusz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kék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színű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bolygó</a:t>
            </a:r>
            <a:r>
              <a:rPr lang="en-US" baseline="0" dirty="0" smtClean="0"/>
              <a:t>, 6 </a:t>
            </a:r>
            <a:r>
              <a:rPr lang="en-US" baseline="0" dirty="0" err="1" smtClean="0"/>
              <a:t>új</a:t>
            </a:r>
            <a:r>
              <a:rPr lang="en-US" baseline="0" dirty="0" smtClean="0"/>
              <a:t> hold. Triton a </a:t>
            </a:r>
            <a:r>
              <a:rPr lang="en-US" baseline="0" dirty="0" err="1" smtClean="0"/>
              <a:t>legnagyobb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holdja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Retrográd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pályán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kering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Korábban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önállóan</a:t>
            </a:r>
            <a:r>
              <a:rPr lang="en-US" baseline="0" dirty="0" smtClean="0"/>
              <a:t> a Nap </a:t>
            </a:r>
            <a:r>
              <a:rPr lang="en-US" baseline="0" dirty="0" err="1" smtClean="0"/>
              <a:t>körül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keringő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objektum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lehetett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míg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Neptun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fogta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gravitációs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mezejével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plútóhoz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hasonló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objektum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naprendszer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leghidegebb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égiteste</a:t>
            </a:r>
            <a:r>
              <a:rPr lang="en-US" baseline="0" dirty="0" smtClean="0"/>
              <a:t>. -240oC.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orbit.</a:t>
            </a:r>
          </a:p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38D0-854C-479C-B745-B559B10046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50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1524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altLang="hu-HU" noProof="0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pPr lvl="0"/>
            <a:r>
              <a:rPr lang="hu-HU" altLang="hu-HU" noProof="0" smtClean="0"/>
              <a:t>Mintaalcím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CCA027A3-A2F9-4251-8E54-5414DEC1308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6138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9BA43-A2C3-4D92-B852-5F66460B5A3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296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171700" cy="58293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2700" cy="58293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952E50-FD4F-4220-A5B8-4F4D1C7C3B1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79370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AF261-22A6-4777-B96F-A30F4EA24FDA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48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76E1-463E-4EB6-8C1E-BF7F1FD0F898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65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B649F-9034-4C5D-BACE-B869C9A1A927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77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02A36-32B2-42AD-AD45-26A0E66AD201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9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2B081-BD68-42CB-800E-AFA47A8F2DB6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07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00099-0A4B-4A67-8057-C41362D28453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00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B5036-E42D-4692-83FE-47733A6473C3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88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D8004-FEE2-4DEB-8F54-E0D0126A45FB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5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FF6E7-2E1A-41B1-BAD7-9891A2E0124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2114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267B7-FC87-4A5F-A187-EF998908FFD8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66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65086-981D-46BF-91B1-605E6CF38FCC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7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16EAC-48DE-4A87-B248-29399F0753DE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52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ABA52-13AB-4425-94F6-0582496AAFD9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96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29AEB8EC-AABB-4AC6-B46A-B2D1AEC9A82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u-HU" altLang="en-US">
              <a:solidFill>
                <a:srgbClr val="CCECFF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B08307CC-8D10-4EDA-9D35-20F59A6B4B83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u-HU" altLang="en-US">
              <a:solidFill>
                <a:srgbClr val="CCECFF"/>
              </a:solidFill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noProof="0"/>
              <a:t>Mintacím szerkesztése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hu-HU" noProof="0"/>
              <a:t>Mintaalcím szerkesztése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="" xmlns:a16="http://schemas.microsoft.com/office/drawing/2014/main" id="{22216B68-EB8A-445A-97B7-A8BEF5852E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0">
            <a:extLst>
              <a:ext uri="{FF2B5EF4-FFF2-40B4-BE49-F238E27FC236}">
                <a16:creationId xmlns="" xmlns:a16="http://schemas.microsoft.com/office/drawing/2014/main" id="{38E0C16A-5A49-495F-95B1-DDDC95242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4F4FDCE9-78DE-411D-BE04-19D3E3216E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38F579D4-C723-4261-AA18-A3ADAB6192A1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22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5627FC2-50B0-4582-9E50-D279E0F4B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2E1CED3-1491-4342-9E2F-44E3DF153E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7F1983F-0AE3-49EE-BEBE-96D7590B3E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1CDBD-D374-4747-9E43-7782BFB77931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32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383958C-273F-4CA6-8A7B-58811B5AF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45BE32A-FE1B-4C52-92AB-4BFD785C2F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03C5DA9-2780-4651-A2E2-9EE24CF18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78379-8ABE-4292-B0B1-645F1621A8EF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99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7CBAF48-2E59-4054-B21F-06D9EC0632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9D10DB8-0E40-4A82-A232-A1A4B629D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EFCAD42-BA18-419F-9620-A97BC9773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74C22-4429-4A07-A460-F60F2C752210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11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8873547-3095-4406-9C1B-75CDF0D3B6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99668315-F96D-4BE8-9EFD-D7D935CAE6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4695BEF7-FCB7-48DB-B2B9-BD3AA135E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88917-045F-4C5B-B81B-15947C6E9BA3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1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0CCEBCD-CB23-436C-B695-1A1019A6CA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1CB35649-3384-497D-9292-F3943D702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0BCFB040-EC39-4BD8-96DF-E0354A36C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3942D-F65E-4EEF-89C7-75E4790B64B9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2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209E2-8A97-4CB2-A6BF-10F6BF68A7A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13210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4767A4E1-7E3F-4F83-BFEE-D36F81214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6FF9F996-7165-45A5-A5BB-F14B46228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86660481-B3C0-4A91-B053-A8FEE7587F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DACDC-DE26-4922-871A-A77CB5A973A7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48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A61B491-4F32-4E1D-B7E3-0BB13FB34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EFCE664-96D6-44EB-A6BE-93661150C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0C3ECCB-CDEB-4C0B-A87B-CAE85B377B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59D2B-BE25-4A57-BDC5-039BD48AAFB0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90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71AB78C-39DB-44F6-A68A-2DD482BE2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8BE463A-9707-46F6-A0AB-256BA4003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2A1CA7A-5B6C-4477-BD7C-3F44D218C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CB0AA-3F35-4E70-AD8A-1D5FDBBD93B9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24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6352086-F909-45D3-AD80-D83516750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CEE705B-CDA8-42B3-981F-8BD12508D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8F1FFC0-BDE1-4A16-AA1E-E330ECE9DF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5FA97-7D94-432C-B069-1EC797F764D8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13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F98F7A7-9BB8-4D63-AE8D-75BF1F625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A24AAC6-A226-47EF-AA89-35C3B3248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CA2BE5-B1DD-42F0-AE54-00750C18F6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73672-F21F-4302-9B43-CDA0A768CDB0}" type="slidenum">
              <a:rPr lang="hu-HU" altLang="en-US">
                <a:solidFill>
                  <a:srgbClr val="CCECFF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2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28600" y="1885950"/>
            <a:ext cx="4267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885950"/>
            <a:ext cx="4267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7616C-3E1F-41C1-AB91-F924828FC5E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2018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5CE7B-E5E4-49E3-A779-69C3669AB7C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8443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C4497-2539-4C54-84D6-25DB471D83C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1842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A9F56-DB43-4A9B-970D-91AD1E6767A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43875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74F54-026D-4896-9203-B888598C996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3059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6C9E6-F709-4246-8369-026FA772391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8183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85950"/>
            <a:ext cx="8686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F26F52F9-28B7-49F2-8E60-874A4AF510F3}" type="slidenum">
              <a:rPr lang="hu-HU" altLang="hu-HU"/>
              <a:pPr/>
              <a:t>‹#›</a:t>
            </a:fld>
            <a:endParaRPr lang="hu-HU" altLang="hu-HU"/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 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17A89A6-11B8-4B0F-B931-F2E344A0E33E}" type="slidenum">
              <a:rPr lang="hu-H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4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B0D75650-2995-420D-8C51-58A4FC8B2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20B7ECE9-26D0-44DF-A320-D04B7C862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="" xmlns:a16="http://schemas.microsoft.com/office/drawing/2014/main" id="{1EF76C52-CBB8-4F6A-920B-7EFD463720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="" xmlns:a16="http://schemas.microsoft.com/office/drawing/2014/main" id="{82FEC715-B840-4969-BF30-957E7C931D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srgbClr val="CCECFF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="" xmlns:a16="http://schemas.microsoft.com/office/drawing/2014/main" id="{9E1C8A6D-FA74-4779-9B58-8C188302169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21834B88-97AF-4DBB-A2E6-BA6DF1639CA0}" type="slidenum">
              <a:rPr lang="hu-HU" altLang="en-US">
                <a:solidFill>
                  <a:srgbClr val="CCECFF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hu-HU" altLang="en-US">
              <a:solidFill>
                <a:srgbClr val="CCECFF"/>
              </a:solidFill>
              <a:cs typeface="Arial" panose="020B0604020202020204" pitchFamily="34" charset="0"/>
            </a:endParaRPr>
          </a:p>
        </p:txBody>
      </p:sp>
      <p:sp>
        <p:nvSpPr>
          <p:cNvPr id="2055" name="Rectangle 7">
            <a:extLst>
              <a:ext uri="{FF2B5EF4-FFF2-40B4-BE49-F238E27FC236}">
                <a16:creationId xmlns="" xmlns:a16="http://schemas.microsoft.com/office/drawing/2014/main" id="{43162D4F-48DD-4B49-8AE9-E74A7196CDD0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u-HU" altLang="en-US">
              <a:solidFill>
                <a:srgbClr val="CCEC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161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2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4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6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7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9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2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3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5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30480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hu-HU" sz="2800" b="1" dirty="0" smtClean="0">
                <a:latin typeface="Times New Roman" panose="02020603050405020304" pitchFamily="18" charset="0"/>
              </a:rPr>
              <a:t/>
            </a:r>
            <a:br>
              <a:rPr lang="en-US" altLang="hu-HU" sz="2800" b="1" dirty="0" smtClean="0">
                <a:latin typeface="Times New Roman" panose="02020603050405020304" pitchFamily="18" charset="0"/>
              </a:rPr>
            </a:br>
            <a:r>
              <a:rPr lang="en-US" altLang="hu-HU" sz="2800" b="1" dirty="0" smtClean="0">
                <a:latin typeface="Times New Roman" panose="02020603050405020304" pitchFamily="18" charset="0"/>
              </a:rPr>
              <a:t/>
            </a:r>
            <a:br>
              <a:rPr lang="en-US" altLang="hu-HU" sz="2800" b="1" dirty="0" smtClean="0">
                <a:latin typeface="Times New Roman" panose="02020603050405020304" pitchFamily="18" charset="0"/>
              </a:rPr>
            </a:br>
            <a:r>
              <a:rPr lang="hu-HU" altLang="hu-HU" sz="6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ŰRDINAMIKA</a:t>
            </a:r>
            <a:r>
              <a:rPr lang="en-US" altLang="hu-HU" sz="6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</a:t>
            </a:r>
            <a:r>
              <a:rPr lang="hu-HU" altLang="hu-HU" sz="6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15  </a:t>
            </a:r>
            <a:r>
              <a:rPr lang="en-US" altLang="hu-HU" sz="6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n-US" altLang="hu-HU" sz="6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hu-HU" altLang="hu-HU" sz="60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048000"/>
            <a:ext cx="9144000" cy="3810000"/>
          </a:xfrm>
          <a:solidFill>
            <a:schemeClr val="tx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hu-HU" altLang="hu-HU" sz="3600" b="1" dirty="0" smtClean="0">
              <a:latin typeface="Times New Roman" panose="02020603050405020304" pitchFamily="18" charset="0"/>
            </a:endParaRPr>
          </a:p>
          <a:p>
            <a:r>
              <a:rPr lang="en-US" altLang="hu-HU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KALANDOZÁS A NAPRENDSZERBEN, </a:t>
            </a:r>
          </a:p>
          <a:p>
            <a:r>
              <a:rPr lang="en-US" altLang="hu-HU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ÉS AZON TÚL,</a:t>
            </a:r>
            <a:br>
              <a:rPr lang="en-US" altLang="hu-HU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hu-HU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HINTAMANŐVEREK</a:t>
            </a:r>
          </a:p>
          <a:p>
            <a:r>
              <a:rPr lang="hu-HU" altLang="hu-HU" sz="2800" b="1" dirty="0" smtClean="0">
                <a:latin typeface="Times New Roman" panose="02020603050405020304" pitchFamily="18" charset="0"/>
              </a:rPr>
              <a:t>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 smtClean="0">
                <a:solidFill>
                  <a:schemeClr val="bg1"/>
                </a:solidFill>
              </a:rPr>
              <a:t>A </a:t>
            </a:r>
            <a:r>
              <a:rPr lang="en-US" altLang="en-US" b="1" dirty="0" smtClean="0">
                <a:solidFill>
                  <a:schemeClr val="bg1"/>
                </a:solidFill>
              </a:rPr>
              <a:t>VOYAGEREK</a:t>
            </a:r>
            <a:endParaRPr lang="hu-HU" altLang="en-US" sz="48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 dirty="0" smtClean="0"/>
          </a:p>
        </p:txBody>
      </p:sp>
      <p:pic>
        <p:nvPicPr>
          <p:cNvPr id="3" name="Voyager Journey to the Stars_Trim_GrandTour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 dirty="0" smtClean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71" y="0"/>
            <a:ext cx="5578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182880"/>
          <a:lstStyle/>
          <a:p>
            <a:pPr marL="174625" indent="-174625" algn="just"/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két Voyager űrhajó által meglátogatott és tanulmányozott bolygók és holdak montázsa, maguk</a:t>
            </a: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űrhajó alkotásaival együtt. </a:t>
            </a:r>
            <a:endParaRPr lang="en-US" alt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 algn="just"/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bemutatott bolygók közé tartozik a Jupiter, a Szaturnusz, az Uránusz és a Neptunusz. Csak a Jupitert és a Szaturnuszt látogatták meg a Voyager 2-től eltérő űrhajók.</a:t>
            </a:r>
            <a:endParaRPr lang="en-GB" alt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 smtClean="0">
                <a:solidFill>
                  <a:schemeClr val="bg1"/>
                </a:solidFill>
              </a:rPr>
              <a:t>A </a:t>
            </a:r>
            <a:r>
              <a:rPr lang="en-US" altLang="en-US" b="1" dirty="0" smtClean="0">
                <a:solidFill>
                  <a:schemeClr val="bg1"/>
                </a:solidFill>
              </a:rPr>
              <a:t>VOYAGEREK</a:t>
            </a:r>
            <a:endParaRPr lang="hu-HU" alt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42080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 smtClean="0">
                <a:solidFill>
                  <a:schemeClr val="bg1"/>
                </a:solidFill>
              </a:rPr>
              <a:t>A HINTAMANŐVER</a:t>
            </a:r>
            <a:endParaRPr lang="hu-HU" altLang="en-US" sz="48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274320"/>
          <a:lstStyle/>
          <a:p>
            <a:pPr marL="174625" indent="-174625" algn="just"/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hintamanővert 1918-ban Jurij V. </a:t>
            </a:r>
            <a:r>
              <a:rPr lang="hu-HU" alt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Kondratyuk</a:t>
            </a:r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ukrán származású tudós fedezte fel, de abban a korban nemzetközi elismertséget nem szerzett, mindenki a </a:t>
            </a:r>
            <a:r>
              <a:rPr lang="hu-HU" alt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Hohmann-ellipszist</a:t>
            </a:r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tartotta az egyetlen megoldásnak, így a gondolat feledésbe merült.</a:t>
            </a:r>
          </a:p>
          <a:p>
            <a:pPr marL="174625" indent="-174625" algn="just"/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1961-ben Michael </a:t>
            </a:r>
            <a:r>
              <a:rPr lang="hu-HU" alt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Minovitch</a:t>
            </a:r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újra felfedezte a gondolatot, s a későbbiek </a:t>
            </a:r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során</a:t>
            </a:r>
            <a:r>
              <a:rPr lang="en-US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űrrepülésben </a:t>
            </a:r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lehetővé vált </a:t>
            </a:r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alkalmazása. </a:t>
            </a:r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került sor alkalmazására a Voyager-program keretében is, ahol jelentős sebességtöbbletet, kb. 20 </a:t>
            </a:r>
            <a:r>
              <a:rPr lang="hu-HU" altLang="en-US" sz="3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</a:t>
            </a:r>
            <a:r>
              <a:rPr lang="hu-HU" altLang="en-US" sz="30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alt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-ot</a:t>
            </a:r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adott.</a:t>
            </a:r>
          </a:p>
          <a:p>
            <a:pPr algn="just">
              <a:buFontTx/>
              <a:buNone/>
            </a:pPr>
            <a:endParaRPr lang="en-GB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6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 smtClean="0">
                <a:solidFill>
                  <a:schemeClr val="bg1"/>
                </a:solidFill>
              </a:rPr>
              <a:t>A HINTAMANŐVER</a:t>
            </a:r>
            <a:endParaRPr lang="hu-HU" altLang="en-US" sz="4800" dirty="0" smtClean="0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495355"/>
              </p:ext>
            </p:extLst>
          </p:nvPr>
        </p:nvGraphicFramePr>
        <p:xfrm>
          <a:off x="471668" y="979808"/>
          <a:ext cx="8200663" cy="5801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2" name="Image" r:id="rId3" imgW="13244400" imgH="9739440" progId="Photoshop.Image.13">
                  <p:embed/>
                </p:oleObj>
              </mc:Choice>
              <mc:Fallback>
                <p:oleObj name="Image" r:id="rId3" imgW="13244400" imgH="97394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668" y="979808"/>
                        <a:ext cx="8200663" cy="5801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85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 smtClean="0">
                <a:solidFill>
                  <a:schemeClr val="bg1"/>
                </a:solidFill>
              </a:rPr>
              <a:t>A HINTAMANŐVER</a:t>
            </a:r>
            <a:endParaRPr lang="hu-HU" altLang="en-US" sz="48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274320"/>
          <a:lstStyle/>
          <a:p>
            <a:pPr algn="just">
              <a:buFontTx/>
              <a:buNone/>
            </a:pPr>
            <a:endParaRPr lang="en-GB" alt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83306"/>
            <a:ext cx="6473757" cy="694130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419600" y="6400800"/>
            <a:ext cx="3142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 encounter by David </a:t>
            </a:r>
            <a:r>
              <a:rPr lang="en-US" sz="1600" dirty="0" err="1" smtClean="0"/>
              <a:t>Shortt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569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 smtClean="0">
                <a:solidFill>
                  <a:schemeClr val="bg1"/>
                </a:solidFill>
              </a:rPr>
              <a:t>A HINTAMANŐVER</a:t>
            </a:r>
            <a:endParaRPr lang="hu-HU" altLang="en-US" sz="48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274320"/>
          <a:lstStyle/>
          <a:p>
            <a:pPr algn="just">
              <a:buFontTx/>
              <a:buNone/>
            </a:pPr>
            <a:endParaRPr lang="en-GB" alt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4212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715000" y="5943600"/>
            <a:ext cx="2285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Possible outcomes of gravity assist maneuvers by David </a:t>
            </a:r>
            <a:r>
              <a:rPr lang="en-US" sz="1600" dirty="0" err="1" smtClean="0"/>
              <a:t>Shortt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01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 smtClean="0">
                <a:solidFill>
                  <a:schemeClr val="bg1"/>
                </a:solidFill>
              </a:rPr>
              <a:t>A HINTAMANŐVER</a:t>
            </a:r>
            <a:endParaRPr lang="hu-HU" altLang="en-US" sz="48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182880"/>
          <a:lstStyle/>
          <a:p>
            <a:pPr marL="169863" indent="-169863" algn="just"/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pályák visszafordíthatósága miatt a gravitációs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hintamanőver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űrhajó sebességének csökkentésére is használható. Mind 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pl. a </a:t>
            </a:r>
            <a:r>
              <a:rPr lang="hu-HU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Mariner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és M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essenger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űr-eszközök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eztek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ilyen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manővert, hogy elérj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ék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Mer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kúrt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 algn="just"/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nagyobb sebességre van szükség, mint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maőver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segítségével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rendelkezésünkre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leggazdaságosabb módja 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sebességnövelésnek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 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bolygó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közel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pontban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periaps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-ban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működtetjük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rakétát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Egy adott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ideig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tartó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rakétaégés mindig ugyanazt a sebességet (</a:t>
            </a:r>
            <a:r>
              <a:rPr lang="el-GR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v) biztosítja, de a kinetikus energia változása a jármű </a:t>
            </a:r>
            <a:r>
              <a:rPr lang="hu-HU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égés időpontjában</a:t>
            </a: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mért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sebességével arányos. 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Oberth</a:t>
            </a:r>
            <a:r>
              <a:rPr lang="hu-HU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hatás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>
                <a:solidFill>
                  <a:schemeClr val="bg1"/>
                </a:solidFill>
              </a:rPr>
              <a:t>A HINTAMANŐVER</a:t>
            </a:r>
            <a:endParaRPr lang="hu-HU" altLang="en-US" sz="48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mozgást leíró képlet:</a:t>
            </a:r>
          </a:p>
          <a:p>
            <a:endParaRPr lang="hu-HU" alt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alt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63550"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Ahol:</a:t>
            </a:r>
          </a:p>
          <a:p>
            <a:pPr lvl="1"/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a létrejövő sebesség-különbség;</a:t>
            </a:r>
          </a:p>
          <a:p>
            <a:pPr lvl="1"/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altLang="en-US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eredeti relatív sebesség a bolygóhoz képest</a:t>
            </a:r>
          </a:p>
          <a:p>
            <a:pPr lvl="1"/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pedig a belépés szöge a bolygó pálya menti sebességéhez képest</a:t>
            </a:r>
            <a:endParaRPr lang="en-GB" alt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813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579080"/>
              </p:ext>
            </p:extLst>
          </p:nvPr>
        </p:nvGraphicFramePr>
        <p:xfrm>
          <a:off x="1752600" y="2089230"/>
          <a:ext cx="6190310" cy="1451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5" name="Egyenlet" r:id="rId3" imgW="1435100" imgH="393700" progId="Equation.3">
                  <p:embed/>
                </p:oleObj>
              </mc:Choice>
              <mc:Fallback>
                <p:oleObj name="Egyenlet" r:id="rId3" imgW="1435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089230"/>
                        <a:ext cx="6190310" cy="1451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668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>
                <a:solidFill>
                  <a:schemeClr val="bg1"/>
                </a:solidFill>
              </a:rPr>
              <a:t>A </a:t>
            </a:r>
            <a:r>
              <a:rPr lang="hu-HU" altLang="en-US" b="1" dirty="0" smtClean="0">
                <a:solidFill>
                  <a:schemeClr val="bg1"/>
                </a:solidFill>
              </a:rPr>
              <a:t>HINTAMANŐVER</a:t>
            </a:r>
            <a:r>
              <a:rPr lang="en-US" altLang="en-US" b="1" dirty="0" smtClean="0">
                <a:solidFill>
                  <a:schemeClr val="bg1"/>
                </a:solidFill>
              </a:rPr>
              <a:t>EK</a:t>
            </a:r>
            <a:endParaRPr lang="hu-HU" altLang="en-US" sz="48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182880"/>
          <a:lstStyle/>
          <a:p>
            <a:pPr algn="just"/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hintamanővert (</a:t>
            </a:r>
            <a:r>
              <a:rPr lang="hu-HU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maneuver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először 1959 használták, amikor a </a:t>
            </a:r>
            <a:r>
              <a:rPr lang="hu-HU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 hold földel ellentétes oldalát fotózta.</a:t>
            </a:r>
          </a:p>
          <a:p>
            <a:pPr algn="just"/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 Decemberében, a </a:t>
            </a:r>
            <a:r>
              <a:rPr lang="hu-HU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használta a módszert először a harmadik kozmikus sebesség elérésére</a:t>
            </a:r>
          </a:p>
          <a:p>
            <a:pPr algn="just"/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Mariner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szonda volt az első, amelyik a hintamanővert másik bolygó elérésére használta. A Vénusz mellett elhaladva a Merkúrig jutott. </a:t>
            </a:r>
          </a:p>
          <a:p>
            <a:pPr algn="just"/>
            <a:endParaRPr lang="hu-HU" alt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alt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="" xmlns:a16="http://schemas.microsoft.com/office/drawing/2014/main" id="{C1EDBD05-3584-43B8-BFFC-4FC1CAE96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0"/>
          <a:lstStyle/>
          <a:p>
            <a:r>
              <a:rPr lang="en-US" altLang="en-US" sz="4000" b="1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KÉRDÉSEK</a:t>
            </a:r>
            <a:endParaRPr lang="hu-HU" altLang="en-US" sz="40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="" xmlns:a16="http://schemas.microsoft.com/office/drawing/2014/main" id="{B52FE55B-18D7-48C9-9E02-4D11C89585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rgbClr val="080808"/>
          </a:solidFill>
        </p:spPr>
        <p:txBody>
          <a:bodyPr rIns="182880"/>
          <a:lstStyle/>
          <a:p>
            <a:pPr algn="just"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0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tartja</a:t>
            </a:r>
            <a:r>
              <a:rPr lang="en-US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mozgásban</a:t>
            </a:r>
            <a:r>
              <a:rPr lang="en-US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égitesteket</a:t>
            </a:r>
            <a:r>
              <a:rPr lang="en-US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 algn="just"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26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26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testeket</a:t>
            </a:r>
            <a:r>
              <a:rPr lang="en-US" altLang="en-US" sz="26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altLang="en-US" sz="26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kell</a:t>
            </a:r>
            <a:r>
              <a:rPr lang="en-US" altLang="en-US" sz="26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mozgásban</a:t>
            </a:r>
            <a:r>
              <a:rPr lang="en-US" altLang="en-US" sz="26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tartan.</a:t>
            </a:r>
            <a:br>
              <a:rPr lang="en-US" altLang="en-US" sz="26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6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6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Peripatetikus</a:t>
            </a:r>
            <a:r>
              <a:rPr lang="en-US" altLang="en-US" sz="26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dinamika</a:t>
            </a:r>
            <a:r>
              <a:rPr lang="en-US" altLang="en-US" sz="260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60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altLang="en-US" sz="260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6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>
                <a:solidFill>
                  <a:schemeClr val="bg1"/>
                </a:solidFill>
              </a:rPr>
              <a:t>A </a:t>
            </a:r>
            <a:r>
              <a:rPr lang="hu-HU" altLang="en-US" b="1" dirty="0" smtClean="0">
                <a:solidFill>
                  <a:schemeClr val="bg1"/>
                </a:solidFill>
              </a:rPr>
              <a:t>HINTAMANŐVER</a:t>
            </a:r>
            <a:r>
              <a:rPr lang="en-US" altLang="en-US" b="1" dirty="0" smtClean="0">
                <a:solidFill>
                  <a:schemeClr val="bg1"/>
                </a:solidFill>
              </a:rPr>
              <a:t>EK</a:t>
            </a:r>
            <a:endParaRPr lang="hu-HU" altLang="en-US" sz="48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182880"/>
          <a:lstStyle/>
          <a:p>
            <a:pPr marL="173038" indent="-169863" algn="just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Galileo űrhajót a NASA indította 1989-ben az 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Atlantis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űrsikló fedélzetén. Eredeti küldetése egy közvetlen 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Hohmann-transzferrel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elérni a Jupitert, azonban az eredetileg tervezett kriogén hajtóanyagú 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Centaur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rakéta elhelyezését a 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Shuttle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rakterében a Challenger 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kataszt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ófája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után biztonsági megfontolásokból nem engedték. </a:t>
            </a:r>
          </a:p>
          <a:p>
            <a:pPr marL="173038" indent="-169863" algn="just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Galileo nem emelkedett közvetlenül a Jupiter magasságába, hanem a Vénusz körül egyszer, majd a Föld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körül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kétszer hajtott végre hintamanővert annak érdekében, hogy  1995 decemberében elérje a Jupitert.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>
                <a:solidFill>
                  <a:schemeClr val="bg1"/>
                </a:solidFill>
              </a:rPr>
              <a:t>A </a:t>
            </a:r>
            <a:r>
              <a:rPr lang="hu-HU" altLang="en-US" b="1" dirty="0" smtClean="0">
                <a:solidFill>
                  <a:schemeClr val="bg1"/>
                </a:solidFill>
              </a:rPr>
              <a:t>HINTAMANŐVER</a:t>
            </a:r>
            <a:r>
              <a:rPr lang="en-US" altLang="en-US" b="1" dirty="0" smtClean="0">
                <a:solidFill>
                  <a:schemeClr val="bg1"/>
                </a:solidFill>
              </a:rPr>
              <a:t>EK</a:t>
            </a:r>
            <a:endParaRPr lang="hu-HU" altLang="en-US" sz="48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182880"/>
          <a:lstStyle/>
          <a:p>
            <a:pPr marL="173038" indent="-169863" algn="just"/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0882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>
                <a:solidFill>
                  <a:schemeClr val="bg1"/>
                </a:solidFill>
              </a:rPr>
              <a:t>A </a:t>
            </a:r>
            <a:r>
              <a:rPr lang="hu-HU" altLang="en-US" b="1" dirty="0" smtClean="0">
                <a:solidFill>
                  <a:schemeClr val="bg1"/>
                </a:solidFill>
              </a:rPr>
              <a:t>HINTAMANŐVER</a:t>
            </a:r>
            <a:r>
              <a:rPr lang="en-US" altLang="en-US" b="1" dirty="0" smtClean="0">
                <a:solidFill>
                  <a:schemeClr val="bg1"/>
                </a:solidFill>
              </a:rPr>
              <a:t>EK</a:t>
            </a:r>
            <a:endParaRPr lang="hu-HU" altLang="en-US" sz="48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182880"/>
          <a:lstStyle/>
          <a:p>
            <a:pPr marL="173038" indent="-169863" algn="just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MESSENGER misszió (2004 augusztus)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Merkúr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körüli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pályáraállást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oldotta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hintamanőverek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sorozatával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3038" indent="-169863" algn="just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manőver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Föld, két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manőver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Vénusz, és három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manőver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Merkúr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mellett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mielőtt végül megérkezett a Merkúr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körüli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pályájára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69863" algn="just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Bár a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hintamanőverek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elsősorban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sebesség-növekedés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ezáltal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pályamódosítási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szolgáltak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mindegyik lehetőséget biztosított jelentős tudományos megfigyelések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végzésére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3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>
                <a:solidFill>
                  <a:schemeClr val="bg1"/>
                </a:solidFill>
              </a:rPr>
              <a:t>A </a:t>
            </a:r>
            <a:r>
              <a:rPr lang="hu-HU" altLang="en-US" b="1" dirty="0" smtClean="0">
                <a:solidFill>
                  <a:schemeClr val="bg1"/>
                </a:solidFill>
              </a:rPr>
              <a:t>HINTAMANŐVER</a:t>
            </a:r>
            <a:r>
              <a:rPr lang="en-US" altLang="en-US" b="1" dirty="0" smtClean="0">
                <a:solidFill>
                  <a:schemeClr val="bg1"/>
                </a:solidFill>
              </a:rPr>
              <a:t>EK</a:t>
            </a:r>
            <a:endParaRPr lang="hu-HU" altLang="en-US" sz="48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182880"/>
          <a:lstStyle/>
          <a:p>
            <a:pPr marL="173038" indent="-169863" algn="just"/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48766" cy="59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>
                <a:solidFill>
                  <a:schemeClr val="bg1"/>
                </a:solidFill>
              </a:rPr>
              <a:t>A </a:t>
            </a:r>
            <a:r>
              <a:rPr lang="hu-HU" altLang="en-US" b="1" dirty="0" smtClean="0">
                <a:solidFill>
                  <a:schemeClr val="bg1"/>
                </a:solidFill>
              </a:rPr>
              <a:t>HINTAMANŐVER</a:t>
            </a:r>
            <a:r>
              <a:rPr lang="en-US" altLang="en-US" b="1" dirty="0" smtClean="0">
                <a:solidFill>
                  <a:schemeClr val="bg1"/>
                </a:solidFill>
              </a:rPr>
              <a:t>EK</a:t>
            </a:r>
            <a:endParaRPr lang="hu-HU" altLang="en-US" sz="48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182880"/>
          <a:lstStyle/>
          <a:p>
            <a:pPr marL="173038" indent="-169863" algn="just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Cassini-Huygens űrhajó kétszer haladt el a Vénusz mellett, majd a Föld, és végül a Jupiter a Szaturnusz felé vezető úton. A 6,7 éves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transzfer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valamivel hosszabb volt, mint a 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Hohmann-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transzferhez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szükséges hat év, de a szükséges extra sebességet körülbelül 2 km/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s-ra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csökkentette, így a nagy és nehéz Cassini szonda el tudta érni a Szaturnuszt, ami közvetlen </a:t>
            </a:r>
            <a:r>
              <a:rPr lang="hu-H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Hohmann-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transzfer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esetén sem lett volna lehetséges, még a 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IV-vel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sem, amely akkor a legnagyobb hordozórakéta volt.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Hohmann-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transzfer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Szaturnuszra összesen 15,7 km/s delta-v-t </a:t>
            </a:r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igényelne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>
                <a:solidFill>
                  <a:schemeClr val="bg1"/>
                </a:solidFill>
              </a:rPr>
              <a:t>A </a:t>
            </a:r>
            <a:r>
              <a:rPr lang="hu-HU" altLang="en-US" b="1" dirty="0" smtClean="0">
                <a:solidFill>
                  <a:schemeClr val="bg1"/>
                </a:solidFill>
              </a:rPr>
              <a:t>HINTAMANŐVER</a:t>
            </a:r>
            <a:r>
              <a:rPr lang="en-US" altLang="en-US" b="1" dirty="0" smtClean="0">
                <a:solidFill>
                  <a:schemeClr val="bg1"/>
                </a:solidFill>
              </a:rPr>
              <a:t>EK</a:t>
            </a:r>
            <a:endParaRPr lang="hu-HU" altLang="en-US" sz="48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182880"/>
          <a:lstStyle/>
          <a:p>
            <a:pPr marL="173038" indent="-169863" algn="just"/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3" y="914400"/>
            <a:ext cx="7914313" cy="59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>
                <a:solidFill>
                  <a:schemeClr val="bg1"/>
                </a:solidFill>
              </a:rPr>
              <a:t>A </a:t>
            </a:r>
            <a:r>
              <a:rPr lang="hu-HU" altLang="en-US" b="1" dirty="0" smtClean="0">
                <a:solidFill>
                  <a:schemeClr val="bg1"/>
                </a:solidFill>
              </a:rPr>
              <a:t>HINTAMANŐVER</a:t>
            </a:r>
            <a:r>
              <a:rPr lang="en-US" altLang="en-US" b="1" dirty="0" smtClean="0">
                <a:solidFill>
                  <a:schemeClr val="bg1"/>
                </a:solidFill>
              </a:rPr>
              <a:t>EK</a:t>
            </a:r>
            <a:endParaRPr lang="hu-HU" altLang="en-US" sz="48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182880"/>
          <a:lstStyle/>
          <a:p>
            <a:pPr marL="173038" indent="-169863" algn="just"/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70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7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Voyager</a:t>
            </a:r>
            <a:endParaRPr lang="hu-HU" altLang="en-US" sz="48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 dirty="0" smtClean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127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1.48148E-6 L 0 -0.9294 " pathEditMode="relative" rAng="0" ptsTypes="AA">
                                      <p:cBhvr>
                                        <p:cTn id="6" dur="7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</a:rPr>
              <a:t>A NAPRENDSZER ELHAGYÁSA</a:t>
            </a:r>
            <a:r>
              <a:rPr lang="hu-HU" altLang="en-US" b="1" smtClean="0"/>
              <a:t> </a:t>
            </a:r>
            <a:endParaRPr lang="hu-HU" altLang="en-US" sz="480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 smtClean="0"/>
          </a:p>
        </p:txBody>
      </p:sp>
      <p:pic>
        <p:nvPicPr>
          <p:cNvPr id="4506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1447800"/>
            <a:ext cx="581183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19050" y="3810000"/>
          <a:ext cx="4397375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5" name="Klip" r:id="rId4" imgW="2633477" imgH="1341714" progId="MS_ClipArt_Gallery.2">
                  <p:embed/>
                </p:oleObj>
              </mc:Choice>
              <mc:Fallback>
                <p:oleObj name="Klip" r:id="rId4" imgW="2633477" imgH="13417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" y="3810000"/>
                        <a:ext cx="4397375" cy="22399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00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</a:rPr>
              <a:t>A NAPRENDSZER ELHAGYÁSA</a:t>
            </a:r>
            <a:r>
              <a:rPr lang="hu-HU" altLang="en-US" b="1" smtClean="0"/>
              <a:t> </a:t>
            </a:r>
            <a:endParaRPr lang="hu-HU" altLang="en-US" sz="480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 smtClean="0"/>
          </a:p>
        </p:txBody>
      </p:sp>
      <p:graphicFrame>
        <p:nvGraphicFramePr>
          <p:cNvPr id="46084" name="Object 5"/>
          <p:cNvGraphicFramePr>
            <a:graphicFrameLocks noChangeAspect="1"/>
          </p:cNvGraphicFramePr>
          <p:nvPr/>
        </p:nvGraphicFramePr>
        <p:xfrm>
          <a:off x="457200" y="1398588"/>
          <a:ext cx="8382000" cy="542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8" name="Klip" r:id="rId3" imgW="2845714" imgH="1732681" progId="MS_ClipArt_Gallery.2">
                  <p:embed/>
                </p:oleObj>
              </mc:Choice>
              <mc:Fallback>
                <p:oleObj name="Klip" r:id="rId3" imgW="2845714" imgH="173268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98588"/>
                        <a:ext cx="8382000" cy="54229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24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="" xmlns:a16="http://schemas.microsoft.com/office/drawing/2014/main" id="{C1EDBD05-3584-43B8-BFFC-4FC1CAE96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anchor="ctr" anchorCtr="0"/>
          <a:lstStyle/>
          <a:p>
            <a:r>
              <a:rPr lang="en-US" altLang="en-US" sz="4000" b="1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KÉRDÉSEK</a:t>
            </a:r>
            <a:endParaRPr lang="hu-HU" altLang="en-US" sz="4000" b="1" dirty="0">
              <a:solidFill>
                <a:srgbClr val="FFFFFF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="" xmlns:a16="http://schemas.microsoft.com/office/drawing/2014/main" id="{B52FE55B-18D7-48C9-9E02-4D11C89585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rgbClr val="080808"/>
          </a:solidFill>
        </p:spPr>
        <p:txBody>
          <a:bodyPr rIns="182880"/>
          <a:lstStyle/>
          <a:p>
            <a:pPr algn="just"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000" dirty="0" err="1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Gravitáció</a:t>
            </a:r>
            <a:r>
              <a:rPr lang="en-US" altLang="en-US" sz="3000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60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9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altLang="en-US" sz="260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5715000" cy="56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V-1</a:t>
            </a:r>
            <a:endParaRPr lang="hu-HU" altLang="en-US" sz="48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274320"/>
          <a:lstStyle/>
          <a:p>
            <a:pPr algn="just">
              <a:buFontTx/>
              <a:buNone/>
            </a:pPr>
            <a:endParaRPr lang="en-GB" alt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52500"/>
            <a:ext cx="787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V-2</a:t>
            </a:r>
            <a:endParaRPr lang="hu-HU" altLang="en-US" sz="48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274320"/>
          <a:lstStyle/>
          <a:p>
            <a:pPr algn="just">
              <a:buFontTx/>
              <a:buNone/>
            </a:pPr>
            <a:endParaRPr lang="en-GB" alt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971550"/>
            <a:ext cx="78486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V-2</a:t>
            </a:r>
            <a:endParaRPr lang="hu-HU" altLang="en-US" sz="48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rIns="274320"/>
          <a:lstStyle/>
          <a:p>
            <a:pPr algn="just">
              <a:buFontTx/>
              <a:buNone/>
            </a:pPr>
            <a:endParaRPr lang="en-GB" alt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417605"/>
              </p:ext>
            </p:extLst>
          </p:nvPr>
        </p:nvGraphicFramePr>
        <p:xfrm>
          <a:off x="1428750" y="825500"/>
          <a:ext cx="6286500" cy="603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2" name="Image" r:id="rId3" imgW="12571200" imgH="12063240" progId="Photoshop.Image.13">
                  <p:embed/>
                </p:oleObj>
              </mc:Choice>
              <mc:Fallback>
                <p:oleObj name="Image" r:id="rId3" imgW="12571200" imgH="12063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8750" y="825500"/>
                        <a:ext cx="6286500" cy="603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644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AZ ÚTVONALSZÁMÍTÁS LÉPÉSEI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  <a:solidFill>
            <a:schemeClr val="tx2"/>
          </a:solidFill>
        </p:spPr>
        <p:txBody>
          <a:bodyPr rIns="274320"/>
          <a:lstStyle/>
          <a:p>
            <a:pPr marL="609600" indent="-609600">
              <a:lnSpc>
                <a:spcPct val="80000"/>
              </a:lnSpc>
              <a:buFont typeface="Monotype Sorts" pitchFamily="2" charset="2"/>
              <a:buNone/>
            </a:pPr>
            <a:r>
              <a:rPr lang="hu-HU" alt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számítások logikája:</a:t>
            </a:r>
          </a:p>
          <a:p>
            <a:pPr marL="461963" indent="-441325" algn="just">
              <a:lnSpc>
                <a:spcPct val="80000"/>
              </a:lnSpc>
              <a:buFont typeface="Monotype Sorts" pitchFamily="2" charset="2"/>
              <a:buAutoNum type="arabicPeriod"/>
            </a:pPr>
            <a:r>
              <a:rPr lang="hu-HU" alt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kell határozni a Föld hatásszférájának az elhagyásakor még megmaradó, ún. heliocentrikus, majd abból a távolodási sebességet.</a:t>
            </a:r>
          </a:p>
          <a:p>
            <a:pPr marL="461963" indent="-441325" algn="just">
              <a:lnSpc>
                <a:spcPct val="80000"/>
              </a:lnSpc>
              <a:buFont typeface="Monotype Sorts" pitchFamily="2" charset="2"/>
              <a:buAutoNum type="arabicPeriod"/>
            </a:pPr>
            <a:r>
              <a:rPr lang="hu-HU" alt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indulási sebesség a Voyager 2-nél, amely elsőként indult, </a:t>
            </a:r>
            <a:r>
              <a:rPr lang="hu-HU" altLang="hu-HU" sz="36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altLang="hu-HU" sz="3600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3600" i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3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hu-HU" alt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16,08</a:t>
            </a:r>
            <a:r>
              <a:rPr lang="hu-HU" altLang="hu-HU" sz="3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km/s, a </a:t>
            </a:r>
            <a:r>
              <a:rPr lang="hu-HU" alt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Voyager 1-nél</a:t>
            </a:r>
            <a:r>
              <a:rPr lang="hu-HU" altLang="hu-HU" sz="3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pedig</a:t>
            </a:r>
            <a:r>
              <a:rPr lang="hu-HU" altLang="hu-HU" sz="3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36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altLang="hu-HU" sz="3600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3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hu-HU" alt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17,48 </a:t>
            </a:r>
            <a:r>
              <a:rPr lang="hu-HU" altLang="hu-HU" sz="3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km/s.</a:t>
            </a:r>
          </a:p>
          <a:p>
            <a:pPr marL="461963" indent="-441325" algn="just">
              <a:lnSpc>
                <a:spcPct val="80000"/>
              </a:lnSpc>
              <a:buFont typeface="Monotype Sorts" pitchFamily="2" charset="2"/>
              <a:buAutoNum type="arabicPeriod"/>
            </a:pPr>
            <a:r>
              <a:rPr lang="hu-HU" alt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Mindkét űrszonda esetében kiszámoljuk a heliocentrikus sebesség értékét, amellyel a szondák a Földnek a hatásszférájára érkeztek.</a:t>
            </a:r>
          </a:p>
        </p:txBody>
      </p:sp>
      <p:sp>
        <p:nvSpPr>
          <p:cNvPr id="5124" name="Rectangle 10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676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AZ ÚTVONALSZÁMÍTÁS LÉPÉSEI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1295400"/>
                <a:ext cx="9144000" cy="5562600"/>
              </a:xfrm>
              <a:solidFill>
                <a:schemeClr val="tx2"/>
              </a:solidFill>
            </p:spPr>
            <p:txBody>
              <a:bodyPr rIns="182880"/>
              <a:lstStyle/>
              <a:p>
                <a:pPr marL="461963" indent="-441325" algn="just">
                  <a:lnSpc>
                    <a:spcPct val="90000"/>
                  </a:lnSpc>
                  <a:buFont typeface="Monotype Sorts" pitchFamily="2" charset="2"/>
                  <a:buNone/>
                </a:pPr>
                <a:r>
                  <a:rPr lang="hu-HU" altLang="hu-HU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A már ismert képlettel :</a:t>
                </a:r>
                <a:endParaRPr lang="en-US" altLang="hu-HU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61963" indent="-441325" algn="just">
                  <a:lnSpc>
                    <a:spcPct val="90000"/>
                  </a:lnSpc>
                  <a:buFont typeface="Monotype Sorts" pitchFamily="2" charset="2"/>
                  <a:buNone/>
                </a:pPr>
                <a:r>
                  <a:rPr lang="hu-HU" altLang="hu-HU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altLang="hu-HU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p>
                        <m:r>
                          <a:rPr lang="en-US" alt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alt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hu-HU" altLang="hu-HU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  <m:sup>
                        <m:r>
                          <a:rPr lang="en-US" alt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alt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alt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hu-HU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alt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hu-HU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altLang="hu-HU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u-HU" altLang="hu-HU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meghatározzuk a Jupiterhez való érkezési sebességét.</a:t>
                </a:r>
              </a:p>
              <a:p>
                <a:pPr marL="461963" indent="-441325" algn="just">
                  <a:lnSpc>
                    <a:spcPct val="90000"/>
                  </a:lnSpc>
                  <a:buFont typeface="Monotype Sorts" pitchFamily="2" charset="2"/>
                  <a:buNone/>
                </a:pPr>
                <a:endParaRPr lang="hu-HU" altLang="en-US" dirty="0" smtClean="0"/>
              </a:p>
            </p:txBody>
          </p:sp>
        </mc:Choice>
        <mc:Fallback xmlns="">
          <p:sp>
            <p:nvSpPr>
              <p:cNvPr id="286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295400"/>
                <a:ext cx="9144000" cy="5562600"/>
              </a:xfrm>
              <a:blipFill rotWithShape="0">
                <a:blip r:embed="rId2"/>
                <a:stretch>
                  <a:fillRect l="-1467" t="-2303" r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46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hu-HU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AZ ÚTVONALSZÁMÍTÁS LÉPÉSEI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0" y="1295400"/>
                <a:ext cx="9144000" cy="5562600"/>
              </a:xfrm>
              <a:solidFill>
                <a:schemeClr val="tx2"/>
              </a:solidFill>
            </p:spPr>
            <p:txBody>
              <a:bodyPr rIns="182880"/>
              <a:lstStyle/>
              <a:p>
                <a:pPr marL="534988" indent="-514350" algn="just">
                  <a:lnSpc>
                    <a:spcPct val="90000"/>
                  </a:lnSpc>
                  <a:buFont typeface="Monotype Sorts" pitchFamily="2" charset="2"/>
                  <a:buAutoNum type="arabicPeriod" startAt="5"/>
                </a:pPr>
                <a:r>
                  <a:rPr lang="hu-HU" altLang="hu-HU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Az érkezési sebesség, mínusz a bolygó közepes pályasebessége adja a belépési sebességet, amely a bolygó gyorsító hatásához, vagyis a </a:t>
                </a:r>
                <a:r>
                  <a:rPr lang="el-GR" altLang="hu-HU" i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hu-HU" altLang="hu-HU" i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 </a:t>
                </a:r>
                <a:r>
                  <a:rPr lang="hu-HU" altLang="hu-HU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meghatározásához az egyik fontos adat. A másik a belépési és a kilépési irányok alkotta csúcsszög (</a:t>
                </a:r>
                <a:r>
                  <a:rPr lang="el-GR" altLang="hu-HU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φ</a:t>
                </a:r>
                <a:r>
                  <a:rPr lang="hu-HU" altLang="hu-HU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felének a </a:t>
                </a:r>
                <a:r>
                  <a:rPr lang="en-US" altLang="hu-HU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színusza</a:t>
                </a:r>
                <a:r>
                  <a:rPr lang="hu-HU" altLang="hu-HU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vagyis:</a:t>
                </a:r>
              </a:p>
              <a:p>
                <a:pPr marL="609600" indent="-609600">
                  <a:lnSpc>
                    <a:spcPct val="90000"/>
                  </a:lnSpc>
                  <a:buFont typeface="Monotype Sorts" pitchFamily="2" charset="2"/>
                  <a:buNone/>
                </a:pPr>
                <a:r>
                  <a:rPr lang="hu-HU" altLang="hu-HU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:r>
                  <a:rPr lang="en-US" altLang="hu-HU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hu-HU" altLang="hu-HU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hu-HU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altLang="hu-HU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=2∙</m:t>
                    </m:r>
                    <m:sSub>
                      <m:sSubPr>
                        <m:ctrlPr>
                          <a:rPr lang="en-US" altLang="hu-HU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hu-HU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hu-HU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</m:t>
                        </m:r>
                      </m:sub>
                    </m:sSub>
                    <m:r>
                      <a:rPr lang="en-US" altLang="hu-HU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altLang="hu-HU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𝑠𝑖𝑛</m:t>
                    </m:r>
                    <m:d>
                      <m:dPr>
                        <m:ctrlPr>
                          <a:rPr lang="en-US" altLang="hu-HU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hu-HU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hu-HU" sz="3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n-US" altLang="hu-HU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l-GR" altLang="hu-HU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09600" indent="-609600">
                  <a:lnSpc>
                    <a:spcPct val="90000"/>
                  </a:lnSpc>
                  <a:buFont typeface="Monotype Sorts" pitchFamily="2" charset="2"/>
                  <a:buNone/>
                </a:pPr>
                <a:endParaRPr lang="hu-HU" altLang="en-US" dirty="0" smtClean="0"/>
              </a:p>
            </p:txBody>
          </p:sp>
        </mc:Choice>
        <mc:Fallback xmlns="">
          <p:sp>
            <p:nvSpPr>
              <p:cNvPr id="286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295400"/>
                <a:ext cx="9144000" cy="5562600"/>
              </a:xfrm>
              <a:blipFill rotWithShape="0">
                <a:blip r:embed="rId2"/>
                <a:stretch>
                  <a:fillRect l="-1333" t="-2303" r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13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0000FF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VOYAGEREK ÚTVONALSZÁMÍTÁSAI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6096000"/>
          </a:xfrm>
          <a:solidFill>
            <a:schemeClr val="tx2"/>
          </a:solidFill>
        </p:spPr>
        <p:txBody>
          <a:bodyPr rIns="274320"/>
          <a:lstStyle/>
          <a:p>
            <a:pPr marL="400050" indent="-379413" algn="just">
              <a:lnSpc>
                <a:spcPts val="3300"/>
              </a:lnSpc>
              <a:buFont typeface="Monotype Sorts" pitchFamily="2" charset="2"/>
              <a:buNone/>
            </a:pPr>
            <a:r>
              <a:rPr lang="hu-HU" altLang="hu-H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Jupiter gyorsítási hatását (</a:t>
            </a:r>
            <a:r>
              <a:rPr lang="el-GR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v) hozzáadva a heliocentrikus érkezési sebességhez, megkapjuk a továbbhaladási sebességet. A már alkalmazott képlettel meghatározzuk, mennyi lesz a Szaturnusz hatásszférájára érkezéskor a szonda sebessége. Hasonló módszerrel határozzuk meg a belépési sebesség, valamint a </a:t>
            </a:r>
            <a:r>
              <a:rPr lang="el-GR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szög</a:t>
            </a:r>
            <a:r>
              <a:rPr lang="en-US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értékének az ismeretében a gyorsítás értékét, amelyet ugyancsak hozzá kell adni a heliocentrikus érkezési sebességhez, s ez lesz az a sebességérték, amellyel a szonda elindul a hatásszféra határa felé.</a:t>
            </a:r>
          </a:p>
        </p:txBody>
      </p:sp>
    </p:spTree>
    <p:extLst>
      <p:ext uri="{BB962C8B-B14F-4D97-AF65-F5344CB8AC3E}">
        <p14:creationId xmlns:p14="http://schemas.microsoft.com/office/powerpoint/2010/main" val="331804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VOYAGEREK ÚRVONALSZÁMÍTÁSAI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</p:spPr>
        <p:txBody>
          <a:bodyPr rIns="274320"/>
          <a:lstStyle/>
          <a:p>
            <a:pPr algn="just">
              <a:lnSpc>
                <a:spcPts val="3300"/>
              </a:lnSpc>
              <a:buNone/>
            </a:pPr>
            <a:r>
              <a:rPr lang="hu-HU" altLang="hu-HU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en-US" altLang="hu-HU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altLang="hu-HU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a távolodási sebesség még ismeretlen, ezért venni kell egy elképzelt sebességértéket, s ennek változtatásával megkaphatjuk, melyik távolodási sebességgel kapjuk a legjobb megközelítést a </a:t>
            </a:r>
            <a:r>
              <a:rPr lang="hu-HU" altLang="hu-HU" sz="3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altLang="hu-HU" sz="3100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3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-hez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altLang="hu-HU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6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VOYAGEREK ÚRVONALSZÁMÍTÁSAI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</p:spPr>
        <p:txBody>
          <a:bodyPr rIns="274320"/>
          <a:lstStyle/>
          <a:p>
            <a:pPr algn="just">
              <a:lnSpc>
                <a:spcPts val="3300"/>
              </a:lnSpc>
              <a:buFont typeface="Monotype Sorts" pitchFamily="2" charset="2"/>
              <a:buNone/>
            </a:pP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Az indulási és a hatásszférára érkezés összegének a</a:t>
            </a:r>
            <a:r>
              <a:rPr lang="en-US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fele lesz a közepes utazási sebesség, amely segítségével meghatározhatjuk az utazás időtartamát.</a:t>
            </a:r>
          </a:p>
          <a:p>
            <a:pPr algn="just">
              <a:lnSpc>
                <a:spcPts val="3300"/>
              </a:lnSpc>
              <a:buFont typeface="Monotype Sorts" pitchFamily="2" charset="2"/>
              <a:buNone/>
            </a:pP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Miután már tudjuk a távolodási sebességet is, valamint ismerős a legközelebbi csillag távolsága is azt is megközelítő pontossággal ki tudjuk számolni, mennyi</a:t>
            </a:r>
            <a:r>
              <a:rPr lang="en-US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idő szükséges annak eléréséhez. </a:t>
            </a:r>
          </a:p>
        </p:txBody>
      </p:sp>
    </p:spTree>
    <p:extLst>
      <p:ext uri="{BB962C8B-B14F-4D97-AF65-F5344CB8AC3E}">
        <p14:creationId xmlns:p14="http://schemas.microsoft.com/office/powerpoint/2010/main" val="36459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VOYAGEREK ÚRVONALSZÁMÍTÁSAI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</p:spPr>
        <p:txBody>
          <a:bodyPr rIns="274320"/>
          <a:lstStyle/>
          <a:p>
            <a:pPr algn="just">
              <a:lnSpc>
                <a:spcPts val="3300"/>
              </a:lnSpc>
              <a:buFont typeface="Monotype Sorts" pitchFamily="2" charset="2"/>
              <a:buNone/>
            </a:pP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Lássunk hát neki a számításoknak. Némi egyszerűsítéssel vegyük úgy, mintha a megadott sebességértékekkel a Föld felszínéről indulnánk.</a:t>
            </a:r>
            <a:endParaRPr lang="en-US" altLang="hu-HU" sz="3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300"/>
              </a:lnSpc>
              <a:buFont typeface="Monotype Sorts" pitchFamily="2" charset="2"/>
              <a:buNone/>
            </a:pPr>
            <a:endParaRPr lang="en-US" altLang="hu-HU" sz="3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300"/>
              </a:lnSpc>
              <a:buFont typeface="Monotype Sorts" pitchFamily="2" charset="2"/>
              <a:buNone/>
            </a:pPr>
            <a:r>
              <a:rPr lang="en-US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HADMÉRNÖK 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</a:t>
            </a:r>
            <a:r>
              <a:rPr lang="hu-HU" altLang="hu-HU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Évfolyam 2. szám – 2016. 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június</a:t>
            </a:r>
            <a:r>
              <a:rPr lang="en-US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altLang="hu-HU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300"/>
              </a:lnSpc>
              <a:buFont typeface="Monotype Sorts" pitchFamily="2" charset="2"/>
              <a:buNone/>
            </a:pPr>
            <a:r>
              <a:rPr lang="hu-HU" altLang="hu-HU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Szabó 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r>
              <a:rPr lang="en-US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szabo.jozsef95@</a:t>
            </a:r>
            <a:r>
              <a:rPr lang="hu-HU" altLang="hu-HU" sz="3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chello.hu</a:t>
            </a:r>
            <a:endParaRPr lang="hu-HU" altLang="hu-HU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300"/>
              </a:lnSpc>
              <a:buFont typeface="Monotype Sorts" pitchFamily="2" charset="2"/>
              <a:buNone/>
            </a:pPr>
            <a:r>
              <a:rPr lang="hu-HU" altLang="hu-HU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REPÜLÉS A BOLYGÓKÖZI TÉRBEN</a:t>
            </a:r>
          </a:p>
          <a:p>
            <a:pPr algn="just">
              <a:lnSpc>
                <a:spcPts val="3300"/>
              </a:lnSpc>
              <a:buFont typeface="Monotype Sorts" pitchFamily="2" charset="2"/>
              <a:buNone/>
            </a:pPr>
            <a:r>
              <a:rPr lang="hu-HU" altLang="hu-HU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ŰRDINAMIKA SOROZAT – 5. RÉSZ</a:t>
            </a:r>
            <a:endParaRPr lang="hu-HU" altLang="hu-HU" sz="3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9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HOL TARTANAK A VOYAGEREK?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  <a:solidFill>
            <a:schemeClr val="tx2"/>
          </a:solidFill>
        </p:spPr>
        <p:txBody>
          <a:bodyPr rIns="182880"/>
          <a:lstStyle/>
          <a:p>
            <a:pPr marL="174625" indent="-174625" algn="just">
              <a:buFont typeface="Monotype Sorts" pitchFamily="2" charset="2"/>
              <a:buNone/>
            </a:pPr>
            <a:r>
              <a:rPr lang="hu-HU" altLang="hu-H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Napjainkb</a:t>
            </a:r>
            <a:r>
              <a:rPr lang="en-US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gyakran olvashatjuk: „A Voyager 1 már elhagyta a Naprendszert” „A Voyagerek kiléptek a Naprendszerből, s a csillagközi térben folytatják útjukat”</a:t>
            </a:r>
          </a:p>
          <a:p>
            <a:pPr marL="174625" indent="-174625" algn="just">
              <a:buFont typeface="Monotype Sorts" pitchFamily="2" charset="2"/>
              <a:buNone/>
            </a:pP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Űrdinamikai szempontból a Naprendszer határának a Nap hatásszférájának a határát kell venni. Azon belül ugyanis a Nap határozza meg a mozgások jellegét. Persze a csillagászok kissé másként vizsgálják a dolgokat. Ők azt veszik alapul, hogy a térségben hol több a csillagközi anyag, mint a napszél anyaga.</a:t>
            </a:r>
          </a:p>
        </p:txBody>
      </p:sp>
    </p:spTree>
    <p:extLst>
      <p:ext uri="{BB962C8B-B14F-4D97-AF65-F5344CB8AC3E}">
        <p14:creationId xmlns:p14="http://schemas.microsoft.com/office/powerpoint/2010/main" val="347117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sz="4000" b="1" smtClean="0">
                <a:solidFill>
                  <a:schemeClr val="bg1"/>
                </a:solidFill>
              </a:rPr>
              <a:t>A VOYAGER ÚTVONALÁNAK SZÁMÍTÁSAI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</p:spPr>
        <p:txBody>
          <a:bodyPr rIns="182880"/>
          <a:lstStyle/>
          <a:p>
            <a:pPr marL="174625" indent="-174625" algn="just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Induljunk ki abból, hogy a Voyager</a:t>
            </a: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szonda a harmadik </a:t>
            </a:r>
            <a:r>
              <a:rPr lang="hu-HU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kozm</a:t>
            </a:r>
            <a:r>
              <a:rPr lang="en-US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ikus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sebességgel indult. Ebben az esetben a Jupiterhez is az ott érvényes II. kozmikus sebességgel érkezett, amely: 13,052· 1,4142=18,458</a:t>
            </a:r>
            <a:r>
              <a:rPr lang="hu-HU" altLang="en-US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</a:t>
            </a:r>
            <a:r>
              <a:rPr lang="hu-HU" altLang="en-US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-nak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felel meg. Így a be</a:t>
            </a: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lépési sebesség értéke: 18,458</a:t>
            </a: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13,052=5,406 </a:t>
            </a:r>
            <a:r>
              <a:rPr lang="hu-HU" altLang="en-US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km/s.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Ebből a gyorsítás ér</a:t>
            </a: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éke, ha a </a:t>
            </a:r>
            <a:r>
              <a:rPr lang="el-GR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85°, akkor 5,406·2·0,676=7,31</a:t>
            </a:r>
            <a:r>
              <a:rPr lang="hu-HU" altLang="en-US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km/s. 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lesz tehát a pluszsebesség, amelyet ha hozzáadunk a bolygó pályasebességéhez,</a:t>
            </a:r>
            <a:r>
              <a:rPr lang="hu-HU" altLang="en-US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altLang="en-US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13,052 + 7,31 = 20,352 </a:t>
            </a:r>
            <a:r>
              <a:rPr lang="hu-HU" altLang="en-US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 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lesz. Ezzel megyünk t</a:t>
            </a:r>
            <a:r>
              <a:rPr lang="en-US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ovább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92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</a:rPr>
              <a:t>ÉRKEZÉS A SZATURNUSZHOZ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chemeClr val="tx2"/>
          </a:solidFill>
        </p:spPr>
        <p:txBody>
          <a:bodyPr/>
          <a:lstStyle/>
          <a:p>
            <a:pPr marL="174625" indent="-174625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már ismert képlet segítségével meghatározzuk a Szaturnusz pályamagasságára való érkezési sebesség értékét (a nullákat nem írtam be a képletekbe):</a:t>
            </a: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  <p:graphicFrame>
        <p:nvGraphicFramePr>
          <p:cNvPr id="50181" name="Object 4"/>
          <p:cNvGraphicFramePr>
            <a:graphicFrameLocks noChangeAspect="1"/>
          </p:cNvGraphicFramePr>
          <p:nvPr>
            <p:extLst/>
          </p:nvPr>
        </p:nvGraphicFramePr>
        <p:xfrm>
          <a:off x="304800" y="3124200"/>
          <a:ext cx="8610600" cy="354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6" name="Egyenlet" r:id="rId3" imgW="3378200" imgH="1473200" progId="Equation.3">
                  <p:embed/>
                </p:oleObj>
              </mc:Choice>
              <mc:Fallback>
                <p:oleObj name="Egyenlet" r:id="rId3" imgW="3378200" imgH="147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124200"/>
                        <a:ext cx="8610600" cy="354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1828800"/>
            <a:ext cx="25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800">
                <a:solidFill>
                  <a:srgbClr val="000000"/>
                </a:solidFill>
              </a:rPr>
              <a:t> </a:t>
            </a:r>
            <a:endParaRPr lang="hu-HU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</a:rPr>
              <a:t>ÚJABB GYORSÍTÁS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chemeClr val="tx1"/>
          </a:solidFill>
        </p:spPr>
        <p:txBody>
          <a:bodyPr/>
          <a:lstStyle/>
          <a:p>
            <a:pPr>
              <a:buFontTx/>
              <a:buNone/>
            </a:pPr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Ebben az esetben a gyorsítás értéke, ha a </a:t>
            </a:r>
            <a:r>
              <a:rPr lang="el-GR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hu-HU" alt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80°: </a:t>
            </a: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0" y="0"/>
            <a:ext cx="1073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</a:t>
            </a:r>
            <a:endParaRPr lang="hu-HU" altLang="en-US" sz="2400">
              <a:solidFill>
                <a:srgbClr val="000000"/>
              </a:solidFill>
            </a:endParaRPr>
          </a:p>
        </p:txBody>
      </p:sp>
      <p:graphicFrame>
        <p:nvGraphicFramePr>
          <p:cNvPr id="51205" name="Object 4"/>
          <p:cNvGraphicFramePr>
            <a:graphicFrameLocks noChangeAspect="1"/>
          </p:cNvGraphicFramePr>
          <p:nvPr>
            <p:extLst/>
          </p:nvPr>
        </p:nvGraphicFramePr>
        <p:xfrm>
          <a:off x="152400" y="1600200"/>
          <a:ext cx="8839200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1" name="Egyenlet" r:id="rId3" imgW="2946400" imgH="635000" progId="Equation.3">
                  <p:embed/>
                </p:oleObj>
              </mc:Choice>
              <mc:Fallback>
                <p:oleObj name="Egyenlet" r:id="rId3" imgW="29464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8839200" cy="162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3124200"/>
            <a:ext cx="9067800" cy="3733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Ins="182880" anchor="ctr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Szaturnusz hatásszférájában tehát a gyorsítás </a:t>
            </a:r>
            <a:r>
              <a:rPr lang="hu-HU" altLang="en-US" sz="3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értéke</a:t>
            </a:r>
            <a:r>
              <a:rPr lang="en-US" altLang="en-US" sz="3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3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adott viszonyok között: 8,1 </a:t>
            </a:r>
            <a:r>
              <a:rPr lang="hu-HU" altLang="en-US" sz="30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lesz. Ebben </a:t>
            </a:r>
            <a:r>
              <a:rPr lang="hu-HU" altLang="en-US" sz="3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esetben a továbbrepülés sebessége: 17,736 </a:t>
            </a:r>
            <a:r>
              <a:rPr lang="hu-HU" altLang="en-US" sz="30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hu-HU" altLang="en-US" sz="30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Óriási a nyereség, ha figyelembe vesszük, hogy a </a:t>
            </a:r>
            <a:r>
              <a:rPr lang="hu-HU" altLang="en-US" sz="3000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r>
              <a:rPr lang="en-US" altLang="en-US" sz="3000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3000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vonzereje </a:t>
            </a:r>
            <a:r>
              <a:rPr lang="hu-HU" altLang="en-US" sz="30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Föld pályája mentén jelentkező </a:t>
            </a:r>
            <a:r>
              <a:rPr lang="hu-HU" altLang="en-US" sz="3000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vonzóerőnek </a:t>
            </a:r>
            <a:r>
              <a:rPr lang="hu-HU" altLang="en-US" sz="30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csak 1/90-ed része.</a:t>
            </a:r>
          </a:p>
        </p:txBody>
      </p:sp>
    </p:spTree>
    <p:extLst>
      <p:ext uri="{BB962C8B-B14F-4D97-AF65-F5344CB8AC3E}">
        <p14:creationId xmlns:p14="http://schemas.microsoft.com/office/powerpoint/2010/main" val="9394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</a:rPr>
              <a:t>AZ INDULÁSI SEBESSÉG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chemeClr val="tx2"/>
          </a:solidFill>
        </p:spPr>
        <p:txBody>
          <a:bodyPr rIns="182880"/>
          <a:lstStyle/>
          <a:p>
            <a:pPr marL="174625" indent="-174625" algn="just">
              <a:buFontTx/>
              <a:buNone/>
            </a:pPr>
            <a:r>
              <a:rPr lang="hu-HU" altLang="en-US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a távolodási sebességet nem ismerjük, tételezzük fel, hogy az 12 </a:t>
            </a:r>
            <a:r>
              <a:rPr lang="hu-HU" altLang="en-US" sz="31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en-US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Ebben az esetben a már ugyancsak ismert képlet segítségével, az indulási sebesség egyszerűen meghatározható:</a:t>
            </a:r>
          </a:p>
          <a:p>
            <a:pPr marL="174625" indent="-174625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</a:rPr>
              <a:t>  </a:t>
            </a:r>
            <a:r>
              <a:rPr lang="hu-HU" altLang="en-US" sz="3600" i="1" dirty="0" err="1" smtClean="0">
                <a:solidFill>
                  <a:schemeClr val="bg1"/>
                </a:solidFill>
              </a:rPr>
              <a:t>v</a:t>
            </a:r>
            <a:r>
              <a:rPr lang="hu-HU" altLang="en-US" sz="3600" i="1" baseline="-25000" dirty="0" err="1" smtClean="0">
                <a:solidFill>
                  <a:schemeClr val="bg1"/>
                </a:solidFill>
              </a:rPr>
              <a:t>i</a:t>
            </a:r>
            <a:r>
              <a:rPr lang="hu-HU" altLang="en-US" sz="3600" i="1" baseline="-25000" dirty="0" smtClean="0">
                <a:solidFill>
                  <a:schemeClr val="bg1"/>
                </a:solidFill>
              </a:rPr>
              <a:t> </a:t>
            </a:r>
            <a:r>
              <a:rPr lang="hu-HU" altLang="en-US" sz="3600" i="1" dirty="0" smtClean="0">
                <a:solidFill>
                  <a:schemeClr val="bg1"/>
                </a:solidFill>
              </a:rPr>
              <a:t>= </a:t>
            </a:r>
            <a:r>
              <a:rPr lang="hu-HU" altLang="en-US" sz="36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√</a:t>
            </a:r>
            <a:r>
              <a:rPr lang="hu-HU" alt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13,627</a:t>
            </a:r>
            <a:r>
              <a:rPr lang="hu-HU" altLang="en-US" sz="3600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hu-HU" alt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36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+ </a:t>
            </a:r>
            <a:r>
              <a:rPr lang="hu-HU" alt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12</a:t>
            </a:r>
            <a:r>
              <a:rPr lang="hu-HU" altLang="en-US" sz="3600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hu-HU" altLang="en-US" sz="3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 = √329,7 = </a:t>
            </a:r>
            <a:r>
              <a:rPr lang="hu-HU" altLang="en-US" sz="3600" dirty="0">
                <a:solidFill>
                  <a:schemeClr val="bg1"/>
                </a:solidFill>
                <a:cs typeface="Times New Roman" panose="02020603050405020304" pitchFamily="18" charset="0"/>
              </a:rPr>
              <a:t>18,160 </a:t>
            </a:r>
            <a:r>
              <a:rPr lang="hu-HU" altLang="en-US" sz="3600" i="1" dirty="0">
                <a:solidFill>
                  <a:schemeClr val="bg1"/>
                </a:solidFill>
                <a:cs typeface="Times New Roman" panose="02020603050405020304" pitchFamily="18" charset="0"/>
              </a:rPr>
              <a:t>km/s</a:t>
            </a:r>
            <a:r>
              <a:rPr lang="hu-HU" altLang="en-US" sz="36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hu-HU" altLang="en-US" sz="3600" baseline="300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174625" indent="-174625" algn="just">
              <a:buFontTx/>
              <a:buNone/>
            </a:pP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ez az érték közel van az általunk számítotthoz, vehetjük a Voyager–1 indulási sebességének. Megállapíthatjuk, hogy a távolodási sebesség a Nap hatásszférája határán 11,5–12 </a:t>
            </a:r>
            <a:r>
              <a:rPr lang="hu-HU" altLang="en-US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értékű lesz.</a:t>
            </a:r>
          </a:p>
        </p:txBody>
      </p:sp>
      <p:sp>
        <p:nvSpPr>
          <p:cNvPr id="52229" name="Line 6"/>
          <p:cNvSpPr>
            <a:spLocks noChangeShapeType="1"/>
          </p:cNvSpPr>
          <p:nvPr/>
        </p:nvSpPr>
        <p:spPr bwMode="auto">
          <a:xfrm flipV="1">
            <a:off x="4930775" y="3341688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230" name="Line 7"/>
          <p:cNvSpPr>
            <a:spLocks noChangeShapeType="1"/>
          </p:cNvSpPr>
          <p:nvPr/>
        </p:nvSpPr>
        <p:spPr bwMode="auto">
          <a:xfrm>
            <a:off x="1321756" y="3688939"/>
            <a:ext cx="2743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720590" y="3688191"/>
            <a:ext cx="1143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274320"/>
          <a:lstStyle/>
          <a:p>
            <a:pPr algn="just"/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1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smtClean="0">
                <a:solidFill>
                  <a:schemeClr val="bg1"/>
                </a:solidFill>
              </a:rPr>
              <a:t>UTAZÁSI IDŐTARTAMOK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  <a:solidFill>
            <a:schemeClr val="tx2"/>
          </a:solidFill>
        </p:spPr>
        <p:txBody>
          <a:bodyPr rIns="274320"/>
          <a:lstStyle/>
          <a:p>
            <a:pPr marL="174625" indent="-174625" algn="just"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a Voyager–1 az indulási és a távolodási sebességek összegének a felével utazik a hatásszféra határáig, vagyis mintegy 12,813 </a:t>
            </a:r>
            <a:r>
              <a:rPr lang="hu-HU" altLang="en-US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lesz az átlagsebessége, az utazási idő kb. 22 273 év lesz.</a:t>
            </a:r>
          </a:p>
          <a:p>
            <a:pPr marL="174625" indent="-174625" algn="just"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pedig a csillagközi térben a Voyager–1 utazási sebessége kb. 12 </a:t>
            </a:r>
            <a:r>
              <a:rPr lang="hu-HU" altLang="en-US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akkor a legközelebbi csillagig, vagyis az Alfa </a:t>
            </a:r>
            <a:r>
              <a:rPr lang="hu-HU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Centauri-ig</a:t>
            </a:r>
            <a:r>
              <a:rPr lang="hu-HU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(4,3 fényév) az utazás 85-88 ezer évet vehet igénybe.</a:t>
            </a:r>
          </a:p>
          <a:p>
            <a:pPr marL="174625" indent="-174625" algn="just">
              <a:buFontTx/>
              <a:buNone/>
            </a:pPr>
            <a:r>
              <a:rPr lang="hu-HU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 rövid számvetés is jól bizonyítja, hogy a rakéta-technika mai színvonala messze nem elégíti ki a csillagközi repülés igényeit.</a:t>
            </a:r>
          </a:p>
        </p:txBody>
      </p:sp>
    </p:spTree>
    <p:extLst>
      <p:ext uri="{BB962C8B-B14F-4D97-AF65-F5344CB8AC3E}">
        <p14:creationId xmlns:p14="http://schemas.microsoft.com/office/powerpoint/2010/main" val="3900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" panose="02020603050405020304" pitchFamily="18" charset="0"/>
              </a:rPr>
              <a:t>A VOYAGER-2 ÚTVONALSZÁMÍTÁSAI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6096000"/>
          </a:xfrm>
          <a:solidFill>
            <a:schemeClr val="tx2"/>
          </a:solidFill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hu-HU" altLang="hu-HU" smtClean="0"/>
              <a:t>           </a:t>
            </a:r>
            <a:endParaRPr lang="hu-HU" altLang="hu-HU" smtClean="0">
              <a:solidFill>
                <a:schemeClr val="bg1"/>
              </a:solidFill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3733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hu-HU" altLang="hu-HU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9222" name="Object 5"/>
          <p:cNvGraphicFramePr>
            <a:graphicFrameLocks noChangeAspect="1"/>
          </p:cNvGraphicFramePr>
          <p:nvPr/>
        </p:nvGraphicFramePr>
        <p:xfrm>
          <a:off x="0" y="762000"/>
          <a:ext cx="91440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name="Egyenlet" r:id="rId3" imgW="4254500" imgH="1498600" progId="Equation.3">
                  <p:embed/>
                </p:oleObj>
              </mc:Choice>
              <mc:Fallback>
                <p:oleObj name="Egyenlet" r:id="rId3" imgW="4254500" imgH="149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9144000" cy="3733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495800"/>
            <a:ext cx="9144000" cy="2590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sz="2800" dirty="0">
                <a:solidFill>
                  <a:schemeClr val="bg1"/>
                </a:solidFill>
              </a:rPr>
              <a:t>A fenti eredmény alapján kimondhatjuk, hogy a Voyager 2 </a:t>
            </a:r>
          </a:p>
          <a:p>
            <a:pPr algn="ctr"/>
            <a:r>
              <a:rPr lang="hu-HU" altLang="hu-HU" sz="2800" dirty="0">
                <a:solidFill>
                  <a:schemeClr val="bg1"/>
                </a:solidFill>
              </a:rPr>
              <a:t>űrszonda, a Föld hatásszférájának a határán, vagyis a Föld </a:t>
            </a:r>
            <a:r>
              <a:rPr lang="hu-HU" altLang="hu-HU" sz="2800" dirty="0" err="1">
                <a:solidFill>
                  <a:schemeClr val="bg1"/>
                </a:solidFill>
              </a:rPr>
              <a:t>kö-</a:t>
            </a:r>
            <a:endParaRPr lang="hu-HU" altLang="hu-HU" sz="2800" dirty="0">
              <a:solidFill>
                <a:schemeClr val="bg1"/>
              </a:solidFill>
            </a:endParaRPr>
          </a:p>
          <a:p>
            <a:pPr algn="ctr"/>
            <a:r>
              <a:rPr lang="hu-HU" altLang="hu-HU" sz="2800" dirty="0" err="1">
                <a:solidFill>
                  <a:schemeClr val="bg1"/>
                </a:solidFill>
              </a:rPr>
              <a:t>zéppontjától</a:t>
            </a:r>
            <a:r>
              <a:rPr lang="hu-HU" altLang="hu-HU" sz="2800" dirty="0">
                <a:solidFill>
                  <a:schemeClr val="bg1"/>
                </a:solidFill>
              </a:rPr>
              <a:t> 930 000 </a:t>
            </a:r>
            <a:r>
              <a:rPr lang="hu-HU" altLang="hu-HU" sz="2800" dirty="0" err="1">
                <a:solidFill>
                  <a:schemeClr val="bg1"/>
                </a:solidFill>
              </a:rPr>
              <a:t>km.-re</a:t>
            </a:r>
            <a:r>
              <a:rPr lang="hu-HU" altLang="hu-HU" sz="2800" dirty="0">
                <a:solidFill>
                  <a:schemeClr val="bg1"/>
                </a:solidFill>
              </a:rPr>
              <a:t>, 11,589 km/s távolodási sebesség-</a:t>
            </a:r>
          </a:p>
          <a:p>
            <a:pPr algn="ctr"/>
            <a:r>
              <a:rPr lang="hu-HU" altLang="hu-HU" sz="2800" dirty="0" err="1">
                <a:solidFill>
                  <a:schemeClr val="bg1"/>
                </a:solidFill>
              </a:rPr>
              <a:t>gel</a:t>
            </a:r>
            <a:r>
              <a:rPr lang="hu-HU" altLang="hu-HU" sz="2800" dirty="0">
                <a:solidFill>
                  <a:schemeClr val="bg1"/>
                </a:solidFill>
              </a:rPr>
              <a:t> haladt. A heliocentrikus sebessége ekkor tehát a Föld pálya-</a:t>
            </a:r>
          </a:p>
          <a:p>
            <a:pPr algn="ctr"/>
            <a:r>
              <a:rPr lang="hu-HU" altLang="hu-HU" sz="2800" dirty="0">
                <a:solidFill>
                  <a:schemeClr val="bg1"/>
                </a:solidFill>
              </a:rPr>
              <a:t>sebessége, plusz a távolodási sebesség, vagyis 41 389 </a:t>
            </a:r>
            <a:r>
              <a:rPr lang="hu-HU" altLang="hu-HU" sz="2800" i="1" dirty="0">
                <a:solidFill>
                  <a:schemeClr val="bg1"/>
                </a:solidFill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</a:rPr>
              <a:t> volt.</a:t>
            </a:r>
          </a:p>
          <a:p>
            <a:pPr algn="ctr"/>
            <a:r>
              <a:rPr lang="hu-HU" altLang="hu-HU" sz="2800" dirty="0">
                <a:solidFill>
                  <a:schemeClr val="bg1"/>
                </a:solidFill>
              </a:rPr>
              <a:t>A szonda ezzel a sebességgel indult a Jupiter felé.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04800"/>
            <a:ext cx="9144000" cy="9144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 2-ŰTVONALSZÁMÍTÁSAI</a:t>
            </a:r>
            <a:endParaRPr lang="en-GB" altLang="hu-HU" sz="36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6248400"/>
          </a:xfrm>
          <a:solidFill>
            <a:schemeClr val="tx2"/>
          </a:solidFill>
        </p:spPr>
        <p:txBody>
          <a:bodyPr/>
          <a:lstStyle/>
          <a:p>
            <a:pPr>
              <a:lnSpc>
                <a:spcPct val="60000"/>
              </a:lnSpc>
              <a:buFont typeface="Monotype Sorts" pitchFamily="2" charset="2"/>
              <a:buNone/>
            </a:pPr>
            <a:r>
              <a:rPr lang="hu-HU" altLang="hu-HU" smtClean="0">
                <a:solidFill>
                  <a:schemeClr val="bg1"/>
                </a:solidFill>
                <a:latin typeface="Times New Roman" panose="02020603050405020304" pitchFamily="18" charset="0"/>
              </a:rPr>
              <a:t>Az előző képlet alkalmazásával kiszámoljuk, mennyi</a:t>
            </a:r>
          </a:p>
          <a:p>
            <a:pPr>
              <a:lnSpc>
                <a:spcPct val="60000"/>
              </a:lnSpc>
              <a:buFont typeface="Monotype Sorts" pitchFamily="2" charset="2"/>
              <a:buNone/>
            </a:pPr>
            <a:r>
              <a:rPr lang="hu-HU" altLang="hu-HU" smtClean="0">
                <a:solidFill>
                  <a:schemeClr val="bg1"/>
                </a:solidFill>
                <a:latin typeface="Times New Roman" panose="02020603050405020304" pitchFamily="18" charset="0"/>
              </a:rPr>
              <a:t>lesz a szonda érkezési sebessége, amikor a Jupiter ha-</a:t>
            </a:r>
          </a:p>
          <a:p>
            <a:pPr>
              <a:lnSpc>
                <a:spcPct val="60000"/>
              </a:lnSpc>
              <a:buFont typeface="Monotype Sorts" pitchFamily="2" charset="2"/>
              <a:buNone/>
            </a:pPr>
            <a:r>
              <a:rPr lang="hu-HU" altLang="hu-HU" smtClean="0">
                <a:solidFill>
                  <a:schemeClr val="bg1"/>
                </a:solidFill>
                <a:latin typeface="Times New Roman" panose="02020603050405020304" pitchFamily="18" charset="0"/>
              </a:rPr>
              <a:t>tásszféráját</a:t>
            </a:r>
            <a:r>
              <a:rPr lang="hu-HU" altLang="hu-HU" smtClean="0">
                <a:latin typeface="Times New Roman" panose="02020603050405020304" pitchFamily="18" charset="0"/>
              </a:rPr>
              <a:t>  </a:t>
            </a:r>
            <a:r>
              <a:rPr lang="hu-HU" altLang="hu-HU" smtClean="0">
                <a:solidFill>
                  <a:schemeClr val="bg1"/>
                </a:solidFill>
                <a:latin typeface="Times New Roman" panose="02020603050405020304" pitchFamily="18" charset="0"/>
              </a:rPr>
              <a:t>eléri.</a:t>
            </a:r>
          </a:p>
          <a:p>
            <a:pPr>
              <a:buFont typeface="Monotype Sorts" pitchFamily="2" charset="2"/>
              <a:buNone/>
            </a:pPr>
            <a:endParaRPr lang="hu-HU" altLang="hu-HU" sz="360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en-GB" altLang="hu-HU" b="1" i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228600" y="1828800"/>
            <a:ext cx="8763000" cy="3657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hu-HU" altLang="hu-HU"/>
          </a:p>
        </p:txBody>
      </p:sp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228600" y="1828800"/>
          <a:ext cx="9144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Egyenlet" r:id="rId3" imgW="4368800" imgH="1524000" progId="Equation.3">
                  <p:embed/>
                </p:oleObj>
              </mc:Choice>
              <mc:Fallback>
                <p:oleObj name="Egyenlet" r:id="rId3" imgW="4368800" imgH="1524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28800"/>
                        <a:ext cx="9144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0" y="5486400"/>
            <a:ext cx="9144000" cy="1371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800">
                <a:solidFill>
                  <a:schemeClr val="bg1"/>
                </a:solidFill>
              </a:rPr>
              <a:t>A szonda tehát 17,523 </a:t>
            </a:r>
            <a:r>
              <a:rPr lang="hu-HU" altLang="hu-HU" sz="2800" i="1">
                <a:solidFill>
                  <a:schemeClr val="bg1"/>
                </a:solidFill>
              </a:rPr>
              <a:t>km/s</a:t>
            </a:r>
            <a:r>
              <a:rPr lang="hu-HU" altLang="hu-HU" sz="2800">
                <a:solidFill>
                  <a:schemeClr val="bg1"/>
                </a:solidFill>
              </a:rPr>
              <a:t> sebességgel érkezik a Jupiter hatás-</a:t>
            </a:r>
          </a:p>
          <a:p>
            <a:r>
              <a:rPr lang="hu-HU" altLang="hu-HU" sz="2800">
                <a:solidFill>
                  <a:schemeClr val="bg1"/>
                </a:solidFill>
              </a:rPr>
              <a:t>szférájának a határára, hogy a hintamanőverrel felgyorsuljon.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VOYAGER-2 ÚTVONALSZÁMÍTÁSAI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  <a:solidFill>
            <a:schemeClr val="tx2"/>
          </a:solidFill>
        </p:spPr>
        <p:txBody>
          <a:bodyPr rIns="182880"/>
          <a:lstStyle/>
          <a:p>
            <a:pPr marL="227013" indent="-227013" algn="just">
              <a:buFont typeface="Monotype Sorts" pitchFamily="2" charset="2"/>
              <a:buNone/>
            </a:pP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heliocentrikus érkezési sebességünk ebben a pillanatban tehát 17,523 </a:t>
            </a:r>
            <a:r>
              <a:rPr lang="hu-HU" alt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Ebből levonva a Jupiter közepes pályasebességét, megkapjuk a belépési sebességet: 17,523 – 13,052 = 4,471 </a:t>
            </a:r>
            <a:r>
              <a:rPr lang="hu-HU" alt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km/s.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Ebben az esetben a gyorsítás eredményeként:</a:t>
            </a:r>
          </a:p>
          <a:p>
            <a:pPr>
              <a:buFont typeface="Monotype Sorts" pitchFamily="2" charset="2"/>
              <a:buNone/>
            </a:pPr>
            <a:endParaRPr lang="hu-HU" altLang="hu-H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hu-HU" altLang="hu-H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hu-HU" altLang="hu-H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81000" y="3124200"/>
            <a:ext cx="8534400" cy="15605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hu-HU" altLang="hu-HU"/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112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673784"/>
              </p:ext>
            </p:extLst>
          </p:nvPr>
        </p:nvGraphicFramePr>
        <p:xfrm>
          <a:off x="647700" y="3067843"/>
          <a:ext cx="8001000" cy="156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Egyenlet" r:id="rId3" imgW="3327400" imgH="635000" progId="Equation.3">
                  <p:embed/>
                </p:oleObj>
              </mc:Choice>
              <mc:Fallback>
                <p:oleObj name="Egyenlet" r:id="rId3" imgW="3327400" imgH="635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3067843"/>
                        <a:ext cx="8001000" cy="156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0" y="4846478"/>
            <a:ext cx="9144000" cy="17351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3038" indent="-173038" algn="just"/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gyorsítás eredményeként, a heliocentrikus érkezési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tehát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sebességértékkel növekszik és így 17,523 + 5,625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km/s,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vagyis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23,148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sebességgel indul a Jupiter pályájáról a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Szaturnusz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 2 PÁLYASZÁMÍTÁSAI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  <a:solidFill>
            <a:schemeClr val="tx2"/>
          </a:solidFill>
        </p:spPr>
        <p:txBody>
          <a:bodyPr rIns="182880"/>
          <a:lstStyle/>
          <a:p>
            <a:pPr algn="just">
              <a:buFont typeface="Monotype Sorts" pitchFamily="2" charset="2"/>
              <a:buNone/>
            </a:pP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Jupiter pályamagasságáról 23,148 km/s sebességgel indulunk a Szaturnusz felé. Innen már kedvezőbbek a feltételek, hiszen a </a:t>
            </a:r>
            <a:r>
              <a:rPr lang="hu-HU" alt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Jupter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Naptól 5,2 </a:t>
            </a:r>
            <a:r>
              <a:rPr lang="hu-HU" altLang="hu-H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CSE-re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kering, így a Nap vonzereje 5,2</a:t>
            </a:r>
            <a:r>
              <a:rPr lang="hu-HU" altLang="hu-HU" sz="2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27,04, így az csak 1/27-e a Föld pályáján lévőnek. Ez tehát azt jelenti, hogy 1 </a:t>
            </a:r>
            <a:r>
              <a:rPr lang="hu-HU" alt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m/s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sebességtöbblet is sokkal nagyobb magasság elérését teszi lehetővé. Ha ehhez hozzátesszük, hogy a Szaturnuszhoz közeledve ez az érték közelit az 1/90-ed értékhez, akkor az átlag, kb. eléri az 1/58-as értéket, ami bizony jelentős lehetőségeket rejt magában. </a:t>
            </a:r>
            <a:endParaRPr lang="en-US" altLang="hu-HU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Monotype Sorts" pitchFamily="2" charset="2"/>
              <a:buNone/>
            </a:pP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(Newton egyetemes tömegvonzás törvénye: </a:t>
            </a:r>
            <a:r>
              <a:rPr lang="hu-HU" alt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= </a:t>
            </a:r>
            <a:r>
              <a:rPr lang="el-GR" alt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hu-HU" alt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Mm/r</a:t>
            </a:r>
            <a:r>
              <a:rPr lang="hu-HU" altLang="hu-HU" sz="28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 2 ÚTVONALSZÁMÍTÁSAI</a:t>
            </a:r>
            <a:endParaRPr lang="en-GB" altLang="hu-HU" sz="36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6172200"/>
          </a:xfrm>
          <a:solidFill>
            <a:schemeClr val="tx2"/>
          </a:solidFill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en-GB" altLang="hu-HU" smtClean="0">
              <a:latin typeface="Times New Roman" panose="02020603050405020304" pitchFamily="18" charset="0"/>
            </a:endParaRPr>
          </a:p>
        </p:txBody>
      </p:sp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0" y="279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13317" name="Object 9"/>
          <p:cNvGraphicFramePr>
            <a:graphicFrameLocks noChangeAspect="1"/>
          </p:cNvGraphicFramePr>
          <p:nvPr/>
        </p:nvGraphicFramePr>
        <p:xfrm>
          <a:off x="0" y="2792413"/>
          <a:ext cx="428307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3" name="Egyenlet" r:id="rId3" imgW="4279900" imgH="1270000" progId="Equation.3">
                  <p:embed/>
                </p:oleObj>
              </mc:Choice>
              <mc:Fallback>
                <p:oleObj name="Egyenlet" r:id="rId3" imgW="4279900" imgH="1270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92413"/>
                        <a:ext cx="428307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Rectangle 11"/>
          <p:cNvSpPr>
            <a:spLocks noChangeArrowheads="1"/>
          </p:cNvSpPr>
          <p:nvPr/>
        </p:nvSpPr>
        <p:spPr bwMode="auto">
          <a:xfrm>
            <a:off x="0" y="685800"/>
            <a:ext cx="9144000" cy="33797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hu-HU" altLang="hu-HU">
              <a:solidFill>
                <a:schemeClr val="bg1"/>
              </a:solidFill>
            </a:endParaRPr>
          </a:p>
        </p:txBody>
      </p:sp>
      <p:sp>
        <p:nvSpPr>
          <p:cNvPr id="1331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13320" name="Object 12"/>
          <p:cNvGraphicFramePr>
            <a:graphicFrameLocks noChangeAspect="1"/>
          </p:cNvGraphicFramePr>
          <p:nvPr/>
        </p:nvGraphicFramePr>
        <p:xfrm>
          <a:off x="0" y="685800"/>
          <a:ext cx="9144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4" name="Egyenlet" r:id="rId5" imgW="4279900" imgH="1270000" progId="Equation.3">
                  <p:embed/>
                </p:oleObj>
              </mc:Choice>
              <mc:Fallback>
                <p:oleObj name="Egyenlet" r:id="rId5" imgW="4279900" imgH="12700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5800"/>
                        <a:ext cx="9144000" cy="3048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1" name="Rectangle 14"/>
          <p:cNvSpPr>
            <a:spLocks noChangeArrowheads="1"/>
          </p:cNvSpPr>
          <p:nvPr/>
        </p:nvSpPr>
        <p:spPr bwMode="auto">
          <a:xfrm>
            <a:off x="0" y="3733800"/>
            <a:ext cx="9144000" cy="3124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9144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23,148 km/s sebességgel induló szonda, 19,674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sebességgel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érkezik a Szaturnusz hatásszférájának a határára.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Ennek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megfelelően, a belépési sebessége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19,674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9,636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10,038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korábbi képlettel meghatározzuk a Szaturnusz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hatásszférájában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kialakuló </a:t>
            </a:r>
            <a:r>
              <a:rPr lang="el-GR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v, vagyis az itt kapott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többletsebességet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amellyel a szonda elindul a Nap hatásszférája határa felé.</a:t>
            </a:r>
            <a:endParaRPr lang="el-GR" alt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8077200"/>
          </a:xfrm>
          <a:solidFill>
            <a:schemeClr val="tx2"/>
          </a:solidFill>
        </p:spPr>
        <p:txBody>
          <a:bodyPr rIns="182880"/>
          <a:lstStyle/>
          <a:p>
            <a:pPr marL="174625" indent="-174625" algn="just">
              <a:buNone/>
            </a:pPr>
            <a:r>
              <a:rPr lang="hu-HU" altLang="hu-H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Napjainkb</a:t>
            </a:r>
            <a:r>
              <a:rPr lang="en-US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gyakran olvashatjuk: „A Voyager 1 már elhagyta a Naprendszert” „A Voyagerek kiléptek a Naprendszerből, s a csillagközi térben folytatják útjukat”</a:t>
            </a:r>
            <a:endParaRPr lang="en-US" altLang="hu-H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 algn="just">
              <a:buFont typeface="Monotype Sorts" pitchFamily="2" charset="2"/>
              <a:buNone/>
            </a:pP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Űrdinamikai szempontból a Naprendszer határának a Nap hatásszférájának a határát kell venni. Azon belül ugyanis a Nap határozza meg a mozgások jellegét. Persze a csillagászok kissé másként vizsgálják a dolgokat. Ők azt veszik alapul, hogy a térségben hol több a csillagközi anyag, mint a napszél anyaga.</a:t>
            </a:r>
          </a:p>
          <a:p>
            <a:pPr marL="174625" indent="-174625" algn="just">
              <a:buFont typeface="Monotype Sorts" pitchFamily="2" charset="2"/>
              <a:buNone/>
            </a:pP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Hallani</a:t>
            </a:r>
            <a:r>
              <a:rPr lang="en-US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 mondatokat is, hogy a Naprendszer határáig még sok ezer évig tarthat az utazás. Ez igaz, de sajnos, ehhez semmilyen adatot nem adnak meg, mi azonban ezt számításokkal bizonyítani is tudunk.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HOL TARTANAK A VOYAGEREK?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0122 -0.4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3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00105 -0.291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458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-0.310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VOYAGER-2 ŰTVONALSZÁMÍTÁSAI</a:t>
            </a:r>
            <a:endParaRPr lang="en-GB" altLang="hu-HU" sz="36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6248400"/>
          </a:xfrm>
          <a:solidFill>
            <a:schemeClr val="tx2"/>
          </a:solidFill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hu-HU" altLang="hu-HU" i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hu-HU" altLang="hu-HU" i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hu-HU" altLang="hu-HU" i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hu-HU" altLang="hu-HU" i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en-GB" altLang="hu-HU" i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 flipH="1" flipV="1">
            <a:off x="381000" y="914400"/>
            <a:ext cx="8458200" cy="1828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hu-HU" altLang="hu-HU">
              <a:solidFill>
                <a:schemeClr val="bg1"/>
              </a:solidFill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14342" name="Object 5"/>
          <p:cNvGraphicFramePr>
            <a:graphicFrameLocks noChangeAspect="1"/>
          </p:cNvGraphicFramePr>
          <p:nvPr/>
        </p:nvGraphicFramePr>
        <p:xfrm>
          <a:off x="1752600" y="1123950"/>
          <a:ext cx="57150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7" name="Egyenlet" r:id="rId3" imgW="2794000" imgH="203200" progId="Equation.3">
                  <p:embed/>
                </p:oleObj>
              </mc:Choice>
              <mc:Fallback>
                <p:oleObj name="Egyenlet" r:id="rId3" imgW="27940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123950"/>
                        <a:ext cx="571500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14344" name="Object 7"/>
          <p:cNvGraphicFramePr>
            <a:graphicFrameLocks noChangeAspect="1"/>
          </p:cNvGraphicFramePr>
          <p:nvPr/>
        </p:nvGraphicFramePr>
        <p:xfrm>
          <a:off x="381000" y="1544638"/>
          <a:ext cx="83439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8" name="Egyenlet" r:id="rId5" imgW="3619500" imgH="393700" progId="Equation.3">
                  <p:embed/>
                </p:oleObj>
              </mc:Choice>
              <mc:Fallback>
                <p:oleObj name="Egyenlet" r:id="rId5" imgW="36195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544638"/>
                        <a:ext cx="8343900" cy="9159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2743200"/>
            <a:ext cx="9144000" cy="411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3038" indent="-173038" algn="just"/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gyorsítás eredménye tehát 14,194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altLang="hu-H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 a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távolodási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sebességet 30,9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sebességnek vesszük,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akkor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indulási sebessége </a:t>
            </a:r>
            <a:r>
              <a:rPr lang="hu-HU" altLang="hu-HU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altLang="hu-HU" sz="2800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33,868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közepes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amellyel a szonda haladni fog, 32,584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lesz.</a:t>
            </a:r>
          </a:p>
          <a:p>
            <a:pPr marL="173038" indent="-173038" algn="just"/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Ezzel a sebességgel, az 59 990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CSE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megtételéhez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kb.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8753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évre lesz szüksége, hogy a Nap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hatásszféráját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elhagyja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Köszönhető ez a kétszeri gyorsításnak.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VOYAGERA-1 ÚTVONALSZÁMÍTÁSAI</a:t>
            </a:r>
            <a:endParaRPr lang="en-GB" altLang="hu-HU" sz="36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6172200"/>
          </a:xfrm>
          <a:solidFill>
            <a:schemeClr val="tx2"/>
          </a:solidFill>
        </p:spPr>
        <p:txBody>
          <a:bodyPr rIns="182880"/>
          <a:lstStyle/>
          <a:p>
            <a:pPr marL="173038" indent="-169863" algn="just">
              <a:buFont typeface="Monotype Sorts" pitchFamily="2" charset="2"/>
              <a:buNone/>
            </a:pPr>
            <a:r>
              <a:rPr lang="hu-HU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Voyager-1</a:t>
            </a:r>
            <a:r>
              <a:rPr lang="en-US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mintegy 16 nappal a 2-es után indult, de nagyobb sebességgel (</a:t>
            </a:r>
            <a:r>
              <a:rPr lang="hu-HU" altLang="hu-HU" sz="30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altLang="hu-HU" sz="3000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17,48 </a:t>
            </a:r>
            <a:r>
              <a:rPr lang="hu-HU" altLang="hu-HU" sz="3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Ennek köszönhetően a Jupiter hatásszférájára már mintegy 6 hónappal korábban érkezett, és a sebességnövekedés is mindenhol nagyobb értéket ért el. </a:t>
            </a:r>
            <a:r>
              <a:rPr lang="en-US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altLang="hu-HU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r>
              <a:rPr lang="hu-HU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utazáshoz szükséges idő is jelentősen lecsökkent ugyan, de megtételéhez az emberöltő, természetesen,  még mindig nem elegendő.</a:t>
            </a:r>
          </a:p>
          <a:p>
            <a:pPr marL="173038" indent="-169863" algn="just">
              <a:buFont typeface="Monotype Sorts" pitchFamily="2" charset="2"/>
              <a:buNone/>
            </a:pPr>
            <a:r>
              <a:rPr lang="hu-HU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indulás időpontja tehát 1977. szeptember 5. Most számoljuk ki, milyen távolodási sebességgel érkezett a szonda a Föld hatásszférájának a </a:t>
            </a:r>
            <a:r>
              <a:rPr lang="hu-HU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határához</a:t>
            </a:r>
            <a:r>
              <a:rPr lang="en-US" altLang="hu-HU" sz="3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altLang="hu-HU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Monotype Sorts" pitchFamily="2" charset="2"/>
              <a:buNone/>
            </a:pPr>
            <a:endParaRPr lang="en-GB" altLang="hu-HU" sz="2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VOYAGER-1 ÚTVONALSZÁMÍTÁSAI</a:t>
            </a:r>
            <a:endParaRPr lang="en-GB" altLang="hu-HU" sz="36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6172200"/>
          </a:xfrm>
          <a:solidFill>
            <a:schemeClr val="tx2"/>
          </a:solidFill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hu-HU" altLang="hu-HU" smtClean="0">
                <a:latin typeface="Times New Roman" panose="02020603050405020304" pitchFamily="18" charset="0"/>
              </a:rPr>
              <a:t> </a:t>
            </a:r>
          </a:p>
          <a:p>
            <a:pPr>
              <a:buFont typeface="Monotype Sorts" pitchFamily="2" charset="2"/>
              <a:buNone/>
            </a:pPr>
            <a:endParaRPr lang="hu-HU" altLang="hu-HU" smtClean="0"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hu-HU" altLang="hu-HU" smtClean="0"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hu-HU" altLang="hu-HU" smtClean="0"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hu-HU" altLang="hu-HU" smtClean="0"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hu-HU" altLang="hu-HU" smtClean="0">
              <a:latin typeface="Times New Roman" panose="02020603050405020304" pitchFamily="18" charset="0"/>
            </a:endParaRPr>
          </a:p>
          <a:p>
            <a:pPr>
              <a:buFont typeface="Monotype Sorts" pitchFamily="2" charset="2"/>
              <a:buNone/>
            </a:pPr>
            <a:endParaRPr lang="en-GB" altLang="hu-HU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1639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630458"/>
              </p:ext>
            </p:extLst>
          </p:nvPr>
        </p:nvGraphicFramePr>
        <p:xfrm>
          <a:off x="0" y="699304"/>
          <a:ext cx="91440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name="Egyenlet" r:id="rId3" imgW="4241800" imgH="1498600" progId="Equation.3">
                  <p:embed/>
                </p:oleObj>
              </mc:Choice>
              <mc:Fallback>
                <p:oleObj name="Egyenlet" r:id="rId3" imgW="4241800" imgH="149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9304"/>
                        <a:ext cx="9144000" cy="32766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-57873" y="3975904"/>
            <a:ext cx="9144000" cy="2882096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18288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3038" indent="-173038" algn="just"/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Voyager-1 tehát a Föld hatásszféráját 13,464 km/s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sebességgel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hagyta el, ami a 2-es hasonló sebességénél 1,675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értékkel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nagyobb. Ennek hatása a későbbiek során érzékelhetően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 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jelentkezni. Most akkor nézzük azt a szakaszt,  amely a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Jupiter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körzetébe viszi a szondát. (Az ind. sebesség: 43,264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VOYAGER-1 ÚTVONALSZÁMÍTÁSAI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6096000"/>
          </a:xfrm>
          <a:solidFill>
            <a:schemeClr val="tx2"/>
          </a:solidFill>
        </p:spPr>
        <p:txBody>
          <a:bodyPr/>
          <a:lstStyle/>
          <a:p>
            <a:pPr>
              <a:lnSpc>
                <a:spcPct val="110000"/>
              </a:lnSpc>
              <a:buFont typeface="Monotype Sorts" pitchFamily="2" charset="2"/>
              <a:buNone/>
            </a:pPr>
            <a:endParaRPr lang="hu-HU" altLang="hu-HU" sz="28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3200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hu-HU" altLang="hu-HU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17414" name="Object 5"/>
          <p:cNvGraphicFramePr>
            <a:graphicFrameLocks noChangeAspect="1"/>
          </p:cNvGraphicFramePr>
          <p:nvPr/>
        </p:nvGraphicFramePr>
        <p:xfrm>
          <a:off x="0" y="762000"/>
          <a:ext cx="91440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Egyenlet" r:id="rId3" imgW="3924300" imgH="1270000" progId="Equation.3">
                  <p:embed/>
                </p:oleObj>
              </mc:Choice>
              <mc:Fallback>
                <p:oleObj name="Egyenlet" r:id="rId3" imgW="3924300" imgH="1270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91440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3962400"/>
            <a:ext cx="9144000" cy="2895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18288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3038" indent="-173038" algn="just">
              <a:tabLst>
                <a:tab pos="57150" algn="l"/>
              </a:tabLst>
            </a:pPr>
            <a:r>
              <a:rPr lang="hu-HU" altLang="hu-HU" dirty="0"/>
              <a:t>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Voyager-1 tehát 21,476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sebességgel érkezett a Jupiter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hatásszférájának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határához, s ez volt a heliocentrikus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érkezési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sebessége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Ebből kivonva a bolygó pályasebességét,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megkapjuk 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belépési sebességet, amely 21,476 – 13,052 = 8,424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km/s.</a:t>
            </a:r>
          </a:p>
          <a:p>
            <a:pPr marL="173038" indent="-173038" algn="just">
              <a:tabLst>
                <a:tab pos="57150" algn="l"/>
              </a:tabLst>
            </a:pP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már ismert képlet alapján tehát kiszámíthatjuk a Jupiter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gyorsításának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értékét. A </a:t>
            </a:r>
            <a:r>
              <a:rPr lang="el-GR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szög értéke: 84°.</a:t>
            </a:r>
            <a:endParaRPr lang="el-GR" alt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VOYAGER-1 ÚTVONALSZÁMÍTÁSAI</a:t>
            </a:r>
            <a:endParaRPr lang="en-GB" altLang="hu-HU" sz="36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9144000" cy="4267200"/>
          </a:xfrm>
          <a:solidFill>
            <a:schemeClr val="tx2"/>
          </a:solidFill>
        </p:spPr>
        <p:txBody>
          <a:bodyPr rIns="182880"/>
          <a:lstStyle/>
          <a:p>
            <a:pPr marL="169863" indent="-169863" algn="just">
              <a:buFont typeface="Monotype Sorts" pitchFamily="2" charset="2"/>
              <a:buNone/>
            </a:pPr>
            <a:r>
              <a:rPr lang="hu-HU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Jupiter hatásszférájában elért gyorsítás értéke tehát 11,271 km/s, vagyis, a heliocentrikus érkezési sebességhez ezt az sebességértéket hozzáadva, </a:t>
            </a:r>
            <a:r>
              <a:rPr lang="hu-HU" altLang="hu-HU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meg-kapjuk</a:t>
            </a:r>
            <a:r>
              <a:rPr lang="hu-HU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 a szonda, a Jupiter pályamagasságáról milyen indulási sebességgel veszi az irányt a Szaturnusz felé. Ennek értéke a heliocentrikus érkezési sebesség és a gyorsítás </a:t>
            </a:r>
            <a:r>
              <a:rPr lang="el-GR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hu-HU" altLang="hu-HU" sz="3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alt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értékének az összege, vagyis: 21,476 +11,271 = 32,747 km/s.</a:t>
            </a:r>
            <a:endParaRPr lang="en-GB" altLang="hu-HU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685800"/>
            <a:ext cx="9144000" cy="1828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hu-HU" altLang="hu-HU"/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0" y="3113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sp>
        <p:nvSpPr>
          <p:cNvPr id="18439" name="Rectangle 11"/>
          <p:cNvSpPr>
            <a:spLocks noChangeArrowheads="1"/>
          </p:cNvSpPr>
          <p:nvPr/>
        </p:nvSpPr>
        <p:spPr bwMode="auto">
          <a:xfrm>
            <a:off x="0" y="3113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18440" name="Object 12"/>
          <p:cNvGraphicFramePr>
            <a:graphicFrameLocks noChangeAspect="1"/>
          </p:cNvGraphicFramePr>
          <p:nvPr/>
        </p:nvGraphicFramePr>
        <p:xfrm>
          <a:off x="1524000" y="838200"/>
          <a:ext cx="5867400" cy="157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2" name="Egyenlet" r:id="rId3" imgW="2349500" imgH="635000" progId="Equation.3">
                  <p:embed/>
                </p:oleObj>
              </mc:Choice>
              <mc:Fallback>
                <p:oleObj name="Egyenlet" r:id="rId3" imgW="2349500" imgH="6350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838200"/>
                        <a:ext cx="5867400" cy="15795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" panose="02020603050405020304" pitchFamily="18" charset="0"/>
              </a:rPr>
              <a:t>A VOYAGER-1 ÚTVONALSZÁMÍTÁSAI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solidFill>
            <a:schemeClr val="tx2"/>
          </a:solidFill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hu-HU" altLang="hu-HU" smtClean="0"/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0" y="279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sp>
        <p:nvSpPr>
          <p:cNvPr id="19462" name="Rectangle 9"/>
          <p:cNvSpPr>
            <a:spLocks noChangeArrowheads="1"/>
          </p:cNvSpPr>
          <p:nvPr/>
        </p:nvSpPr>
        <p:spPr bwMode="auto">
          <a:xfrm>
            <a:off x="0" y="279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1946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100185"/>
              </p:ext>
            </p:extLst>
          </p:nvPr>
        </p:nvGraphicFramePr>
        <p:xfrm>
          <a:off x="0" y="866775"/>
          <a:ext cx="914400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6" name="Egyenlet" r:id="rId3" imgW="3873240" imgH="1269720" progId="Equation.3">
                  <p:embed/>
                </p:oleObj>
              </mc:Choice>
              <mc:Fallback>
                <p:oleObj name="Egyenlet" r:id="rId3" imgW="3873240" imgH="12697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66775"/>
                        <a:ext cx="9144000" cy="30956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0" y="3990975"/>
            <a:ext cx="9144000" cy="28670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18288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Voyager-1 tehát 32,747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sebességgel indult a  Jupitertől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Szaturnusz felé,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30,392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heliocentrikus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étkezési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sebességgel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rendelkezett, amikor elérte annak hatásszféráját.</a:t>
            </a:r>
          </a:p>
          <a:p>
            <a:pPr algn="just"/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a belépési sebessége: 30,392 – 9,636 =20,756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km/s, </a:t>
            </a:r>
            <a:r>
              <a:rPr lang="el-GR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hu-HU" alt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volt. Az ismert képlettel megkapjuk a gyorsítás mértékét.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AVOYAGER-1 ÚTVONALSZÁMÍTÁSAI</a:t>
            </a:r>
            <a:endParaRPr lang="en-GB" altLang="hu-HU" sz="36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9144000" cy="4800600"/>
          </a:xfrm>
          <a:solidFill>
            <a:schemeClr val="tx2"/>
          </a:solidFill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en-GB" altLang="hu-HU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4" name="Rectangle 1028"/>
          <p:cNvSpPr>
            <a:spLocks noChangeArrowheads="1"/>
          </p:cNvSpPr>
          <p:nvPr/>
        </p:nvSpPr>
        <p:spPr bwMode="auto">
          <a:xfrm>
            <a:off x="0" y="762000"/>
            <a:ext cx="9144000" cy="1295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sp>
        <p:nvSpPr>
          <p:cNvPr id="20485" name="Rectangle 103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20486" name="Object 1029"/>
          <p:cNvGraphicFramePr>
            <a:graphicFrameLocks noChangeAspect="1"/>
          </p:cNvGraphicFramePr>
          <p:nvPr/>
        </p:nvGraphicFramePr>
        <p:xfrm>
          <a:off x="0" y="3211513"/>
          <a:ext cx="29114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4" name="Egyenlet" r:id="rId3" imgW="2908300" imgH="431800" progId="Equation.3">
                  <p:embed/>
                </p:oleObj>
              </mc:Choice>
              <mc:Fallback>
                <p:oleObj name="Egyenlet" r:id="rId3" imgW="2908300" imgH="431800" progId="Equation.3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11513"/>
                        <a:ext cx="291147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Rectangle 1032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20488" name="Object 1031"/>
          <p:cNvGraphicFramePr>
            <a:graphicFrameLocks noChangeAspect="1"/>
          </p:cNvGraphicFramePr>
          <p:nvPr/>
        </p:nvGraphicFramePr>
        <p:xfrm>
          <a:off x="0" y="3211513"/>
          <a:ext cx="29114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5" name="Egyenlet" r:id="rId5" imgW="2908300" imgH="431800" progId="Equation.3">
                  <p:embed/>
                </p:oleObj>
              </mc:Choice>
              <mc:Fallback>
                <p:oleObj name="Egyenlet" r:id="rId5" imgW="2908300" imgH="431800" progId="Equation.3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11513"/>
                        <a:ext cx="291147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Rectangle 1034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sp>
        <p:nvSpPr>
          <p:cNvPr id="20490" name="Rectangle 1036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u-HU" altLang="en-US"/>
          </a:p>
        </p:txBody>
      </p:sp>
      <p:graphicFrame>
        <p:nvGraphicFramePr>
          <p:cNvPr id="20491" name="Object 1035"/>
          <p:cNvGraphicFramePr>
            <a:graphicFrameLocks noChangeAspect="1"/>
          </p:cNvGraphicFramePr>
          <p:nvPr/>
        </p:nvGraphicFramePr>
        <p:xfrm>
          <a:off x="0" y="782638"/>
          <a:ext cx="91440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6" name="Egyenlet" r:id="rId6" imgW="2959100" imgH="431800" progId="Equation.3">
                  <p:embed/>
                </p:oleObj>
              </mc:Choice>
              <mc:Fallback>
                <p:oleObj name="Egyenlet" r:id="rId6" imgW="2959100" imgH="431800" progId="Equation.3">
                  <p:embed/>
                  <p:pic>
                    <p:nvPicPr>
                      <p:cNvPr id="0" name="Object 10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82638"/>
                        <a:ext cx="9144000" cy="12747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2" name="Rectangle 1037"/>
          <p:cNvSpPr>
            <a:spLocks noChangeArrowheads="1"/>
          </p:cNvSpPr>
          <p:nvPr/>
        </p:nvSpPr>
        <p:spPr bwMode="auto">
          <a:xfrm>
            <a:off x="0" y="2057400"/>
            <a:ext cx="9144000" cy="480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18288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Szaturnusz hatásszférájában a gyorsítás értéke 15,9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hatásszféra határa felé a Voyager-1 szonda, a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Szaturnusztól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érkezési heliocentrikus és a gyorsítás összegének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együttes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sebességével indult el, </a:t>
            </a:r>
            <a:r>
              <a:rPr lang="hu-HU" altLang="hu-HU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altLang="hu-HU" sz="2800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2800" i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30,392 + 15,475 = 45,867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km/s. </a:t>
            </a:r>
          </a:p>
          <a:p>
            <a:pPr algn="just"/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most ismét megsaccoljuk a távolodási sebességet, és</a:t>
            </a:r>
          </a:p>
          <a:p>
            <a:pPr algn="just"/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keresünk egy olyan értéket, amely a második kozmikus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sebességgel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együtt a 45,867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</a:t>
            </a:r>
            <a:r>
              <a:rPr lang="hu-HU" altLang="hu-HU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altLang="hu-H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-hoz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közeli értéket ad. 44,2 </a:t>
            </a:r>
            <a:r>
              <a:rPr lang="hu-HU" alt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en-US" alt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távolodási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sebesség esetén az indulási sebesség értéke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mintegy</a:t>
            </a:r>
            <a:r>
              <a:rPr lang="en-US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44,870 </a:t>
            </a:r>
            <a:r>
              <a:rPr lang="hu-HU" altLang="hu-H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km/s, </a:t>
            </a:r>
            <a:r>
              <a:rPr lang="hu-HU" alt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tehát megegyezik a keresett értékkel.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00FF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VOYAGER-1 ÚTVONALSZÁMÍTÁSAI</a:t>
            </a:r>
            <a:endParaRPr lang="en-GB" altLang="hu-HU" sz="36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  <a:solidFill>
            <a:schemeClr val="tx2"/>
          </a:solidFill>
        </p:spPr>
        <p:txBody>
          <a:bodyPr/>
          <a:lstStyle/>
          <a:p>
            <a:pPr marL="169863" indent="-169863" algn="just">
              <a:buFont typeface="Monotype Sorts" pitchFamily="2" charset="2"/>
              <a:buNone/>
            </a:pP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Voyager-1 tehát 45,870 </a:t>
            </a:r>
            <a:r>
              <a:rPr lang="hu-HU" altLang="hu-H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sebességgel indul el a Nap hatásszférája felé, s amikor odaér, a sebessége kb. 43,8 </a:t>
            </a:r>
            <a:r>
              <a:rPr lang="hu-HU" altLang="hu-H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értékre csökken. E hosszú úton, az átlagos sebessége a Voyager-1-nek 44,835 </a:t>
            </a:r>
            <a:r>
              <a:rPr lang="hu-HU" altLang="hu-H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km/s</a:t>
            </a: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lesz, s ezzel a hatásszféra határára kb. 6535 év múlva ér ki. Ez azt is jelenti, hogy a Voyager-2-t, amely ugyan-ezt az utat 8753 év alatt teszi meg, mintegy 2418 évvel előzi meg.</a:t>
            </a:r>
          </a:p>
          <a:p>
            <a:pPr marL="169863" indent="-169863" algn="just">
              <a:buFont typeface="Monotype Sorts" pitchFamily="2" charset="2"/>
              <a:buNone/>
            </a:pPr>
            <a:r>
              <a:rPr lang="hu-HU" altLang="hu-H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számítások szerint a legközelebbi csillagokat a Voyager-2 mintegy 46 680 év múlva, a Voyager-1 pedig 32 700 év múlva éri el. </a:t>
            </a:r>
            <a:endParaRPr lang="en-GB" altLang="hu-H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00FF"/>
          </a:solidFill>
          <a:ln w="571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sz="36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A VOYAGER-1 ÚTVONALSZÁMÍTÁSAI</a:t>
            </a:r>
            <a:endParaRPr lang="en-GB" altLang="hu-HU" sz="3600" b="1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  <a:solidFill>
            <a:schemeClr val="tx2"/>
          </a:solidFill>
        </p:spPr>
        <p:txBody>
          <a:bodyPr/>
          <a:lstStyle/>
          <a:p>
            <a:pPr marL="169863" indent="-169863" algn="just">
              <a:buFont typeface="Monotype Sorts" pitchFamily="2" charset="2"/>
              <a:buNone/>
            </a:pPr>
            <a:endParaRPr lang="en-GB" altLang="hu-H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rgbClr val="0000FF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HOL TARTANAK A VOYAGEREK?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  <a:solidFill>
            <a:schemeClr val="tx2"/>
          </a:solidFill>
        </p:spPr>
        <p:txBody>
          <a:bodyPr rIns="182880"/>
          <a:lstStyle/>
          <a:p>
            <a:pPr marL="174625" indent="-174625" algn="just">
              <a:buFont typeface="Monotype Sorts" pitchFamily="2" charset="2"/>
              <a:buNone/>
            </a:pPr>
            <a:endParaRPr lang="hu-HU" altLang="hu-HU" sz="2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 smtClean="0">
                <a:solidFill>
                  <a:schemeClr val="bg1"/>
                </a:solidFill>
              </a:rPr>
              <a:t>A </a:t>
            </a:r>
            <a:r>
              <a:rPr lang="en-US" altLang="en-US" b="1" dirty="0" smtClean="0">
                <a:solidFill>
                  <a:schemeClr val="bg1"/>
                </a:solidFill>
              </a:rPr>
              <a:t>VOYAGEREK</a:t>
            </a:r>
            <a:endParaRPr lang="hu-HU" altLang="en-US" sz="48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73038" indent="-169863"/>
            <a:r>
              <a:rPr lang="hu-HU" altLang="en-US" dirty="0" err="1">
                <a:solidFill>
                  <a:schemeClr val="bg1"/>
                </a:solidFill>
              </a:rPr>
              <a:t>Voyagar</a:t>
            </a:r>
            <a:r>
              <a:rPr lang="hu-HU" altLang="en-US" dirty="0">
                <a:solidFill>
                  <a:schemeClr val="bg1"/>
                </a:solidFill>
              </a:rPr>
              <a:t> 1: 1977 szeptember 5, </a:t>
            </a:r>
            <a:r>
              <a:rPr lang="hu-HU" altLang="en-US" dirty="0" err="1" smtClean="0">
                <a:solidFill>
                  <a:schemeClr val="bg1"/>
                </a:solidFill>
              </a:rPr>
              <a:t>Voyag</a:t>
            </a:r>
            <a:r>
              <a:rPr lang="en-US" altLang="en-US" dirty="0" smtClean="0">
                <a:solidFill>
                  <a:schemeClr val="bg1"/>
                </a:solidFill>
              </a:rPr>
              <a:t>e</a:t>
            </a:r>
            <a:r>
              <a:rPr lang="hu-HU" altLang="en-US" dirty="0" smtClean="0">
                <a:solidFill>
                  <a:schemeClr val="bg1"/>
                </a:solidFill>
              </a:rPr>
              <a:t>r </a:t>
            </a:r>
            <a:r>
              <a:rPr lang="hu-HU" altLang="en-US" dirty="0">
                <a:solidFill>
                  <a:schemeClr val="bg1"/>
                </a:solidFill>
              </a:rPr>
              <a:t>2: </a:t>
            </a:r>
            <a:r>
              <a:rPr lang="hu-HU" altLang="en-US" dirty="0" smtClean="0">
                <a:solidFill>
                  <a:schemeClr val="bg1"/>
                </a:solidFill>
              </a:rPr>
              <a:t>197</a:t>
            </a:r>
            <a:r>
              <a:rPr lang="en-US" altLang="en-US" dirty="0" smtClean="0">
                <a:solidFill>
                  <a:schemeClr val="bg1"/>
                </a:solidFill>
              </a:rPr>
              <a:t>7</a:t>
            </a:r>
            <a:r>
              <a:rPr lang="hu-HU" altLang="en-US" dirty="0" smtClean="0">
                <a:solidFill>
                  <a:schemeClr val="bg1"/>
                </a:solidFill>
              </a:rPr>
              <a:t> </a:t>
            </a:r>
            <a:r>
              <a:rPr lang="hu-HU" altLang="en-US" dirty="0">
                <a:solidFill>
                  <a:schemeClr val="bg1"/>
                </a:solidFill>
              </a:rPr>
              <a:t>augusztus 20. Az egyetlen űreszköz, ami elhaladt az Uránusz és a Neptunusz mellett a </a:t>
            </a:r>
            <a:r>
              <a:rPr lang="hu-HU" altLang="en-US" dirty="0" err="1">
                <a:solidFill>
                  <a:schemeClr val="bg1"/>
                </a:solidFill>
              </a:rPr>
              <a:t>Voyag</a:t>
            </a:r>
            <a:r>
              <a:rPr lang="en-US" altLang="en-US" dirty="0">
                <a:solidFill>
                  <a:schemeClr val="bg1"/>
                </a:solidFill>
              </a:rPr>
              <a:t>e</a:t>
            </a:r>
            <a:r>
              <a:rPr lang="hu-HU" altLang="en-US" dirty="0">
                <a:solidFill>
                  <a:schemeClr val="bg1"/>
                </a:solidFill>
              </a:rPr>
              <a:t>r 2</a:t>
            </a:r>
            <a:r>
              <a:rPr lang="hu-HU" altLang="en-US" dirty="0">
                <a:solidFill>
                  <a:schemeClr val="bg1"/>
                </a:solidFill>
              </a:rPr>
              <a:t/>
            </a:r>
            <a:br>
              <a:rPr lang="hu-HU" altLang="en-US" dirty="0">
                <a:solidFill>
                  <a:schemeClr val="bg1"/>
                </a:solidFill>
              </a:rPr>
            </a:br>
            <a:r>
              <a:rPr lang="hu-HU" altLang="en-US" dirty="0">
                <a:solidFill>
                  <a:schemeClr val="bg1"/>
                </a:solidFill>
              </a:rPr>
              <a:t>176 évente van olyan együttállása a bolygóknak, ami ezt az utazást lehetővé teszi. </a:t>
            </a:r>
            <a:r>
              <a:rPr lang="en-US" altLang="en-US" dirty="0" smtClean="0">
                <a:solidFill>
                  <a:schemeClr val="bg1"/>
                </a:solidFill>
              </a:rPr>
              <a:t/>
            </a:r>
            <a:br>
              <a:rPr lang="en-US" altLang="en-US" dirty="0" smtClean="0">
                <a:solidFill>
                  <a:schemeClr val="bg1"/>
                </a:solidFill>
              </a:rPr>
            </a:br>
            <a:r>
              <a:rPr lang="en-US" altLang="en-US" dirty="0" smtClean="0">
                <a:solidFill>
                  <a:schemeClr val="bg1"/>
                </a:solidFill>
              </a:rPr>
              <a:t>Verne 1828</a:t>
            </a:r>
            <a:r>
              <a:rPr lang="hu-HU" altLang="en-US" dirty="0">
                <a:solidFill>
                  <a:schemeClr val="bg1"/>
                </a:solidFill>
              </a:rPr>
              <a:t/>
            </a:r>
            <a:br>
              <a:rPr lang="hu-HU" altLang="en-US" dirty="0">
                <a:solidFill>
                  <a:schemeClr val="bg1"/>
                </a:solidFill>
              </a:rPr>
            </a:br>
            <a:r>
              <a:rPr lang="hu-HU" altLang="en-US" dirty="0">
                <a:solidFill>
                  <a:schemeClr val="bg1"/>
                </a:solidFill>
              </a:rPr>
              <a:t>A V1-et elirányították a </a:t>
            </a:r>
            <a:r>
              <a:rPr lang="hu-HU" altLang="en-US" dirty="0" err="1">
                <a:solidFill>
                  <a:schemeClr val="bg1"/>
                </a:solidFill>
              </a:rPr>
              <a:t>Saturnusz</a:t>
            </a:r>
            <a:r>
              <a:rPr lang="hu-HU" altLang="en-US" dirty="0">
                <a:solidFill>
                  <a:schemeClr val="bg1"/>
                </a:solidFill>
              </a:rPr>
              <a:t> holdjára, a Titánra.  Mehetett volna a </a:t>
            </a:r>
            <a:r>
              <a:rPr lang="en-US" altLang="en-US" dirty="0" err="1" smtClean="0">
                <a:solidFill>
                  <a:schemeClr val="bg1"/>
                </a:solidFill>
              </a:rPr>
              <a:t>P</a:t>
            </a:r>
            <a:r>
              <a:rPr lang="hu-HU" altLang="en-US" dirty="0" err="1" smtClean="0">
                <a:solidFill>
                  <a:schemeClr val="bg1"/>
                </a:solidFill>
              </a:rPr>
              <a:t>lútóig</a:t>
            </a:r>
            <a:r>
              <a:rPr lang="hu-HU" altLang="en-US" dirty="0" smtClean="0">
                <a:solidFill>
                  <a:schemeClr val="bg1"/>
                </a:solidFill>
              </a:rPr>
              <a:t> </a:t>
            </a:r>
            <a:r>
              <a:rPr lang="hu-HU" altLang="en-US" dirty="0">
                <a:solidFill>
                  <a:schemeClr val="bg1"/>
                </a:solidFill>
              </a:rPr>
              <a:t>is, de a Titán </a:t>
            </a:r>
            <a:r>
              <a:rPr lang="hu-HU" altLang="en-US" dirty="0" smtClean="0">
                <a:solidFill>
                  <a:schemeClr val="bg1"/>
                </a:solidFill>
              </a:rPr>
              <a:t>tudom</a:t>
            </a:r>
            <a:r>
              <a:rPr lang="en-US" altLang="en-US" dirty="0" smtClean="0">
                <a:solidFill>
                  <a:schemeClr val="bg1"/>
                </a:solidFill>
              </a:rPr>
              <a:t>á</a:t>
            </a:r>
            <a:r>
              <a:rPr lang="hu-HU" altLang="en-US" dirty="0" err="1" smtClean="0">
                <a:solidFill>
                  <a:schemeClr val="bg1"/>
                </a:solidFill>
              </a:rPr>
              <a:t>ny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</a:rPr>
              <a:t>szempontból </a:t>
            </a:r>
            <a:r>
              <a:rPr lang="hu-HU" altLang="en-US" dirty="0">
                <a:solidFill>
                  <a:schemeClr val="bg1"/>
                </a:solidFill>
              </a:rPr>
              <a:t>érdekesebbnek bizonyult.</a:t>
            </a:r>
            <a:br>
              <a:rPr lang="hu-HU" altLang="en-US" dirty="0">
                <a:solidFill>
                  <a:schemeClr val="bg1"/>
                </a:solidFill>
              </a:rPr>
            </a:br>
            <a:r>
              <a:rPr lang="hu-HU" altLang="en-US" dirty="0">
                <a:solidFill>
                  <a:schemeClr val="bg1"/>
                </a:solidFill>
              </a:rPr>
              <a:t>5 évvel később </a:t>
            </a:r>
            <a:r>
              <a:rPr lang="hu-HU" altLang="en-US" dirty="0" err="1">
                <a:solidFill>
                  <a:schemeClr val="bg1"/>
                </a:solidFill>
              </a:rPr>
              <a:t>Voyag</a:t>
            </a:r>
            <a:r>
              <a:rPr lang="en-US" altLang="en-US" dirty="0">
                <a:solidFill>
                  <a:schemeClr val="bg1"/>
                </a:solidFill>
              </a:rPr>
              <a:t>e</a:t>
            </a:r>
            <a:r>
              <a:rPr lang="hu-HU" altLang="en-US" dirty="0">
                <a:solidFill>
                  <a:schemeClr val="bg1"/>
                </a:solidFill>
              </a:rPr>
              <a:t>r 2 </a:t>
            </a:r>
            <a:r>
              <a:rPr lang="hu-HU" altLang="en-US" dirty="0">
                <a:solidFill>
                  <a:schemeClr val="bg1"/>
                </a:solidFill>
              </a:rPr>
              <a:t>10 új Uránusz holdat fedezett fel. Miranda.</a:t>
            </a:r>
            <a:br>
              <a:rPr lang="hu-HU" altLang="en-US" dirty="0">
                <a:solidFill>
                  <a:schemeClr val="bg1"/>
                </a:solidFill>
              </a:rPr>
            </a:b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234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 smtClean="0">
                <a:solidFill>
                  <a:schemeClr val="bg1"/>
                </a:solidFill>
              </a:rPr>
              <a:t>A </a:t>
            </a:r>
            <a:r>
              <a:rPr lang="en-US" altLang="en-US" b="1" dirty="0" smtClean="0">
                <a:solidFill>
                  <a:schemeClr val="bg1"/>
                </a:solidFill>
              </a:rPr>
              <a:t>VOYAGEREK</a:t>
            </a:r>
            <a:endParaRPr lang="hu-HU" altLang="en-US" sz="48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73038" indent="-169863"/>
            <a:r>
              <a:rPr lang="hu-HU" altLang="en-US" dirty="0" smtClean="0">
                <a:solidFill>
                  <a:schemeClr val="bg1"/>
                </a:solidFill>
              </a:rPr>
              <a:t>5 </a:t>
            </a:r>
            <a:r>
              <a:rPr lang="hu-HU" altLang="en-US" dirty="0">
                <a:solidFill>
                  <a:schemeClr val="bg1"/>
                </a:solidFill>
              </a:rPr>
              <a:t>évvel később V2 10 új Uránusz holdat fedezett fel. Miranda.</a:t>
            </a:r>
            <a:br>
              <a:rPr lang="hu-HU" altLang="en-US" dirty="0">
                <a:solidFill>
                  <a:schemeClr val="bg1"/>
                </a:solidFill>
              </a:rPr>
            </a:br>
            <a:r>
              <a:rPr lang="hu-HU" altLang="en-US" dirty="0">
                <a:solidFill>
                  <a:schemeClr val="bg1"/>
                </a:solidFill>
              </a:rPr>
              <a:t>Neptunusz, a kék színű bolygó, 6 új hold. Triton a legnagyobb holdja. Retrográd pályán kering. Korábban önállóan a Nap körül keringő objektum lehetett, míg a </a:t>
            </a:r>
            <a:r>
              <a:rPr lang="hu-HU" altLang="en-US" dirty="0" err="1" smtClean="0">
                <a:solidFill>
                  <a:schemeClr val="bg1"/>
                </a:solidFill>
              </a:rPr>
              <a:t>Neptun</a:t>
            </a:r>
            <a:r>
              <a:rPr lang="en-US" altLang="en-US" dirty="0" err="1" smtClean="0">
                <a:solidFill>
                  <a:schemeClr val="bg1"/>
                </a:solidFill>
              </a:rPr>
              <a:t>usz</a:t>
            </a:r>
            <a:r>
              <a:rPr lang="hu-HU" altLang="en-US" dirty="0" smtClean="0">
                <a:solidFill>
                  <a:schemeClr val="bg1"/>
                </a:solidFill>
              </a:rPr>
              <a:t> </a:t>
            </a:r>
            <a:r>
              <a:rPr lang="hu-HU" altLang="en-US" dirty="0">
                <a:solidFill>
                  <a:schemeClr val="bg1"/>
                </a:solidFill>
              </a:rPr>
              <a:t>el nem fogta gravitációs mezejével. A </a:t>
            </a:r>
            <a:r>
              <a:rPr lang="en-US" altLang="en-US" dirty="0" smtClean="0">
                <a:solidFill>
                  <a:schemeClr val="bg1"/>
                </a:solidFill>
              </a:rPr>
              <a:t>P</a:t>
            </a:r>
            <a:r>
              <a:rPr lang="hu-HU" altLang="en-US" dirty="0" err="1" smtClean="0">
                <a:solidFill>
                  <a:schemeClr val="bg1"/>
                </a:solidFill>
              </a:rPr>
              <a:t>lútóhoz</a:t>
            </a:r>
            <a:r>
              <a:rPr lang="hu-HU" altLang="en-US" dirty="0" smtClean="0">
                <a:solidFill>
                  <a:schemeClr val="bg1"/>
                </a:solidFill>
              </a:rPr>
              <a:t> </a:t>
            </a:r>
            <a:r>
              <a:rPr lang="hu-HU" altLang="en-US" dirty="0">
                <a:solidFill>
                  <a:schemeClr val="bg1"/>
                </a:solidFill>
              </a:rPr>
              <a:t>hasonló objektum. A naprendszer leghidegebb </a:t>
            </a:r>
            <a:r>
              <a:rPr lang="hu-HU" altLang="en-US" dirty="0" smtClean="0">
                <a:solidFill>
                  <a:schemeClr val="bg1"/>
                </a:solidFill>
              </a:rPr>
              <a:t>égiteste</a:t>
            </a:r>
            <a:r>
              <a:rPr lang="en-US" altLang="en-US" dirty="0" smtClean="0">
                <a:solidFill>
                  <a:schemeClr val="bg1"/>
                </a:solidFill>
              </a:rPr>
              <a:t>, </a:t>
            </a:r>
            <a:r>
              <a:rPr lang="en-US" altLang="en-US" dirty="0" err="1" smtClean="0">
                <a:solidFill>
                  <a:schemeClr val="bg1"/>
                </a:solidFill>
              </a:rPr>
              <a:t>hőmérséklete</a:t>
            </a:r>
            <a:r>
              <a:rPr lang="en-US" altLang="en-US" dirty="0" smtClean="0">
                <a:solidFill>
                  <a:schemeClr val="bg1"/>
                </a:solidFill>
              </a:rPr>
              <a:t>:</a:t>
            </a:r>
            <a:r>
              <a:rPr lang="hu-HU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</a:rPr>
              <a:t/>
            </a:r>
            <a:br>
              <a:rPr lang="en-US" altLang="en-US" dirty="0" smtClean="0">
                <a:solidFill>
                  <a:schemeClr val="bg1"/>
                </a:solidFill>
              </a:rPr>
            </a:br>
            <a:r>
              <a:rPr lang="hu-HU" altLang="en-US" dirty="0" smtClean="0">
                <a:solidFill>
                  <a:schemeClr val="bg1"/>
                </a:solidFill>
              </a:rPr>
              <a:t>-</a:t>
            </a:r>
            <a:r>
              <a:rPr lang="hu-HU" altLang="en-US" dirty="0">
                <a:solidFill>
                  <a:schemeClr val="bg1"/>
                </a:solidFill>
              </a:rPr>
              <a:t>240</a:t>
            </a:r>
            <a:r>
              <a:rPr lang="hu-HU" altLang="en-US" baseline="30000" dirty="0">
                <a:solidFill>
                  <a:schemeClr val="bg1"/>
                </a:solidFill>
              </a:rPr>
              <a:t>o</a:t>
            </a:r>
            <a:r>
              <a:rPr lang="hu-HU" altLang="en-US" dirty="0">
                <a:solidFill>
                  <a:schemeClr val="bg1"/>
                </a:solidFill>
              </a:rPr>
              <a:t>C.</a:t>
            </a:r>
          </a:p>
          <a:p>
            <a:pPr marL="0" indent="0">
              <a:buNone/>
            </a:pPr>
            <a:endParaRPr lang="hu-HU" altLang="en-US" dirty="0">
              <a:solidFill>
                <a:schemeClr val="bg1"/>
              </a:solidFill>
            </a:endParaRPr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17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hu-HU" altLang="en-US" b="1" dirty="0" smtClean="0">
                <a:solidFill>
                  <a:schemeClr val="bg1"/>
                </a:solidFill>
              </a:rPr>
              <a:t>A </a:t>
            </a:r>
            <a:r>
              <a:rPr lang="en-US" altLang="en-US" b="1" dirty="0" smtClean="0">
                <a:solidFill>
                  <a:schemeClr val="bg1"/>
                </a:solidFill>
              </a:rPr>
              <a:t>VOYAGEREK</a:t>
            </a:r>
            <a:endParaRPr lang="hu-HU" altLang="en-US" sz="48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  <a:solidFill>
            <a:schemeClr val="tx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 smtClean="0"/>
          </a:p>
        </p:txBody>
      </p:sp>
      <p:pic>
        <p:nvPicPr>
          <p:cNvPr id="2" name="Voyager Journey to the Stars_Trim_voyagerInSolarSyst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dern bemutatkozás">
  <a:themeElements>
    <a:clrScheme name="Modern bemutatkozás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Modern bemutatkozás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ern bemutatkozás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rn bemutatkozás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rn bemutatkozá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rn bemutatkozás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rn bemutatkozás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rn bemutatkozás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rn bemutatkozás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Örvény">
  <a:themeElements>
    <a:clrScheme name="Örvény 1">
      <a:dk1>
        <a:srgbClr val="000066"/>
      </a:dk1>
      <a:lt1>
        <a:srgbClr val="CCEC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AEC9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Örvény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Örvény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rvény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rvény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Office\Sablonok\Bemutatótervek\Modern bemutatkozás.pot</Template>
  <TotalTime>10617</TotalTime>
  <Words>2586</Words>
  <Application>Microsoft Office PowerPoint</Application>
  <PresentationFormat>Diavetítés a képernyőre (4:3 oldalarány)</PresentationFormat>
  <Paragraphs>184</Paragraphs>
  <Slides>58</Slides>
  <Notes>3</Notes>
  <HiddenSlides>0</HiddenSlides>
  <MMClips>2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58</vt:i4>
      </vt:variant>
    </vt:vector>
  </HeadingPairs>
  <TitlesOfParts>
    <vt:vector size="72" baseType="lpstr">
      <vt:lpstr>Monotype Sorts</vt:lpstr>
      <vt:lpstr>Arial</vt:lpstr>
      <vt:lpstr>Arial Black</vt:lpstr>
      <vt:lpstr>Calibri</vt:lpstr>
      <vt:lpstr>Cambria Math</vt:lpstr>
      <vt:lpstr>Tahoma</vt:lpstr>
      <vt:lpstr>Times</vt:lpstr>
      <vt:lpstr>Times New Roman</vt:lpstr>
      <vt:lpstr>Modern bemutatkozás</vt:lpstr>
      <vt:lpstr>Alapértelmezett terv</vt:lpstr>
      <vt:lpstr>Örvény</vt:lpstr>
      <vt:lpstr>Image</vt:lpstr>
      <vt:lpstr>Egyenlet</vt:lpstr>
      <vt:lpstr>Klip</vt:lpstr>
      <vt:lpstr>  ŰRDINAMIKA-15   </vt:lpstr>
      <vt:lpstr>KÉRDÉSEK</vt:lpstr>
      <vt:lpstr>KÉRDÉSEK</vt:lpstr>
      <vt:lpstr>HOL TARTANAK A VOYAGEREK?</vt:lpstr>
      <vt:lpstr>HOL TARTANAK A VOYAGEREK?</vt:lpstr>
      <vt:lpstr>HOL TARTANAK A VOYAGEREK?</vt:lpstr>
      <vt:lpstr>A VOYAGEREK</vt:lpstr>
      <vt:lpstr>A VOYAGEREK</vt:lpstr>
      <vt:lpstr>A VOYAGEREK</vt:lpstr>
      <vt:lpstr>A VOYAGEREK</vt:lpstr>
      <vt:lpstr>PowerPoint bemutató</vt:lpstr>
      <vt:lpstr>A VOYAGEREK</vt:lpstr>
      <vt:lpstr>A HINTAMANŐVER</vt:lpstr>
      <vt:lpstr>A HINTAMANŐVER</vt:lpstr>
      <vt:lpstr>A HINTAMANŐVER</vt:lpstr>
      <vt:lpstr>A HINTAMANŐVER</vt:lpstr>
      <vt:lpstr>A HINTAMANŐVER</vt:lpstr>
      <vt:lpstr>A HINTAMANŐVER</vt:lpstr>
      <vt:lpstr>A HINTAMANŐVEREK</vt:lpstr>
      <vt:lpstr>A HINTAMANŐVEREK</vt:lpstr>
      <vt:lpstr>A HINTAMANŐVEREK</vt:lpstr>
      <vt:lpstr>A HINTAMANŐVEREK</vt:lpstr>
      <vt:lpstr>A HINTAMANŐVEREK</vt:lpstr>
      <vt:lpstr>A HINTAMANŐVEREK</vt:lpstr>
      <vt:lpstr>A HINTAMANŐVEREK</vt:lpstr>
      <vt:lpstr>A HINTAMANŐVEREK</vt:lpstr>
      <vt:lpstr>Voyager</vt:lpstr>
      <vt:lpstr>A NAPRENDSZER ELHAGYÁSA </vt:lpstr>
      <vt:lpstr>A NAPRENDSZER ELHAGYÁSA </vt:lpstr>
      <vt:lpstr>V-1</vt:lpstr>
      <vt:lpstr>V-2</vt:lpstr>
      <vt:lpstr>V-2</vt:lpstr>
      <vt:lpstr>AZ ÚTVONALSZÁMÍTÁS LÉPÉSEI</vt:lpstr>
      <vt:lpstr>AZ ÚTVONALSZÁMÍTÁS LÉPÉSEI</vt:lpstr>
      <vt:lpstr>AZ ÚTVONALSZÁMÍTÁS LÉPÉSEI</vt:lpstr>
      <vt:lpstr>A VOYAGEREK ÚTVONALSZÁMÍTÁSAI</vt:lpstr>
      <vt:lpstr>A VOYAGEREK ÚRVONALSZÁMÍTÁSAI</vt:lpstr>
      <vt:lpstr>A VOYAGEREK ÚRVONALSZÁMÍTÁSAI</vt:lpstr>
      <vt:lpstr>A VOYAGEREK ÚRVONALSZÁMÍTÁSAI</vt:lpstr>
      <vt:lpstr>A VOYAGER ÚTVONALÁNAK SZÁMÍTÁSAI </vt:lpstr>
      <vt:lpstr>ÉRKEZÉS A SZATURNUSZHOZ</vt:lpstr>
      <vt:lpstr>ÚJABB GYORSÍTÁS</vt:lpstr>
      <vt:lpstr>AZ INDULÁSI SEBESSÉG</vt:lpstr>
      <vt:lpstr>UTAZÁSI IDŐTARTAMOK</vt:lpstr>
      <vt:lpstr>A VOYAGER-2 ÚTVONALSZÁMÍTÁSAI</vt:lpstr>
      <vt:lpstr>A VOYAGER 2-ŰTVONALSZÁMÍTÁSAI</vt:lpstr>
      <vt:lpstr>A VOYAGER-2 ÚTVONALSZÁMÍTÁSAI</vt:lpstr>
      <vt:lpstr>A VOYAGER 2 PÁLYASZÁMÍTÁSAI</vt:lpstr>
      <vt:lpstr>A VOYAGER 2 ÚTVONALSZÁMÍTÁSAI</vt:lpstr>
      <vt:lpstr>A VOYAGER-2 ŰTVONALSZÁMÍTÁSAI</vt:lpstr>
      <vt:lpstr>A VOYAGERA-1 ÚTVONALSZÁMÍTÁSAI</vt:lpstr>
      <vt:lpstr>A VOYAGER-1 ÚTVONALSZÁMÍTÁSAI</vt:lpstr>
      <vt:lpstr>A VOYAGER-1 ÚTVONALSZÁMÍTÁSAI</vt:lpstr>
      <vt:lpstr>A VOYAGER-1 ÚTVONALSZÁMÍTÁSAI</vt:lpstr>
      <vt:lpstr>A VOYAGER-1 ÚTVONALSZÁMÍTÁSAI</vt:lpstr>
      <vt:lpstr>AVOYAGER-1 ÚTVONALSZÁMÍTÁSAI</vt:lpstr>
      <vt:lpstr>A VOYAGER-1 ÚTVONALSZÁMÍTÁSAI</vt:lpstr>
      <vt:lpstr>A VOYAGER-1 ÚTVONALSZÁMÍTÁSAI</vt:lpstr>
    </vt:vector>
  </TitlesOfParts>
  <Company>Magyar Szárnyak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ŰRDINAMIKA–7</dc:title>
  <dc:creator>Dr. Szabó József</dc:creator>
  <cp:lastModifiedBy>Szakács Tamás</cp:lastModifiedBy>
  <cp:revision>211</cp:revision>
  <dcterms:created xsi:type="dcterms:W3CDTF">2001-03-15T15:15:22Z</dcterms:created>
  <dcterms:modified xsi:type="dcterms:W3CDTF">2020-08-18T05:32:46Z</dcterms:modified>
</cp:coreProperties>
</file>