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01"/>
  </p:notesMasterIdLst>
  <p:handoutMasterIdLst>
    <p:handoutMasterId r:id="rId102"/>
  </p:handoutMasterIdLst>
  <p:sldIdLst>
    <p:sldId id="341" r:id="rId2"/>
    <p:sldId id="403" r:id="rId3"/>
    <p:sldId id="415" r:id="rId4"/>
    <p:sldId id="325" r:id="rId5"/>
    <p:sldId id="315" r:id="rId6"/>
    <p:sldId id="260" r:id="rId7"/>
    <p:sldId id="261" r:id="rId8"/>
    <p:sldId id="262" r:id="rId9"/>
    <p:sldId id="350" r:id="rId10"/>
    <p:sldId id="264" r:id="rId11"/>
    <p:sldId id="409" r:id="rId12"/>
    <p:sldId id="265" r:id="rId13"/>
    <p:sldId id="270" r:id="rId14"/>
    <p:sldId id="347" r:id="rId15"/>
    <p:sldId id="351" r:id="rId16"/>
    <p:sldId id="348" r:id="rId17"/>
    <p:sldId id="349" r:id="rId18"/>
    <p:sldId id="272" r:id="rId19"/>
    <p:sldId id="352" r:id="rId20"/>
    <p:sldId id="353" r:id="rId21"/>
    <p:sldId id="392" r:id="rId22"/>
    <p:sldId id="274" r:id="rId23"/>
    <p:sldId id="275" r:id="rId24"/>
    <p:sldId id="276" r:id="rId25"/>
    <p:sldId id="304" r:id="rId26"/>
    <p:sldId id="277" r:id="rId27"/>
    <p:sldId id="281" r:id="rId28"/>
    <p:sldId id="283" r:id="rId29"/>
    <p:sldId id="321" r:id="rId30"/>
    <p:sldId id="284" r:id="rId31"/>
    <p:sldId id="358" r:id="rId32"/>
    <p:sldId id="363" r:id="rId33"/>
    <p:sldId id="364" r:id="rId34"/>
    <p:sldId id="285" r:id="rId35"/>
    <p:sldId id="342" r:id="rId36"/>
    <p:sldId id="323" r:id="rId37"/>
    <p:sldId id="286" r:id="rId38"/>
    <p:sldId id="287" r:id="rId39"/>
    <p:sldId id="332" r:id="rId40"/>
    <p:sldId id="334" r:id="rId41"/>
    <p:sldId id="288" r:id="rId42"/>
    <p:sldId id="328" r:id="rId43"/>
    <p:sldId id="329" r:id="rId44"/>
    <p:sldId id="331" r:id="rId45"/>
    <p:sldId id="289" r:id="rId46"/>
    <p:sldId id="298" r:id="rId47"/>
    <p:sldId id="324" r:id="rId48"/>
    <p:sldId id="290" r:id="rId49"/>
    <p:sldId id="335" r:id="rId50"/>
    <p:sldId id="336" r:id="rId51"/>
    <p:sldId id="401" r:id="rId52"/>
    <p:sldId id="410" r:id="rId53"/>
    <p:sldId id="337" r:id="rId54"/>
    <p:sldId id="338" r:id="rId55"/>
    <p:sldId id="411" r:id="rId56"/>
    <p:sldId id="339" r:id="rId57"/>
    <p:sldId id="291" r:id="rId58"/>
    <p:sldId id="292" r:id="rId59"/>
    <p:sldId id="357" r:id="rId60"/>
    <p:sldId id="362" r:id="rId61"/>
    <p:sldId id="293" r:id="rId62"/>
    <p:sldId id="402" r:id="rId63"/>
    <p:sldId id="330" r:id="rId64"/>
    <p:sldId id="314" r:id="rId65"/>
    <p:sldId id="296" r:id="rId66"/>
    <p:sldId id="354" r:id="rId67"/>
    <p:sldId id="327" r:id="rId68"/>
    <p:sldId id="311" r:id="rId69"/>
    <p:sldId id="313" r:id="rId70"/>
    <p:sldId id="377" r:id="rId71"/>
    <p:sldId id="378" r:id="rId72"/>
    <p:sldId id="386" r:id="rId73"/>
    <p:sldId id="379" r:id="rId74"/>
    <p:sldId id="380" r:id="rId75"/>
    <p:sldId id="405" r:id="rId76"/>
    <p:sldId id="406" r:id="rId77"/>
    <p:sldId id="404" r:id="rId78"/>
    <p:sldId id="381" r:id="rId79"/>
    <p:sldId id="407" r:id="rId80"/>
    <p:sldId id="382" r:id="rId81"/>
    <p:sldId id="383" r:id="rId82"/>
    <p:sldId id="384" r:id="rId83"/>
    <p:sldId id="385" r:id="rId84"/>
    <p:sldId id="387" r:id="rId85"/>
    <p:sldId id="388" r:id="rId86"/>
    <p:sldId id="389" r:id="rId87"/>
    <p:sldId id="390" r:id="rId88"/>
    <p:sldId id="408" r:id="rId89"/>
    <p:sldId id="395" r:id="rId90"/>
    <p:sldId id="391" r:id="rId91"/>
    <p:sldId id="319" r:id="rId92"/>
    <p:sldId id="393" r:id="rId93"/>
    <p:sldId id="399" r:id="rId94"/>
    <p:sldId id="394" r:id="rId95"/>
    <p:sldId id="412" r:id="rId96"/>
    <p:sldId id="400" r:id="rId97"/>
    <p:sldId id="413" r:id="rId98"/>
    <p:sldId id="414" r:id="rId99"/>
    <p:sldId id="396" r:id="rId100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i="1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i="1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i="1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i="1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11111"/>
    <a:srgbClr val="FFFF99"/>
    <a:srgbClr val="000000"/>
    <a:srgbClr val="FFCC66"/>
    <a:srgbClr val="003300"/>
    <a:srgbClr val="FF7C8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4D2DBA-901D-4F80-93E6-CB15DEB6B5A9}" v="3" dt="2020-02-19T15:47:26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06" autoAdjust="0"/>
  </p:normalViewPr>
  <p:slideViewPr>
    <p:cSldViewPr>
      <p:cViewPr varScale="1">
        <p:scale>
          <a:sx n="87" d="100"/>
          <a:sy n="87" d="100"/>
        </p:scale>
        <p:origin x="117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728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microsoft.com/office/2016/11/relationships/changesInfo" Target="changesInfos/changesInfo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as Cook" userId="cf16af9998696632" providerId="LiveId" clId="{474D6DEF-0136-4579-BE97-8BCA42F53A47}"/>
    <pc:docChg chg="undo custSel addSld modSld">
      <pc:chgData name="Tomas Cook" userId="cf16af9998696632" providerId="LiveId" clId="{474D6DEF-0136-4579-BE97-8BCA42F53A47}" dt="2018-09-18T10:18:59.165" v="315" actId="1076"/>
      <pc:docMkLst>
        <pc:docMk/>
      </pc:docMkLst>
      <pc:sldChg chg="modSp">
        <pc:chgData name="Tomas Cook" userId="cf16af9998696632" providerId="LiveId" clId="{474D6DEF-0136-4579-BE97-8BCA42F53A47}" dt="2018-09-18T09:29:10.369" v="5" actId="122"/>
        <pc:sldMkLst>
          <pc:docMk/>
          <pc:sldMk cId="0" sldId="296"/>
        </pc:sldMkLst>
        <pc:spChg chg="mod">
          <ac:chgData name="Tomas Cook" userId="cf16af9998696632" providerId="LiveId" clId="{474D6DEF-0136-4579-BE97-8BCA42F53A47}" dt="2018-09-18T09:29:10.369" v="5" actId="122"/>
          <ac:spMkLst>
            <pc:docMk/>
            <pc:sldMk cId="0" sldId="296"/>
            <ac:spMk id="51203" creationId="{6C4A91F7-0E40-4DC4-8A0A-EC5B95403687}"/>
          </ac:spMkLst>
        </pc:spChg>
      </pc:sldChg>
      <pc:sldChg chg="modSp">
        <pc:chgData name="Tomas Cook" userId="cf16af9998696632" providerId="LiveId" clId="{474D6DEF-0136-4579-BE97-8BCA42F53A47}" dt="2018-09-18T09:37:11.838" v="18" actId="179"/>
        <pc:sldMkLst>
          <pc:docMk/>
          <pc:sldMk cId="0" sldId="313"/>
        </pc:sldMkLst>
        <pc:spChg chg="mod">
          <ac:chgData name="Tomas Cook" userId="cf16af9998696632" providerId="LiveId" clId="{474D6DEF-0136-4579-BE97-8BCA42F53A47}" dt="2018-09-18T09:37:11.838" v="18" actId="179"/>
          <ac:spMkLst>
            <pc:docMk/>
            <pc:sldMk cId="0" sldId="313"/>
            <ac:spMk id="80899" creationId="{89C2641B-7EC4-43F9-832A-54D8D25D5FE7}"/>
          </ac:spMkLst>
        </pc:spChg>
      </pc:sldChg>
      <pc:sldChg chg="modSp">
        <pc:chgData name="Tomas Cook" userId="cf16af9998696632" providerId="LiveId" clId="{474D6DEF-0136-4579-BE97-8BCA42F53A47}" dt="2018-09-18T09:35:24.085" v="14" actId="20577"/>
        <pc:sldMkLst>
          <pc:docMk/>
          <pc:sldMk cId="0" sldId="327"/>
        </pc:sldMkLst>
        <pc:spChg chg="mod">
          <ac:chgData name="Tomas Cook" userId="cf16af9998696632" providerId="LiveId" clId="{474D6DEF-0136-4579-BE97-8BCA42F53A47}" dt="2018-09-18T09:35:24.085" v="14" actId="20577"/>
          <ac:spMkLst>
            <pc:docMk/>
            <pc:sldMk cId="0" sldId="327"/>
            <ac:spMk id="112643" creationId="{0C247156-4276-4C0B-BAED-9DEE07E08E5C}"/>
          </ac:spMkLst>
        </pc:spChg>
      </pc:sldChg>
      <pc:sldChg chg="modSp">
        <pc:chgData name="Tomas Cook" userId="cf16af9998696632" providerId="LiveId" clId="{474D6DEF-0136-4579-BE97-8BCA42F53A47}" dt="2018-09-18T09:34:32.526" v="6" actId="179"/>
        <pc:sldMkLst>
          <pc:docMk/>
          <pc:sldMk cId="0" sldId="354"/>
        </pc:sldMkLst>
        <pc:spChg chg="mod">
          <ac:chgData name="Tomas Cook" userId="cf16af9998696632" providerId="LiveId" clId="{474D6DEF-0136-4579-BE97-8BCA42F53A47}" dt="2018-09-18T09:34:32.526" v="6" actId="179"/>
          <ac:spMkLst>
            <pc:docMk/>
            <pc:sldMk cId="0" sldId="354"/>
            <ac:spMk id="209923" creationId="{B5895A4E-70B5-49F2-9579-F0C4568225D2}"/>
          </ac:spMkLst>
        </pc:spChg>
      </pc:sldChg>
      <pc:sldChg chg="delSp modSp">
        <pc:chgData name="Tomas Cook" userId="cf16af9998696632" providerId="LiveId" clId="{474D6DEF-0136-4579-BE97-8BCA42F53A47}" dt="2018-09-18T09:42:03.931" v="23" actId="1076"/>
        <pc:sldMkLst>
          <pc:docMk/>
          <pc:sldMk cId="0" sldId="380"/>
        </pc:sldMkLst>
        <pc:graphicFrameChg chg="del mod ord">
          <ac:chgData name="Tomas Cook" userId="cf16af9998696632" providerId="LiveId" clId="{474D6DEF-0136-4579-BE97-8BCA42F53A47}" dt="2018-09-18T09:41:58.931" v="22" actId="478"/>
          <ac:graphicFrameMkLst>
            <pc:docMk/>
            <pc:sldMk cId="0" sldId="380"/>
            <ac:graphicFrameMk id="116742" creationId="{CF873EAB-96DA-4BF7-8A55-BDACE8DE9335}"/>
          </ac:graphicFrameMkLst>
        </pc:graphicFrameChg>
        <pc:graphicFrameChg chg="mod">
          <ac:chgData name="Tomas Cook" userId="cf16af9998696632" providerId="LiveId" clId="{474D6DEF-0136-4579-BE97-8BCA42F53A47}" dt="2018-09-18T09:42:03.931" v="23" actId="1076"/>
          <ac:graphicFrameMkLst>
            <pc:docMk/>
            <pc:sldMk cId="0" sldId="380"/>
            <ac:graphicFrameMk id="116744" creationId="{2859B6C0-2DCA-4A93-9721-367A8600A481}"/>
          </ac:graphicFrameMkLst>
        </pc:graphicFrameChg>
      </pc:sldChg>
      <pc:sldChg chg="addSp modSp">
        <pc:chgData name="Tomas Cook" userId="cf16af9998696632" providerId="LiveId" clId="{474D6DEF-0136-4579-BE97-8BCA42F53A47}" dt="2018-09-18T09:55:38.225" v="123" actId="20577"/>
        <pc:sldMkLst>
          <pc:docMk/>
          <pc:sldMk cId="0" sldId="382"/>
        </pc:sldMkLst>
        <pc:spChg chg="add mod">
          <ac:chgData name="Tomas Cook" userId="cf16af9998696632" providerId="LiveId" clId="{474D6DEF-0136-4579-BE97-8BCA42F53A47}" dt="2018-09-18T09:55:38.225" v="123" actId="20577"/>
          <ac:spMkLst>
            <pc:docMk/>
            <pc:sldMk cId="0" sldId="382"/>
            <ac:spMk id="5" creationId="{6F53635B-5931-4647-B0D0-599320867417}"/>
          </ac:spMkLst>
        </pc:spChg>
        <pc:spChg chg="mod">
          <ac:chgData name="Tomas Cook" userId="cf16af9998696632" providerId="LiveId" clId="{474D6DEF-0136-4579-BE97-8BCA42F53A47}" dt="2018-09-18T09:54:39.773" v="110" actId="14100"/>
          <ac:spMkLst>
            <pc:docMk/>
            <pc:sldMk cId="0" sldId="382"/>
            <ac:spMk id="238595" creationId="{19C3948F-7153-4975-A0F9-EB518A8CCDF7}"/>
          </ac:spMkLst>
        </pc:spChg>
        <pc:graphicFrameChg chg="mod">
          <ac:chgData name="Tomas Cook" userId="cf16af9998696632" providerId="LiveId" clId="{474D6DEF-0136-4579-BE97-8BCA42F53A47}" dt="2018-09-18T09:55:11.876" v="116" actId="1076"/>
          <ac:graphicFrameMkLst>
            <pc:docMk/>
            <pc:sldMk cId="0" sldId="382"/>
            <ac:graphicFrameMk id="122884" creationId="{AE1C974D-EE90-40BE-BEDC-F1E9BBFC20EA}"/>
          </ac:graphicFrameMkLst>
        </pc:graphicFrameChg>
      </pc:sldChg>
      <pc:sldChg chg="delSp">
        <pc:chgData name="Tomas Cook" userId="cf16af9998696632" providerId="LiveId" clId="{474D6DEF-0136-4579-BE97-8BCA42F53A47}" dt="2018-09-18T09:56:27.032" v="124" actId="478"/>
        <pc:sldMkLst>
          <pc:docMk/>
          <pc:sldMk cId="0" sldId="383"/>
        </pc:sldMkLst>
        <pc:spChg chg="del">
          <ac:chgData name="Tomas Cook" userId="cf16af9998696632" providerId="LiveId" clId="{474D6DEF-0136-4579-BE97-8BCA42F53A47}" dt="2018-09-18T09:56:27.032" v="124" actId="478"/>
          <ac:spMkLst>
            <pc:docMk/>
            <pc:sldMk cId="0" sldId="383"/>
            <ac:spMk id="239619" creationId="{08A7E0AF-6A5B-43C9-A208-A4039AE5E161}"/>
          </ac:spMkLst>
        </pc:spChg>
      </pc:sldChg>
      <pc:sldChg chg="modSp">
        <pc:chgData name="Tomas Cook" userId="cf16af9998696632" providerId="LiveId" clId="{474D6DEF-0136-4579-BE97-8BCA42F53A47}" dt="2018-09-18T09:57:07.851" v="134" actId="20577"/>
        <pc:sldMkLst>
          <pc:docMk/>
          <pc:sldMk cId="0" sldId="384"/>
        </pc:sldMkLst>
        <pc:spChg chg="mod">
          <ac:chgData name="Tomas Cook" userId="cf16af9998696632" providerId="LiveId" clId="{474D6DEF-0136-4579-BE97-8BCA42F53A47}" dt="2018-09-18T09:57:07.851" v="134" actId="20577"/>
          <ac:spMkLst>
            <pc:docMk/>
            <pc:sldMk cId="0" sldId="384"/>
            <ac:spMk id="124931" creationId="{B6F518D9-0958-48BF-B1E5-DA705DC80BA0}"/>
          </ac:spMkLst>
        </pc:spChg>
      </pc:sldChg>
      <pc:sldChg chg="delSp modSp">
        <pc:chgData name="Tomas Cook" userId="cf16af9998696632" providerId="LiveId" clId="{474D6DEF-0136-4579-BE97-8BCA42F53A47}" dt="2018-09-18T09:58:38.885" v="138" actId="478"/>
        <pc:sldMkLst>
          <pc:docMk/>
          <pc:sldMk cId="0" sldId="385"/>
        </pc:sldMkLst>
        <pc:spChg chg="mod">
          <ac:chgData name="Tomas Cook" userId="cf16af9998696632" providerId="LiveId" clId="{474D6DEF-0136-4579-BE97-8BCA42F53A47}" dt="2018-09-18T09:58:35.822" v="137" actId="1076"/>
          <ac:spMkLst>
            <pc:docMk/>
            <pc:sldMk cId="0" sldId="385"/>
            <ac:spMk id="125957" creationId="{B97672E8-4959-4D8A-99DD-BB27FEB56FBF}"/>
          </ac:spMkLst>
        </pc:spChg>
        <pc:spChg chg="del">
          <ac:chgData name="Tomas Cook" userId="cf16af9998696632" providerId="LiveId" clId="{474D6DEF-0136-4579-BE97-8BCA42F53A47}" dt="2018-09-18T09:58:38.885" v="138" actId="478"/>
          <ac:spMkLst>
            <pc:docMk/>
            <pc:sldMk cId="0" sldId="385"/>
            <ac:spMk id="241667" creationId="{3DAA1241-EF4B-4BED-8DFD-E5A54FA2AAE2}"/>
          </ac:spMkLst>
        </pc:spChg>
      </pc:sldChg>
      <pc:sldChg chg="addSp modSp">
        <pc:chgData name="Tomas Cook" userId="cf16af9998696632" providerId="LiveId" clId="{474D6DEF-0136-4579-BE97-8BCA42F53A47}" dt="2018-09-18T10:00:59.325" v="168" actId="20577"/>
        <pc:sldMkLst>
          <pc:docMk/>
          <pc:sldMk cId="0" sldId="387"/>
        </pc:sldMkLst>
        <pc:spChg chg="add mod">
          <ac:chgData name="Tomas Cook" userId="cf16af9998696632" providerId="LiveId" clId="{474D6DEF-0136-4579-BE97-8BCA42F53A47}" dt="2018-09-18T10:00:59.325" v="168" actId="20577"/>
          <ac:spMkLst>
            <pc:docMk/>
            <pc:sldMk cId="0" sldId="387"/>
            <ac:spMk id="5" creationId="{7E0566A7-6854-410A-9B60-3B0F1A72F615}"/>
          </ac:spMkLst>
        </pc:spChg>
        <pc:spChg chg="mod">
          <ac:chgData name="Tomas Cook" userId="cf16af9998696632" providerId="LiveId" clId="{474D6DEF-0136-4579-BE97-8BCA42F53A47}" dt="2018-09-18T10:00:41.786" v="165" actId="179"/>
          <ac:spMkLst>
            <pc:docMk/>
            <pc:sldMk cId="0" sldId="387"/>
            <ac:spMk id="126979" creationId="{9FF5CD87-A89A-4670-A5AB-FC955CBC5F58}"/>
          </ac:spMkLst>
        </pc:spChg>
      </pc:sldChg>
      <pc:sldChg chg="addSp delSp modSp">
        <pc:chgData name="Tomas Cook" userId="cf16af9998696632" providerId="LiveId" clId="{474D6DEF-0136-4579-BE97-8BCA42F53A47}" dt="2018-09-18T10:04:54.947" v="234" actId="20577"/>
        <pc:sldMkLst>
          <pc:docMk/>
          <pc:sldMk cId="0" sldId="388"/>
        </pc:sldMkLst>
        <pc:spChg chg="add del mod">
          <ac:chgData name="Tomas Cook" userId="cf16af9998696632" providerId="LiveId" clId="{474D6DEF-0136-4579-BE97-8BCA42F53A47}" dt="2018-09-18T10:03:40.932" v="199" actId="478"/>
          <ac:spMkLst>
            <pc:docMk/>
            <pc:sldMk cId="0" sldId="388"/>
            <ac:spMk id="3" creationId="{F9B826D2-417A-4294-9F32-2EBD77822214}"/>
          </ac:spMkLst>
        </pc:spChg>
        <pc:spChg chg="add mod">
          <ac:chgData name="Tomas Cook" userId="cf16af9998696632" providerId="LiveId" clId="{474D6DEF-0136-4579-BE97-8BCA42F53A47}" dt="2018-09-18T10:04:33.843" v="226" actId="20577"/>
          <ac:spMkLst>
            <pc:docMk/>
            <pc:sldMk cId="0" sldId="388"/>
            <ac:spMk id="7" creationId="{FC9C08E4-74E6-4EB0-9920-A0199DFC8139}"/>
          </ac:spMkLst>
        </pc:spChg>
        <pc:spChg chg="add del mod">
          <ac:chgData name="Tomas Cook" userId="cf16af9998696632" providerId="LiveId" clId="{474D6DEF-0136-4579-BE97-8BCA42F53A47}" dt="2018-09-18T10:04:54.947" v="234" actId="20577"/>
          <ac:spMkLst>
            <pc:docMk/>
            <pc:sldMk cId="0" sldId="388"/>
            <ac:spMk id="247811" creationId="{723D57CF-E9A5-4067-B38E-F159415D674A}"/>
          </ac:spMkLst>
        </pc:spChg>
      </pc:sldChg>
      <pc:sldChg chg="addSp modSp">
        <pc:chgData name="Tomas Cook" userId="cf16af9998696632" providerId="LiveId" clId="{474D6DEF-0136-4579-BE97-8BCA42F53A47}" dt="2018-09-18T10:06:56.829" v="293" actId="20577"/>
        <pc:sldMkLst>
          <pc:docMk/>
          <pc:sldMk cId="0" sldId="389"/>
        </pc:sldMkLst>
        <pc:spChg chg="add mod">
          <ac:chgData name="Tomas Cook" userId="cf16af9998696632" providerId="LiveId" clId="{474D6DEF-0136-4579-BE97-8BCA42F53A47}" dt="2018-09-18T10:06:56.829" v="293" actId="20577"/>
          <ac:spMkLst>
            <pc:docMk/>
            <pc:sldMk cId="0" sldId="389"/>
            <ac:spMk id="5" creationId="{D908B4F0-4F88-444D-BE80-55B0B47D8CA5}"/>
          </ac:spMkLst>
        </pc:spChg>
        <pc:spChg chg="mod">
          <ac:chgData name="Tomas Cook" userId="cf16af9998696632" providerId="LiveId" clId="{474D6DEF-0136-4579-BE97-8BCA42F53A47}" dt="2018-09-18T10:06:43.533" v="291" actId="123"/>
          <ac:spMkLst>
            <pc:docMk/>
            <pc:sldMk cId="0" sldId="389"/>
            <ac:spMk id="248835" creationId="{B92B6078-2B45-4622-93E5-86C9C4862097}"/>
          </ac:spMkLst>
        </pc:spChg>
      </pc:sldChg>
      <pc:sldChg chg="delSp">
        <pc:chgData name="Tomas Cook" userId="cf16af9998696632" providerId="LiveId" clId="{474D6DEF-0136-4579-BE97-8BCA42F53A47}" dt="2018-09-18T10:10:36.431" v="302" actId="478"/>
        <pc:sldMkLst>
          <pc:docMk/>
          <pc:sldMk cId="0" sldId="399"/>
        </pc:sldMkLst>
        <pc:spChg chg="del">
          <ac:chgData name="Tomas Cook" userId="cf16af9998696632" providerId="LiveId" clId="{474D6DEF-0136-4579-BE97-8BCA42F53A47}" dt="2018-09-18T10:10:36.431" v="302" actId="478"/>
          <ac:spMkLst>
            <pc:docMk/>
            <pc:sldMk cId="0" sldId="399"/>
            <ac:spMk id="262147" creationId="{CEB94EB3-0B88-474C-9990-39C77EE3274C}"/>
          </ac:spMkLst>
        </pc:spChg>
      </pc:sldChg>
      <pc:sldChg chg="delSp">
        <pc:chgData name="Tomas Cook" userId="cf16af9998696632" providerId="LiveId" clId="{474D6DEF-0136-4579-BE97-8BCA42F53A47}" dt="2018-09-18T10:11:41.873" v="303" actId="478"/>
        <pc:sldMkLst>
          <pc:docMk/>
          <pc:sldMk cId="0" sldId="400"/>
        </pc:sldMkLst>
        <pc:spChg chg="del">
          <ac:chgData name="Tomas Cook" userId="cf16af9998696632" providerId="LiveId" clId="{474D6DEF-0136-4579-BE97-8BCA42F53A47}" dt="2018-09-18T10:11:41.873" v="303" actId="478"/>
          <ac:spMkLst>
            <pc:docMk/>
            <pc:sldMk cId="0" sldId="400"/>
            <ac:spMk id="263171" creationId="{84C416CE-E481-4FDB-9C29-ACFA48DC3739}"/>
          </ac:spMkLst>
        </pc:spChg>
      </pc:sldChg>
      <pc:sldChg chg="delSp modSp">
        <pc:chgData name="Tomas Cook" userId="cf16af9998696632" providerId="LiveId" clId="{474D6DEF-0136-4579-BE97-8BCA42F53A47}" dt="2018-09-18T09:47:29.962" v="60" actId="20577"/>
        <pc:sldMkLst>
          <pc:docMk/>
          <pc:sldMk cId="0" sldId="404"/>
        </pc:sldMkLst>
        <pc:spChg chg="del">
          <ac:chgData name="Tomas Cook" userId="cf16af9998696632" providerId="LiveId" clId="{474D6DEF-0136-4579-BE97-8BCA42F53A47}" dt="2018-09-18T09:45:53.964" v="38" actId="478"/>
          <ac:spMkLst>
            <pc:docMk/>
            <pc:sldMk cId="0" sldId="404"/>
            <ac:spMk id="119812" creationId="{4007DFD6-A15E-484E-97DF-91066A9D750F}"/>
          </ac:spMkLst>
        </pc:spChg>
        <pc:spChg chg="mod">
          <ac:chgData name="Tomas Cook" userId="cf16af9998696632" providerId="LiveId" clId="{474D6DEF-0136-4579-BE97-8BCA42F53A47}" dt="2018-09-18T09:47:29.962" v="60" actId="20577"/>
          <ac:spMkLst>
            <pc:docMk/>
            <pc:sldMk cId="0" sldId="404"/>
            <ac:spMk id="279555" creationId="{699541A6-CB0E-4A49-8858-96091A394B49}"/>
          </ac:spMkLst>
        </pc:spChg>
      </pc:sldChg>
      <pc:sldChg chg="modSp">
        <pc:chgData name="Tomas Cook" userId="cf16af9998696632" providerId="LiveId" clId="{474D6DEF-0136-4579-BE97-8BCA42F53A47}" dt="2018-09-18T09:43:32.509" v="30" actId="14100"/>
        <pc:sldMkLst>
          <pc:docMk/>
          <pc:sldMk cId="0" sldId="405"/>
        </pc:sldMkLst>
        <pc:spChg chg="mod">
          <ac:chgData name="Tomas Cook" userId="cf16af9998696632" providerId="LiveId" clId="{474D6DEF-0136-4579-BE97-8BCA42F53A47}" dt="2018-09-18T09:43:16.651" v="27" actId="20577"/>
          <ac:spMkLst>
            <pc:docMk/>
            <pc:sldMk cId="0" sldId="405"/>
            <ac:spMk id="117762" creationId="{1B929D8B-0A02-4124-9128-86EB0B40046D}"/>
          </ac:spMkLst>
        </pc:spChg>
        <pc:spChg chg="mod">
          <ac:chgData name="Tomas Cook" userId="cf16af9998696632" providerId="LiveId" clId="{474D6DEF-0136-4579-BE97-8BCA42F53A47}" dt="2018-09-18T09:43:32.509" v="30" actId="14100"/>
          <ac:spMkLst>
            <pc:docMk/>
            <pc:sldMk cId="0" sldId="405"/>
            <ac:spMk id="117766" creationId="{7B51A95D-7847-4F70-8109-73C9077073FF}"/>
          </ac:spMkLst>
        </pc:spChg>
        <pc:graphicFrameChg chg="mod ord">
          <ac:chgData name="Tomas Cook" userId="cf16af9998696632" providerId="LiveId" clId="{474D6DEF-0136-4579-BE97-8BCA42F53A47}" dt="2018-09-18T09:42:47.867" v="26" actId="166"/>
          <ac:graphicFrameMkLst>
            <pc:docMk/>
            <pc:sldMk cId="0" sldId="405"/>
            <ac:graphicFrameMk id="117765" creationId="{2730A2A6-962A-40A8-9DE1-91C530AC55C8}"/>
          </ac:graphicFrameMkLst>
        </pc:graphicFrameChg>
      </pc:sldChg>
      <pc:sldChg chg="addSp delSp modSp">
        <pc:chgData name="Tomas Cook" userId="cf16af9998696632" providerId="LiveId" clId="{474D6DEF-0136-4579-BE97-8BCA42F53A47}" dt="2018-09-18T09:51:20.526" v="92" actId="20577"/>
        <pc:sldMkLst>
          <pc:docMk/>
          <pc:sldMk cId="0" sldId="407"/>
        </pc:sldMkLst>
        <pc:spChg chg="add mod">
          <ac:chgData name="Tomas Cook" userId="cf16af9998696632" providerId="LiveId" clId="{474D6DEF-0136-4579-BE97-8BCA42F53A47}" dt="2018-09-18T09:51:20.526" v="92" actId="20577"/>
          <ac:spMkLst>
            <pc:docMk/>
            <pc:sldMk cId="0" sldId="407"/>
            <ac:spMk id="121861" creationId="{44ABED4D-7D8D-4F7B-A991-322EC7856F1B}"/>
          </ac:spMkLst>
        </pc:spChg>
        <pc:graphicFrameChg chg="del mod replId">
          <ac:chgData name="Tomas Cook" userId="cf16af9998696632" providerId="LiveId" clId="{474D6DEF-0136-4579-BE97-8BCA42F53A47}" dt="2018-09-18T09:48:53.209" v="62"/>
          <ac:graphicFrameMkLst>
            <pc:docMk/>
            <pc:sldMk cId="0" sldId="407"/>
            <ac:graphicFrameMk id="2" creationId="{44ABED4D-7D8D-4F7B-A991-322EC7856F1B}"/>
          </ac:graphicFrameMkLst>
        </pc:graphicFrameChg>
      </pc:sldChg>
      <pc:sldChg chg="modSp">
        <pc:chgData name="Tomas Cook" userId="cf16af9998696632" providerId="LiveId" clId="{474D6DEF-0136-4579-BE97-8BCA42F53A47}" dt="2018-09-18T10:08:27.066" v="301" actId="14100"/>
        <pc:sldMkLst>
          <pc:docMk/>
          <pc:sldMk cId="0" sldId="408"/>
        </pc:sldMkLst>
        <pc:spChg chg="mod">
          <ac:chgData name="Tomas Cook" userId="cf16af9998696632" providerId="LiveId" clId="{474D6DEF-0136-4579-BE97-8BCA42F53A47}" dt="2018-09-18T10:08:27.066" v="301" actId="14100"/>
          <ac:spMkLst>
            <pc:docMk/>
            <pc:sldMk cId="0" sldId="408"/>
            <ac:spMk id="131075" creationId="{BBF993D8-7779-47FD-9503-118E00758894}"/>
          </ac:spMkLst>
        </pc:spChg>
      </pc:sldChg>
      <pc:sldChg chg="addSp delSp modSp add">
        <pc:chgData name="Tomas Cook" userId="cf16af9998696632" providerId="LiveId" clId="{474D6DEF-0136-4579-BE97-8BCA42F53A47}" dt="2018-09-18T10:18:59.165" v="315" actId="1076"/>
        <pc:sldMkLst>
          <pc:docMk/>
          <pc:sldMk cId="3508789605" sldId="412"/>
        </pc:sldMkLst>
        <pc:spChg chg="add del mod">
          <ac:chgData name="Tomas Cook" userId="cf16af9998696632" providerId="LiveId" clId="{474D6DEF-0136-4579-BE97-8BCA42F53A47}" dt="2018-09-18T10:18:24.796" v="313" actId="478"/>
          <ac:spMkLst>
            <pc:docMk/>
            <pc:sldMk cId="3508789605" sldId="412"/>
            <ac:spMk id="3" creationId="{DF08F0C0-B246-47D9-AACD-B2DA0AB170C8}"/>
          </ac:spMkLst>
        </pc:spChg>
        <pc:picChg chg="add mod">
          <ac:chgData name="Tomas Cook" userId="cf16af9998696632" providerId="LiveId" clId="{474D6DEF-0136-4579-BE97-8BCA42F53A47}" dt="2018-09-18T10:18:59.165" v="315" actId="1076"/>
          <ac:picMkLst>
            <pc:docMk/>
            <pc:sldMk cId="3508789605" sldId="412"/>
            <ac:picMk id="5" creationId="{EE6E4195-D441-4AFC-ACD7-01F2B88D23C5}"/>
          </ac:picMkLst>
        </pc:picChg>
        <pc:picChg chg="del mod">
          <ac:chgData name="Tomas Cook" userId="cf16af9998696632" providerId="LiveId" clId="{474D6DEF-0136-4579-BE97-8BCA42F53A47}" dt="2018-09-18T10:18:21.577" v="312" actId="478"/>
          <ac:picMkLst>
            <pc:docMk/>
            <pc:sldMk cId="3508789605" sldId="412"/>
            <ac:picMk id="138243" creationId="{C59B1DCE-9314-4C36-B6FE-8869C531C128}"/>
          </ac:picMkLst>
        </pc:picChg>
      </pc:sldChg>
      <pc:sldChg chg="addSp delSp modSp add">
        <pc:chgData name="Tomas Cook" userId="cf16af9998696632" providerId="LiveId" clId="{474D6DEF-0136-4579-BE97-8BCA42F53A47}" dt="2018-09-18T10:13:44.725" v="307"/>
        <pc:sldMkLst>
          <pc:docMk/>
          <pc:sldMk cId="2464176604" sldId="413"/>
        </pc:sldMkLst>
        <pc:picChg chg="add mod">
          <ac:chgData name="Tomas Cook" userId="cf16af9998696632" providerId="LiveId" clId="{474D6DEF-0136-4579-BE97-8BCA42F53A47}" dt="2018-09-18T10:13:44.725" v="307"/>
          <ac:picMkLst>
            <pc:docMk/>
            <pc:sldMk cId="2464176604" sldId="413"/>
            <ac:picMk id="3" creationId="{B8376FED-7F38-4D2D-A69B-72EDEA845210}"/>
          </ac:picMkLst>
        </pc:picChg>
        <pc:picChg chg="del">
          <ac:chgData name="Tomas Cook" userId="cf16af9998696632" providerId="LiveId" clId="{474D6DEF-0136-4579-BE97-8BCA42F53A47}" dt="2018-09-18T10:13:39.429" v="306" actId="478"/>
          <ac:picMkLst>
            <pc:docMk/>
            <pc:sldMk cId="2464176604" sldId="413"/>
            <ac:picMk id="139268" creationId="{F7D2BE52-6220-42BA-A301-6A8C489EA0BB}"/>
          </ac:picMkLst>
        </pc:picChg>
      </pc:sldChg>
      <pc:sldChg chg="addSp delSp modSp add">
        <pc:chgData name="Tomas Cook" userId="cf16af9998696632" providerId="LiveId" clId="{474D6DEF-0136-4579-BE97-8BCA42F53A47}" dt="2018-09-18T10:14:24.778" v="310"/>
        <pc:sldMkLst>
          <pc:docMk/>
          <pc:sldMk cId="3446038582" sldId="414"/>
        </pc:sldMkLst>
        <pc:picChg chg="del">
          <ac:chgData name="Tomas Cook" userId="cf16af9998696632" providerId="LiveId" clId="{474D6DEF-0136-4579-BE97-8BCA42F53A47}" dt="2018-09-18T10:14:19.340" v="309" actId="478"/>
          <ac:picMkLst>
            <pc:docMk/>
            <pc:sldMk cId="3446038582" sldId="414"/>
            <ac:picMk id="3" creationId="{B8376FED-7F38-4D2D-A69B-72EDEA845210}"/>
          </ac:picMkLst>
        </pc:picChg>
        <pc:picChg chg="add mod">
          <ac:chgData name="Tomas Cook" userId="cf16af9998696632" providerId="LiveId" clId="{474D6DEF-0136-4579-BE97-8BCA42F53A47}" dt="2018-09-18T10:14:24.778" v="310"/>
          <ac:picMkLst>
            <pc:docMk/>
            <pc:sldMk cId="3446038582" sldId="414"/>
            <ac:picMk id="4" creationId="{387A1543-E22F-4A03-A0D7-FAAF8F2D1408}"/>
          </ac:picMkLst>
        </pc:picChg>
      </pc:sldChg>
    </pc:docChg>
  </pc:docChgLst>
  <pc:docChgLst>
    <pc:chgData name="Tomas Cook" userId="cf16af9998696632" providerId="LiveId" clId="{E24D2DBA-901D-4F80-93E6-CB15DEB6B5A9}"/>
    <pc:docChg chg="addSld delSld modSld">
      <pc:chgData name="Tomas Cook" userId="cf16af9998696632" providerId="LiveId" clId="{E24D2DBA-901D-4F80-93E6-CB15DEB6B5A9}" dt="2020-02-19T15:49:26.322" v="23" actId="123"/>
      <pc:docMkLst>
        <pc:docMk/>
      </pc:docMkLst>
      <pc:sldChg chg="modSp">
        <pc:chgData name="Tomas Cook" userId="cf16af9998696632" providerId="LiveId" clId="{E24D2DBA-901D-4F80-93E6-CB15DEB6B5A9}" dt="2020-02-12T15:50:11.913" v="12" actId="20577"/>
        <pc:sldMkLst>
          <pc:docMk/>
          <pc:sldMk cId="0" sldId="261"/>
        </pc:sldMkLst>
        <pc:spChg chg="mod">
          <ac:chgData name="Tomas Cook" userId="cf16af9998696632" providerId="LiveId" clId="{E24D2DBA-901D-4F80-93E6-CB15DEB6B5A9}" dt="2020-02-12T15:50:11.913" v="12" actId="20577"/>
          <ac:spMkLst>
            <pc:docMk/>
            <pc:sldMk cId="0" sldId="261"/>
            <ac:spMk id="9219" creationId="{84394DD1-0613-4932-9D7B-B08513C409B6}"/>
          </ac:spMkLst>
        </pc:spChg>
      </pc:sldChg>
      <pc:sldChg chg="modSp">
        <pc:chgData name="Tomas Cook" userId="cf16af9998696632" providerId="LiveId" clId="{E24D2DBA-901D-4F80-93E6-CB15DEB6B5A9}" dt="2020-02-12T15:54:06.177" v="15" actId="6549"/>
        <pc:sldMkLst>
          <pc:docMk/>
          <pc:sldMk cId="0" sldId="265"/>
        </pc:sldMkLst>
        <pc:spChg chg="mod">
          <ac:chgData name="Tomas Cook" userId="cf16af9998696632" providerId="LiveId" clId="{E24D2DBA-901D-4F80-93E6-CB15DEB6B5A9}" dt="2020-02-12T15:54:06.177" v="15" actId="6549"/>
          <ac:spMkLst>
            <pc:docMk/>
            <pc:sldMk cId="0" sldId="265"/>
            <ac:spMk id="19459" creationId="{ABEE4153-C4DC-4C80-B536-B45ECD0C72E2}"/>
          </ac:spMkLst>
        </pc:spChg>
      </pc:sldChg>
      <pc:sldChg chg="modSp">
        <pc:chgData name="Tomas Cook" userId="cf16af9998696632" providerId="LiveId" clId="{E24D2DBA-901D-4F80-93E6-CB15DEB6B5A9}" dt="2020-02-19T15:48:36.321" v="20" actId="20577"/>
        <pc:sldMkLst>
          <pc:docMk/>
          <pc:sldMk cId="0" sldId="328"/>
        </pc:sldMkLst>
        <pc:spChg chg="mod">
          <ac:chgData name="Tomas Cook" userId="cf16af9998696632" providerId="LiveId" clId="{E24D2DBA-901D-4F80-93E6-CB15DEB6B5A9}" dt="2020-02-19T15:48:36.321" v="20" actId="20577"/>
          <ac:spMkLst>
            <pc:docMk/>
            <pc:sldMk cId="0" sldId="328"/>
            <ac:spMk id="72707" creationId="{1E55E526-ACEE-4D3E-925D-607E9B092D09}"/>
          </ac:spMkLst>
        </pc:spChg>
      </pc:sldChg>
      <pc:sldChg chg="modSp">
        <pc:chgData name="Tomas Cook" userId="cf16af9998696632" providerId="LiveId" clId="{E24D2DBA-901D-4F80-93E6-CB15DEB6B5A9}" dt="2020-02-19T15:49:05.807" v="22" actId="123"/>
        <pc:sldMkLst>
          <pc:docMk/>
          <pc:sldMk cId="0" sldId="329"/>
        </pc:sldMkLst>
        <pc:spChg chg="mod">
          <ac:chgData name="Tomas Cook" userId="cf16af9998696632" providerId="LiveId" clId="{E24D2DBA-901D-4F80-93E6-CB15DEB6B5A9}" dt="2020-02-19T15:49:05.807" v="22" actId="123"/>
          <ac:spMkLst>
            <pc:docMk/>
            <pc:sldMk cId="0" sldId="329"/>
            <ac:spMk id="73731" creationId="{2DE9A40F-7A22-4419-B941-D6A1467E5D70}"/>
          </ac:spMkLst>
        </pc:spChg>
      </pc:sldChg>
      <pc:sldChg chg="modSp">
        <pc:chgData name="Tomas Cook" userId="cf16af9998696632" providerId="LiveId" clId="{E24D2DBA-901D-4F80-93E6-CB15DEB6B5A9}" dt="2020-02-19T15:49:26.322" v="23" actId="123"/>
        <pc:sldMkLst>
          <pc:docMk/>
          <pc:sldMk cId="0" sldId="331"/>
        </pc:sldMkLst>
        <pc:spChg chg="mod">
          <ac:chgData name="Tomas Cook" userId="cf16af9998696632" providerId="LiveId" clId="{E24D2DBA-901D-4F80-93E6-CB15DEB6B5A9}" dt="2020-02-19T15:49:26.322" v="23" actId="123"/>
          <ac:spMkLst>
            <pc:docMk/>
            <pc:sldMk cId="0" sldId="331"/>
            <ac:spMk id="181251" creationId="{19F8E77D-3EB3-41DE-A5DC-A8FCFDD4ECFB}"/>
          </ac:spMkLst>
        </pc:spChg>
      </pc:sldChg>
      <pc:sldChg chg="modSp">
        <pc:chgData name="Tomas Cook" userId="cf16af9998696632" providerId="LiveId" clId="{E24D2DBA-901D-4F80-93E6-CB15DEB6B5A9}" dt="2020-02-19T15:47:52.089" v="18" actId="123"/>
        <pc:sldMkLst>
          <pc:docMk/>
          <pc:sldMk cId="0" sldId="334"/>
        </pc:sldMkLst>
        <pc:spChg chg="mod">
          <ac:chgData name="Tomas Cook" userId="cf16af9998696632" providerId="LiveId" clId="{E24D2DBA-901D-4F80-93E6-CB15DEB6B5A9}" dt="2020-02-19T15:47:52.089" v="18" actId="123"/>
          <ac:spMkLst>
            <pc:docMk/>
            <pc:sldMk cId="0" sldId="334"/>
            <ac:spMk id="69635" creationId="{8CAF7265-7732-42EA-8AA7-AE527C6B291E}"/>
          </ac:spMkLst>
        </pc:spChg>
      </pc:sldChg>
      <pc:sldChg chg="modSp">
        <pc:chgData name="Tomas Cook" userId="cf16af9998696632" providerId="LiveId" clId="{E24D2DBA-901D-4F80-93E6-CB15DEB6B5A9}" dt="2020-02-12T15:51:43.638" v="14" actId="20577"/>
        <pc:sldMkLst>
          <pc:docMk/>
          <pc:sldMk cId="0" sldId="409"/>
        </pc:sldMkLst>
        <pc:spChg chg="mod">
          <ac:chgData name="Tomas Cook" userId="cf16af9998696632" providerId="LiveId" clId="{E24D2DBA-901D-4F80-93E6-CB15DEB6B5A9}" dt="2020-02-12T15:51:43.638" v="14" actId="20577"/>
          <ac:spMkLst>
            <pc:docMk/>
            <pc:sldMk cId="0" sldId="409"/>
            <ac:spMk id="18435" creationId="{E4F5DD1B-5762-4F22-9E66-C53C6F4B4996}"/>
          </ac:spMkLst>
        </pc:spChg>
      </pc:sldChg>
      <pc:sldChg chg="add del">
        <pc:chgData name="Tomas Cook" userId="cf16af9998696632" providerId="LiveId" clId="{E24D2DBA-901D-4F80-93E6-CB15DEB6B5A9}" dt="2020-02-19T15:47:26.852" v="17"/>
        <pc:sldMkLst>
          <pc:docMk/>
          <pc:sldMk cId="3868519778" sldId="415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="" xmlns:a16="http://schemas.microsoft.com/office/drawing/2014/main" id="{CE5CF606-CD56-4A39-AD14-2DD3B752AA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3491" name="Rectangle 3">
            <a:extLst>
              <a:ext uri="{FF2B5EF4-FFF2-40B4-BE49-F238E27FC236}">
                <a16:creationId xmlns="" xmlns:a16="http://schemas.microsoft.com/office/drawing/2014/main" id="{1FF598E5-D49F-47A2-AC64-FDC193992FA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3492" name="Rectangle 4">
            <a:extLst>
              <a:ext uri="{FF2B5EF4-FFF2-40B4-BE49-F238E27FC236}">
                <a16:creationId xmlns="" xmlns:a16="http://schemas.microsoft.com/office/drawing/2014/main" id="{773B3045-A361-455E-AD8E-E121509BA3C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3493" name="Rectangle 5">
            <a:extLst>
              <a:ext uri="{FF2B5EF4-FFF2-40B4-BE49-F238E27FC236}">
                <a16:creationId xmlns="" xmlns:a16="http://schemas.microsoft.com/office/drawing/2014/main" id="{AB4FEBCC-66C8-4C13-A420-80360E833FB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3C72EC-5E13-4BD2-952E-3818E09FBEA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19501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="" xmlns:a16="http://schemas.microsoft.com/office/drawing/2014/main" id="{9590BABA-F379-40D0-BB19-D4D2A67983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171" name="Rectangle 3">
            <a:extLst>
              <a:ext uri="{FF2B5EF4-FFF2-40B4-BE49-F238E27FC236}">
                <a16:creationId xmlns="" xmlns:a16="http://schemas.microsoft.com/office/drawing/2014/main" id="{4FB64E73-67D9-4890-AD02-3B3D6F5EB05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81D6AD09-86F2-4436-86AA-880574F81C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="" xmlns:a16="http://schemas.microsoft.com/office/drawing/2014/main" id="{7F374C81-3F3C-4653-8BB1-190CC843740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noProof="0"/>
              <a:t>Mintaszöveg szerkesztése </a:t>
            </a:r>
          </a:p>
          <a:p>
            <a:pPr lvl="1"/>
            <a:r>
              <a:rPr lang="hu-HU" altLang="hu-HU" noProof="0"/>
              <a:t>Második szint</a:t>
            </a:r>
          </a:p>
          <a:p>
            <a:pPr lvl="2"/>
            <a:r>
              <a:rPr lang="hu-HU" altLang="hu-HU" noProof="0"/>
              <a:t>Harmadik szint</a:t>
            </a:r>
          </a:p>
          <a:p>
            <a:pPr lvl="3"/>
            <a:r>
              <a:rPr lang="hu-HU" altLang="hu-HU" noProof="0"/>
              <a:t>Negyedik szint</a:t>
            </a:r>
          </a:p>
          <a:p>
            <a:pPr lvl="4"/>
            <a:r>
              <a:rPr lang="hu-HU" altLang="hu-HU" noProof="0"/>
              <a:t>Ötödik szint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="" xmlns:a16="http://schemas.microsoft.com/office/drawing/2014/main" id="{89E3EB8B-7F61-48FD-A662-01550DE180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175" name="Rectangle 7">
            <a:extLst>
              <a:ext uri="{FF2B5EF4-FFF2-40B4-BE49-F238E27FC236}">
                <a16:creationId xmlns="" xmlns:a16="http://schemas.microsoft.com/office/drawing/2014/main" id="{A0795E24-5423-4612-ACCD-EED94B924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7EB38C1-C52F-4259-9ED0-E17283956D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1775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="" xmlns:a16="http://schemas.microsoft.com/office/drawing/2014/main" id="{1590E5BB-2C88-4FAE-9280-A1E0D9640F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8F5C7A-5D5D-4FB5-8B55-1B5F6C939FCC}" type="slidenum">
              <a:rPr kumimoji="0" lang="hu-HU" altLang="hu-HU" smtClean="0"/>
              <a:pPr>
                <a:spcBef>
                  <a:spcPct val="0"/>
                </a:spcBef>
              </a:pPr>
              <a:t>3</a:t>
            </a:fld>
            <a:endParaRPr kumimoji="0" lang="hu-HU" altLang="hu-HU"/>
          </a:p>
        </p:txBody>
      </p:sp>
      <p:sp>
        <p:nvSpPr>
          <p:cNvPr id="8195" name="Rectangle 2">
            <a:extLst>
              <a:ext uri="{FF2B5EF4-FFF2-40B4-BE49-F238E27FC236}">
                <a16:creationId xmlns="" xmlns:a16="http://schemas.microsoft.com/office/drawing/2014/main" id="{C146211D-1C9E-4BA9-B123-A2641E96C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="" xmlns:a16="http://schemas.microsoft.com/office/drawing/2014/main" id="{1B895A66-4C07-4A41-99A6-9E00853EA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388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="" xmlns:a16="http://schemas.microsoft.com/office/drawing/2014/main" id="{4553C150-029C-4182-B189-E274DF7CF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C4718C-82AD-4687-BC02-56AF6AB2B611}" type="slidenum">
              <a:rPr kumimoji="0" lang="hu-HU" altLang="hu-HU" smtClean="0"/>
              <a:pPr>
                <a:spcBef>
                  <a:spcPct val="0"/>
                </a:spcBef>
              </a:pPr>
              <a:t>13</a:t>
            </a:fld>
            <a:endParaRPr kumimoji="0" lang="hu-HU" altLang="hu-HU"/>
          </a:p>
        </p:txBody>
      </p:sp>
      <p:sp>
        <p:nvSpPr>
          <p:cNvPr id="27651" name="Rectangle 2">
            <a:extLst>
              <a:ext uri="{FF2B5EF4-FFF2-40B4-BE49-F238E27FC236}">
                <a16:creationId xmlns="" xmlns:a16="http://schemas.microsoft.com/office/drawing/2014/main" id="{166A97DF-8FA5-433E-9921-61A2714185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="" xmlns:a16="http://schemas.microsoft.com/office/drawing/2014/main" id="{4BA4741F-7EF8-4C22-BDD2-541CBE17A5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28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="" xmlns:a16="http://schemas.microsoft.com/office/drawing/2014/main" id="{168F0673-7326-44C9-AC78-70A76406EC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D541A5-F225-4A2E-A17D-94F5BD711E08}" type="slidenum">
              <a:rPr kumimoji="0" lang="hu-HU" altLang="hu-HU" smtClean="0"/>
              <a:pPr>
                <a:spcBef>
                  <a:spcPct val="0"/>
                </a:spcBef>
              </a:pPr>
              <a:t>18</a:t>
            </a:fld>
            <a:endParaRPr kumimoji="0" lang="hu-HU" altLang="hu-HU"/>
          </a:p>
        </p:txBody>
      </p:sp>
      <p:sp>
        <p:nvSpPr>
          <p:cNvPr id="33795" name="Rectangle 2">
            <a:extLst>
              <a:ext uri="{FF2B5EF4-FFF2-40B4-BE49-F238E27FC236}">
                <a16:creationId xmlns="" xmlns:a16="http://schemas.microsoft.com/office/drawing/2014/main" id="{F8B8F270-025D-4015-816C-A6C13002BE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="" xmlns:a16="http://schemas.microsoft.com/office/drawing/2014/main" id="{DCBD6ADC-045E-456D-80A3-330C58952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940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20AC8A9A-187F-450C-B050-DC0BBF36CC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D3E6B0-D0F0-4C51-A661-A2EF474A1136}" type="slidenum">
              <a:rPr kumimoji="0" lang="hu-HU" altLang="hu-HU" smtClean="0"/>
              <a:pPr>
                <a:spcBef>
                  <a:spcPct val="0"/>
                </a:spcBef>
              </a:pPr>
              <a:t>22</a:t>
            </a:fld>
            <a:endParaRPr kumimoji="0" lang="hu-HU" altLang="hu-HU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F12DBA22-F968-4FC1-8CA7-9C3C3BEB5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="" xmlns:a16="http://schemas.microsoft.com/office/drawing/2014/main" id="{CCD3D676-8EAE-4458-A48F-52E294748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13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="" xmlns:a16="http://schemas.microsoft.com/office/drawing/2014/main" id="{FE26B8C2-F3FF-4BB8-8733-D8581AABF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216E30-AD6A-4512-9828-67FBC1508DE5}" type="slidenum">
              <a:rPr kumimoji="0" lang="hu-HU" altLang="hu-HU" smtClean="0"/>
              <a:pPr>
                <a:spcBef>
                  <a:spcPct val="0"/>
                </a:spcBef>
              </a:pPr>
              <a:t>23</a:t>
            </a:fld>
            <a:endParaRPr kumimoji="0" lang="hu-HU" altLang="hu-HU"/>
          </a:p>
        </p:txBody>
      </p:sp>
      <p:sp>
        <p:nvSpPr>
          <p:cNvPr id="40963" name="Rectangle 2">
            <a:extLst>
              <a:ext uri="{FF2B5EF4-FFF2-40B4-BE49-F238E27FC236}">
                <a16:creationId xmlns="" xmlns:a16="http://schemas.microsoft.com/office/drawing/2014/main" id="{82AEED49-467C-4C33-A760-A09432479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="" xmlns:a16="http://schemas.microsoft.com/office/drawing/2014/main" id="{CF68F809-BDAF-4541-8877-79AE4964C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12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="" xmlns:a16="http://schemas.microsoft.com/office/drawing/2014/main" id="{5CE8CE23-DA76-4F48-968E-875417ABB3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FC5366-4059-4811-8F5A-5FE6C360263D}" type="slidenum">
              <a:rPr kumimoji="0" lang="hu-HU" altLang="hu-HU" smtClean="0"/>
              <a:pPr>
                <a:spcBef>
                  <a:spcPct val="0"/>
                </a:spcBef>
              </a:pPr>
              <a:t>24</a:t>
            </a:fld>
            <a:endParaRPr kumimoji="0" lang="hu-HU" altLang="hu-HU"/>
          </a:p>
        </p:txBody>
      </p:sp>
      <p:sp>
        <p:nvSpPr>
          <p:cNvPr id="43011" name="Rectangle 2">
            <a:extLst>
              <a:ext uri="{FF2B5EF4-FFF2-40B4-BE49-F238E27FC236}">
                <a16:creationId xmlns="" xmlns:a16="http://schemas.microsoft.com/office/drawing/2014/main" id="{97F2F97B-3C8A-4167-8DF2-2C3D0BACF0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="" xmlns:a16="http://schemas.microsoft.com/office/drawing/2014/main" id="{1E0EBE05-029A-4F73-9E4E-8971A2CD6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51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="" xmlns:a16="http://schemas.microsoft.com/office/drawing/2014/main" id="{7082A40F-6C12-4EAE-9A3A-8A51ACE1C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FDAD4-2B48-4CE8-9A69-317FD8DEFA4C}" type="slidenum">
              <a:rPr kumimoji="0" lang="hu-HU" altLang="hu-HU" smtClean="0"/>
              <a:pPr>
                <a:spcBef>
                  <a:spcPct val="0"/>
                </a:spcBef>
              </a:pPr>
              <a:t>25</a:t>
            </a:fld>
            <a:endParaRPr kumimoji="0" lang="hu-HU" altLang="hu-HU"/>
          </a:p>
        </p:txBody>
      </p:sp>
      <p:sp>
        <p:nvSpPr>
          <p:cNvPr id="45059" name="Rectangle 2">
            <a:extLst>
              <a:ext uri="{FF2B5EF4-FFF2-40B4-BE49-F238E27FC236}">
                <a16:creationId xmlns="" xmlns:a16="http://schemas.microsoft.com/office/drawing/2014/main" id="{786ACF6C-9E8A-436B-9662-C2CA6E8F71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="" xmlns:a16="http://schemas.microsoft.com/office/drawing/2014/main" id="{DE8EC322-BB0E-44FD-B805-430AB49E0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44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="" xmlns:a16="http://schemas.microsoft.com/office/drawing/2014/main" id="{99D39B5D-2EF3-4421-8DDE-B0240F52A0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42E38B-D8A0-401C-9E9D-53BB0AE593C8}" type="slidenum">
              <a:rPr kumimoji="0" lang="hu-HU" altLang="hu-HU" smtClean="0"/>
              <a:pPr>
                <a:spcBef>
                  <a:spcPct val="0"/>
                </a:spcBef>
              </a:pPr>
              <a:t>26</a:t>
            </a:fld>
            <a:endParaRPr kumimoji="0" lang="hu-HU" altLang="hu-HU"/>
          </a:p>
        </p:txBody>
      </p:sp>
      <p:sp>
        <p:nvSpPr>
          <p:cNvPr id="47107" name="Rectangle 2">
            <a:extLst>
              <a:ext uri="{FF2B5EF4-FFF2-40B4-BE49-F238E27FC236}">
                <a16:creationId xmlns="" xmlns:a16="http://schemas.microsoft.com/office/drawing/2014/main" id="{61DE358F-0F62-4EAC-9F57-49710E91D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="" xmlns:a16="http://schemas.microsoft.com/office/drawing/2014/main" id="{E2CAA69F-E2D7-4E52-B434-7740D9FF3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113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="" xmlns:a16="http://schemas.microsoft.com/office/drawing/2014/main" id="{061C8C69-6CED-44E6-B293-358CBADE1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033997-7722-4275-BA30-5EB70B1280F9}" type="slidenum">
              <a:rPr kumimoji="0" lang="hu-HU" altLang="hu-HU" smtClean="0"/>
              <a:pPr>
                <a:spcBef>
                  <a:spcPct val="0"/>
                </a:spcBef>
              </a:pPr>
              <a:t>27</a:t>
            </a:fld>
            <a:endParaRPr kumimoji="0" lang="hu-HU" altLang="hu-HU"/>
          </a:p>
        </p:txBody>
      </p:sp>
      <p:sp>
        <p:nvSpPr>
          <p:cNvPr id="49155" name="Rectangle 2">
            <a:extLst>
              <a:ext uri="{FF2B5EF4-FFF2-40B4-BE49-F238E27FC236}">
                <a16:creationId xmlns="" xmlns:a16="http://schemas.microsoft.com/office/drawing/2014/main" id="{52BFB11F-B37B-4618-AD70-A8F829250B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="" xmlns:a16="http://schemas.microsoft.com/office/drawing/2014/main" id="{00FFEE05-7AA7-47BF-A612-D5D11B429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32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="" xmlns:a16="http://schemas.microsoft.com/office/drawing/2014/main" id="{A3BFDB94-C4C0-4B9C-8970-07F1D26C43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94FA26-1F7C-4972-885E-7AC90FE1A028}" type="slidenum">
              <a:rPr kumimoji="0" lang="hu-HU" altLang="hu-HU" smtClean="0"/>
              <a:pPr>
                <a:spcBef>
                  <a:spcPct val="0"/>
                </a:spcBef>
              </a:pPr>
              <a:t>28</a:t>
            </a:fld>
            <a:endParaRPr kumimoji="0" lang="hu-HU" altLang="hu-HU"/>
          </a:p>
        </p:txBody>
      </p:sp>
      <p:sp>
        <p:nvSpPr>
          <p:cNvPr id="51203" name="Rectangle 2">
            <a:extLst>
              <a:ext uri="{FF2B5EF4-FFF2-40B4-BE49-F238E27FC236}">
                <a16:creationId xmlns="" xmlns:a16="http://schemas.microsoft.com/office/drawing/2014/main" id="{16ABC3FE-FB95-40FF-B0E4-0C3C6DDDCE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="" xmlns:a16="http://schemas.microsoft.com/office/drawing/2014/main" id="{5737632C-0516-469B-BEFD-77798E3D1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56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="" xmlns:a16="http://schemas.microsoft.com/office/drawing/2014/main" id="{740860DB-09BF-46B3-9DE0-1EBD6B7A5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D39174-9B94-474D-B7C9-AE71E8257B51}" type="slidenum">
              <a:rPr kumimoji="0" lang="hu-HU" altLang="hu-HU" smtClean="0"/>
              <a:pPr>
                <a:spcBef>
                  <a:spcPct val="0"/>
                </a:spcBef>
              </a:pPr>
              <a:t>29</a:t>
            </a:fld>
            <a:endParaRPr kumimoji="0" lang="hu-HU" altLang="hu-HU"/>
          </a:p>
        </p:txBody>
      </p:sp>
      <p:sp>
        <p:nvSpPr>
          <p:cNvPr id="53251" name="Rectangle 2">
            <a:extLst>
              <a:ext uri="{FF2B5EF4-FFF2-40B4-BE49-F238E27FC236}">
                <a16:creationId xmlns="" xmlns:a16="http://schemas.microsoft.com/office/drawing/2014/main" id="{D3DF7F8E-750F-4D44-81C1-8C0A3183D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="" xmlns:a16="http://schemas.microsoft.com/office/drawing/2014/main" id="{E0892828-640C-453F-82F7-3854E376A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3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="" xmlns:a16="http://schemas.microsoft.com/office/drawing/2014/main" id="{606CB81F-A4BE-4395-9748-C03B2EDFD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4F13AA-269E-4F0D-88F2-CB31A75AAEBD}" type="slidenum">
              <a:rPr kumimoji="0" lang="hu-HU" altLang="hu-HU" smtClean="0"/>
              <a:pPr>
                <a:spcBef>
                  <a:spcPct val="0"/>
                </a:spcBef>
              </a:pPr>
              <a:t>4</a:t>
            </a:fld>
            <a:endParaRPr kumimoji="0" lang="hu-HU" altLang="hu-HU"/>
          </a:p>
        </p:txBody>
      </p:sp>
      <p:sp>
        <p:nvSpPr>
          <p:cNvPr id="10243" name="Rectangle 2">
            <a:extLst>
              <a:ext uri="{FF2B5EF4-FFF2-40B4-BE49-F238E27FC236}">
                <a16:creationId xmlns="" xmlns:a16="http://schemas.microsoft.com/office/drawing/2014/main" id="{E5E7FB07-A2D3-4AD7-B8DA-643545FC36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="" xmlns:a16="http://schemas.microsoft.com/office/drawing/2014/main" id="{47A4017F-D7AB-46B2-AC1D-7A86BBD30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29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="" xmlns:a16="http://schemas.microsoft.com/office/drawing/2014/main" id="{0FDC0EEB-A41C-4346-8843-7FB1DA76AE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852417-CF4A-49B1-A57F-388B79656D92}" type="slidenum">
              <a:rPr kumimoji="0" lang="hu-HU" altLang="hu-HU" smtClean="0"/>
              <a:pPr>
                <a:spcBef>
                  <a:spcPct val="0"/>
                </a:spcBef>
              </a:pPr>
              <a:t>30</a:t>
            </a:fld>
            <a:endParaRPr kumimoji="0" lang="hu-HU" altLang="hu-HU"/>
          </a:p>
        </p:txBody>
      </p:sp>
      <p:sp>
        <p:nvSpPr>
          <p:cNvPr id="55299" name="Rectangle 2">
            <a:extLst>
              <a:ext uri="{FF2B5EF4-FFF2-40B4-BE49-F238E27FC236}">
                <a16:creationId xmlns="" xmlns:a16="http://schemas.microsoft.com/office/drawing/2014/main" id="{8F154493-20DD-4999-BAA4-E83803EA7B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="" xmlns:a16="http://schemas.microsoft.com/office/drawing/2014/main" id="{7DD3B4BB-7764-400B-8E01-F85421D37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6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="" xmlns:a16="http://schemas.microsoft.com/office/drawing/2014/main" id="{FC02EE98-2645-46DD-8FEE-C2779A7C9C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941FBC-1F69-4670-8E3C-80B7FC86F6B3}" type="slidenum">
              <a:rPr kumimoji="0" lang="hu-HU" altLang="hu-HU" smtClean="0"/>
              <a:pPr>
                <a:spcBef>
                  <a:spcPct val="0"/>
                </a:spcBef>
              </a:pPr>
              <a:t>34</a:t>
            </a:fld>
            <a:endParaRPr kumimoji="0" lang="hu-HU" altLang="hu-HU"/>
          </a:p>
        </p:txBody>
      </p:sp>
      <p:sp>
        <p:nvSpPr>
          <p:cNvPr id="60419" name="Rectangle 2">
            <a:extLst>
              <a:ext uri="{FF2B5EF4-FFF2-40B4-BE49-F238E27FC236}">
                <a16:creationId xmlns="" xmlns:a16="http://schemas.microsoft.com/office/drawing/2014/main" id="{843EC4C3-05E5-46C7-960C-3080C7716D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="" xmlns:a16="http://schemas.microsoft.com/office/drawing/2014/main" id="{2C476D58-8E98-4F60-944E-62A321E71D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="" xmlns:a16="http://schemas.microsoft.com/office/drawing/2014/main" id="{B1F39F19-BE7E-4EE2-B2F3-627255F925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E7765-7621-4C67-A962-F3CCB674B67C}" type="slidenum">
              <a:rPr kumimoji="0" lang="hu-HU" altLang="hu-HU" smtClean="0"/>
              <a:pPr>
                <a:spcBef>
                  <a:spcPct val="0"/>
                </a:spcBef>
              </a:pPr>
              <a:t>36</a:t>
            </a:fld>
            <a:endParaRPr kumimoji="0" lang="hu-HU" altLang="hu-HU"/>
          </a:p>
        </p:txBody>
      </p:sp>
      <p:sp>
        <p:nvSpPr>
          <p:cNvPr id="63491" name="Rectangle 2">
            <a:extLst>
              <a:ext uri="{FF2B5EF4-FFF2-40B4-BE49-F238E27FC236}">
                <a16:creationId xmlns="" xmlns:a16="http://schemas.microsoft.com/office/drawing/2014/main" id="{9C51DBCC-62CC-40AC-B728-2B3CFDBBC5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="" xmlns:a16="http://schemas.microsoft.com/office/drawing/2014/main" id="{A672B0F6-E279-400C-B88A-8D23B120FF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6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="" xmlns:a16="http://schemas.microsoft.com/office/drawing/2014/main" id="{38E5087B-D742-47E6-A2F0-5AB2323DF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F42673-6FCC-4EF1-989E-49F8422A6B95}" type="slidenum">
              <a:rPr kumimoji="0" lang="hu-HU" altLang="hu-HU" smtClean="0"/>
              <a:pPr>
                <a:spcBef>
                  <a:spcPct val="0"/>
                </a:spcBef>
              </a:pPr>
              <a:t>37</a:t>
            </a:fld>
            <a:endParaRPr kumimoji="0" lang="hu-HU" altLang="hu-HU"/>
          </a:p>
        </p:txBody>
      </p:sp>
      <p:sp>
        <p:nvSpPr>
          <p:cNvPr id="65539" name="Rectangle 2">
            <a:extLst>
              <a:ext uri="{FF2B5EF4-FFF2-40B4-BE49-F238E27FC236}">
                <a16:creationId xmlns="" xmlns:a16="http://schemas.microsoft.com/office/drawing/2014/main" id="{AE1C0AB6-280C-4731-9900-75700A985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="" xmlns:a16="http://schemas.microsoft.com/office/drawing/2014/main" id="{76315D81-0946-4565-B8DF-AD2B65AB0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59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="" xmlns:a16="http://schemas.microsoft.com/office/drawing/2014/main" id="{D4479EFF-5716-44F7-B363-77CD26F3B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9B4C3C-4AE0-4156-B604-C7819B954376}" type="slidenum">
              <a:rPr kumimoji="0" lang="hu-HU" altLang="hu-HU" smtClean="0"/>
              <a:pPr>
                <a:spcBef>
                  <a:spcPct val="0"/>
                </a:spcBef>
              </a:pPr>
              <a:t>38</a:t>
            </a:fld>
            <a:endParaRPr kumimoji="0" lang="hu-HU" altLang="hu-HU"/>
          </a:p>
        </p:txBody>
      </p:sp>
      <p:sp>
        <p:nvSpPr>
          <p:cNvPr id="67587" name="Rectangle 2">
            <a:extLst>
              <a:ext uri="{FF2B5EF4-FFF2-40B4-BE49-F238E27FC236}">
                <a16:creationId xmlns="" xmlns:a16="http://schemas.microsoft.com/office/drawing/2014/main" id="{BF719AF7-4925-4616-8E6A-051469409C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="" xmlns:a16="http://schemas.microsoft.com/office/drawing/2014/main" id="{F1475C1D-0240-445F-AE34-53807F98B9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21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="" xmlns:a16="http://schemas.microsoft.com/office/drawing/2014/main" id="{E913AF22-480B-4BD6-8B41-E880CCE2EB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99C065-EE58-42D2-8FB5-DD73AAFCC301}" type="slidenum">
              <a:rPr kumimoji="0" lang="hu-HU" altLang="hu-HU" smtClean="0"/>
              <a:pPr>
                <a:spcBef>
                  <a:spcPct val="0"/>
                </a:spcBef>
              </a:pPr>
              <a:t>41</a:t>
            </a:fld>
            <a:endParaRPr kumimoji="0" lang="hu-HU" altLang="hu-HU"/>
          </a:p>
        </p:txBody>
      </p:sp>
      <p:sp>
        <p:nvSpPr>
          <p:cNvPr id="71683" name="Rectangle 2">
            <a:extLst>
              <a:ext uri="{FF2B5EF4-FFF2-40B4-BE49-F238E27FC236}">
                <a16:creationId xmlns="" xmlns:a16="http://schemas.microsoft.com/office/drawing/2014/main" id="{0A1087E5-80E6-4992-8573-1AC788C63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="" xmlns:a16="http://schemas.microsoft.com/office/drawing/2014/main" id="{948A2A78-60AE-4207-A16B-C3E83CA65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42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="" xmlns:a16="http://schemas.microsoft.com/office/drawing/2014/main" id="{4D0CDDD3-CB6B-4280-808A-31808D22A1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A58091-218A-4586-BF68-A1065F4B5013}" type="slidenum">
              <a:rPr kumimoji="0" lang="hu-HU" altLang="hu-HU" smtClean="0"/>
              <a:pPr>
                <a:spcBef>
                  <a:spcPct val="0"/>
                </a:spcBef>
              </a:pPr>
              <a:t>45</a:t>
            </a:fld>
            <a:endParaRPr kumimoji="0" lang="hu-HU" altLang="hu-HU"/>
          </a:p>
        </p:txBody>
      </p:sp>
      <p:sp>
        <p:nvSpPr>
          <p:cNvPr id="76803" name="Rectangle 2">
            <a:extLst>
              <a:ext uri="{FF2B5EF4-FFF2-40B4-BE49-F238E27FC236}">
                <a16:creationId xmlns="" xmlns:a16="http://schemas.microsoft.com/office/drawing/2014/main" id="{09BC37E4-49E8-4352-82B1-AA3BE2B25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="" xmlns:a16="http://schemas.microsoft.com/office/drawing/2014/main" id="{8CB617CA-6E70-4786-AF78-708B1ED1E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999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="" xmlns:a16="http://schemas.microsoft.com/office/drawing/2014/main" id="{3E0B9F1E-D0C5-4231-8CEB-127D8890AD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0981E4-B9A3-4581-84E8-0F79BCA9E60E}" type="slidenum">
              <a:rPr kumimoji="0" lang="hu-HU" altLang="hu-HU" smtClean="0"/>
              <a:pPr>
                <a:spcBef>
                  <a:spcPct val="0"/>
                </a:spcBef>
              </a:pPr>
              <a:t>46</a:t>
            </a:fld>
            <a:endParaRPr kumimoji="0" lang="hu-HU" altLang="hu-HU"/>
          </a:p>
        </p:txBody>
      </p:sp>
      <p:sp>
        <p:nvSpPr>
          <p:cNvPr id="78851" name="Rectangle 2">
            <a:extLst>
              <a:ext uri="{FF2B5EF4-FFF2-40B4-BE49-F238E27FC236}">
                <a16:creationId xmlns="" xmlns:a16="http://schemas.microsoft.com/office/drawing/2014/main" id="{70D8DBF4-8B28-48A2-8EE5-9FBFC42E3C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="" xmlns:a16="http://schemas.microsoft.com/office/drawing/2014/main" id="{90DA4C0D-6D89-453F-A9BA-6F052092E9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3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="" xmlns:a16="http://schemas.microsoft.com/office/drawing/2014/main" id="{B9C812E4-CE20-44CB-8FDC-19162F3ED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0CD8C-D41B-4F81-8F02-F0C665977CEB}" type="slidenum">
              <a:rPr kumimoji="0" lang="hu-HU" altLang="hu-HU" smtClean="0"/>
              <a:pPr>
                <a:spcBef>
                  <a:spcPct val="0"/>
                </a:spcBef>
              </a:pPr>
              <a:t>47</a:t>
            </a:fld>
            <a:endParaRPr kumimoji="0" lang="hu-HU" altLang="hu-HU"/>
          </a:p>
        </p:txBody>
      </p:sp>
      <p:sp>
        <p:nvSpPr>
          <p:cNvPr id="80899" name="Rectangle 2">
            <a:extLst>
              <a:ext uri="{FF2B5EF4-FFF2-40B4-BE49-F238E27FC236}">
                <a16:creationId xmlns="" xmlns:a16="http://schemas.microsoft.com/office/drawing/2014/main" id="{9E2747C3-F8C6-43ED-9B5E-40A5B47CB9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="" xmlns:a16="http://schemas.microsoft.com/office/drawing/2014/main" id="{4083131E-942D-4FC9-A7A8-DE170F237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252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="" xmlns:a16="http://schemas.microsoft.com/office/drawing/2014/main" id="{DD026E30-1B63-41BA-BC66-4D83B6274C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F32A3C-E8CD-495E-86B2-910FEF98C635}" type="slidenum">
              <a:rPr kumimoji="0" lang="hu-HU" altLang="hu-HU" smtClean="0"/>
              <a:pPr>
                <a:spcBef>
                  <a:spcPct val="0"/>
                </a:spcBef>
              </a:pPr>
              <a:t>48</a:t>
            </a:fld>
            <a:endParaRPr kumimoji="0" lang="hu-HU" altLang="hu-HU"/>
          </a:p>
        </p:txBody>
      </p:sp>
      <p:sp>
        <p:nvSpPr>
          <p:cNvPr id="82947" name="Rectangle 2">
            <a:extLst>
              <a:ext uri="{FF2B5EF4-FFF2-40B4-BE49-F238E27FC236}">
                <a16:creationId xmlns="" xmlns:a16="http://schemas.microsoft.com/office/drawing/2014/main" id="{046AB7B0-40EC-4CDB-8283-57E7983E57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="" xmlns:a16="http://schemas.microsoft.com/office/drawing/2014/main" id="{D9C8760F-A2FC-47E0-8A5C-F009E718A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6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="" xmlns:a16="http://schemas.microsoft.com/office/drawing/2014/main" id="{CC421453-639A-40B8-9DF6-B03BB05D3D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1912A3-ABA5-4975-B3BC-36EECDE008F1}" type="slidenum">
              <a:rPr kumimoji="0" lang="hu-HU" altLang="hu-HU" smtClean="0"/>
              <a:pPr>
                <a:spcBef>
                  <a:spcPct val="0"/>
                </a:spcBef>
              </a:pPr>
              <a:t>5</a:t>
            </a:fld>
            <a:endParaRPr kumimoji="0" lang="hu-HU" altLang="hu-HU"/>
          </a:p>
        </p:txBody>
      </p:sp>
      <p:sp>
        <p:nvSpPr>
          <p:cNvPr id="12291" name="Rectangle 2">
            <a:extLst>
              <a:ext uri="{FF2B5EF4-FFF2-40B4-BE49-F238E27FC236}">
                <a16:creationId xmlns="" xmlns:a16="http://schemas.microsoft.com/office/drawing/2014/main" id="{6FB3B4B1-42E0-476C-A716-AA321EC028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="" xmlns:a16="http://schemas.microsoft.com/office/drawing/2014/main" id="{8682B644-85F0-4AD2-B2C3-570F526FF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62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="" xmlns:a16="http://schemas.microsoft.com/office/drawing/2014/main" id="{5FEFA4D3-D5AC-494C-95FC-19622AA5DF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F8EC06-6FB2-41A7-B952-EED117704C43}" type="slidenum">
              <a:rPr kumimoji="0" lang="hu-HU" altLang="hu-HU" smtClean="0"/>
              <a:pPr>
                <a:spcBef>
                  <a:spcPct val="0"/>
                </a:spcBef>
              </a:pPr>
              <a:t>57</a:t>
            </a:fld>
            <a:endParaRPr kumimoji="0" lang="hu-HU" altLang="hu-HU"/>
          </a:p>
        </p:txBody>
      </p:sp>
      <p:sp>
        <p:nvSpPr>
          <p:cNvPr id="92163" name="Rectangle 2">
            <a:extLst>
              <a:ext uri="{FF2B5EF4-FFF2-40B4-BE49-F238E27FC236}">
                <a16:creationId xmlns="" xmlns:a16="http://schemas.microsoft.com/office/drawing/2014/main" id="{7E929B53-E575-4FD1-A400-FCABD30AFB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="" xmlns:a16="http://schemas.microsoft.com/office/drawing/2014/main" id="{105D4C93-EFD3-4951-8BA7-A8FBD0200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="" xmlns:a16="http://schemas.microsoft.com/office/drawing/2014/main" id="{63426B15-523A-4796-B38C-248EA31E7E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8D4F79-65A8-4751-A2D2-692B00A41AC9}" type="slidenum">
              <a:rPr kumimoji="0" lang="hu-HU" altLang="hu-HU" smtClean="0"/>
              <a:pPr>
                <a:spcBef>
                  <a:spcPct val="0"/>
                </a:spcBef>
              </a:pPr>
              <a:t>58</a:t>
            </a:fld>
            <a:endParaRPr kumimoji="0" lang="hu-HU" altLang="hu-HU"/>
          </a:p>
        </p:txBody>
      </p:sp>
      <p:sp>
        <p:nvSpPr>
          <p:cNvPr id="94211" name="Rectangle 2">
            <a:extLst>
              <a:ext uri="{FF2B5EF4-FFF2-40B4-BE49-F238E27FC236}">
                <a16:creationId xmlns="" xmlns:a16="http://schemas.microsoft.com/office/drawing/2014/main" id="{4C692131-7DE5-4956-B0E3-F1A479C04D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="" xmlns:a16="http://schemas.microsoft.com/office/drawing/2014/main" id="{C78F8148-B1DD-4786-8AB0-000C796B2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72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="" xmlns:a16="http://schemas.microsoft.com/office/drawing/2014/main" id="{217AF701-BE49-4CD8-8871-AE7557B241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5AB89C-0B91-4A8E-9973-2F2B1FA09843}" type="slidenum">
              <a:rPr kumimoji="0" lang="hu-HU" altLang="hu-HU" smtClean="0"/>
              <a:pPr>
                <a:spcBef>
                  <a:spcPct val="0"/>
                </a:spcBef>
              </a:pPr>
              <a:t>61</a:t>
            </a:fld>
            <a:endParaRPr kumimoji="0" lang="hu-HU" altLang="hu-HU"/>
          </a:p>
        </p:txBody>
      </p:sp>
      <p:sp>
        <p:nvSpPr>
          <p:cNvPr id="98307" name="Rectangle 2">
            <a:extLst>
              <a:ext uri="{FF2B5EF4-FFF2-40B4-BE49-F238E27FC236}">
                <a16:creationId xmlns="" xmlns:a16="http://schemas.microsoft.com/office/drawing/2014/main" id="{8522972C-B96A-43F1-9A94-31D8FE085B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="" xmlns:a16="http://schemas.microsoft.com/office/drawing/2014/main" id="{D27F6FD0-75D7-4AE0-A6FB-F0B1EA3D9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99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="" xmlns:a16="http://schemas.microsoft.com/office/drawing/2014/main" id="{BED2F51C-DF7F-425B-A2A4-14EBB74641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0301A4-7E74-4064-B34E-6508AACE7B41}" type="slidenum">
              <a:rPr kumimoji="0" lang="hu-HU" altLang="hu-HU" smtClean="0"/>
              <a:pPr>
                <a:spcBef>
                  <a:spcPct val="0"/>
                </a:spcBef>
              </a:pPr>
              <a:t>64</a:t>
            </a:fld>
            <a:endParaRPr kumimoji="0" lang="hu-HU" altLang="hu-HU"/>
          </a:p>
        </p:txBody>
      </p:sp>
      <p:sp>
        <p:nvSpPr>
          <p:cNvPr id="102403" name="Rectangle 2">
            <a:extLst>
              <a:ext uri="{FF2B5EF4-FFF2-40B4-BE49-F238E27FC236}">
                <a16:creationId xmlns="" xmlns:a16="http://schemas.microsoft.com/office/drawing/2014/main" id="{B10EA842-D72C-457D-BBF7-E0EB18CAA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="" xmlns:a16="http://schemas.microsoft.com/office/drawing/2014/main" id="{5C9BBA37-8FD8-4686-8253-2486B06C6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87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="" xmlns:a16="http://schemas.microsoft.com/office/drawing/2014/main" id="{079B7A3C-6325-4E70-B4BC-E67536EA9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90C657-4BCC-4479-B6D9-25614070B9B7}" type="slidenum">
              <a:rPr kumimoji="0" lang="hu-HU" altLang="hu-HU" smtClean="0"/>
              <a:pPr>
                <a:spcBef>
                  <a:spcPct val="0"/>
                </a:spcBef>
              </a:pPr>
              <a:t>65</a:t>
            </a:fld>
            <a:endParaRPr kumimoji="0" lang="hu-HU" altLang="hu-HU"/>
          </a:p>
        </p:txBody>
      </p:sp>
      <p:sp>
        <p:nvSpPr>
          <p:cNvPr id="104451" name="Rectangle 2">
            <a:extLst>
              <a:ext uri="{FF2B5EF4-FFF2-40B4-BE49-F238E27FC236}">
                <a16:creationId xmlns="" xmlns:a16="http://schemas.microsoft.com/office/drawing/2014/main" id="{BF748C76-9CB7-4BB2-AABA-F82AE3D2CB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="" xmlns:a16="http://schemas.microsoft.com/office/drawing/2014/main" id="{E1E952E9-5B36-4446-9653-A0CED09A49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1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="" xmlns:a16="http://schemas.microsoft.com/office/drawing/2014/main" id="{2A2954AB-0277-4826-B9A0-5B26941D3A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BF3107-947E-4F95-995C-5A260A4746AD}" type="slidenum">
              <a:rPr kumimoji="0" lang="hu-HU" altLang="hu-HU" smtClean="0"/>
              <a:pPr>
                <a:spcBef>
                  <a:spcPct val="0"/>
                </a:spcBef>
              </a:pPr>
              <a:t>67</a:t>
            </a:fld>
            <a:endParaRPr kumimoji="0" lang="hu-HU" altLang="hu-HU"/>
          </a:p>
        </p:txBody>
      </p:sp>
      <p:sp>
        <p:nvSpPr>
          <p:cNvPr id="107523" name="Rectangle 2">
            <a:extLst>
              <a:ext uri="{FF2B5EF4-FFF2-40B4-BE49-F238E27FC236}">
                <a16:creationId xmlns="" xmlns:a16="http://schemas.microsoft.com/office/drawing/2014/main" id="{5755D954-C8DE-471E-92DF-1D7C5BA3FF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="" xmlns:a16="http://schemas.microsoft.com/office/drawing/2014/main" id="{4A97E025-2335-4E1C-98FC-A48B2066C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60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="" xmlns:a16="http://schemas.microsoft.com/office/drawing/2014/main" id="{9B1E6008-A7D6-403B-BC36-064DD7F510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721A5F-360E-445A-8E09-DB4991DD3A90}" type="slidenum">
              <a:rPr kumimoji="0" lang="hu-HU" altLang="hu-HU" smtClean="0"/>
              <a:pPr>
                <a:spcBef>
                  <a:spcPct val="0"/>
                </a:spcBef>
              </a:pPr>
              <a:t>68</a:t>
            </a:fld>
            <a:endParaRPr kumimoji="0" lang="hu-HU" altLang="hu-HU"/>
          </a:p>
        </p:txBody>
      </p:sp>
      <p:sp>
        <p:nvSpPr>
          <p:cNvPr id="109571" name="Rectangle 2">
            <a:extLst>
              <a:ext uri="{FF2B5EF4-FFF2-40B4-BE49-F238E27FC236}">
                <a16:creationId xmlns="" xmlns:a16="http://schemas.microsoft.com/office/drawing/2014/main" id="{A8CBF163-C4F0-4023-814F-FAF23B8B4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="" xmlns:a16="http://schemas.microsoft.com/office/drawing/2014/main" id="{61EB4062-ADEA-49A7-8E32-EF6B4267E0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3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="" xmlns:a16="http://schemas.microsoft.com/office/drawing/2014/main" id="{49158627-5009-4DAB-8821-ECFF2FB91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AA40ED-96C8-4DF6-A819-2B5D424608AD}" type="slidenum">
              <a:rPr kumimoji="0" lang="hu-HU" altLang="hu-HU" smtClean="0"/>
              <a:pPr>
                <a:spcBef>
                  <a:spcPct val="0"/>
                </a:spcBef>
              </a:pPr>
              <a:t>69</a:t>
            </a:fld>
            <a:endParaRPr kumimoji="0" lang="hu-HU" altLang="hu-HU"/>
          </a:p>
        </p:txBody>
      </p:sp>
      <p:sp>
        <p:nvSpPr>
          <p:cNvPr id="111619" name="Rectangle 2">
            <a:extLst>
              <a:ext uri="{FF2B5EF4-FFF2-40B4-BE49-F238E27FC236}">
                <a16:creationId xmlns="" xmlns:a16="http://schemas.microsoft.com/office/drawing/2014/main" id="{54A2D38C-1337-41D6-B0FE-98A1D40B11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="" xmlns:a16="http://schemas.microsoft.com/office/drawing/2014/main" id="{0BE0C968-5425-40C7-AC2F-15B0A17A8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17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="" xmlns:a16="http://schemas.microsoft.com/office/drawing/2014/main" id="{18E55368-FAB5-4913-9A3E-A2CBE2DD22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C78457-E30F-40E3-90AC-17C2FC37F808}" type="slidenum">
              <a:rPr kumimoji="0" lang="hu-HU" altLang="hu-HU" smtClean="0"/>
              <a:pPr>
                <a:spcBef>
                  <a:spcPct val="0"/>
                </a:spcBef>
              </a:pPr>
              <a:t>91</a:t>
            </a:fld>
            <a:endParaRPr kumimoji="0" lang="hu-HU" altLang="hu-HU"/>
          </a:p>
        </p:txBody>
      </p:sp>
      <p:sp>
        <p:nvSpPr>
          <p:cNvPr id="135171" name="Rectangle 2">
            <a:extLst>
              <a:ext uri="{FF2B5EF4-FFF2-40B4-BE49-F238E27FC236}">
                <a16:creationId xmlns="" xmlns:a16="http://schemas.microsoft.com/office/drawing/2014/main" id="{7F5581DF-6A6F-4A0C-B884-E2DBAE2D74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="" xmlns:a16="http://schemas.microsoft.com/office/drawing/2014/main" id="{60DD5C70-2442-49ED-941C-F3DB8C8E8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6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="" xmlns:a16="http://schemas.microsoft.com/office/drawing/2014/main" id="{3048B39B-FA9F-4738-823F-AE624790BD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258581-DBE1-4799-A543-0751653B14CC}" type="slidenum">
              <a:rPr kumimoji="0" lang="hu-HU" altLang="hu-HU" smtClean="0"/>
              <a:pPr>
                <a:spcBef>
                  <a:spcPct val="0"/>
                </a:spcBef>
              </a:pPr>
              <a:t>6</a:t>
            </a:fld>
            <a:endParaRPr kumimoji="0" lang="hu-HU" altLang="hu-HU"/>
          </a:p>
        </p:txBody>
      </p:sp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456BA32D-ABFA-4578-9642-C5DE8A553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="" xmlns:a16="http://schemas.microsoft.com/office/drawing/2014/main" id="{A02C7DE8-71A1-45A0-86FD-46AC8C1299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79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="" xmlns:a16="http://schemas.microsoft.com/office/drawing/2014/main" id="{973FFAC6-7B0A-43D0-B665-B38448789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EB63E3-F5F6-4958-BF35-AACFA0B01AC2}" type="slidenum">
              <a:rPr kumimoji="0" lang="hu-HU" altLang="hu-HU" smtClean="0"/>
              <a:pPr>
                <a:spcBef>
                  <a:spcPct val="0"/>
                </a:spcBef>
              </a:pPr>
              <a:t>7</a:t>
            </a:fld>
            <a:endParaRPr kumimoji="0" lang="hu-HU" altLang="hu-HU"/>
          </a:p>
        </p:txBody>
      </p:sp>
      <p:sp>
        <p:nvSpPr>
          <p:cNvPr id="16387" name="Rectangle 2">
            <a:extLst>
              <a:ext uri="{FF2B5EF4-FFF2-40B4-BE49-F238E27FC236}">
                <a16:creationId xmlns="" xmlns:a16="http://schemas.microsoft.com/office/drawing/2014/main" id="{BD44DD11-EAD5-4721-9725-A4468CBD31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="" xmlns:a16="http://schemas.microsoft.com/office/drawing/2014/main" id="{F91730D2-88C6-4569-85BD-F6837B133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08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="" xmlns:a16="http://schemas.microsoft.com/office/drawing/2014/main" id="{8CE14A10-8102-42AE-9CF1-2763020543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A12CF1-B390-4D2D-8DC5-0F71AF14776D}" type="slidenum">
              <a:rPr kumimoji="0" lang="hu-HU" altLang="hu-HU" smtClean="0"/>
              <a:pPr>
                <a:spcBef>
                  <a:spcPct val="0"/>
                </a:spcBef>
              </a:pPr>
              <a:t>8</a:t>
            </a:fld>
            <a:endParaRPr kumimoji="0" lang="hu-HU" altLang="hu-HU"/>
          </a:p>
        </p:txBody>
      </p:sp>
      <p:sp>
        <p:nvSpPr>
          <p:cNvPr id="18435" name="Rectangle 2">
            <a:extLst>
              <a:ext uri="{FF2B5EF4-FFF2-40B4-BE49-F238E27FC236}">
                <a16:creationId xmlns="" xmlns:a16="http://schemas.microsoft.com/office/drawing/2014/main" id="{9AEE0467-9A4A-43A4-ADB4-679D61613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="" xmlns:a16="http://schemas.microsoft.com/office/drawing/2014/main" id="{051ACE2C-E8BB-47F1-9B4B-D9A9571AC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23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="" xmlns:a16="http://schemas.microsoft.com/office/drawing/2014/main" id="{6858A08E-CC62-4B9C-B1D8-D8F2A4499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846792-F717-41C5-B249-0BE5445CA7ED}" type="slidenum">
              <a:rPr kumimoji="0" lang="hu-HU" altLang="hu-HU" smtClean="0"/>
              <a:pPr>
                <a:spcBef>
                  <a:spcPct val="0"/>
                </a:spcBef>
              </a:pPr>
              <a:t>10</a:t>
            </a:fld>
            <a:endParaRPr kumimoji="0" lang="hu-HU" altLang="hu-HU"/>
          </a:p>
        </p:txBody>
      </p:sp>
      <p:sp>
        <p:nvSpPr>
          <p:cNvPr id="21507" name="Rectangle 2">
            <a:extLst>
              <a:ext uri="{FF2B5EF4-FFF2-40B4-BE49-F238E27FC236}">
                <a16:creationId xmlns="" xmlns:a16="http://schemas.microsoft.com/office/drawing/2014/main" id="{9C91CD05-EE68-4C9A-B857-638D1B38B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="" xmlns:a16="http://schemas.microsoft.com/office/drawing/2014/main" id="{A3F74EA7-F6FC-48A4-BE9A-8E8E1C869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04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="" xmlns:a16="http://schemas.microsoft.com/office/drawing/2014/main" id="{8832E45D-813F-4338-9277-CDC711C567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6BB05B-57B3-4BC1-BF87-2AB0F51FB997}" type="slidenum">
              <a:rPr kumimoji="0" lang="hu-HU" altLang="hu-HU" smtClean="0"/>
              <a:pPr>
                <a:spcBef>
                  <a:spcPct val="0"/>
                </a:spcBef>
              </a:pPr>
              <a:t>11</a:t>
            </a:fld>
            <a:endParaRPr kumimoji="0" lang="hu-HU" altLang="hu-HU"/>
          </a:p>
        </p:txBody>
      </p:sp>
      <p:sp>
        <p:nvSpPr>
          <p:cNvPr id="23555" name="Rectangle 2">
            <a:extLst>
              <a:ext uri="{FF2B5EF4-FFF2-40B4-BE49-F238E27FC236}">
                <a16:creationId xmlns="" xmlns:a16="http://schemas.microsoft.com/office/drawing/2014/main" id="{A329B129-8591-4401-B550-EF60FB259C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="" xmlns:a16="http://schemas.microsoft.com/office/drawing/2014/main" id="{0DDA6F3D-CCCC-4B5B-9F74-80A61FC14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718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="" xmlns:a16="http://schemas.microsoft.com/office/drawing/2014/main" id="{2CB7C8C9-792C-4BC9-B974-B435501A98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6BC43C-15D6-4396-8984-A636C590C58E}" type="slidenum">
              <a:rPr kumimoji="0" lang="hu-HU" altLang="hu-HU" smtClean="0"/>
              <a:pPr>
                <a:spcBef>
                  <a:spcPct val="0"/>
                </a:spcBef>
              </a:pPr>
              <a:t>12</a:t>
            </a:fld>
            <a:endParaRPr kumimoji="0" lang="hu-HU" altLang="hu-HU"/>
          </a:p>
        </p:txBody>
      </p:sp>
      <p:sp>
        <p:nvSpPr>
          <p:cNvPr id="25603" name="Rectangle 2">
            <a:extLst>
              <a:ext uri="{FF2B5EF4-FFF2-40B4-BE49-F238E27FC236}">
                <a16:creationId xmlns="" xmlns:a16="http://schemas.microsoft.com/office/drawing/2014/main" id="{E5992DA7-34EE-44A9-9A98-CE9A4E94B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="" xmlns:a16="http://schemas.microsoft.com/office/drawing/2014/main" id="{D3F09EAA-AE2F-4F04-86FE-5F3F74BE4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09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08337FA2-D057-4181-B59B-18F5D31AB4F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="" xmlns:a16="http://schemas.microsoft.com/office/drawing/2014/main" id="{2B34C3AB-8FF8-4F65-AACC-568C1D344E6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="" xmlns:a16="http://schemas.microsoft.com/office/drawing/2014/main" id="{D7FE8291-C2AA-4176-910C-24A4F696CEC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Arial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="" xmlns:a16="http://schemas.microsoft.com/office/drawing/2014/main" id="{4A104222-C5C8-4856-BC30-F724972D47D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Arial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="" xmlns:a16="http://schemas.microsoft.com/office/drawing/2014/main" id="{F5893BB6-3956-48DB-9F9D-CC08F854CA4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Arial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="" xmlns:a16="http://schemas.microsoft.com/office/drawing/2014/main" id="{B22EF71A-9265-47A8-BB4F-C973829EAC4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="" xmlns:a16="http://schemas.microsoft.com/office/drawing/2014/main" id="{0EC40995-6E8D-4BEB-8D90-0FDEAFC465C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Arial" charset="0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="" xmlns:a16="http://schemas.microsoft.com/office/drawing/2014/main" id="{2CBC6481-A384-4683-962B-F8D7C988FC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Arial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="" xmlns:a16="http://schemas.microsoft.com/office/drawing/2014/main" id="{CA481FCC-23EA-4D16-ADE8-1925E9F3F98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35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hu-HU" altLang="hu-HU" noProof="0"/>
              <a:t>Mintacím szerkesztése</a:t>
            </a:r>
          </a:p>
        </p:txBody>
      </p:sp>
      <p:sp>
        <p:nvSpPr>
          <p:cNvPr id="1935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hu-HU" altLang="hu-HU" noProof="0"/>
              <a:t>Alcím mintájának szerkesztése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="" xmlns:a16="http://schemas.microsoft.com/office/drawing/2014/main" id="{7769ABAF-E7CC-4730-A166-57A3BB4B824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4" name="Rectangle 14">
            <a:extLst>
              <a:ext uri="{FF2B5EF4-FFF2-40B4-BE49-F238E27FC236}">
                <a16:creationId xmlns="" xmlns:a16="http://schemas.microsoft.com/office/drawing/2014/main" id="{9354FFCF-AEA2-47BA-89A9-91919CCF34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5" name="Rectangle 15">
            <a:extLst>
              <a:ext uri="{FF2B5EF4-FFF2-40B4-BE49-F238E27FC236}">
                <a16:creationId xmlns="" xmlns:a16="http://schemas.microsoft.com/office/drawing/2014/main" id="{FF33017D-8C24-4C39-84E4-5BA74EF85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31F94-4FDE-488C-9C34-5EED8A5BDC8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45283473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78BD63BD-BCEE-473D-887A-86010256CD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32A2F08E-533F-4E75-92F4-97CC33DD5D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DC3C1-4EAD-4AE1-BED5-56EEFB91204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6E3958D9-8B1F-44A5-881F-EBD9A3281F1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85878134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B51A9C6C-918C-4725-96CD-AD96849EEF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856AC059-E538-4AF7-B660-AA5EAF5AE5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5676A-177A-4309-93E3-4E2C84CB3B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797A6527-85BD-420F-8FA3-A0564AB4C1A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9197297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0DA21BA-D8FF-41F4-88B5-8F54123285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348FE9-20CB-4533-89FE-B63D171314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547EB-1401-47FF-81A4-090B8D239A7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EDD90388-965C-4CAA-8250-92CCA330B48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61802255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2268AE8B-C32F-4277-A4B3-B2B2B6C73B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99DECD1C-ABE1-4D17-838A-3690794AF0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3FC76-99FA-46CC-9BAB-EEFF91360CD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EEBF9E90-F792-40F9-B985-E95414CA3D9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35029278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A8013006-C6B0-4024-9C7A-04055AF22E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B6645A9E-6126-4368-9D71-C0DC0D2FCEE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60D70-BF6E-4AEC-AC95-BC6CEA2C356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97CD3E22-A701-4197-ABEA-240E072C1B9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92095109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54571F4E-BE92-4581-9B81-D812E15D3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0E1C0F1E-502A-4920-8B04-67E3594942F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83C70-1E76-40A7-BA3F-221C872304B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18A4078F-A79B-4552-888B-E4EEF570F25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60858816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257EAD66-60D6-494C-AAD2-23BACC5B0F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C711BB92-6A2E-48C2-BA9F-C764A39745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0F768-AEBF-4D47-B85B-A69EF68215C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213B9D6E-950B-45F8-9908-6F796ACABE1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74328906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ECAB5AB7-043E-4FE5-B895-6E6957576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C31D7E69-C40D-4EE3-8867-12338DA198E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5C07F-33C2-4DEB-AFAD-BBE9FF6B5E8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285D1F4F-ED11-4C9C-ADDB-E5CA88D8989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21240399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9F0EF44E-4D35-4916-ABB2-DCF3382841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D565AF97-97DA-461C-B88F-30FDD79AE9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3FDA-1D3A-40FC-BE31-301FC77DC7D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9" name="Rectangle 14">
            <a:extLst>
              <a:ext uri="{FF2B5EF4-FFF2-40B4-BE49-F238E27FC236}">
                <a16:creationId xmlns="" xmlns:a16="http://schemas.microsoft.com/office/drawing/2014/main" id="{A3580645-45CD-42FB-9B83-899F942CE11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15447257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0399FFC-A244-4344-AEA9-432AE7A20E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8BD1524-7511-4A2A-98D5-50B712F108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606FF-E0DD-4BAA-91BD-E609572D867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1FF4EF0A-910E-40B9-B273-9015F87E509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05323081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5C32F536-8DCC-4999-B4B6-5C56D0EF03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D31E5DA5-355B-4E54-B627-E350A626594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12990-830E-4487-B622-A0DD7BC2C3B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2DA52EAF-B7DB-448F-8173-C19BB8BD40B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0339162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8753ECD8-3433-4584-9441-48C3F33771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0316909E-82B8-40E0-8736-638121997E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16E28-ECE2-4723-8AC8-2B7BBDE04DB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EAA368A2-331B-4EA2-8363-B6EE1B6AEAA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49785824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0D2BCB19-5B7F-49BE-8E81-8167477E9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70488CF8-1496-44BA-9A46-B730AE76B3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4B056-F045-48AA-8889-03F815E0067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1BF23B6B-654F-4408-A8AB-9B568CEC923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44413487"/>
      </p:ext>
    </p:extLst>
  </p:cSld>
  <p:clrMapOvr>
    <a:masterClrMapping/>
  </p:clrMapOvr>
  <p:transition spd="med">
    <p:zoom/>
    <p:sndAc>
      <p:stSnd>
        <p:snd r:embed="rId1" name="KATTINT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="" xmlns:a16="http://schemas.microsoft.com/office/drawing/2014/main" id="{87613837-3283-4536-8D2A-BAF4D9F407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92515" name="Rectangle 3">
            <a:extLst>
              <a:ext uri="{FF2B5EF4-FFF2-40B4-BE49-F238E27FC236}">
                <a16:creationId xmlns="" xmlns:a16="http://schemas.microsoft.com/office/drawing/2014/main" id="{16528928-6A86-471F-9618-332ED30265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D016A0-98B4-441E-B36E-1E783BCE2C3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grpSp>
        <p:nvGrpSpPr>
          <p:cNvPr id="1028" name="Group 4">
            <a:extLst>
              <a:ext uri="{FF2B5EF4-FFF2-40B4-BE49-F238E27FC236}">
                <a16:creationId xmlns="" xmlns:a16="http://schemas.microsoft.com/office/drawing/2014/main" id="{FF5EAED7-4911-425E-AF98-7FD84AC95CE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="" xmlns:a16="http://schemas.microsoft.com/office/drawing/2014/main" id="{AE5E7B24-6850-47A1-8730-3A0CA2027F4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92518" name="Freeform 6">
                <a:extLst>
                  <a:ext uri="{FF2B5EF4-FFF2-40B4-BE49-F238E27FC236}">
                    <a16:creationId xmlns="" xmlns:a16="http://schemas.microsoft.com/office/drawing/2014/main" id="{361841F5-4C23-44CD-A68B-185F9AECF50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Arial" charset="0"/>
                </a:endParaRPr>
              </a:p>
            </p:txBody>
          </p:sp>
          <p:sp>
            <p:nvSpPr>
              <p:cNvPr id="192519" name="Freeform 7">
                <a:extLst>
                  <a:ext uri="{FF2B5EF4-FFF2-40B4-BE49-F238E27FC236}">
                    <a16:creationId xmlns="" xmlns:a16="http://schemas.microsoft.com/office/drawing/2014/main" id="{9A3E989B-9DF6-4DA0-A32E-87C4AD95FA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Arial" charset="0"/>
                </a:endParaRPr>
              </a:p>
            </p:txBody>
          </p:sp>
          <p:sp>
            <p:nvSpPr>
              <p:cNvPr id="192520" name="Freeform 8">
                <a:extLst>
                  <a:ext uri="{FF2B5EF4-FFF2-40B4-BE49-F238E27FC236}">
                    <a16:creationId xmlns="" xmlns:a16="http://schemas.microsoft.com/office/drawing/2014/main" id="{7827789C-910F-41F3-A1F5-E1DEBB30A9C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Arial" charset="0"/>
                </a:endParaRPr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="" xmlns:a16="http://schemas.microsoft.com/office/drawing/2014/main" id="{56D87E36-925D-4B49-98E9-CA7D20C130D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522" name="Freeform 10">
                <a:extLst>
                  <a:ext uri="{FF2B5EF4-FFF2-40B4-BE49-F238E27FC236}">
                    <a16:creationId xmlns="" xmlns:a16="http://schemas.microsoft.com/office/drawing/2014/main" id="{650E1E70-6838-4C8D-9DF0-D7B2A5E242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Arial" charset="0"/>
                </a:endParaRPr>
              </a:p>
            </p:txBody>
          </p:sp>
        </p:grpSp>
        <p:sp>
          <p:nvSpPr>
            <p:cNvPr id="192523" name="Freeform 11">
              <a:extLst>
                <a:ext uri="{FF2B5EF4-FFF2-40B4-BE49-F238E27FC236}">
                  <a16:creationId xmlns="" xmlns:a16="http://schemas.microsoft.com/office/drawing/2014/main" id="{2D6C1EDF-56AC-45BA-B8AE-9875150355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Arial" charset="0"/>
              </a:endParaRPr>
            </a:p>
          </p:txBody>
        </p:sp>
        <p:sp>
          <p:nvSpPr>
            <p:cNvPr id="1034" name="Freeform 12">
              <a:extLst>
                <a:ext uri="{FF2B5EF4-FFF2-40B4-BE49-F238E27FC236}">
                  <a16:creationId xmlns="" xmlns:a16="http://schemas.microsoft.com/office/drawing/2014/main" id="{DBE5A90A-34AB-4CB4-B4CC-41C701079C6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2525" name="Rectangle 13">
            <a:extLst>
              <a:ext uri="{FF2B5EF4-FFF2-40B4-BE49-F238E27FC236}">
                <a16:creationId xmlns="" xmlns:a16="http://schemas.microsoft.com/office/drawing/2014/main" id="{ECC3BC38-44FF-484E-9145-68886915D35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92526" name="Rectangle 14">
            <a:extLst>
              <a:ext uri="{FF2B5EF4-FFF2-40B4-BE49-F238E27FC236}">
                <a16:creationId xmlns="" xmlns:a16="http://schemas.microsoft.com/office/drawing/2014/main" id="{01E705B1-0A8C-4A22-80C4-7B74E2E1E0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i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92527" name="Rectangle 15">
            <a:extLst>
              <a:ext uri="{FF2B5EF4-FFF2-40B4-BE49-F238E27FC236}">
                <a16:creationId xmlns="" xmlns:a16="http://schemas.microsoft.com/office/drawing/2014/main" id="{62893DAD-A2EA-4997-A3E2-CB7607E01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ransition spd="med">
    <p:zoom/>
    <p:sndAc>
      <p:stSnd>
        <p:snd r:embed="rId16" name="KATTINT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5.bin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6.bin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7.bin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9.bin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0.bin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1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2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3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emberesavilagur.uw.hu/index.html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4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8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9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20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21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="" xmlns:a16="http://schemas.microsoft.com/office/drawing/2014/main" id="{BCF35885-7F31-44B6-90B9-0896DA5BA8E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27432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6600">
                <a:solidFill>
                  <a:schemeClr val="tx1"/>
                </a:solidFill>
                <a:effectLst/>
              </a:rPr>
              <a:t>ŰRDINAMIKA — 1</a:t>
            </a:r>
            <a:r>
              <a:rPr lang="hu-HU" altLang="hu-HU" sz="66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hu-HU" altLang="hu-HU" sz="7200"/>
              <a:t> 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="" xmlns:a16="http://schemas.microsoft.com/office/drawing/2014/main" id="{3C4DAF1C-5156-454A-8B3E-D57B0FEC0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743200"/>
            <a:ext cx="9144000" cy="4114800"/>
          </a:xfrm>
          <a:solidFill>
            <a:schemeClr val="bg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altLang="hu-HU" sz="1000" b="1" dirty="0">
              <a:effectLst/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dirty="0">
                <a:effectLst/>
                <a:latin typeface="Times New Roman" panose="02020603050405020304" pitchFamily="18" charset="0"/>
              </a:rPr>
              <a:t>AZ ARISZTOTELÉSZI VILÁGKÉP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dirty="0">
                <a:effectLst/>
                <a:latin typeface="Times New Roman" panose="02020603050405020304" pitchFamily="18" charset="0"/>
              </a:rPr>
              <a:t> KIALAKULÁSA, URALMA ÉS LEBONTÁSA,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dirty="0">
                <a:effectLst/>
                <a:latin typeface="Times New Roman" panose="02020603050405020304" pitchFamily="18" charset="0"/>
              </a:rPr>
              <a:t>A NEWTONI VILÁGKÉP FELÉPÍTÉSE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dirty="0"/>
              <a:t>AZ ŰRREPÜLÉS ELMÉLETÉNEK MEGSZÜLETÉSE</a:t>
            </a:r>
            <a:r>
              <a:rPr lang="hu-HU" altLang="hu-HU" sz="2400" b="1" dirty="0">
                <a:latin typeface="Arial" panose="020B0604020202020204" pitchFamily="34" charset="0"/>
              </a:rPr>
              <a:t>,</a:t>
            </a:r>
            <a:r>
              <a:rPr lang="hu-HU" alt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VALAMINT AZ EMBERES ŰRREPÜLÉS KORSZAKÁNAK KEZDETE</a:t>
            </a:r>
            <a:endParaRPr lang="hu-HU" altLang="hu-HU" sz="14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altLang="hu-HU" sz="2000" b="1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dirty="0">
                <a:latin typeface="Times New Roman" panose="02020603050405020304" pitchFamily="18" charset="0"/>
              </a:rPr>
              <a:t>Prof., </a:t>
            </a:r>
            <a:r>
              <a:rPr lang="hu-HU" altLang="hu-HU" sz="2400" b="1" dirty="0">
                <a:latin typeface="Arial" panose="020B0604020202020204" pitchFamily="34" charset="0"/>
              </a:rPr>
              <a:t> d</a:t>
            </a:r>
            <a:r>
              <a:rPr lang="hu-HU" altLang="hu-HU" sz="2400" b="1" dirty="0"/>
              <a:t>r. Szabó József ny. vezérőrnagy,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dirty="0"/>
              <a:t>c. egyetemi tanár, az MTA doktora (D. </a:t>
            </a:r>
            <a:r>
              <a:rPr lang="hu-HU" altLang="hu-HU" sz="2400" b="1" dirty="0" err="1"/>
              <a:t>Sc</a:t>
            </a:r>
            <a:r>
              <a:rPr lang="hu-HU" altLang="hu-HU" sz="2400" b="1" dirty="0"/>
              <a:t>.)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dirty="0"/>
              <a:t>szabo.jozsef95@</a:t>
            </a:r>
            <a:r>
              <a:rPr lang="hu-HU" altLang="hu-HU" sz="2400" b="1" dirty="0" err="1"/>
              <a:t>upcmail.hu</a:t>
            </a:r>
            <a:endParaRPr lang="hu-HU" altLang="hu-HU" sz="2400" b="1" dirty="0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="" xmlns:a16="http://schemas.microsoft.com/office/drawing/2014/main" id="{47453F72-3CB6-468E-8952-537363ABA41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  <a:t/>
            </a:r>
            <a:b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</a:br>
            <a: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  <a:t/>
            </a:r>
            <a:b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</a:br>
            <a: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  <a:t/>
            </a:r>
            <a:b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</a:br>
            <a:r>
              <a:rPr lang="hu-HU" altLang="hu-HU" sz="4000">
                <a:solidFill>
                  <a:schemeClr val="tx1"/>
                </a:solidFill>
                <a:latin typeface="Times New Roman" pitchFamily="18" charset="0"/>
              </a:rPr>
              <a:t>AZ ARISZTOTELÉSZI VILÁGKÉP</a:t>
            </a:r>
            <a:r>
              <a:rPr lang="hu-HU" altLang="hu-HU" sz="4000" b="0">
                <a:solidFill>
                  <a:srgbClr val="111111"/>
                </a:solidFill>
                <a:latin typeface="Times New Roman" pitchFamily="18" charset="0"/>
              </a:rPr>
              <a:t/>
            </a:r>
            <a:br>
              <a:rPr lang="hu-HU" altLang="hu-HU" sz="4000" b="0">
                <a:solidFill>
                  <a:srgbClr val="111111"/>
                </a:solidFill>
                <a:latin typeface="Times New Roman" pitchFamily="18" charset="0"/>
              </a:rPr>
            </a:br>
            <a:endParaRPr lang="hu-HU" altLang="hu-HU">
              <a:solidFill>
                <a:srgbClr val="111111"/>
              </a:solidFill>
              <a:latin typeface="Times New Roman" pitchFamily="18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="" xmlns:a16="http://schemas.microsoft.com/office/drawing/2014/main" id="{DB6DB593-AF6B-4954-9A1D-41ECFA6B2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  <a:ln w="3810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hu-HU" b="1" dirty="0"/>
              <a:t>A mozgások arisztotelészi osztályozása: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hu-HU" sz="2400" dirty="0"/>
              <a:t>Először is a mozgás két részre osztható. Van az égi mozgás, és a Holdon inneni, vagyis a Földi mozgás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hu-HU" sz="2400" dirty="0"/>
              <a:t>A két mozgás alapvetően különbözik egymástól.</a:t>
            </a:r>
          </a:p>
          <a:p>
            <a:pPr algn="just">
              <a:defRPr/>
            </a:pPr>
            <a:r>
              <a:rPr lang="hu-HU" sz="2400" dirty="0"/>
              <a:t>Az égi, örök </a:t>
            </a:r>
            <a:r>
              <a:rPr lang="hu-HU" sz="2400" dirty="0" smtClean="0"/>
              <a:t>rend</a:t>
            </a:r>
            <a:r>
              <a:rPr lang="en-US" sz="2400" dirty="0" smtClean="0"/>
              <a:t> (</a:t>
            </a:r>
            <a:r>
              <a:rPr lang="en-US" sz="2400" dirty="0" err="1" smtClean="0"/>
              <a:t>vagy</a:t>
            </a:r>
            <a:r>
              <a:rPr lang="en-US" sz="2400" dirty="0" smtClean="0"/>
              <a:t> </a:t>
            </a:r>
            <a:r>
              <a:rPr lang="en-US" sz="2400" dirty="0" err="1" smtClean="0"/>
              <a:t>harmónia</a:t>
            </a:r>
            <a:r>
              <a:rPr lang="en-US" sz="2400" dirty="0" smtClean="0"/>
              <a:t>)</a:t>
            </a:r>
            <a:r>
              <a:rPr lang="hu-HU" sz="2400" dirty="0" smtClean="0"/>
              <a:t> </a:t>
            </a:r>
            <a:r>
              <a:rPr lang="hu-HU" sz="2400" dirty="0"/>
              <a:t>szerinti mozgás. Az ilyen mozgást végzőknek lelkük van, vagyis isteni lények, hozzájuk csak a tökéletes körmozgás méltó.</a:t>
            </a:r>
          </a:p>
          <a:p>
            <a:pPr algn="just">
              <a:defRPr/>
            </a:pPr>
            <a:r>
              <a:rPr lang="hu-HU" sz="2400" dirty="0"/>
              <a:t>Az égi mozgásoktól különbözik a Földi mozgás, mely felosztható:</a:t>
            </a:r>
          </a:p>
          <a:p>
            <a:pPr lvl="1" algn="just">
              <a:defRPr/>
            </a:pPr>
            <a:r>
              <a:rPr lang="hu-HU" sz="2400" dirty="0"/>
              <a:t>Az élőlények, vagyis az emberek mozgására, amely kaotikus,</a:t>
            </a:r>
          </a:p>
          <a:p>
            <a:pPr lvl="1" algn="just">
              <a:defRPr/>
            </a:pPr>
            <a:r>
              <a:rPr lang="hu-HU" sz="2400" dirty="0"/>
              <a:t>Természetes mozgásra, a nehéznek lenn, a könnyűnek fen a helye.</a:t>
            </a:r>
          </a:p>
          <a:p>
            <a:pPr lvl="1" algn="just">
              <a:defRPr/>
            </a:pPr>
            <a:r>
              <a:rPr lang="hu-HU" sz="2400" dirty="0"/>
              <a:t>Kényszermozgásra, amelyhez hatóerőre van szükség, vagyis ha van erő, akkor van mozgás, ha nincs erő, akkor mozgás sincs, vagyis a sebesség nulla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="" xmlns:a16="http://schemas.microsoft.com/office/drawing/2014/main" id="{837ADAB1-969D-43F9-A03F-6CBC190226F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  <a:t/>
            </a:r>
            <a:b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</a:br>
            <a: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  <a:t/>
            </a:r>
            <a:b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</a:br>
            <a: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  <a:t/>
            </a:r>
            <a:br>
              <a:rPr lang="hu-HU" altLang="hu-HU" sz="2000" b="0">
                <a:solidFill>
                  <a:srgbClr val="111111"/>
                </a:solidFill>
                <a:latin typeface="Times New Roman" pitchFamily="18" charset="0"/>
              </a:rPr>
            </a:br>
            <a:r>
              <a:rPr lang="hu-HU" altLang="hu-HU" sz="4000">
                <a:solidFill>
                  <a:schemeClr val="tx1"/>
                </a:solidFill>
                <a:latin typeface="Times New Roman" pitchFamily="18" charset="0"/>
              </a:rPr>
              <a:t>AZ ARISZTOTELÉSZI VILÁGKÉP</a:t>
            </a:r>
            <a:r>
              <a:rPr lang="hu-HU" altLang="hu-HU" sz="4000" b="0">
                <a:solidFill>
                  <a:srgbClr val="111111"/>
                </a:solidFill>
                <a:latin typeface="Times New Roman" pitchFamily="18" charset="0"/>
              </a:rPr>
              <a:t/>
            </a:r>
            <a:br>
              <a:rPr lang="hu-HU" altLang="hu-HU" sz="4000" b="0">
                <a:solidFill>
                  <a:srgbClr val="111111"/>
                </a:solidFill>
                <a:latin typeface="Times New Roman" pitchFamily="18" charset="0"/>
              </a:rPr>
            </a:br>
            <a:endParaRPr lang="hu-HU" altLang="hu-HU">
              <a:solidFill>
                <a:srgbClr val="111111"/>
              </a:solidFill>
              <a:latin typeface="Times New Roman" pitchFamily="18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="" xmlns:a16="http://schemas.microsoft.com/office/drawing/2014/main" id="{E4F5DD1B-5762-4F22-9E66-C53C6F4B49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  <a:ln w="3810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mozgás tehát – 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folyamat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!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</a:t>
            </a:r>
            <a:r>
              <a:rPr lang="en-US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v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~ F,  ha  F = </a:t>
            </a:r>
            <a:r>
              <a:rPr lang="hu-HU" altLang="hu-HU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0,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akkor a 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v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= </a:t>
            </a:r>
            <a:r>
              <a:rPr lang="hu-HU" altLang="hu-HU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0.</a:t>
            </a:r>
            <a:endParaRPr lang="hu-HU" altLang="hu-HU" b="1" i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Az arisztotelészi mozgástan — </a:t>
            </a:r>
            <a:r>
              <a:rPr lang="hu-HU" altLang="hu-HU" sz="28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peripatetikus dinamika</a:t>
            </a:r>
            <a:endParaRPr lang="hu-HU" altLang="hu-HU" sz="28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="" xmlns:a16="http://schemas.microsoft.com/office/drawing/2014/main" id="{CC60C7D5-2B2A-47F9-A165-F294ADC26CB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b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hu-HU" altLang="hu-HU" b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hu-HU" altLang="hu-HU" sz="4000">
                <a:solidFill>
                  <a:schemeClr val="tx1"/>
                </a:solidFill>
                <a:effectLst/>
                <a:latin typeface="Times New Roman" pitchFamily="18" charset="0"/>
              </a:rPr>
              <a:t>AZ ARISZTOTELÉSZI VILÁGKÉP</a:t>
            </a:r>
            <a:br>
              <a:rPr lang="hu-HU" altLang="hu-HU" sz="400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hu-HU" altLang="hu-HU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="" xmlns:a16="http://schemas.microsoft.com/office/drawing/2014/main" id="{ABEE4153-C4DC-4C80-B536-B45ECD0C7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rgbClr val="000000"/>
          </a:solidFill>
        </p:spPr>
        <p:txBody>
          <a:bodyPr/>
          <a:lstStyle/>
          <a:p>
            <a:pPr algn="just" eaLnBrk="1" hangingPunct="1">
              <a:lnSpc>
                <a:spcPts val="4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anyag nem atomos, hanem folytonos. Az égi anya</a:t>
            </a:r>
            <a:r>
              <a:rPr lang="hu-HU" altLang="hu-HU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változatlan, nem keletkezik és nem szűnik </a:t>
            </a:r>
            <a:r>
              <a:rPr lang="hu-HU" altLang="hu-HU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meg,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tökéletes anyag, 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(kvintesszencia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v. latinosan: </a:t>
            </a:r>
            <a:r>
              <a:rPr lang="hu-HU" altLang="hu-HU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quinta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esencia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ts val="4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szublunáris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világ a sokféle változás világa.</a:t>
            </a:r>
          </a:p>
          <a:p>
            <a:pPr algn="just" eaLnBrk="1" hangingPunct="1">
              <a:lnSpc>
                <a:spcPts val="4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Arisztotelész vallotta: vákuum sem fizikailag, sem fogalmilag nem létezhet. Ennek </a:t>
            </a:r>
            <a:r>
              <a:rPr lang="hu-HU" altLang="hu-HU" dirty="0" smtClean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bizonyítására 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azt hozta fel, ha vákuum lenne, benne a sebesség végtelen nagy lehetne. Ez </a:t>
            </a:r>
            <a:r>
              <a:rPr lang="hu-HU" altLang="hu-HU" dirty="0" smtClean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igaz</a:t>
            </a:r>
            <a:r>
              <a:rPr lang="en-US" altLang="hu-HU" dirty="0" smtClean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!?</a:t>
            </a:r>
            <a:r>
              <a:rPr lang="hu-HU" altLang="hu-HU" dirty="0" smtClean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0DFBE85F-3ED7-4AB7-B594-4F51F7E5577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8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AZ ÉGI MOZGÁSOKRÓL</a:t>
            </a:r>
            <a:endParaRPr lang="hu-HU" altLang="hu-HU" sz="4800">
              <a:solidFill>
                <a:schemeClr val="tx1"/>
              </a:solidFill>
              <a:effectLst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="" xmlns:a16="http://schemas.microsoft.com/office/drawing/2014/main" id="{6C2434B3-8D48-4E0D-9185-2F8F06B05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6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Az asztronómiával szemben támasztott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követelmé-nyek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— írja le az égbolt jelenségeit (benne a Nap és a Hold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keltét nyugtát, a holdfázisokat, a csillagok mozgását);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— adjon fizikai képet a mozgások lényegéről, az égi-testek méreteiről, a köztük lévő távolságokról (L).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E kérdésekkel kapcsolatban az ókor egyes tudósai — amint a továbbiakban látni fogjuk, a Naprendszeren belül — meglepően pontos méréseredményekre is juthattak.</a:t>
            </a:r>
            <a:r>
              <a:rPr lang="hu-HU" altLang="hu-HU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="" xmlns:a16="http://schemas.microsoft.com/office/drawing/2014/main" id="{7BA0783C-4899-4CBB-9165-A21353071B9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/>
              <a:t>AZ ÉGITESTEK MÉRETEIRŐL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="" xmlns:a16="http://schemas.microsoft.com/office/drawing/2014/main" id="{75B7CDC5-FD8E-43B1-B680-7CB3FFE7A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A </a:t>
            </a:r>
            <a:r>
              <a:rPr lang="hu-HU" altLang="hu-HU" b="1" i="1" dirty="0"/>
              <a:t>D</a:t>
            </a:r>
            <a:r>
              <a:rPr lang="hu-HU" altLang="hu-HU" b="1" i="1" baseline="-25000" dirty="0"/>
              <a:t>H</a:t>
            </a:r>
            <a:r>
              <a:rPr lang="hu-HU" altLang="hu-HU" b="1" i="1" dirty="0"/>
              <a:t>/D</a:t>
            </a:r>
            <a:r>
              <a:rPr lang="hu-HU" altLang="hu-HU" b="1" i="1" baseline="-25000" dirty="0"/>
              <a:t>F</a:t>
            </a:r>
            <a:r>
              <a:rPr lang="hu-HU" altLang="hu-HU" dirty="0"/>
              <a:t> </a:t>
            </a:r>
            <a:r>
              <a:rPr lang="hu-HU" altLang="hu-HU" b="1" dirty="0"/>
              <a:t>HÁNYADOSÁNAK ÉRTÉKEI: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</a:t>
            </a:r>
            <a:r>
              <a:rPr lang="hu-HU" alt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Arisztarkhosz</a:t>
            </a:r>
            <a:r>
              <a:rPr lang="hu-HU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(i.e. 270)  – 0,36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hu-HU" alt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Hipparkhosz</a:t>
            </a:r>
            <a:r>
              <a:rPr lang="hu-HU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(i.e. 150)  </a:t>
            </a:r>
            <a:r>
              <a:rPr lang="en-US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0,33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hu-HU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Ptolemaiosz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(i.sz. 150) </a:t>
            </a:r>
            <a:r>
              <a:rPr lang="hu-HU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–  0,29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</a:t>
            </a:r>
            <a:r>
              <a:rPr lang="hu-HU" altLang="hu-HU" sz="2400" b="1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4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tényleges érték      –  0,27</a:t>
            </a:r>
          </a:p>
          <a:p>
            <a:pPr eaLnBrk="1" hangingPunct="1">
              <a:lnSpc>
                <a:spcPts val="34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   </a:t>
            </a:r>
            <a:endParaRPr lang="en-US" altLang="hu-HU" dirty="0" smtClean="0"/>
          </a:p>
          <a:p>
            <a:pPr eaLnBrk="1" hangingPunct="1">
              <a:lnSpc>
                <a:spcPts val="34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hu-HU" dirty="0"/>
              <a:t>	</a:t>
            </a:r>
            <a:r>
              <a:rPr lang="en-US" altLang="hu-HU" dirty="0" smtClean="0"/>
              <a:t>					</a:t>
            </a:r>
            <a:r>
              <a:rPr lang="hu-HU" altLang="hu-HU" dirty="0" smtClean="0"/>
              <a:t>Az </a:t>
            </a:r>
            <a:r>
              <a:rPr lang="hu-HU" altLang="hu-HU" dirty="0"/>
              <a:t>ókor tudósai</a:t>
            </a:r>
          </a:p>
          <a:p>
            <a:pPr eaLnBrk="1" hangingPunct="1">
              <a:lnSpc>
                <a:spcPts val="34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   meglepően pontos </a:t>
            </a:r>
          </a:p>
          <a:p>
            <a:pPr eaLnBrk="1" hangingPunct="1">
              <a:lnSpc>
                <a:spcPts val="34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   adatokkal szolgáltak e </a:t>
            </a:r>
          </a:p>
          <a:p>
            <a:pPr eaLnBrk="1" hangingPunct="1">
              <a:lnSpc>
                <a:spcPts val="34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   kérdést illetően.</a:t>
            </a:r>
          </a:p>
        </p:txBody>
      </p:sp>
      <p:sp>
        <p:nvSpPr>
          <p:cNvPr id="28676" name="Oval 4">
            <a:extLst>
              <a:ext uri="{FF2B5EF4-FFF2-40B4-BE49-F238E27FC236}">
                <a16:creationId xmlns="" xmlns:a16="http://schemas.microsoft.com/office/drawing/2014/main" id="{9A3195DD-538F-4CCD-8B94-4971673E1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819400"/>
            <a:ext cx="838200" cy="838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28677" name="Line 5">
            <a:extLst>
              <a:ext uri="{FF2B5EF4-FFF2-40B4-BE49-F238E27FC236}">
                <a16:creationId xmlns="" xmlns:a16="http://schemas.microsoft.com/office/drawing/2014/main" id="{D8FAF244-EA99-41AC-82FB-B871BFC5EF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47800" y="3276600"/>
            <a:ext cx="1143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Oval 6">
            <a:extLst>
              <a:ext uri="{FF2B5EF4-FFF2-40B4-BE49-F238E27FC236}">
                <a16:creationId xmlns="" xmlns:a16="http://schemas.microsoft.com/office/drawing/2014/main" id="{0FECE26E-5C0A-4C29-B223-B6ECE190F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886200"/>
            <a:ext cx="2438400" cy="22860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28679" name="Rectangle 7">
            <a:extLst>
              <a:ext uri="{FF2B5EF4-FFF2-40B4-BE49-F238E27FC236}">
                <a16:creationId xmlns="" xmlns:a16="http://schemas.microsoft.com/office/drawing/2014/main" id="{C4B39284-7712-41C7-8D45-83016D7D3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048000"/>
            <a:ext cx="609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 i="0">
                <a:solidFill>
                  <a:schemeClr val="bg2"/>
                </a:solidFill>
              </a:rPr>
              <a:t>Hold</a:t>
            </a:r>
          </a:p>
        </p:txBody>
      </p:sp>
      <p:sp>
        <p:nvSpPr>
          <p:cNvPr id="28680" name="Rectangle 8">
            <a:extLst>
              <a:ext uri="{FF2B5EF4-FFF2-40B4-BE49-F238E27FC236}">
                <a16:creationId xmlns="" xmlns:a16="http://schemas.microsoft.com/office/drawing/2014/main" id="{C5D7D8F4-379A-4163-9507-3200C7446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800600"/>
            <a:ext cx="1143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i="0">
                <a:solidFill>
                  <a:schemeClr val="bg2"/>
                </a:solidFill>
              </a:rPr>
              <a:t>Föld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="" xmlns:a16="http://schemas.microsoft.com/office/drawing/2014/main" id="{6EB342C3-A490-451F-B1A8-C98A70EFD68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/>
              <a:t>AZ ÉGITESTEK MÉRETEIRŐL</a:t>
            </a:r>
          </a:p>
        </p:txBody>
      </p:sp>
      <p:sp>
        <p:nvSpPr>
          <p:cNvPr id="204803" name="Rectangle 3">
            <a:extLst>
              <a:ext uri="{FF2B5EF4-FFF2-40B4-BE49-F238E27FC236}">
                <a16:creationId xmlns="" xmlns:a16="http://schemas.microsoft.com/office/drawing/2014/main" id="{E8E01748-D51B-4D69-8E40-FD0EE7C487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A </a:t>
            </a:r>
            <a:r>
              <a:rPr lang="hu-HU" altLang="hu-HU" b="1" i="1" dirty="0"/>
              <a:t>D</a:t>
            </a:r>
            <a:r>
              <a:rPr lang="hu-HU" altLang="hu-HU" b="1" i="1" baseline="-25000" dirty="0"/>
              <a:t>N</a:t>
            </a:r>
            <a:r>
              <a:rPr lang="hu-HU" altLang="hu-HU" dirty="0"/>
              <a:t>/</a:t>
            </a:r>
            <a:r>
              <a:rPr lang="hu-HU" altLang="hu-HU" b="1" i="1" dirty="0"/>
              <a:t>D</a:t>
            </a:r>
            <a:r>
              <a:rPr lang="hu-HU" altLang="hu-HU" b="1" i="1" baseline="-25000" dirty="0"/>
              <a:t>F</a:t>
            </a:r>
            <a:r>
              <a:rPr lang="hu-HU" altLang="hu-HU" dirty="0"/>
              <a:t> </a:t>
            </a:r>
            <a:r>
              <a:rPr lang="hu-HU" altLang="hu-HU" b="1" dirty="0"/>
              <a:t>HÁNYADOSÁNAK ÉRTÉKEI: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 </a:t>
            </a:r>
            <a:r>
              <a:rPr lang="hu-HU" altLang="hu-HU" dirty="0" err="1"/>
              <a:t>Arisztarkhosz</a:t>
            </a:r>
            <a:r>
              <a:rPr lang="hu-HU" altLang="hu-HU" dirty="0"/>
              <a:t> –   6,75;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 </a:t>
            </a:r>
            <a:r>
              <a:rPr lang="hu-HU" altLang="hu-HU" dirty="0" err="1"/>
              <a:t>Hipparkhosz</a:t>
            </a:r>
            <a:r>
              <a:rPr lang="hu-HU" altLang="hu-HU" dirty="0"/>
              <a:t>   – 12,33;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 Ptolemaiosz     –   5,5;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                </a:t>
            </a:r>
            <a:r>
              <a:rPr lang="hu-HU" altLang="hu-HU" b="1" dirty="0"/>
              <a:t>A tényleges érték – </a:t>
            </a:r>
            <a:r>
              <a:rPr lang="hu-HU" altLang="hu-HU" b="1" u="sng" dirty="0"/>
              <a:t>109,25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altLang="hu-HU" b="1" u="sng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altLang="hu-HU" b="1" u="sng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u="sng" dirty="0"/>
              <a:t>A számítások pontatlanok – adódik mindez a valóságot meg sem közelítő világképből</a:t>
            </a:r>
          </a:p>
        </p:txBody>
      </p:sp>
      <p:sp>
        <p:nvSpPr>
          <p:cNvPr id="29700" name="Oval 4">
            <a:extLst>
              <a:ext uri="{FF2B5EF4-FFF2-40B4-BE49-F238E27FC236}">
                <a16:creationId xmlns="" xmlns:a16="http://schemas.microsoft.com/office/drawing/2014/main" id="{CB231262-B8A4-4FDF-B750-FC336D669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2971800" cy="29718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29701" name="Line 5">
            <a:extLst>
              <a:ext uri="{FF2B5EF4-FFF2-40B4-BE49-F238E27FC236}">
                <a16:creationId xmlns="" xmlns:a16="http://schemas.microsoft.com/office/drawing/2014/main" id="{00C70B14-466A-4A90-955E-2FEA21A0CB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8800" y="3810000"/>
            <a:ext cx="22098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Oval 6">
            <a:extLst>
              <a:ext uri="{FF2B5EF4-FFF2-40B4-BE49-F238E27FC236}">
                <a16:creationId xmlns="" xmlns:a16="http://schemas.microsoft.com/office/drawing/2014/main" id="{AC9C111B-BDC7-4763-820A-67F749119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244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29703" name="Rectangle 7">
            <a:extLst>
              <a:ext uri="{FF2B5EF4-FFF2-40B4-BE49-F238E27FC236}">
                <a16:creationId xmlns="" xmlns:a16="http://schemas.microsoft.com/office/drawing/2014/main" id="{87AB696B-B052-494D-AE8C-C84DBA86B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52800"/>
            <a:ext cx="1066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/>
              <a:t>N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="" xmlns:a16="http://schemas.microsoft.com/office/drawing/2014/main" id="{F2518DDE-C550-42CD-A73D-75EE1C8ED3A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/>
              <a:t>AZ ÉGITESTEK TÁVOLSÁGÁRÓL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="" xmlns:a16="http://schemas.microsoft.com/office/drawing/2014/main" id="{1CDDD74E-DD4C-4363-B2A3-97BA61014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800" dirty="0"/>
              <a:t> </a:t>
            </a:r>
            <a:r>
              <a:rPr lang="hu-HU" altLang="hu-HU" dirty="0"/>
              <a:t>A</a:t>
            </a:r>
            <a:r>
              <a:rPr lang="en-US" altLang="hu-HU" dirty="0"/>
              <a:t>z</a:t>
            </a:r>
            <a:r>
              <a:rPr lang="hu-HU" altLang="hu-HU" dirty="0"/>
              <a:t> </a:t>
            </a:r>
            <a:r>
              <a:rPr lang="en-US" altLang="hu-HU" b="1" i="1" dirty="0"/>
              <a:t>L</a:t>
            </a:r>
            <a:r>
              <a:rPr lang="hu-HU" altLang="hu-HU" b="1" i="1" baseline="-25000" dirty="0"/>
              <a:t>H-F </a:t>
            </a:r>
            <a:r>
              <a:rPr lang="hu-HU" altLang="hu-HU" b="1" i="1" dirty="0"/>
              <a:t>/D</a:t>
            </a:r>
            <a:r>
              <a:rPr lang="hu-HU" altLang="hu-HU" b="1" i="1" baseline="-25000" dirty="0"/>
              <a:t>F </a:t>
            </a:r>
            <a:r>
              <a:rPr lang="hu-HU" altLang="hu-HU" b="1" dirty="0"/>
              <a:t>HÁNYADOSÁNAK ÉRTÉKEI: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altLang="hu-HU" b="1" dirty="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altLang="hu-HU" b="1" dirty="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dirty="0"/>
              <a:t>                        </a:t>
            </a:r>
            <a:r>
              <a:rPr lang="hu-HU" altLang="hu-HU" b="1" dirty="0" err="1"/>
              <a:t>Arisztarkhosz</a:t>
            </a:r>
            <a:r>
              <a:rPr lang="hu-HU" altLang="hu-HU" b="1" dirty="0"/>
              <a:t> – 9,5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dirty="0"/>
              <a:t>                       </a:t>
            </a:r>
            <a:r>
              <a:rPr lang="hu-HU" altLang="hu-HU" b="1" dirty="0" err="1"/>
              <a:t>Hipparkhosz</a:t>
            </a:r>
            <a:r>
              <a:rPr lang="hu-HU" altLang="hu-HU" b="1" dirty="0"/>
              <a:t> –  13,33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dirty="0"/>
              <a:t>                       Ptolemaiosz –  29,12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dirty="0"/>
              <a:t>                       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dirty="0"/>
              <a:t>                 </a:t>
            </a:r>
            <a:r>
              <a:rPr lang="hu-HU" altLang="hu-HU" b="1" u="sng" dirty="0"/>
              <a:t>A tényleges érték – 30,17</a:t>
            </a:r>
            <a:r>
              <a:rPr lang="hu-HU" altLang="hu-HU" b="1" dirty="0"/>
              <a:t> 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hu-HU" altLang="hu-HU" b="1" dirty="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dirty="0"/>
              <a:t>A kérdés megoldásában csak </a:t>
            </a:r>
            <a:r>
              <a:rPr lang="hu-HU" altLang="hu-HU" b="1" dirty="0" err="1"/>
              <a:t>Ptole</a:t>
            </a:r>
            <a:r>
              <a:rPr lang="hu-HU" altLang="hu-HU" b="1" dirty="0"/>
              <a:t>-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dirty="0" err="1"/>
              <a:t>maiosz</a:t>
            </a:r>
            <a:r>
              <a:rPr lang="hu-HU" altLang="hu-HU" b="1" dirty="0"/>
              <a:t> közelítette meg a tényleges értéket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1600" b="1" dirty="0"/>
              <a:t> </a:t>
            </a:r>
          </a:p>
        </p:txBody>
      </p:sp>
      <p:sp>
        <p:nvSpPr>
          <p:cNvPr id="30724" name="Oval 4">
            <a:extLst>
              <a:ext uri="{FF2B5EF4-FFF2-40B4-BE49-F238E27FC236}">
                <a16:creationId xmlns="" xmlns:a16="http://schemas.microsoft.com/office/drawing/2014/main" id="{311AE323-8DDE-4B2D-97A1-7BAB65369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648200"/>
            <a:ext cx="762000" cy="762000"/>
          </a:xfrm>
          <a:prstGeom prst="ellipse">
            <a:avLst/>
          </a:pr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0725" name="Oval 5">
            <a:extLst>
              <a:ext uri="{FF2B5EF4-FFF2-40B4-BE49-F238E27FC236}">
                <a16:creationId xmlns="" xmlns:a16="http://schemas.microsoft.com/office/drawing/2014/main" id="{3305DB3A-F008-425C-88A3-577A3FBCD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810000"/>
            <a:ext cx="23622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0726" name="Line 6">
            <a:extLst>
              <a:ext uri="{FF2B5EF4-FFF2-40B4-BE49-F238E27FC236}">
                <a16:creationId xmlns="" xmlns:a16="http://schemas.microsoft.com/office/drawing/2014/main" id="{C2B7B264-D54F-436A-89A6-D2121A6D71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5029200"/>
            <a:ext cx="586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Line 7">
            <a:extLst>
              <a:ext uri="{FF2B5EF4-FFF2-40B4-BE49-F238E27FC236}">
                <a16:creationId xmlns="" xmlns:a16="http://schemas.microsoft.com/office/drawing/2014/main" id="{E95A5DC8-B9AD-4A70-B15E-509DD698F9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22860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Line 8">
            <a:extLst>
              <a:ext uri="{FF2B5EF4-FFF2-40B4-BE49-F238E27FC236}">
                <a16:creationId xmlns="" xmlns:a16="http://schemas.microsoft.com/office/drawing/2014/main" id="{D76541C7-2605-4BCA-A2C3-30D34946D8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21336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9">
            <a:extLst>
              <a:ext uri="{FF2B5EF4-FFF2-40B4-BE49-F238E27FC236}">
                <a16:creationId xmlns="" xmlns:a16="http://schemas.microsoft.com/office/drawing/2014/main" id="{2471D45E-0AFA-4E13-BB46-4C769FBB4D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2971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Line 10">
            <a:extLst>
              <a:ext uri="{FF2B5EF4-FFF2-40B4-BE49-F238E27FC236}">
                <a16:creationId xmlns="" xmlns:a16="http://schemas.microsoft.com/office/drawing/2014/main" id="{F59A6045-E114-4BC8-8EE1-D5F7A08139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2819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Line 11">
            <a:extLst>
              <a:ext uri="{FF2B5EF4-FFF2-40B4-BE49-F238E27FC236}">
                <a16:creationId xmlns="" xmlns:a16="http://schemas.microsoft.com/office/drawing/2014/main" id="{DCE2B0FD-9CD3-4A54-8DB5-80FD2610ED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3429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Line 12">
            <a:extLst>
              <a:ext uri="{FF2B5EF4-FFF2-40B4-BE49-F238E27FC236}">
                <a16:creationId xmlns="" xmlns:a16="http://schemas.microsoft.com/office/drawing/2014/main" id="{CC3A6A6D-B5CC-48EE-8DAB-F2910F45DC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3276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Line 13">
            <a:extLst>
              <a:ext uri="{FF2B5EF4-FFF2-40B4-BE49-F238E27FC236}">
                <a16:creationId xmlns="" xmlns:a16="http://schemas.microsoft.com/office/drawing/2014/main" id="{3AF052FD-919A-4F50-B5CE-2519CB23D3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3886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Line 14">
            <a:extLst>
              <a:ext uri="{FF2B5EF4-FFF2-40B4-BE49-F238E27FC236}">
                <a16:creationId xmlns="" xmlns:a16="http://schemas.microsoft.com/office/drawing/2014/main" id="{6313A728-CD58-4A8A-9F1D-FBEDDF8A36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3733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="" xmlns:a16="http://schemas.microsoft.com/office/drawing/2014/main" id="{BB32A98D-CA0F-4D49-AA33-73297E2E8D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/>
              <a:t>AZ ÉGITESTEK TÁVOLSÁGÁRÓL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="" xmlns:a16="http://schemas.microsoft.com/office/drawing/2014/main" id="{FC1BBF00-4B38-4EF3-978D-CE814394C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A</a:t>
            </a:r>
            <a:r>
              <a:rPr lang="en-US" altLang="hu-HU" dirty="0"/>
              <a:t>z</a:t>
            </a:r>
            <a:r>
              <a:rPr lang="hu-HU" altLang="hu-HU" dirty="0"/>
              <a:t> </a:t>
            </a:r>
            <a:r>
              <a:rPr lang="en-US" altLang="hu-HU" b="1" i="1" dirty="0"/>
              <a:t>L</a:t>
            </a:r>
            <a:r>
              <a:rPr lang="hu-HU" altLang="hu-HU" b="1" i="1" baseline="-25000" dirty="0"/>
              <a:t>N-F </a:t>
            </a:r>
            <a:r>
              <a:rPr lang="hu-HU" altLang="hu-HU" b="1" i="1" dirty="0"/>
              <a:t>/D</a:t>
            </a:r>
            <a:r>
              <a:rPr lang="hu-HU" altLang="hu-HU" b="1" i="1" baseline="-25000" dirty="0"/>
              <a:t>F </a:t>
            </a:r>
            <a:r>
              <a:rPr lang="hu-HU" altLang="hu-HU" b="1" dirty="0">
                <a:effectLst/>
              </a:rPr>
              <a:t>HÁNYADOSÁNAK ÉRTÉKEI: </a:t>
            </a:r>
            <a:endParaRPr lang="hu-HU" altLang="hu-HU" b="1" baseline="-25000" dirty="0">
              <a:effectLst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dirty="0">
              <a:effectLst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</a:t>
            </a:r>
            <a:r>
              <a:rPr lang="hu-HU" altLang="hu-HU" dirty="0" err="1"/>
              <a:t>Arisztarkhosz</a:t>
            </a:r>
            <a:r>
              <a:rPr lang="hu-HU" altLang="hu-HU" sz="2800" dirty="0"/>
              <a:t> –  180  </a:t>
            </a:r>
            <a:r>
              <a:rPr lang="hu-HU" altLang="hu-HU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</a:t>
            </a:r>
            <a:r>
              <a:rPr lang="hu-HU" altLang="hu-HU" dirty="0" err="1"/>
              <a:t>Hipparkhosz</a:t>
            </a:r>
            <a:r>
              <a:rPr lang="hu-HU" altLang="hu-HU" dirty="0"/>
              <a:t> – 1245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 Ptolemaiosz – 605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                         </a:t>
            </a:r>
            <a:r>
              <a:rPr lang="hu-HU" altLang="hu-HU" b="1" dirty="0"/>
              <a:t>A tényleges érték – 11 741</a:t>
            </a:r>
            <a:r>
              <a:rPr lang="hu-HU" altLang="hu-HU" dirty="0"/>
              <a:t>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A Nap-Föld közepes távolság 149,6 millió km.                  </a:t>
            </a:r>
          </a:p>
        </p:txBody>
      </p:sp>
      <p:sp>
        <p:nvSpPr>
          <p:cNvPr id="31748" name="Oval 4">
            <a:extLst>
              <a:ext uri="{FF2B5EF4-FFF2-40B4-BE49-F238E27FC236}">
                <a16:creationId xmlns="" xmlns:a16="http://schemas.microsoft.com/office/drawing/2014/main" id="{A131E50D-2269-43C5-92D2-3DB7B39EF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86200"/>
            <a:ext cx="1524000" cy="15240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1749" name="Oval 5">
            <a:extLst>
              <a:ext uri="{FF2B5EF4-FFF2-40B4-BE49-F238E27FC236}">
                <a16:creationId xmlns="" xmlns:a16="http://schemas.microsoft.com/office/drawing/2014/main" id="{55A25D63-148E-4EEA-AC15-7076E3736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267200"/>
            <a:ext cx="6858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1750" name="Line 6">
            <a:extLst>
              <a:ext uri="{FF2B5EF4-FFF2-40B4-BE49-F238E27FC236}">
                <a16:creationId xmlns="" xmlns:a16="http://schemas.microsoft.com/office/drawing/2014/main" id="{ECFE02BF-7F9E-4859-8928-4D723BFD04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3000" y="4648200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7">
            <a:extLst>
              <a:ext uri="{FF2B5EF4-FFF2-40B4-BE49-F238E27FC236}">
                <a16:creationId xmlns="" xmlns:a16="http://schemas.microsoft.com/office/drawing/2014/main" id="{EE94A69B-673A-46E9-83C5-34CB7C7ACF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3000" y="2362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8">
            <a:extLst>
              <a:ext uri="{FF2B5EF4-FFF2-40B4-BE49-F238E27FC236}">
                <a16:creationId xmlns="" xmlns:a16="http://schemas.microsoft.com/office/drawing/2014/main" id="{1CA206FD-66C2-47A9-A2B2-C57C9A4C3B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9600" y="22098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9">
            <a:extLst>
              <a:ext uri="{FF2B5EF4-FFF2-40B4-BE49-F238E27FC236}">
                <a16:creationId xmlns="" xmlns:a16="http://schemas.microsoft.com/office/drawing/2014/main" id="{C60A1E94-47E3-41AF-9C8D-E3D0F8F2F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2590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0">
            <a:extLst>
              <a:ext uri="{FF2B5EF4-FFF2-40B4-BE49-F238E27FC236}">
                <a16:creationId xmlns="" xmlns:a16="http://schemas.microsoft.com/office/drawing/2014/main" id="{F90B6FF2-161E-46C0-88C8-AAAC3C0D1D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3200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Line 11">
            <a:extLst>
              <a:ext uri="{FF2B5EF4-FFF2-40B4-BE49-F238E27FC236}">
                <a16:creationId xmlns="" xmlns:a16="http://schemas.microsoft.com/office/drawing/2014/main" id="{807B8D92-5BD6-48D8-A736-10319E3B3D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733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2">
            <a:extLst>
              <a:ext uri="{FF2B5EF4-FFF2-40B4-BE49-F238E27FC236}">
                <a16:creationId xmlns="" xmlns:a16="http://schemas.microsoft.com/office/drawing/2014/main" id="{B31E1FF5-F1AA-4EFA-8D0B-770EE6AFBD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3810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6">
            <a:extLst>
              <a:ext uri="{FF2B5EF4-FFF2-40B4-BE49-F238E27FC236}">
                <a16:creationId xmlns="" xmlns:a16="http://schemas.microsoft.com/office/drawing/2014/main" id="{7F95CEE9-5854-46BF-8566-297D5DEBA5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3276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17">
            <a:extLst>
              <a:ext uri="{FF2B5EF4-FFF2-40B4-BE49-F238E27FC236}">
                <a16:creationId xmlns="" xmlns:a16="http://schemas.microsoft.com/office/drawing/2014/main" id="{8128D601-6B7C-4135-9F80-ADB1CB0BA9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2667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">
            <a:extLst>
              <a:ext uri="{FF2B5EF4-FFF2-40B4-BE49-F238E27FC236}">
                <a16:creationId xmlns="" xmlns:a16="http://schemas.microsoft.com/office/drawing/2014/main" id="{F76CE953-EA0E-49C8-8467-F0E70EEEA898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b="1" i="0">
                <a:latin typeface="Times New Roman" panose="02020603050405020304" pitchFamily="18" charset="0"/>
              </a:rPr>
              <a:t> </a:t>
            </a:r>
            <a:br>
              <a:rPr lang="hu-HU" altLang="hu-HU" sz="4000" b="1" i="0">
                <a:latin typeface="Times New Roman" panose="02020603050405020304" pitchFamily="18" charset="0"/>
              </a:rPr>
            </a:br>
            <a:endParaRPr lang="hu-HU" altLang="hu-HU" sz="4400" b="1" i="0">
              <a:latin typeface="Times New Roman" panose="02020603050405020304" pitchFamily="18" charset="0"/>
            </a:endParaRPr>
          </a:p>
        </p:txBody>
      </p:sp>
      <p:sp>
        <p:nvSpPr>
          <p:cNvPr id="26645" name="Rectangle 21">
            <a:extLst>
              <a:ext uri="{FF2B5EF4-FFF2-40B4-BE49-F238E27FC236}">
                <a16:creationId xmlns="" xmlns:a16="http://schemas.microsoft.com/office/drawing/2014/main" id="{E5F42958-FFCA-463C-9153-E7AFD64259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>
              <a:effectLst>
                <a:outerShdw blurRad="38100" dist="38100" dir="2700000" algn="tl">
                  <a:srgbClr val="000514"/>
                </a:outerShdw>
              </a:effectLst>
            </a:endParaRPr>
          </a:p>
        </p:txBody>
      </p:sp>
      <p:sp>
        <p:nvSpPr>
          <p:cNvPr id="32772" name="Text Box 22">
            <a:extLst>
              <a:ext uri="{FF2B5EF4-FFF2-40B4-BE49-F238E27FC236}">
                <a16:creationId xmlns="" xmlns:a16="http://schemas.microsoft.com/office/drawing/2014/main" id="{4D117A74-93C3-4B7D-A8B3-911B47F0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505075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hu-HU" sz="2400" i="0">
                <a:solidFill>
                  <a:srgbClr val="000000"/>
                </a:solidFill>
                <a:latin typeface="Times New Roman" panose="02020603050405020304" pitchFamily="18" charset="0"/>
              </a:rPr>
              <a:t>  Nap</a:t>
            </a:r>
          </a:p>
        </p:txBody>
      </p:sp>
      <p:pic>
        <p:nvPicPr>
          <p:cNvPr id="32773" name="Picture 23">
            <a:extLst>
              <a:ext uri="{FF2B5EF4-FFF2-40B4-BE49-F238E27FC236}">
                <a16:creationId xmlns="" xmlns:a16="http://schemas.microsoft.com/office/drawing/2014/main" id="{8D0C1C1E-A6A9-4053-B7A5-2D19FE84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945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267200" y="4953000"/>
            <a:ext cx="4953000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u-HU" dirty="0"/>
              <a:t>A </a:t>
            </a:r>
            <a:r>
              <a:rPr lang="hu-HU" b="1" dirty="0" err="1"/>
              <a:t>sztadion</a:t>
            </a:r>
            <a:r>
              <a:rPr lang="hu-HU" dirty="0"/>
              <a:t> </a:t>
            </a:r>
            <a:r>
              <a:rPr lang="hu-HU" dirty="0" smtClean="0"/>
              <a:t>ókori</a:t>
            </a:r>
            <a:r>
              <a:rPr lang="hu-HU" dirty="0"/>
              <a:t>, görög eredetű hosszúság- illetve távolság-mértékegység. 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="" xmlns:a16="http://schemas.microsoft.com/office/drawing/2014/main" id="{F588C681-C6AE-4D39-8E46-A27641F5C7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3600"/>
              <a:t>A TÖKÉLETES KÖRMOZGÁS, DEFERENS ÉS EPICIKLUS</a:t>
            </a:r>
          </a:p>
        </p:txBody>
      </p:sp>
      <p:sp>
        <p:nvSpPr>
          <p:cNvPr id="34819" name="Oval 4">
            <a:extLst>
              <a:ext uri="{FF2B5EF4-FFF2-40B4-BE49-F238E27FC236}">
                <a16:creationId xmlns="" xmlns:a16="http://schemas.microsoft.com/office/drawing/2014/main" id="{898A1494-43C8-4662-BCC8-D2C4A62E5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514600"/>
            <a:ext cx="3657600" cy="373380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4820" name="Oval 5">
            <a:extLst>
              <a:ext uri="{FF2B5EF4-FFF2-40B4-BE49-F238E27FC236}">
                <a16:creationId xmlns="" xmlns:a16="http://schemas.microsoft.com/office/drawing/2014/main" id="{5E6B065E-CCE7-44AE-9145-12416D220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267200"/>
            <a:ext cx="457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4821" name="Oval 6">
            <a:extLst>
              <a:ext uri="{FF2B5EF4-FFF2-40B4-BE49-F238E27FC236}">
                <a16:creationId xmlns="" xmlns:a16="http://schemas.microsoft.com/office/drawing/2014/main" id="{8974FEF1-0471-4F75-A342-BC6A85821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410200"/>
            <a:ext cx="381000" cy="457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4822" name="Line 7">
            <a:extLst>
              <a:ext uri="{FF2B5EF4-FFF2-40B4-BE49-F238E27FC236}">
                <a16:creationId xmlns="" xmlns:a16="http://schemas.microsoft.com/office/drawing/2014/main" id="{2749D9FB-B0AF-41FD-A59B-F66767B1B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57912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Line 8">
            <a:extLst>
              <a:ext uri="{FF2B5EF4-FFF2-40B4-BE49-F238E27FC236}">
                <a16:creationId xmlns="" xmlns:a16="http://schemas.microsoft.com/office/drawing/2014/main" id="{6F7AE5D5-5DD2-4455-B829-72C947D418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" y="4572000"/>
            <a:ext cx="1371600" cy="11430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Oval 9">
            <a:extLst>
              <a:ext uri="{FF2B5EF4-FFF2-40B4-BE49-F238E27FC236}">
                <a16:creationId xmlns="" xmlns:a16="http://schemas.microsoft.com/office/drawing/2014/main" id="{65F17A6E-3D1F-43C7-BF58-3CC39DD87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76600"/>
            <a:ext cx="3124200" cy="320040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4825" name="Oval 10">
            <a:extLst>
              <a:ext uri="{FF2B5EF4-FFF2-40B4-BE49-F238E27FC236}">
                <a16:creationId xmlns="" xmlns:a16="http://schemas.microsoft.com/office/drawing/2014/main" id="{3A1C78FD-6701-43A6-8F6E-3A898E54D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200400"/>
            <a:ext cx="762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4826" name="Oval 11">
            <a:extLst>
              <a:ext uri="{FF2B5EF4-FFF2-40B4-BE49-F238E27FC236}">
                <a16:creationId xmlns="" xmlns:a16="http://schemas.microsoft.com/office/drawing/2014/main" id="{E939A9D4-0FE2-4C34-8DFE-47B329A1E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819400"/>
            <a:ext cx="1143000" cy="12192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4827" name="Oval 12">
            <a:extLst>
              <a:ext uri="{FF2B5EF4-FFF2-40B4-BE49-F238E27FC236}">
                <a16:creationId xmlns="" xmlns:a16="http://schemas.microsoft.com/office/drawing/2014/main" id="{8E0861D0-B952-493C-92D2-F69FB8EC7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429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4828" name="Oval 13">
            <a:extLst>
              <a:ext uri="{FF2B5EF4-FFF2-40B4-BE49-F238E27FC236}">
                <a16:creationId xmlns="" xmlns:a16="http://schemas.microsoft.com/office/drawing/2014/main" id="{DB41D5F7-706D-4CB0-AA91-E883A6A16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819400"/>
            <a:ext cx="228600" cy="2286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4829" name="Oval 14">
            <a:extLst>
              <a:ext uri="{FF2B5EF4-FFF2-40B4-BE49-F238E27FC236}">
                <a16:creationId xmlns="" xmlns:a16="http://schemas.microsoft.com/office/drawing/2014/main" id="{A143F3B5-C3FF-4712-9411-4FCEA3EBF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5720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4830" name="Rectangle 15">
            <a:extLst>
              <a:ext uri="{FF2B5EF4-FFF2-40B4-BE49-F238E27FC236}">
                <a16:creationId xmlns="" xmlns:a16="http://schemas.microsoft.com/office/drawing/2014/main" id="{D4B4CC85-752D-427A-912F-B71380B80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0"/>
            <a:ext cx="3962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i="0"/>
              <a:t>A tökéletes körmozgás</a:t>
            </a:r>
          </a:p>
        </p:txBody>
      </p:sp>
      <p:sp>
        <p:nvSpPr>
          <p:cNvPr id="34831" name="Rectangle 16">
            <a:extLst>
              <a:ext uri="{FF2B5EF4-FFF2-40B4-BE49-F238E27FC236}">
                <a16:creationId xmlns="" xmlns:a16="http://schemas.microsoft.com/office/drawing/2014/main" id="{BF1E8940-31E3-4001-82D1-2D99738E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524000"/>
            <a:ext cx="4267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i="0"/>
              <a:t>A deferens és az epiciklus</a:t>
            </a:r>
          </a:p>
        </p:txBody>
      </p:sp>
      <p:sp>
        <p:nvSpPr>
          <p:cNvPr id="34832" name="Line 17">
            <a:extLst>
              <a:ext uri="{FF2B5EF4-FFF2-40B4-BE49-F238E27FC236}">
                <a16:creationId xmlns="" xmlns:a16="http://schemas.microsoft.com/office/drawing/2014/main" id="{E683259A-6839-463C-8335-AFC417B3D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905000"/>
            <a:ext cx="762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Line 18">
            <a:extLst>
              <a:ext uri="{FF2B5EF4-FFF2-40B4-BE49-F238E27FC236}">
                <a16:creationId xmlns="" xmlns:a16="http://schemas.microsoft.com/office/drawing/2014/main" id="{CF632EE5-9031-4FAD-BD37-4DA71A9003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6200" y="19812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4" name="Line 19">
            <a:extLst>
              <a:ext uri="{FF2B5EF4-FFF2-40B4-BE49-F238E27FC236}">
                <a16:creationId xmlns="" xmlns:a16="http://schemas.microsoft.com/office/drawing/2014/main" id="{EC2711DB-4A76-4F3D-BAE5-67DDF64D59B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038600"/>
            <a:ext cx="381000" cy="152400"/>
          </a:xfrm>
          <a:prstGeom prst="line">
            <a:avLst/>
          </a:prstGeom>
          <a:noFill/>
          <a:ln w="28575">
            <a:solidFill>
              <a:srgbClr val="11111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5" name="Line 20">
            <a:extLst>
              <a:ext uri="{FF2B5EF4-FFF2-40B4-BE49-F238E27FC236}">
                <a16:creationId xmlns="" xmlns:a16="http://schemas.microsoft.com/office/drawing/2014/main" id="{7DC07242-ED9F-4EC8-8DB5-B0833C62A9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6600" y="2743200"/>
            <a:ext cx="304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="" xmlns:a16="http://schemas.microsoft.com/office/drawing/2014/main" id="{BD5984C3-AF73-4838-B3CF-0012F3E3DFC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3600">
                <a:effectLst/>
              </a:rPr>
              <a:t>KAPCSOLATOM AZ ŰRDINAMIKÁVAL</a:t>
            </a:r>
          </a:p>
        </p:txBody>
      </p:sp>
      <p:sp>
        <p:nvSpPr>
          <p:cNvPr id="277507" name="Rectangle 3">
            <a:extLst>
              <a:ext uri="{FF2B5EF4-FFF2-40B4-BE49-F238E27FC236}">
                <a16:creationId xmlns="" xmlns:a16="http://schemas.microsoft.com/office/drawing/2014/main" id="{EA597ECC-4650-400F-A2F1-F8A7E6728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KAPCSOLAT FONTOSABB MOZZANATAI:</a:t>
            </a:r>
          </a:p>
          <a:p>
            <a:pPr eaLnBrk="1" hangingPunct="1"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1957. okt. 4, majd 1961. ápr. 12.  űrkorszak, majd az emberes űrrepülés korszakának kezdete.;</a:t>
            </a:r>
          </a:p>
          <a:p>
            <a:pPr eaLnBrk="1" hangingPunct="1"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1976. július eleje: az </a:t>
            </a:r>
            <a:r>
              <a:rPr lang="hu-HU" altLang="hu-HU" sz="28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űrkut</a:t>
            </a: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Kormánybizottság kérése;</a:t>
            </a:r>
          </a:p>
          <a:p>
            <a:pPr eaLnBrk="1" hangingPunct="1"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közös űrrepülés előkészítése; Ennek keretében:</a:t>
            </a:r>
          </a:p>
          <a:p>
            <a:pPr lvl="1" eaLnBrk="1" hangingPunct="1">
              <a:defRPr/>
            </a:pPr>
            <a:r>
              <a:rPr lang="hu-HU" altLang="hu-HU" sz="24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kiválogatás végzése;</a:t>
            </a:r>
          </a:p>
          <a:p>
            <a:pPr lvl="1" eaLnBrk="1" hangingPunct="1">
              <a:defRPr/>
            </a:pPr>
            <a:r>
              <a:rPr lang="hu-HU" altLang="hu-HU" sz="24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tudományos program előkészítése;</a:t>
            </a:r>
          </a:p>
          <a:p>
            <a:pPr lvl="1" eaLnBrk="1" hangingPunct="1">
              <a:defRPr/>
            </a:pPr>
            <a:r>
              <a:rPr lang="hu-HU" altLang="hu-HU" sz="24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Látogatás a SZU KP KB-ban;</a:t>
            </a:r>
          </a:p>
          <a:p>
            <a:pPr eaLnBrk="1" hangingPunct="1"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start és látogatás az Irányító központban;</a:t>
            </a:r>
          </a:p>
          <a:p>
            <a:pPr eaLnBrk="1" hangingPunct="1"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leszállás </a:t>
            </a:r>
            <a:r>
              <a:rPr lang="hu-HU" altLang="hu-HU" sz="28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Dzseszkazgan</a:t>
            </a: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körzetében, és a fáradalmak </a:t>
            </a:r>
            <a:r>
              <a:rPr lang="hu-HU" altLang="hu-HU" sz="28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kipi-henése</a:t>
            </a: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az űrrepülőtéren. Visszaérkezés Csillagvárosba</a:t>
            </a:r>
          </a:p>
          <a:p>
            <a:pPr eaLnBrk="1" hangingPunct="1">
              <a:defRPr/>
            </a:pPr>
            <a:endParaRPr lang="hu-HU" altLang="hu-HU" sz="28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hu-HU" altLang="hu-HU" sz="2800" dirty="0">
              <a:effectLst>
                <a:outerShdw blurRad="38100" dist="38100" dir="2700000" algn="tl">
                  <a:srgbClr val="000514"/>
                </a:outerShdw>
              </a:effectLst>
            </a:endParaRP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="" xmlns:a16="http://schemas.microsoft.com/office/drawing/2014/main" id="{FA8BAF93-8A89-49A9-B97D-0F1280032C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/>
              <a:t>AZ AEKVÁNS KÖR</a:t>
            </a:r>
          </a:p>
        </p:txBody>
      </p:sp>
      <p:sp>
        <p:nvSpPr>
          <p:cNvPr id="206851" name="Rectangle 3">
            <a:extLst>
              <a:ext uri="{FF2B5EF4-FFF2-40B4-BE49-F238E27FC236}">
                <a16:creationId xmlns="" xmlns:a16="http://schemas.microsoft.com/office/drawing/2014/main" id="{58E61C62-0245-4973-A731-26EAC64E3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dirty="0"/>
          </a:p>
        </p:txBody>
      </p:sp>
      <p:sp>
        <p:nvSpPr>
          <p:cNvPr id="35844" name="Oval 4">
            <a:extLst>
              <a:ext uri="{FF2B5EF4-FFF2-40B4-BE49-F238E27FC236}">
                <a16:creationId xmlns="" xmlns:a16="http://schemas.microsoft.com/office/drawing/2014/main" id="{A9E2720F-C425-4BB0-99A0-118B8B8DF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743200"/>
            <a:ext cx="3886200" cy="411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5845" name="Oval 5">
            <a:extLst>
              <a:ext uri="{FF2B5EF4-FFF2-40B4-BE49-F238E27FC236}">
                <a16:creationId xmlns="" xmlns:a16="http://schemas.microsoft.com/office/drawing/2014/main" id="{0DB6DA73-CC6B-41C5-87FF-EDFAA2D31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209800"/>
            <a:ext cx="3962400" cy="41148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5846" name="Oval 6">
            <a:extLst>
              <a:ext uri="{FF2B5EF4-FFF2-40B4-BE49-F238E27FC236}">
                <a16:creationId xmlns="" xmlns:a16="http://schemas.microsoft.com/office/drawing/2014/main" id="{83DEC1DD-1E98-4F53-9A82-B69D4FF13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800600"/>
            <a:ext cx="457200" cy="5334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5847" name="Oval 8">
            <a:extLst>
              <a:ext uri="{FF2B5EF4-FFF2-40B4-BE49-F238E27FC236}">
                <a16:creationId xmlns="" xmlns:a16="http://schemas.microsoft.com/office/drawing/2014/main" id="{6644D8C9-E3E7-47BD-A113-BD1F4DC5F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905000"/>
            <a:ext cx="3962400" cy="3810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 i="0"/>
          </a:p>
        </p:txBody>
      </p:sp>
      <p:sp>
        <p:nvSpPr>
          <p:cNvPr id="35848" name="Oval 9">
            <a:extLst>
              <a:ext uri="{FF2B5EF4-FFF2-40B4-BE49-F238E27FC236}">
                <a16:creationId xmlns="" xmlns:a16="http://schemas.microsoft.com/office/drawing/2014/main" id="{7743888D-1E8E-49D4-97B1-FB56CF182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953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i="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35849" name="Oval 10">
            <a:extLst>
              <a:ext uri="{FF2B5EF4-FFF2-40B4-BE49-F238E27FC236}">
                <a16:creationId xmlns="" xmlns:a16="http://schemas.microsoft.com/office/drawing/2014/main" id="{B3F6A43E-E9CD-4A98-9990-BD44C7320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4196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5850" name="Oval 11">
            <a:extLst>
              <a:ext uri="{FF2B5EF4-FFF2-40B4-BE49-F238E27FC236}">
                <a16:creationId xmlns="" xmlns:a16="http://schemas.microsoft.com/office/drawing/2014/main" id="{353D308C-4BFF-4B82-8D03-886BCB43B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9624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5851" name="Rectangle 12">
            <a:extLst>
              <a:ext uri="{FF2B5EF4-FFF2-40B4-BE49-F238E27FC236}">
                <a16:creationId xmlns="" xmlns:a16="http://schemas.microsoft.com/office/drawing/2014/main" id="{3BB1D90A-8085-4F2B-8003-93BD0B26B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2672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i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5852" name="Rectangle 13">
            <a:extLst>
              <a:ext uri="{FF2B5EF4-FFF2-40B4-BE49-F238E27FC236}">
                <a16:creationId xmlns="" xmlns:a16="http://schemas.microsoft.com/office/drawing/2014/main" id="{A12E235A-EBA2-425E-894D-D5C0A938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8100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i="0">
                <a:solidFill>
                  <a:srgbClr val="000000"/>
                </a:solidFill>
              </a:rPr>
              <a:t>C’</a:t>
            </a:r>
          </a:p>
        </p:txBody>
      </p:sp>
      <p:sp>
        <p:nvSpPr>
          <p:cNvPr id="35853" name="Oval 14">
            <a:extLst>
              <a:ext uri="{FF2B5EF4-FFF2-40B4-BE49-F238E27FC236}">
                <a16:creationId xmlns="" xmlns:a16="http://schemas.microsoft.com/office/drawing/2014/main" id="{C9A48A3F-2ABD-495B-9219-C1E6BE8BF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438400"/>
            <a:ext cx="457200" cy="457200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5854" name="Rectangle 15">
            <a:extLst>
              <a:ext uri="{FF2B5EF4-FFF2-40B4-BE49-F238E27FC236}">
                <a16:creationId xmlns="" xmlns:a16="http://schemas.microsoft.com/office/drawing/2014/main" id="{76804569-80EF-4003-9BCE-C1386879C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590800"/>
            <a:ext cx="381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i="0"/>
              <a:t>B</a:t>
            </a:r>
          </a:p>
        </p:txBody>
      </p:sp>
      <p:sp>
        <p:nvSpPr>
          <p:cNvPr id="35855" name="Oval 16">
            <a:extLst>
              <a:ext uri="{FF2B5EF4-FFF2-40B4-BE49-F238E27FC236}">
                <a16:creationId xmlns="" xmlns:a16="http://schemas.microsoft.com/office/drawing/2014/main" id="{8CC1FDC4-E784-44E5-A8D5-476345736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676400"/>
            <a:ext cx="533400" cy="533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35856" name="Rectangle 17">
            <a:extLst>
              <a:ext uri="{FF2B5EF4-FFF2-40B4-BE49-F238E27FC236}">
                <a16:creationId xmlns="" xmlns:a16="http://schemas.microsoft.com/office/drawing/2014/main" id="{D844E4F4-854F-4D4F-98F5-3D62A6EE5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828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i="0"/>
              <a:t>B’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>
            <a:extLst>
              <a:ext uri="{FF2B5EF4-FFF2-40B4-BE49-F238E27FC236}">
                <a16:creationId xmlns="" xmlns:a16="http://schemas.microsoft.com/office/drawing/2014/main" id="{FC76D7E2-5AF9-402C-92D8-0B3DF5D77AF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3505200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hu-HU" altLang="hu-HU" sz="5400"/>
              <a:t>LÉPÉSRŐL LÉPÉSRE</a:t>
            </a:r>
            <a:br>
              <a:rPr lang="hu-HU" altLang="hu-HU" sz="5400"/>
            </a:br>
            <a:r>
              <a:rPr lang="hu-HU" altLang="hu-HU" sz="4000"/>
              <a:t>A fizika fejlődéstörténete</a:t>
            </a:r>
            <a:r>
              <a:rPr lang="hu-HU" altLang="hu-HU" sz="5400"/>
              <a:t/>
            </a:r>
            <a:br>
              <a:rPr lang="hu-HU" altLang="hu-HU" sz="5400"/>
            </a:br>
            <a:r>
              <a:rPr lang="hu-HU" altLang="hu-HU" sz="4000"/>
              <a:t>a 14. századtól a 18. századig.</a:t>
            </a:r>
          </a:p>
        </p:txBody>
      </p:sp>
      <p:sp>
        <p:nvSpPr>
          <p:cNvPr id="252931" name="Rectangle 3">
            <a:extLst>
              <a:ext uri="{FF2B5EF4-FFF2-40B4-BE49-F238E27FC236}">
                <a16:creationId xmlns="" xmlns:a16="http://schemas.microsoft.com/office/drawing/2014/main" id="{6D5F5F4C-1DF9-42F1-B318-DD1CC068B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581400"/>
            <a:ext cx="9144000" cy="3276600"/>
          </a:xfrm>
          <a:solidFill>
            <a:schemeClr val="bg2"/>
          </a:solidFill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dirty="0"/>
              <a:t>AZ IMPETUSELMÉLETT</a:t>
            </a:r>
            <a:r>
              <a:rPr lang="hu-HU" alt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ŐL</a:t>
            </a:r>
            <a:r>
              <a:rPr lang="hu-HU" altLang="hu-HU" b="1" dirty="0">
                <a:latin typeface="Arial" panose="020B0604020202020204" pitchFamily="34" charset="0"/>
              </a:rPr>
              <a:t>, </a:t>
            </a:r>
            <a:r>
              <a:rPr lang="hu-HU" altLang="hu-HU" b="1" dirty="0"/>
              <a:t>A HELIOCENTRIKUS VILÁGKÉP ELVETÉSÉN ÁT A NEWTONI VILÁGKÉP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dirty="0"/>
              <a:t>KIALAKULÁSÁIG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600" b="1" dirty="0">
                <a:latin typeface="Times New Roman" panose="02020603050405020304" pitchFamily="18" charset="0"/>
              </a:rPr>
              <a:t> </a:t>
            </a:r>
            <a:endParaRPr lang="hu-HU" altLang="hu-HU" sz="4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DCB7DD4F-7FF2-4BE8-94DA-88E03D9D2CB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LÉPÉSRŐL LÉPÉSRE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="" xmlns:a16="http://schemas.microsoft.com/office/drawing/2014/main" id="{D6903B6D-DBF0-4CB2-8A47-5FDC9D2A9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Az arisztotelészi világkép lebontása igazán csak a 13- 14. századtól kezdődött. (1500 év!) Ebben számos tudós vett részt. Ismerkedjünk meg néhányukkal: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u="sng" dirty="0">
                <a:effectLst/>
                <a:latin typeface="Times New Roman" panose="02020603050405020304" pitchFamily="18" charset="0"/>
              </a:rPr>
              <a:t>Jean </a:t>
            </a:r>
            <a:r>
              <a:rPr lang="hu-HU" altLang="hu-HU" b="1" u="sng" dirty="0" err="1">
                <a:effectLst/>
                <a:latin typeface="Times New Roman" panose="02020603050405020304" pitchFamily="18" charset="0"/>
              </a:rPr>
              <a:t>Buridan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 (1295–1358) a párizsi egyetem </a:t>
            </a:r>
            <a:r>
              <a:rPr lang="hu-HU" altLang="hu-HU" dirty="0" smtClean="0">
                <a:effectLst/>
                <a:latin typeface="Times New Roman" panose="02020603050405020304" pitchFamily="18" charset="0"/>
              </a:rPr>
              <a:t>professzora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, rektora, mechanikával és optikával </a:t>
            </a:r>
            <a:r>
              <a:rPr lang="hu-HU" altLang="hu-HU" dirty="0" smtClean="0">
                <a:effectLst/>
                <a:latin typeface="Times New Roman" panose="02020603050405020304" pitchFamily="18" charset="0"/>
              </a:rPr>
              <a:t>foglalkozott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. Vallotta, hogy pl. az eldobott kő bizonyos </a:t>
            </a:r>
            <a:r>
              <a:rPr lang="hu-HU" altLang="hu-HU" i="1" dirty="0" err="1">
                <a:effectLst/>
                <a:latin typeface="Times New Roman" panose="02020603050405020304" pitchFamily="18" charset="0"/>
              </a:rPr>
              <a:t>impetust</a:t>
            </a:r>
            <a:r>
              <a:rPr lang="hu-HU" altLang="hu-HU" i="1" dirty="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kap, amelyet a test azért veszít el, mert mozgása folyamán állandóan ellenállást kell </a:t>
            </a:r>
            <a:r>
              <a:rPr lang="hu-HU" altLang="hu-HU" dirty="0" smtClean="0">
                <a:effectLst/>
                <a:latin typeface="Times New Roman" panose="02020603050405020304" pitchFamily="18" charset="0"/>
              </a:rPr>
              <a:t>leküzdenie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Elképzelését az égi mechanikára is kivetítette, tagadta, hogy a mozgáshoz szellemi lények szükségesek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="" xmlns:a16="http://schemas.microsoft.com/office/drawing/2014/main" id="{F04114BE-060A-4EF1-9690-14B82EB781F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-457200"/>
            <a:ext cx="9144000" cy="12954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hu-HU" altLang="hu-HU" sz="48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LÉPÉSRŐL LÉPÉSRE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="" xmlns:a16="http://schemas.microsoft.com/office/drawing/2014/main" id="{49D1C424-608E-45BD-BEC6-16E1867E7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b="1" u="sng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Albertus de Saxonia</a:t>
            </a:r>
            <a:r>
              <a:rPr lang="hu-HU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(?–1390), a párizsi egyetem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r</a:t>
            </a:r>
            <a:r>
              <a:rPr lang="hu-HU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ektora, többek között: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- a Föld alakjára vonatkozó számításokat és méréseket  végzett;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- felvetette, hogy a szabadesésben a távolság és az idő függvényében a test sebessége egyre gyorsul;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- szabadesés közben az ellenállás gyorsabban növek-szik, mint az impetus, ezért egy bizonyos határon túl a sebesség nem növekedhet. Ekkor még nem ismer-ték akkor még fel, hogy a szabadesés a Föld vonzá-sának a következménye!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="" xmlns:a16="http://schemas.microsoft.com/office/drawing/2014/main" id="{D575A3B2-BA0C-4936-BAEF-EDE27CC699B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220000"/>
              </a:lnSpc>
              <a:defRPr/>
            </a:pPr>
            <a:r>
              <a:rPr lang="hu-HU" altLang="hu-HU" sz="4800">
                <a:solidFill>
                  <a:schemeClr val="tx1"/>
                </a:solidFill>
                <a:effectLst/>
                <a:latin typeface="Times New Roman" pitchFamily="18" charset="0"/>
              </a:rPr>
              <a:t>LÉPÉSRŐL LÉPÉSRE</a:t>
            </a:r>
            <a:r>
              <a:rPr lang="hu-HU" altLang="hu-HU" sz="4000" b="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="" xmlns:a16="http://schemas.microsoft.com/office/drawing/2014/main" id="{8644AAA0-9203-4F15-BF88-770A3C5AD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7912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b="1" u="sng">
                <a:effectLst/>
                <a:latin typeface="Times New Roman" panose="02020603050405020304" pitchFamily="18" charset="0"/>
              </a:rPr>
              <a:t>Nicole d’ Oresme</a:t>
            </a:r>
            <a:r>
              <a:rPr lang="hu-HU" altLang="hu-HU">
                <a:effectLst/>
                <a:latin typeface="Times New Roman" panose="02020603050405020304" pitchFamily="18" charset="0"/>
              </a:rPr>
              <a:t> (1320—1385) püspök: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- megcáfolta Arisztotelésznek a Föld forgása ellen felhozott érveit, meggyőzően bizonyította a Föld forgásának a realitását;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 - hivatkozott arra, hogy a megfigyelő csak a relatív mozgást tudja érzékelni,  ugyanaz a jelenség, ha a Föld forog és az égbolt áll, mint fordított esetben.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 - Megfigyelései hasonlóak Galilei megfigyeléseihez,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    ám D’Oresme Lisieux püspökeként halt meg, míg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    Galileinek vissza kellett vonnia tanait. (Inkvizíció)</a:t>
            </a:r>
          </a:p>
          <a:p>
            <a:pPr eaLnBrk="1" hangingPunct="1"/>
            <a:endParaRPr lang="hu-HU" altLang="hu-HU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="" xmlns:a16="http://schemas.microsoft.com/office/drawing/2014/main" id="{1985CC0D-C582-4870-98F6-C18B692C01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FRANCOIS VILLON</a:t>
            </a:r>
            <a:b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(1431—1463)</a:t>
            </a:r>
            <a:endParaRPr lang="hu-HU" altLang="hu-HU">
              <a:solidFill>
                <a:schemeClr val="tx1"/>
              </a:solidFill>
              <a:effectLst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="" xmlns:a16="http://schemas.microsoft.com/office/drawing/2014/main" id="{6E681470-B1F2-4C66-9201-98B9FC8CC9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Nagy </a:t>
            </a:r>
            <a:r>
              <a:rPr lang="hu-HU" altLang="hu-HU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Testámentum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c. versében írja (Szabó Lőrinc fordítása): (A négysoros  Faludi György ford.)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                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Bizony, a sok baj meg a bú,</a:t>
            </a: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                a szorongás, sírás, a terhes</a:t>
            </a: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                robot s a gyászos vándorút</a:t>
            </a: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                jobban megköszörülte keserves</a:t>
            </a: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                agyamat — amely addig oly éles</a:t>
            </a: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                volt csak, akár a tű foka — </a:t>
            </a: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                mint </a:t>
            </a:r>
            <a:r>
              <a:rPr lang="hu-HU" altLang="hu-HU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Ibn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hu-HU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Rashd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hu-HU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Aristoteleshez</a:t>
            </a:r>
            <a:endParaRPr lang="hu-HU" altLang="hu-HU" b="1" i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                írt minden magyarázata.</a:t>
            </a: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                                </a:t>
            </a:r>
            <a:r>
              <a:rPr lang="hu-HU" altLang="hu-HU" sz="24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(Simonyi Károly: A fizika </a:t>
            </a:r>
            <a:r>
              <a:rPr lang="hu-HU" altLang="hu-HU" sz="2400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kulturtörténete</a:t>
            </a:r>
            <a:r>
              <a:rPr lang="hu-HU" altLang="hu-HU" sz="24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="" xmlns:a16="http://schemas.microsoft.com/office/drawing/2014/main" id="{2D9BE7F9-193B-42E6-9F23-52F8C5CA3FA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hu-HU" altLang="hu-HU" sz="48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LÉPÉSRŐL LÉPÉSRE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="" xmlns:a16="http://schemas.microsoft.com/office/drawing/2014/main" id="{E2994192-26E6-4D0D-8AF1-4D1D971C6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b="1" u="sng">
                <a:effectLst/>
                <a:latin typeface="Times New Roman" panose="02020603050405020304" pitchFamily="18" charset="0"/>
              </a:rPr>
              <a:t>Giovanni B. Benedetti</a:t>
            </a:r>
            <a:r>
              <a:rPr lang="hu-HU" altLang="hu-HU">
                <a:effectLst/>
                <a:latin typeface="Times New Roman" panose="02020603050405020304" pitchFamily="18" charset="0"/>
              </a:rPr>
              <a:t> (1530–1590):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 - élesen bírálta A</a:t>
            </a:r>
            <a:r>
              <a:rPr lang="en-US" altLang="hu-HU">
                <a:effectLst/>
                <a:latin typeface="Times New Roman" panose="02020603050405020304" pitchFamily="18" charset="0"/>
              </a:rPr>
              <a:t>ris</a:t>
            </a:r>
            <a:r>
              <a:rPr lang="hu-HU" altLang="hu-HU">
                <a:effectLst/>
                <a:latin typeface="Times New Roman" panose="02020603050405020304" pitchFamily="18" charset="0"/>
              </a:rPr>
              <a:t>ztotelésznek a vákuummal kap-csolatos felfogását;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 - véleménye szerint a testek sebességét vákuumban a gravitáció határozza meg;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 - kimutatta, hogy az azonos sűrűségű, különböző térfogatú testek a vákuumban azonos sebességgel esnek. Kb. azonos a helyzet a levegőben is.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Benedetti is tévedett, amikor azt állította, hogy a kü-lönböző anyagsűrűségű testek a vákuumban külön-böző sebességgel esnek.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="" xmlns:a16="http://schemas.microsoft.com/office/drawing/2014/main" id="{6D4352AE-E067-466A-A1B0-FBAD21EAA5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LÉPÉSRŐL LÉPÉSRE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="" xmlns:a16="http://schemas.microsoft.com/office/drawing/2014/main" id="{AC1EF721-9268-4362-848B-4D08CA734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600" b="1" u="sng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Nikolausz</a:t>
            </a:r>
            <a:r>
              <a:rPr lang="hu-HU" altLang="hu-HU" sz="3600" b="1" u="sng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Kopernikusz</a:t>
            </a:r>
            <a:r>
              <a:rPr lang="hu-HU" altLang="hu-HU" sz="36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(1473—1543) az 1500-as évek elején megismerkedett </a:t>
            </a:r>
            <a:r>
              <a:rPr lang="hu-HU" altLang="hu-HU" sz="36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Arisz-tarkhosz</a:t>
            </a:r>
            <a:r>
              <a:rPr lang="hu-HU" altLang="hu-HU" sz="36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felfogásával, a heliocentrikus </a:t>
            </a:r>
            <a:r>
              <a:rPr lang="hu-HU" altLang="hu-HU" sz="36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elmé-lettel</a:t>
            </a:r>
            <a:r>
              <a:rPr lang="hu-HU" altLang="hu-HU" sz="36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600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Az égi pályák körforgásáról </a:t>
            </a:r>
            <a:r>
              <a:rPr lang="hu-HU" altLang="hu-HU" sz="36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írt híres </a:t>
            </a:r>
            <a:r>
              <a:rPr lang="hu-HU" altLang="hu-HU" sz="36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munkájá-ban</a:t>
            </a:r>
            <a:r>
              <a:rPr lang="hu-HU" altLang="hu-HU" sz="36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, (1543) a világ középpontja a Földről a Napra került. Ez a tény nagy változást jelentett az asztronómiában. Jelentősen hozzájárult az arisztotelészi világkép teljes lebontásához, s az új világkép majdani felépítéséhez.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5B325CF8-5BDA-4ADA-8B73-06C6805FEB5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altLang="hu-HU">
                <a:solidFill>
                  <a:schemeClr val="tx1"/>
                </a:solidFill>
                <a:effectLst/>
                <a:latin typeface="Times New Roman" pitchFamily="18" charset="0"/>
              </a:rPr>
              <a:t>LÉPÉSRŐL LÉPÉSRE</a:t>
            </a:r>
            <a:r>
              <a:rPr lang="hu-HU" altLang="hu-HU" sz="4000" b="0">
                <a:solidFill>
                  <a:schemeClr val="bg2"/>
                </a:solidFill>
                <a:latin typeface="Times New Roman" pitchFamily="18" charset="0"/>
              </a:rPr>
              <a:t> </a:t>
            </a:r>
            <a:endParaRPr lang="hu-HU" altLang="hu-HU" b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0B1DCC9D-4D6C-4D06-B8AC-268C2F800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u="sng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Tycho</a:t>
            </a:r>
            <a:r>
              <a:rPr lang="hu-HU" altLang="hu-HU" b="1" u="sng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de </a:t>
            </a:r>
            <a:r>
              <a:rPr lang="hu-HU" altLang="hu-HU" b="1" u="sng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Brahe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(1546—1601)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a bolygó</a:t>
            </a:r>
            <a:r>
              <a:rPr lang="en-US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k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mozgásá-val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kapcsolatos, pontos méréseket végzett (a hiba nem haladhatta meg a 2’ (fokpercet) – Ptolemaiosz — 8’);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1572-ben feltűnt egy szupernóva, megdöbbent, de ki-mondta, hogy a csillagok világa is változik;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1576-ban megfigyelt egy üstököst, s megállapította, hogy az nem tartozik a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szublunáris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világhoz (mint addig gondolták);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Új elképzelést is kidolgozott: a Föld a középpont, körülötte kering a Nap, akörül pedig a bolygók.</a:t>
            </a:r>
          </a:p>
          <a:p>
            <a:pPr eaLnBrk="1" hangingPunct="1">
              <a:lnSpc>
                <a:spcPct val="90000"/>
              </a:lnSpc>
              <a:defRPr/>
            </a:pP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="" xmlns:a16="http://schemas.microsoft.com/office/drawing/2014/main" id="{5B51D680-C3D1-44F0-9DA7-D3D8CBC929E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962400" cy="1905000"/>
          </a:xfrm>
          <a:solidFill>
            <a:srgbClr val="0000FF"/>
          </a:solidFill>
          <a:ln w="3810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</a:t>
            </a:r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YCHO </a:t>
            </a:r>
            <a:b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DE BRAHE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="" xmlns:a16="http://schemas.microsoft.com/office/drawing/2014/main" id="{E6F0BC65-BA19-4D5E-9C10-2425B383406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0"/>
            <a:ext cx="5181600" cy="6858000"/>
          </a:xfrm>
          <a:solidFill>
            <a:srgbClr val="FFCC66"/>
          </a:solidFill>
        </p:spPr>
      </p:pic>
      <p:sp>
        <p:nvSpPr>
          <p:cNvPr id="52228" name="Rectangle 4">
            <a:extLst>
              <a:ext uri="{FF2B5EF4-FFF2-40B4-BE49-F238E27FC236}">
                <a16:creationId xmlns="" xmlns:a16="http://schemas.microsoft.com/office/drawing/2014/main" id="{4CE11CCC-F323-47EE-B96A-136FB1279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0"/>
            <a:ext cx="3962400" cy="4953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Ilyen csodálatos építményben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 végezte </a:t>
            </a:r>
            <a:r>
              <a:rPr lang="hu-HU" altLang="hu-HU" sz="2400" b="1" i="0" dirty="0" err="1">
                <a:latin typeface="Times New Roman" panose="02020603050405020304" pitchFamily="18" charset="0"/>
              </a:rPr>
              <a:t>Tycho</a:t>
            </a:r>
            <a:r>
              <a:rPr lang="hu-HU" altLang="hu-HU" sz="2400" b="1" i="0" dirty="0">
                <a:latin typeface="Times New Roman" panose="02020603050405020304" pitchFamily="18" charset="0"/>
              </a:rPr>
              <a:t> de </a:t>
            </a:r>
            <a:r>
              <a:rPr lang="hu-HU" altLang="hu-HU" sz="2400" b="1" i="0" dirty="0" err="1">
                <a:latin typeface="Times New Roman" panose="02020603050405020304" pitchFamily="18" charset="0"/>
              </a:rPr>
              <a:t>Brahe</a:t>
            </a:r>
            <a:r>
              <a:rPr lang="hu-HU" altLang="hu-HU" sz="2400" b="1" i="0" dirty="0"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asztronómiai vizsgálatait,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amelynek eredményeit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 összegyűjtve utódjára,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Keplerre hagyta, aki ezen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adatok birtokában alkotta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meg a Naprendszerben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zajló eseményeket új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alapokra helyező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 dirty="0">
                <a:latin typeface="Times New Roman" panose="02020603050405020304" pitchFamily="18" charset="0"/>
              </a:rPr>
              <a:t>törvényeit.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i="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="" xmlns:a16="http://schemas.microsoft.com/office/drawing/2014/main" id="{29F64D82-ED9A-4BC1-9D7A-319FBF9DB6C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8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 VILÁG MEGISMERÉSE</a:t>
            </a:r>
            <a:endParaRPr lang="hu-HU" altLang="hu-HU" sz="3200">
              <a:solidFill>
                <a:schemeClr val="tx1"/>
              </a:solidFill>
              <a:effectLst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="" xmlns:a16="http://schemas.microsoft.com/office/drawing/2014/main" id="{47953FE3-8847-4BC7-9CB5-A03AAF050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000000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„Semmi sem új a nap alatt”</a:t>
            </a:r>
            <a:r>
              <a:rPr lang="en-US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(Prédikátor könyve);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Arisztarkhosz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(-230)  Kopernikusz (1500);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Plutharkosz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(0—75) — Newton (1666);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Platon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(427-347)— W. Karl Heisenberg (térelmélet)</a:t>
            </a: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Platon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— Bertrand Russel (számelmélet)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endParaRPr lang="hu-HU" altLang="hu-HU" sz="28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</p:txBody>
      </p:sp>
      <p:graphicFrame>
        <p:nvGraphicFramePr>
          <p:cNvPr id="7172" name="Object 9">
            <a:extLst>
              <a:ext uri="{FF2B5EF4-FFF2-40B4-BE49-F238E27FC236}">
                <a16:creationId xmlns="" xmlns:a16="http://schemas.microsoft.com/office/drawing/2014/main" id="{5FA8D2D7-E89C-450E-8799-0D24A8DD3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1500" y="3810000"/>
          <a:ext cx="228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Klip" r:id="rId5" imgW="1133666" imgH="1511683" progId="MS_ClipArt_Gallery.2">
                  <p:embed/>
                </p:oleObj>
              </mc:Choice>
              <mc:Fallback>
                <p:oleObj name="Klip" r:id="rId5" imgW="1133666" imgH="151168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0" y="3810000"/>
                        <a:ext cx="2286000" cy="3048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10">
            <a:extLst>
              <a:ext uri="{FF2B5EF4-FFF2-40B4-BE49-F238E27FC236}">
                <a16:creationId xmlns="" xmlns:a16="http://schemas.microsoft.com/office/drawing/2014/main" id="{5C4A605F-B08A-47E6-849B-3427A0191C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7513" y="3886200"/>
          <a:ext cx="2376487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Klip" r:id="rId7" imgW="1158144" imgH="1584695" progId="MS_ClipArt_Gallery.2">
                  <p:embed/>
                </p:oleObj>
              </mc:Choice>
              <mc:Fallback>
                <p:oleObj name="Klip" r:id="rId7" imgW="1158144" imgH="158469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513" y="3886200"/>
                        <a:ext cx="2376487" cy="29718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906915"/>
      </p:ext>
    </p:extLst>
  </p:cSld>
  <p:clrMapOvr>
    <a:masterClrMapping/>
  </p:clrMapOvr>
  <p:transition spd="med">
    <p:zoom/>
    <p:sndAc>
      <p:stSnd>
        <p:snd r:embed="rId4" name="KATTINT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="" xmlns:a16="http://schemas.microsoft.com/office/drawing/2014/main" id="{81C528A8-686D-4E0B-8110-B47B925E61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  <a:effectLst/>
                <a:latin typeface="Times New Roman" pitchFamily="18" charset="0"/>
              </a:rPr>
              <a:t>LÉPÉSRŐL LÉPÉSRE</a:t>
            </a:r>
            <a:r>
              <a:rPr lang="hu-HU" altLang="hu-HU" b="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="" xmlns:a16="http://schemas.microsoft.com/office/drawing/2014/main" id="{01351A09-D7C9-462B-9EAC-7F049A8592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u="sng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Johannes Kepler</a:t>
            </a:r>
            <a:r>
              <a:rPr lang="hu-HU" altLang="hu-HU" b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(1571—1630)</a:t>
            </a:r>
            <a:r>
              <a:rPr lang="hu-HU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udvari csillagászként Brahe munkáját folytatta. Számára már természetes kiindulópont volt a kopernikuszi rendszer.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Brahe által rögzített — korának legpontosabb — mé-résadatok tárházával is rendelkezett;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Mars pályájának elemzésénél Brahe méréseiben 8’ eltérést észlelt. Ez felkeltette az érdeklődését. Makacsul kutatta az eltérés okát, tudván, hogy a mé-rési hiba 2’-nél nem lehet nagyobb. Kutatásainak e-redménye: megszületett Kepler első törvénye: „</a:t>
            </a:r>
            <a:r>
              <a:rPr lang="hu-HU" altLang="hu-HU" i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bolygók a Nap körül ellipszis pályán keringenek, amelynek egyik fókuszában a Nap áll.”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="" xmlns:a16="http://schemas.microsoft.com/office/drawing/2014/main" id="{1F8BFE65-6D22-498D-849D-BE06938608A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3200">
                <a:latin typeface="Times New Roman" pitchFamily="18" charset="0"/>
              </a:rPr>
              <a:t>KEPLER ÍRJA TYCHO DE BRAHÉRÓL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="" xmlns:a16="http://schemas.microsoft.com/office/drawing/2014/main" id="{B6E41C87-F21C-4521-B29B-66925EDAD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067800" cy="5791200"/>
          </a:xfrm>
          <a:solidFill>
            <a:schemeClr val="bg2"/>
          </a:solidFill>
        </p:spPr>
        <p:txBody>
          <a:bodyPr/>
          <a:lstStyle/>
          <a:p>
            <a:pPr marL="177800" indent="-165100" algn="just" eaLnBrk="1" hangingPunct="1">
              <a:spcBef>
                <a:spcPts val="600"/>
              </a:spcBef>
              <a:buFont typeface="Wingdings" panose="05000000000000000000" pitchFamily="2" charset="2"/>
              <a:buNone/>
              <a:tabLst>
                <a:tab pos="177800" algn="l"/>
              </a:tabLst>
            </a:pPr>
            <a:r>
              <a:rPr lang="hu-HU" altLang="hu-HU" sz="3600" b="1" i="1" dirty="0">
                <a:effectLst/>
              </a:rPr>
              <a:t>„</a:t>
            </a:r>
            <a:r>
              <a:rPr lang="hu-HU" altLang="hu-HU" sz="3600" b="1" i="1" dirty="0" err="1">
                <a:effectLst/>
              </a:rPr>
              <a:t>Tycho</a:t>
            </a:r>
            <a:r>
              <a:rPr lang="hu-HU" altLang="hu-HU" sz="3600" b="1" i="1" dirty="0">
                <a:effectLst/>
              </a:rPr>
              <a:t>  </a:t>
            </a:r>
            <a:r>
              <a:rPr lang="hu-HU" altLang="hu-HU" sz="3600" b="1" i="1" dirty="0" err="1">
                <a:effectLst/>
              </a:rPr>
              <a:t>Brahe</a:t>
            </a:r>
            <a:r>
              <a:rPr lang="hu-HU" altLang="hu-HU" sz="3600" b="1" i="1" dirty="0">
                <a:effectLst/>
              </a:rPr>
              <a:t> személyében mindenkinél pontosabb megfigyelőt kaptunk, akinek a megfigyelésein keresztül a ptolemaioszi számítások 8’ nagyságú hibájára is fény </a:t>
            </a:r>
            <a:r>
              <a:rPr lang="hu-HU" altLang="hu-HU" sz="3600" b="1" i="1" dirty="0" smtClean="0">
                <a:effectLst/>
              </a:rPr>
              <a:t>derülhetett</a:t>
            </a:r>
            <a:r>
              <a:rPr lang="hu-HU" altLang="hu-HU" sz="3600" b="1" i="1" dirty="0">
                <a:effectLst/>
              </a:rPr>
              <a:t>… </a:t>
            </a:r>
            <a:endParaRPr lang="en-US" altLang="hu-HU" sz="3600" b="1" i="1" dirty="0" smtClean="0">
              <a:effectLst/>
            </a:endParaRPr>
          </a:p>
          <a:p>
            <a:pPr marL="177800" indent="-165100" algn="just" eaLnBrk="1" hangingPunct="1">
              <a:spcBef>
                <a:spcPts val="600"/>
              </a:spcBef>
              <a:buFont typeface="Wingdings" panose="05000000000000000000" pitchFamily="2" charset="2"/>
              <a:buNone/>
              <a:tabLst>
                <a:tab pos="177800" algn="l"/>
              </a:tabLst>
            </a:pPr>
            <a:r>
              <a:rPr lang="hu-HU" altLang="hu-HU" sz="3600" b="1" i="1" dirty="0" smtClean="0">
                <a:effectLst/>
              </a:rPr>
              <a:t>Fáradozásunkat </a:t>
            </a:r>
            <a:r>
              <a:rPr lang="hu-HU" altLang="hu-HU" sz="3600" b="1" i="1" dirty="0">
                <a:effectLst/>
              </a:rPr>
              <a:t>arra irányítjuk, hogy … végre megalapozhassuk az égi </a:t>
            </a:r>
            <a:r>
              <a:rPr lang="hu-HU" altLang="hu-HU" sz="3600" b="1" i="1" dirty="0" smtClean="0">
                <a:effectLst/>
              </a:rPr>
              <a:t>mozgások </a:t>
            </a:r>
            <a:r>
              <a:rPr lang="hu-HU" altLang="hu-HU" sz="3600" b="1" i="1" dirty="0">
                <a:effectLst/>
              </a:rPr>
              <a:t>helyes formáját.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3600" b="1" i="1" dirty="0">
                <a:effectLst/>
              </a:rPr>
              <a:t>Kizárólag ez a 8’ mutatta meg az utat az egész asztronómia megújításához.”(Kepler)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="" xmlns:a16="http://schemas.microsoft.com/office/drawing/2014/main" id="{F27F7284-6492-43FD-96D5-398CE857847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/>
              <a:t>KEPLER  I. TÖRVÉNYE</a:t>
            </a:r>
          </a:p>
        </p:txBody>
      </p:sp>
      <p:pic>
        <p:nvPicPr>
          <p:cNvPr id="57348" name="Picture 4" descr="Kepler I">
            <a:extLst>
              <a:ext uri="{FF2B5EF4-FFF2-40B4-BE49-F238E27FC236}">
                <a16:creationId xmlns="" xmlns:a16="http://schemas.microsoft.com/office/drawing/2014/main" id="{86094024-788F-49C0-9431-EEE501F0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Line 5">
            <a:extLst>
              <a:ext uri="{FF2B5EF4-FFF2-40B4-BE49-F238E27FC236}">
                <a16:creationId xmlns="" xmlns:a16="http://schemas.microsoft.com/office/drawing/2014/main" id="{4A397241-A461-4A12-B3CD-1DCB3ECF0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4114800"/>
            <a:ext cx="1295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Line 6">
            <a:extLst>
              <a:ext uri="{FF2B5EF4-FFF2-40B4-BE49-F238E27FC236}">
                <a16:creationId xmlns="" xmlns:a16="http://schemas.microsoft.com/office/drawing/2014/main" id="{10D1D171-08E3-41B8-8E68-BA27693808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8200" y="4114800"/>
            <a:ext cx="30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="" xmlns:a16="http://schemas.microsoft.com/office/drawing/2014/main" id="{A8B26F1E-B41B-40BB-B52B-A35D2FEC3F1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/>
              <a:t>KEPLER II. TÖRVÉNYE</a:t>
            </a:r>
          </a:p>
        </p:txBody>
      </p:sp>
      <p:pic>
        <p:nvPicPr>
          <p:cNvPr id="58372" name="Picture 4" descr="Kepler_II">
            <a:extLst>
              <a:ext uri="{FF2B5EF4-FFF2-40B4-BE49-F238E27FC236}">
                <a16:creationId xmlns="" xmlns:a16="http://schemas.microsoft.com/office/drawing/2014/main" id="{D5D11D65-0B23-4433-83D6-166927C06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Oval 5">
            <a:extLst>
              <a:ext uri="{FF2B5EF4-FFF2-40B4-BE49-F238E27FC236}">
                <a16:creationId xmlns="" xmlns:a16="http://schemas.microsoft.com/office/drawing/2014/main" id="{130C007E-1A66-4924-964D-B389A3093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0386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58374" name="Oval 6">
            <a:extLst>
              <a:ext uri="{FF2B5EF4-FFF2-40B4-BE49-F238E27FC236}">
                <a16:creationId xmlns="" xmlns:a16="http://schemas.microsoft.com/office/drawing/2014/main" id="{52D08100-01AD-42B1-8E28-FECFA9C65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="" xmlns:a16="http://schemas.microsoft.com/office/drawing/2014/main" id="{504D1107-83D1-44F1-ACA8-2C04EC68CE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mérési adatok tanulmányozása közben rájött a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ke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5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ringési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sebesség változásának okára. Ebből lett a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má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5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sodik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törvény: 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Nap és a bolygók közötti vezérsugár</a:t>
            </a:r>
          </a:p>
          <a:p>
            <a:pPr eaLnBrk="1" hangingPunct="1">
              <a:lnSpc>
                <a:spcPct val="50000"/>
              </a:lnSpc>
              <a:buFont typeface="Wingdings" panose="05000000000000000000" pitchFamily="2" charset="2"/>
              <a:buNone/>
              <a:defRPr/>
            </a:pP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egyenlő idők alatt egyenlő területeteket súrol.</a:t>
            </a: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— Kepler harmadik törvénye az 1619-ben kiadott 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Harmonices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mundi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c. könyvében jelent meg: 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boly-</a:t>
            </a:r>
            <a:r>
              <a:rPr lang="hu-HU" altLang="hu-HU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gók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keringési időinek négyzetei a Naptól számított középtávolságaik köbeivel egyenesen arányosak. 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Vagyis: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        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                   Ebből következik:    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                     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T</a:t>
            </a:r>
            <a:r>
              <a:rPr lang="hu-HU" altLang="hu-HU" sz="3600" b="1" i="1" baseline="30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/D</a:t>
            </a:r>
            <a:r>
              <a:rPr lang="hu-HU" altLang="hu-HU" sz="3600" b="1" i="1" baseline="30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3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= const.</a:t>
            </a:r>
            <a:endParaRPr lang="hu-HU" altLang="hu-HU" sz="3600" b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</p:txBody>
      </p:sp>
      <p:graphicFrame>
        <p:nvGraphicFramePr>
          <p:cNvPr id="59395" name="Object 4">
            <a:extLst>
              <a:ext uri="{FF2B5EF4-FFF2-40B4-BE49-F238E27FC236}">
                <a16:creationId xmlns="" xmlns:a16="http://schemas.microsoft.com/office/drawing/2014/main" id="{BC2F396A-DE72-441B-93CF-30661B36F6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4876800"/>
          <a:ext cx="27432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Klip" r:id="rId5" imgW="1097282" imgH="658077" progId="MS_ClipArt_Gallery.2">
                  <p:embed/>
                </p:oleObj>
              </mc:Choice>
              <mc:Fallback>
                <p:oleObj name="Klip" r:id="rId5" imgW="1097282" imgH="658077" progId="MS_ClipArt_Gallery.2">
                  <p:embed/>
                  <p:pic>
                    <p:nvPicPr>
                      <p:cNvPr id="59395" name="Object 4">
                        <a:extLst>
                          <a:ext uri="{FF2B5EF4-FFF2-40B4-BE49-F238E27FC236}">
                            <a16:creationId xmlns="" xmlns:a16="http://schemas.microsoft.com/office/drawing/2014/main" id="{BC2F396A-DE72-441B-93CF-30661B36F6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76800"/>
                        <a:ext cx="2743200" cy="1600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Text Box 5">
            <a:extLst>
              <a:ext uri="{FF2B5EF4-FFF2-40B4-BE49-F238E27FC236}">
                <a16:creationId xmlns="" xmlns:a16="http://schemas.microsoft.com/office/drawing/2014/main" id="{C168E2E7-0F10-44D4-A1D7-57FAFF4C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hu-HU" altLang="hu-HU" sz="4000" i="0">
              <a:latin typeface="Times New Roman" panose="02020603050405020304" pitchFamily="18" charset="0"/>
            </a:endParaRPr>
          </a:p>
        </p:txBody>
      </p:sp>
      <p:sp>
        <p:nvSpPr>
          <p:cNvPr id="59397" name="Text Box 7">
            <a:extLst>
              <a:ext uri="{FF2B5EF4-FFF2-40B4-BE49-F238E27FC236}">
                <a16:creationId xmlns="" xmlns:a16="http://schemas.microsoft.com/office/drawing/2014/main" id="{B5B6FEE1-5E8D-4916-9A2E-3D2BC0E88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58825"/>
          </a:xfrm>
          <a:prstGeom prst="rect">
            <a:avLst/>
          </a:prstGeo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4000" b="1" i="0">
                <a:latin typeface="Times New Roman" panose="02020603050405020304" pitchFamily="18" charset="0"/>
              </a:rPr>
              <a:t>JOHANNES KEPLER </a:t>
            </a:r>
          </a:p>
        </p:txBody>
      </p:sp>
    </p:spTree>
  </p:cSld>
  <p:clrMapOvr>
    <a:masterClrMapping/>
  </p:clrMapOvr>
  <p:transition spd="med">
    <p:zoom/>
    <p:sndAc>
      <p:stSnd>
        <p:snd r:embed="rId4" name="KATTINT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="" xmlns:a16="http://schemas.microsoft.com/office/drawing/2014/main" id="{D56C1B7C-7FAF-4F72-979B-7C57F5AF911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</a:rPr>
              <a:t>KEPLER III. TÖRVÉNYÉNEKA </a:t>
            </a:r>
            <a:br>
              <a:rPr lang="hu-HU" altLang="hu-HU" sz="4000">
                <a:solidFill>
                  <a:schemeClr val="tx1"/>
                </a:solidFill>
              </a:rPr>
            </a:br>
            <a:r>
              <a:rPr lang="hu-HU" altLang="hu-HU" sz="4000">
                <a:solidFill>
                  <a:schemeClr val="tx1"/>
                </a:solidFill>
              </a:rPr>
              <a:t>IGAZOLÁSA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="" xmlns:a16="http://schemas.microsoft.com/office/drawing/2014/main" id="{E5E07972-051B-4C00-9BA7-7F109B7FC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>
                <a:effectLst/>
              </a:rPr>
              <a:t>A törvény a Mars-Föld vonatkozásában: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>
                <a:effectLst/>
              </a:rPr>
              <a:t> 11345123,2/3348071,9 =  </a:t>
            </a:r>
            <a:r>
              <a:rPr lang="hu-HU" altLang="hu-HU" sz="2800" b="1" u="sng">
                <a:effectLst/>
              </a:rPr>
              <a:t>3,535</a:t>
            </a:r>
            <a:r>
              <a:rPr lang="hu-HU" altLang="hu-HU" sz="2800" b="1">
                <a:effectLst/>
              </a:rPr>
              <a:t>; </a:t>
            </a:r>
            <a:r>
              <a:rPr lang="hu-HU" altLang="hu-HU" sz="2800" b="1" i="1">
                <a:effectLst>
                  <a:outerShdw blurRad="38100" dist="38100" dir="2700000" algn="tl">
                    <a:srgbClr val="000514"/>
                  </a:outerShdw>
                </a:effectLst>
              </a:rPr>
              <a:t>T</a:t>
            </a:r>
            <a:r>
              <a:rPr lang="hu-HU" altLang="hu-HU" sz="2800" b="1" baseline="-25000">
                <a:effectLst>
                  <a:outerShdw blurRad="38100" dist="38100" dir="2700000" algn="tl">
                    <a:srgbClr val="000514"/>
                  </a:outerShdw>
                </a:effectLst>
              </a:rPr>
              <a:t>1</a:t>
            </a:r>
            <a:r>
              <a:rPr lang="hu-HU" altLang="hu-HU" sz="2800" b="1" baseline="30000">
                <a:effectLst>
                  <a:outerShdw blurRad="38100" dist="38100" dir="2700000" algn="tl">
                    <a:srgbClr val="000514"/>
                  </a:outerShdw>
                </a:effectLst>
              </a:rPr>
              <a:t>2</a:t>
            </a:r>
            <a:r>
              <a:rPr lang="hu-HU" altLang="hu-HU" sz="2800" b="1">
                <a:effectLst>
                  <a:outerShdw blurRad="38100" dist="38100" dir="2700000" algn="tl">
                    <a:srgbClr val="000514"/>
                  </a:outerShdw>
                </a:effectLst>
              </a:rPr>
              <a:t>/</a:t>
            </a:r>
            <a:r>
              <a:rPr lang="hu-HU" altLang="hu-HU" sz="2800" b="1" i="1">
                <a:effectLst/>
              </a:rPr>
              <a:t>T</a:t>
            </a:r>
            <a:r>
              <a:rPr lang="hu-HU" altLang="hu-HU" sz="2800" b="1" baseline="-25000">
                <a:effectLst>
                  <a:outerShdw blurRad="38100" dist="38100" dir="2700000" algn="tl">
                    <a:srgbClr val="000514"/>
                  </a:outerShdw>
                </a:effectLst>
              </a:rPr>
              <a:t>2</a:t>
            </a:r>
            <a:r>
              <a:rPr lang="hu-HU" altLang="hu-HU" sz="2800" b="1" baseline="30000">
                <a:effectLst>
                  <a:outerShdw blurRad="38100" dist="38100" dir="2700000" algn="tl">
                    <a:srgbClr val="000514"/>
                  </a:outerShdw>
                </a:effectLst>
              </a:rPr>
              <a:t>2</a:t>
            </a:r>
            <a:r>
              <a:rPr lang="hu-HU" altLang="hu-HU" sz="2800" b="1">
                <a:effectLst>
                  <a:outerShdw blurRad="38100" dist="38100" dir="2700000" algn="tl">
                    <a:srgbClr val="000514"/>
                  </a:outerShdw>
                </a:effectLst>
              </a:rPr>
              <a:t> = </a:t>
            </a:r>
            <a:r>
              <a:rPr lang="hu-HU" altLang="hu-HU" sz="2800" b="1" i="1">
                <a:effectLst>
                  <a:outerShdw blurRad="38100" dist="38100" dir="2700000" algn="tl">
                    <a:srgbClr val="000514"/>
                  </a:outerShdw>
                </a:effectLst>
              </a:rPr>
              <a:t>D</a:t>
            </a:r>
            <a:r>
              <a:rPr lang="hu-HU" altLang="hu-HU" sz="2800" b="1" baseline="-25000">
                <a:effectLst/>
              </a:rPr>
              <a:t>1</a:t>
            </a:r>
            <a:r>
              <a:rPr lang="hu-HU" altLang="hu-HU" sz="2800" b="1" baseline="30000">
                <a:effectLst/>
              </a:rPr>
              <a:t>3</a:t>
            </a:r>
            <a:r>
              <a:rPr lang="hu-HU" altLang="hu-HU" sz="2800" b="1">
                <a:effectLst/>
              </a:rPr>
              <a:t>/</a:t>
            </a:r>
            <a:r>
              <a:rPr lang="hu-HU" altLang="hu-HU" sz="2800" b="1" i="1">
                <a:effectLst/>
              </a:rPr>
              <a:t>D</a:t>
            </a:r>
            <a:r>
              <a:rPr lang="hu-HU" altLang="hu-HU" sz="2800" b="1" baseline="-25000">
                <a:effectLst/>
              </a:rPr>
              <a:t>2</a:t>
            </a:r>
            <a:r>
              <a:rPr lang="hu-HU" altLang="hu-HU" sz="2800" b="1" baseline="30000">
                <a:effectLst/>
              </a:rPr>
              <a:t>3</a:t>
            </a:r>
            <a:r>
              <a:rPr lang="hu-HU" altLang="hu-HU" sz="2800" b="1">
                <a:effectLst/>
              </a:rPr>
              <a:t> = 686,73</a:t>
            </a:r>
            <a:r>
              <a:rPr lang="hu-HU" altLang="hu-HU" sz="2800" b="1" baseline="30000">
                <a:effectLst/>
              </a:rPr>
              <a:t>2</a:t>
            </a:r>
            <a:r>
              <a:rPr lang="hu-HU" altLang="hu-HU" sz="2800" b="1">
                <a:effectLst/>
              </a:rPr>
              <a:t>/365,24</a:t>
            </a:r>
            <a:r>
              <a:rPr lang="hu-HU" altLang="hu-HU" sz="2800" b="1" baseline="30000">
                <a:effectLst/>
              </a:rPr>
              <a:t>2</a:t>
            </a:r>
            <a:r>
              <a:rPr lang="hu-HU" altLang="hu-HU" sz="2800" b="1">
                <a:effectLst/>
              </a:rPr>
              <a:t> = 224,7</a:t>
            </a:r>
            <a:r>
              <a:rPr lang="hu-HU" altLang="hu-HU" sz="2800" b="1" baseline="30000">
                <a:effectLst/>
              </a:rPr>
              <a:t>3</a:t>
            </a:r>
            <a:r>
              <a:rPr lang="hu-HU" altLang="hu-HU" sz="2800" b="1">
                <a:effectLst/>
              </a:rPr>
              <a:t>/149,6</a:t>
            </a:r>
            <a:r>
              <a:rPr lang="hu-HU" altLang="hu-HU" sz="2800" b="1" baseline="30000">
                <a:effectLst/>
              </a:rPr>
              <a:t>3</a:t>
            </a:r>
            <a:r>
              <a:rPr lang="hu-HU" altLang="hu-HU" sz="2800" b="1">
                <a:effectLst/>
              </a:rPr>
              <a:t> = 471598,09/133400,25</a:t>
            </a:r>
            <a:r>
              <a:rPr lang="hu-HU" altLang="hu-HU" sz="2800" b="1">
                <a:effectLst/>
                <a:latin typeface="Arial" panose="020B0604020202020204" pitchFamily="34" charset="0"/>
              </a:rPr>
              <a:t> =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>
                <a:effectLst/>
                <a:latin typeface="Arial" panose="020B0604020202020204" pitchFamily="34" charset="0"/>
              </a:rPr>
              <a:t>=3,535</a:t>
            </a:r>
            <a:r>
              <a:rPr lang="hu-HU" altLang="hu-HU" sz="2800" b="1">
                <a:effectLst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>
                <a:effectLst/>
              </a:rPr>
              <a:t>A Föld-Vénusz vonatkozásában: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>
                <a:effectLst/>
              </a:rPr>
              <a:t> </a:t>
            </a:r>
            <a:r>
              <a:rPr lang="hu-HU" altLang="hu-HU" sz="2800" b="1" i="1">
                <a:effectLst/>
              </a:rPr>
              <a:t>T</a:t>
            </a:r>
            <a:r>
              <a:rPr lang="hu-HU" altLang="hu-HU" sz="2800" b="1" baseline="-25000">
                <a:effectLst/>
              </a:rPr>
              <a:t>1</a:t>
            </a:r>
            <a:r>
              <a:rPr lang="hu-HU" altLang="hu-HU" sz="2800" b="1" baseline="30000">
                <a:effectLst/>
              </a:rPr>
              <a:t>2</a:t>
            </a:r>
            <a:r>
              <a:rPr lang="hu-HU" altLang="hu-HU" sz="2800" b="1">
                <a:effectLst/>
              </a:rPr>
              <a:t>/ T</a:t>
            </a:r>
            <a:r>
              <a:rPr lang="hu-HU" altLang="hu-HU" sz="2800" b="1" baseline="-25000">
                <a:effectLst/>
              </a:rPr>
              <a:t>2</a:t>
            </a:r>
            <a:r>
              <a:rPr lang="hu-HU" altLang="hu-HU" sz="2800" b="1" baseline="30000">
                <a:effectLst/>
              </a:rPr>
              <a:t>2</a:t>
            </a:r>
            <a:r>
              <a:rPr lang="hu-HU" altLang="hu-HU" sz="2800" b="1">
                <a:effectLst/>
              </a:rPr>
              <a:t> = </a:t>
            </a:r>
            <a:r>
              <a:rPr lang="hu-HU" altLang="hu-HU" sz="2800" b="1" i="1">
                <a:effectLst/>
              </a:rPr>
              <a:t>D</a:t>
            </a:r>
            <a:r>
              <a:rPr lang="hu-HU" altLang="hu-HU" sz="2800" b="1" baseline="-25000">
                <a:effectLst/>
              </a:rPr>
              <a:t>1</a:t>
            </a:r>
            <a:r>
              <a:rPr lang="hu-HU" altLang="hu-HU" sz="2800" b="1" baseline="30000">
                <a:effectLst/>
              </a:rPr>
              <a:t>3</a:t>
            </a:r>
            <a:r>
              <a:rPr lang="hu-HU" altLang="hu-HU" sz="2800" b="1">
                <a:effectLst/>
              </a:rPr>
              <a:t>/ </a:t>
            </a:r>
            <a:r>
              <a:rPr lang="hu-HU" altLang="hu-HU" sz="2800" b="1" i="1">
                <a:effectLst/>
              </a:rPr>
              <a:t>D</a:t>
            </a:r>
            <a:r>
              <a:rPr lang="hu-HU" altLang="hu-HU" sz="2800" b="1" baseline="-25000">
                <a:effectLst/>
              </a:rPr>
              <a:t>2</a:t>
            </a:r>
            <a:r>
              <a:rPr lang="hu-HU" altLang="hu-HU" sz="2800" b="1" baseline="30000">
                <a:effectLst/>
              </a:rPr>
              <a:t>3 </a:t>
            </a:r>
            <a:r>
              <a:rPr lang="hu-HU" altLang="hu-HU" sz="2800" b="1">
                <a:effectLst/>
              </a:rPr>
              <a:t>= 365,24</a:t>
            </a:r>
            <a:r>
              <a:rPr lang="hu-HU" altLang="hu-HU" sz="2800" b="1" baseline="30000">
                <a:effectLst/>
              </a:rPr>
              <a:t>2</a:t>
            </a:r>
            <a:r>
              <a:rPr lang="hu-HU" altLang="hu-HU" sz="2800" b="1">
                <a:effectLst/>
              </a:rPr>
              <a:t>/224,701</a:t>
            </a:r>
            <a:r>
              <a:rPr lang="hu-HU" altLang="hu-HU" sz="2800" b="1" baseline="30000">
                <a:effectLst/>
              </a:rPr>
              <a:t>2</a:t>
            </a:r>
            <a:r>
              <a:rPr lang="hu-HU" altLang="hu-HU" sz="2800" b="1">
                <a:effectLst/>
              </a:rPr>
              <a:t> = 133400,25/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>
                <a:effectLst/>
              </a:rPr>
              <a:t>50490,53 = </a:t>
            </a:r>
            <a:r>
              <a:rPr lang="hu-HU" altLang="hu-HU" sz="2800" b="1" u="sng">
                <a:effectLst/>
              </a:rPr>
              <a:t>2,642</a:t>
            </a:r>
            <a:r>
              <a:rPr lang="hu-HU" altLang="hu-HU" sz="2800" b="1">
                <a:effectLst/>
              </a:rPr>
              <a:t> =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>
                <a:effectLst/>
              </a:rPr>
              <a:t> = 149,6</a:t>
            </a:r>
            <a:r>
              <a:rPr lang="hu-HU" altLang="hu-HU" sz="2800" b="1" baseline="30000">
                <a:effectLst/>
              </a:rPr>
              <a:t>3</a:t>
            </a:r>
            <a:r>
              <a:rPr lang="hu-HU" altLang="hu-HU" sz="2800" b="1">
                <a:effectLst/>
              </a:rPr>
              <a:t>/108,21</a:t>
            </a:r>
            <a:r>
              <a:rPr lang="hu-HU" altLang="hu-HU" sz="2800" b="1" baseline="30000">
                <a:effectLst/>
              </a:rPr>
              <a:t>3 </a:t>
            </a:r>
            <a:r>
              <a:rPr lang="hu-HU" altLang="hu-HU" sz="2800" b="1">
                <a:effectLst/>
              </a:rPr>
              <a:t>= 3348071,94/1267074 = </a:t>
            </a:r>
            <a:r>
              <a:rPr lang="hu-HU" altLang="hu-HU" sz="2800" b="1" u="sng">
                <a:effectLst/>
              </a:rPr>
              <a:t>2,642.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>
                <a:effectLst/>
              </a:rPr>
              <a:t>Ha a Marsot és a Vénuszt állítjuk párba, akkor mindkét érték 9,34 lesz, tehát így is igaz a törvény.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="" xmlns:a16="http://schemas.microsoft.com/office/drawing/2014/main" id="{1E414012-1F2E-49F1-9FBA-4E829E5E9BC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 „HARMONICES MUNDI</a:t>
            </a:r>
            <a:r>
              <a:rPr lang="hu-HU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”</a:t>
            </a:r>
            <a:br>
              <a:rPr lang="hu-HU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IGAZOLÁSA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="" xmlns:a16="http://schemas.microsoft.com/office/drawing/2014/main" id="{B6E19490-B54A-4EA9-ADF3-BB7DA31F1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3600" b="1">
                <a:effectLst/>
                <a:latin typeface="Times New Roman" panose="02020603050405020304" pitchFamily="18" charset="0"/>
              </a:rPr>
              <a:t>Merkúr:</a:t>
            </a:r>
            <a:r>
              <a:rPr lang="hu-HU" altLang="hu-HU" sz="360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3600" b="1" i="1">
                <a:effectLst/>
                <a:latin typeface="Times New Roman" panose="02020603050405020304" pitchFamily="18" charset="0"/>
              </a:rPr>
              <a:t>T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2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/</a:t>
            </a:r>
            <a:r>
              <a:rPr lang="hu-HU" altLang="hu-HU" sz="3600" b="1" i="1">
                <a:effectLst/>
                <a:latin typeface="Times New Roman" panose="02020603050405020304" pitchFamily="18" charset="0"/>
              </a:rPr>
              <a:t>D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3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 = 87,97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2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/57,91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3  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=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3600" b="1">
                <a:effectLst/>
                <a:latin typeface="Times New Roman" panose="02020603050405020304" pitchFamily="18" charset="0"/>
              </a:rPr>
              <a:t>                            = 7739/194 205 = 0,0398;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3600" b="1">
                <a:effectLst/>
                <a:latin typeface="Times New Roman" panose="02020603050405020304" pitchFamily="18" charset="0"/>
              </a:rPr>
              <a:t>Vénusz:</a:t>
            </a:r>
            <a:r>
              <a:rPr lang="hu-HU" altLang="hu-HU" sz="3600" baseline="3000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 224,701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2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/108,21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3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 =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3600" b="1">
                <a:effectLst/>
                <a:latin typeface="Times New Roman" panose="02020603050405020304" pitchFamily="18" charset="0"/>
              </a:rPr>
              <a:t>                        = 50490,5/1267074,6 = 0,0398;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3600" b="1">
                <a:effectLst/>
                <a:latin typeface="Times New Roman" panose="02020603050405020304" pitchFamily="18" charset="0"/>
              </a:rPr>
              <a:t>Föld:      365,24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2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/149,6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3</a:t>
            </a:r>
            <a:r>
              <a:rPr lang="hu-HU" altLang="hu-HU" sz="3600">
                <a:effectLst/>
                <a:latin typeface="Times New Roman" panose="02020603050405020304" pitchFamily="18" charset="0"/>
              </a:rPr>
              <a:t> =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3600" b="1">
                <a:effectLst/>
                <a:latin typeface="Times New Roman" panose="02020603050405020304" pitchFamily="18" charset="0"/>
              </a:rPr>
              <a:t>                       = 133400/3348071,9  =  0,0398</a:t>
            </a:r>
            <a:r>
              <a:rPr lang="hu-HU" altLang="hu-HU" sz="3600">
                <a:effectLst/>
                <a:latin typeface="Times New Roman" panose="02020603050405020304" pitchFamily="18" charset="0"/>
              </a:rPr>
              <a:t> ;</a:t>
            </a:r>
            <a:endParaRPr lang="hu-HU" altLang="hu-HU" sz="3600" b="1">
              <a:effectLst/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3600" b="1">
                <a:effectLst/>
                <a:latin typeface="Times New Roman" panose="02020603050405020304" pitchFamily="18" charset="0"/>
              </a:rPr>
              <a:t>Mars:</a:t>
            </a:r>
            <a:r>
              <a:rPr lang="hu-HU" altLang="hu-HU" sz="3600" u="sng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686,73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2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/227,94</a:t>
            </a:r>
            <a:r>
              <a:rPr lang="hu-HU" altLang="hu-HU" sz="3600" b="1" baseline="30000">
                <a:effectLst/>
                <a:latin typeface="Times New Roman" panose="02020603050405020304" pitchFamily="18" charset="0"/>
              </a:rPr>
              <a:t>3  </a:t>
            </a:r>
            <a:r>
              <a:rPr lang="hu-HU" altLang="hu-HU" sz="3600" b="1">
                <a:effectLst/>
                <a:latin typeface="Times New Roman" panose="02020603050405020304" pitchFamily="18" charset="0"/>
              </a:rPr>
              <a:t>=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3600" b="1">
                <a:effectLst/>
                <a:latin typeface="Times New Roman" panose="02020603050405020304" pitchFamily="18" charset="0"/>
              </a:rPr>
              <a:t>                   = 471598,1/11842997,3  = 0,0398.</a:t>
            </a:r>
          </a:p>
        </p:txBody>
      </p:sp>
      <p:sp>
        <p:nvSpPr>
          <p:cNvPr id="62468" name="Rectangle 16">
            <a:extLst>
              <a:ext uri="{FF2B5EF4-FFF2-40B4-BE49-F238E27FC236}">
                <a16:creationId xmlns="" xmlns:a16="http://schemas.microsoft.com/office/drawing/2014/main" id="{EEB1D2E1-A2B4-4781-B8F9-9A870F32D32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858000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 b="1" i="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36492C0B-8534-4D50-8678-1F015EA9A5B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60000"/>
              </a:lnSpc>
              <a:defRPr/>
            </a:pPr>
            <a:r>
              <a:rPr lang="hu-HU" altLang="hu-HU">
                <a:solidFill>
                  <a:schemeClr val="tx1"/>
                </a:solidFill>
                <a:latin typeface="Times New Roman" pitchFamily="18" charset="0"/>
              </a:rPr>
              <a:t>LÉPÉSRŐL LÉPÉSRE</a:t>
            </a:r>
            <a:r>
              <a:rPr lang="hu-HU" altLang="hu-HU" b="0">
                <a:solidFill>
                  <a:schemeClr val="bg2"/>
                </a:solidFill>
                <a:latin typeface="Times New Roman" pitchFamily="18" charset="0"/>
              </a:rPr>
              <a:t> </a:t>
            </a:r>
            <a:endParaRPr lang="hu-HU" altLang="hu-HU">
              <a:latin typeface="Times New Roman" pitchFamily="18" charset="0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="" xmlns:a16="http://schemas.microsoft.com/office/drawing/2014/main" id="{029E2953-3372-4D07-9CC5-4651D1063E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hu-HU" altLang="hu-HU" b="1" u="sng">
                <a:effectLst/>
                <a:latin typeface="Times New Roman" panose="02020603050405020304" pitchFamily="18" charset="0"/>
              </a:rPr>
              <a:t>Galileo Galilei</a:t>
            </a:r>
            <a:r>
              <a:rPr lang="hu-HU" altLang="hu-HU">
                <a:effectLst/>
                <a:latin typeface="Times New Roman" panose="02020603050405020304" pitchFamily="18" charset="0"/>
              </a:rPr>
              <a:t> (1564—1642) távcsövet szerkesztett, s látta, hogy a Hold felszíne olyan, mint a Földé. A bolygók kis korongként jelentek meg a távcsőben, míg a csillagok fényes pontok maradtak;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A bolygók fényüket a Naptól kapják (Vénusz fázisai), az állócsillagoknak saját fényük van;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Felfedezte a Hold hegyeit, a Jupiter holdjait, a nap-foltokat és  hogy a Tejút csillagok sokaságából áll;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>
                <a:effectLst/>
                <a:latin typeface="Times New Roman" panose="02020603050405020304" pitchFamily="18" charset="0"/>
              </a:rPr>
              <a:t>Közelebb hozta egymáshoz a földi és égi fizikát.</a:t>
            </a:r>
          </a:p>
          <a:p>
            <a:pPr eaLnBrk="1" hangingPunct="1"/>
            <a:endParaRPr lang="hu-HU" altLang="hu-HU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="" xmlns:a16="http://schemas.microsoft.com/office/drawing/2014/main" id="{1A5F2943-B1E5-4677-9019-F4693C1F276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hu-HU" altLang="hu-HU">
                <a:solidFill>
                  <a:schemeClr val="tx1"/>
                </a:solidFill>
                <a:latin typeface="Times New Roman" pitchFamily="18" charset="0"/>
              </a:rPr>
              <a:t>GALILEO GALILEI</a:t>
            </a:r>
            <a:r>
              <a:rPr lang="hu-HU" altLang="hu-HU" b="0">
                <a:solidFill>
                  <a:schemeClr val="bg2"/>
                </a:solidFill>
                <a:latin typeface="Times New Roman" pitchFamily="18" charset="0"/>
              </a:rPr>
              <a:t>  </a:t>
            </a:r>
            <a:endParaRPr lang="hu-HU" altLang="hu-HU"/>
          </a:p>
        </p:txBody>
      </p:sp>
      <p:sp>
        <p:nvSpPr>
          <p:cNvPr id="66563" name="Rectangle 3">
            <a:extLst>
              <a:ext uri="{FF2B5EF4-FFF2-40B4-BE49-F238E27FC236}">
                <a16:creationId xmlns="" xmlns:a16="http://schemas.microsoft.com/office/drawing/2014/main" id="{77BBAD5C-F1FC-4700-98BD-D725FDA1E6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solidFill>
            <a:srgbClr val="00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b="1">
                <a:effectLst/>
                <a:latin typeface="Times New Roman" panose="02020603050405020304" pitchFamily="18" charset="0"/>
              </a:rPr>
              <a:t>Galilei megmérte a Hold hegyeinek magasságát. Módszere:</a:t>
            </a:r>
          </a:p>
        </p:txBody>
      </p:sp>
      <p:graphicFrame>
        <p:nvGraphicFramePr>
          <p:cNvPr id="66564" name="Object 4">
            <a:extLst>
              <a:ext uri="{FF2B5EF4-FFF2-40B4-BE49-F238E27FC236}">
                <a16:creationId xmlns="" xmlns:a16="http://schemas.microsoft.com/office/drawing/2014/main" id="{7163EAB0-BD41-4EBE-A33B-11CB22823F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2514600"/>
          <a:ext cx="4267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Klip" r:id="rId5" imgW="2224141" imgH="713143" progId="MS_ClipArt_Gallery.2">
                  <p:embed/>
                </p:oleObj>
              </mc:Choice>
              <mc:Fallback>
                <p:oleObj name="Klip" r:id="rId5" imgW="2224141" imgH="713143" progId="MS_ClipArt_Gallery.2">
                  <p:embed/>
                  <p:pic>
                    <p:nvPicPr>
                      <p:cNvPr id="66564" name="Object 4">
                        <a:extLst>
                          <a:ext uri="{FF2B5EF4-FFF2-40B4-BE49-F238E27FC236}">
                            <a16:creationId xmlns="" xmlns:a16="http://schemas.microsoft.com/office/drawing/2014/main" id="{7163EAB0-BD41-4EBE-A33B-11CB22823F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514600"/>
                        <a:ext cx="4267200" cy="1219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65" name="Object 5">
            <a:extLst>
              <a:ext uri="{FF2B5EF4-FFF2-40B4-BE49-F238E27FC236}">
                <a16:creationId xmlns="" xmlns:a16="http://schemas.microsoft.com/office/drawing/2014/main" id="{B4C7A69A-6A38-42F4-8C92-82A2AC29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4343400" cy="2209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6" name="Rectangle 10">
            <a:extLst>
              <a:ext uri="{FF2B5EF4-FFF2-40B4-BE49-F238E27FC236}">
                <a16:creationId xmlns="" xmlns:a16="http://schemas.microsoft.com/office/drawing/2014/main" id="{996BA6F8-B6EE-4426-A9D2-673586D15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4572000" cy="4191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66567" name="Oval 11">
            <a:extLst>
              <a:ext uri="{FF2B5EF4-FFF2-40B4-BE49-F238E27FC236}">
                <a16:creationId xmlns="" xmlns:a16="http://schemas.microsoft.com/office/drawing/2014/main" id="{EDDBA8BC-0D4D-46E4-B2AE-CD3E4E38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71800"/>
            <a:ext cx="3276600" cy="3352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/>
              <a:t>x</a:t>
            </a:r>
          </a:p>
        </p:txBody>
      </p:sp>
      <p:sp>
        <p:nvSpPr>
          <p:cNvPr id="66568" name="Line 12">
            <a:extLst>
              <a:ext uri="{FF2B5EF4-FFF2-40B4-BE49-F238E27FC236}">
                <a16:creationId xmlns="" xmlns:a16="http://schemas.microsoft.com/office/drawing/2014/main" id="{994D8EE2-B36C-4E2D-9546-836A8640CA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3048000"/>
            <a:ext cx="0" cy="3276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9" name="Line 13">
            <a:extLst>
              <a:ext uri="{FF2B5EF4-FFF2-40B4-BE49-F238E27FC236}">
                <a16:creationId xmlns="" xmlns:a16="http://schemas.microsoft.com/office/drawing/2014/main" id="{BE9E3F92-17AF-4FAF-A907-0AD2FDB76E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971800"/>
            <a:ext cx="0" cy="3352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0" name="Line 15">
            <a:extLst>
              <a:ext uri="{FF2B5EF4-FFF2-40B4-BE49-F238E27FC236}">
                <a16:creationId xmlns="" xmlns:a16="http://schemas.microsoft.com/office/drawing/2014/main" id="{B317E289-28C1-4CA1-AA94-72BE90DDEC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588" y="3055938"/>
            <a:ext cx="1143000" cy="1066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1" name="Line 16">
            <a:extLst>
              <a:ext uri="{FF2B5EF4-FFF2-40B4-BE49-F238E27FC236}">
                <a16:creationId xmlns="" xmlns:a16="http://schemas.microsoft.com/office/drawing/2014/main" id="{EEF3506A-E30E-4182-B5D6-630C92763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3276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2" name="Line 17">
            <a:extLst>
              <a:ext uri="{FF2B5EF4-FFF2-40B4-BE49-F238E27FC236}">
                <a16:creationId xmlns="" xmlns:a16="http://schemas.microsoft.com/office/drawing/2014/main" id="{505FAC9D-2BE6-4C0A-9933-83599FCF5F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" y="3395663"/>
            <a:ext cx="1524000" cy="1447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3" name="Line 20">
            <a:extLst>
              <a:ext uri="{FF2B5EF4-FFF2-40B4-BE49-F238E27FC236}">
                <a16:creationId xmlns="" xmlns:a16="http://schemas.microsoft.com/office/drawing/2014/main" id="{67B10C0D-E00B-498E-AD89-2A10114922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" y="3048000"/>
            <a:ext cx="1524000" cy="1524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4" name="Line 21">
            <a:extLst>
              <a:ext uri="{FF2B5EF4-FFF2-40B4-BE49-F238E27FC236}">
                <a16:creationId xmlns="" xmlns:a16="http://schemas.microsoft.com/office/drawing/2014/main" id="{2AF718EF-C5F2-478E-BC6C-C8D9762B42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" y="3657600"/>
            <a:ext cx="1447800" cy="1447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5" name="Line 23">
            <a:extLst>
              <a:ext uri="{FF2B5EF4-FFF2-40B4-BE49-F238E27FC236}">
                <a16:creationId xmlns="" xmlns:a16="http://schemas.microsoft.com/office/drawing/2014/main" id="{A3E38E7A-882F-406C-A4F2-D0709D9BDD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" y="4038600"/>
            <a:ext cx="1371600" cy="13335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6" name="Line 24">
            <a:extLst>
              <a:ext uri="{FF2B5EF4-FFF2-40B4-BE49-F238E27FC236}">
                <a16:creationId xmlns="" xmlns:a16="http://schemas.microsoft.com/office/drawing/2014/main" id="{645A611C-2123-4536-AB37-F8D73ACDD1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" y="4876800"/>
            <a:ext cx="990600" cy="990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7" name="Line 26">
            <a:extLst>
              <a:ext uri="{FF2B5EF4-FFF2-40B4-BE49-F238E27FC236}">
                <a16:creationId xmlns="" xmlns:a16="http://schemas.microsoft.com/office/drawing/2014/main" id="{E2A4A464-1192-4A4E-AC99-F52FD0886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" y="4343400"/>
            <a:ext cx="1257300" cy="1219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8" name="Line 28">
            <a:extLst>
              <a:ext uri="{FF2B5EF4-FFF2-40B4-BE49-F238E27FC236}">
                <a16:creationId xmlns="" xmlns:a16="http://schemas.microsoft.com/office/drawing/2014/main" id="{83EA44F6-ABCC-458B-AAED-AAD00986A6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4610100"/>
            <a:ext cx="1143000" cy="1104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9" name="Line 29">
            <a:extLst>
              <a:ext uri="{FF2B5EF4-FFF2-40B4-BE49-F238E27FC236}">
                <a16:creationId xmlns="" xmlns:a16="http://schemas.microsoft.com/office/drawing/2014/main" id="{105195E8-EE6D-43D7-ABF2-685D6BC60B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5162550"/>
            <a:ext cx="838200" cy="8572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0" name="Line 30">
            <a:extLst>
              <a:ext uri="{FF2B5EF4-FFF2-40B4-BE49-F238E27FC236}">
                <a16:creationId xmlns="" xmlns:a16="http://schemas.microsoft.com/office/drawing/2014/main" id="{3C550F10-4D1B-479E-802E-D4F042CF74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9838" y="5511800"/>
            <a:ext cx="571500" cy="609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1" name="Line 31">
            <a:extLst>
              <a:ext uri="{FF2B5EF4-FFF2-40B4-BE49-F238E27FC236}">
                <a16:creationId xmlns="" xmlns:a16="http://schemas.microsoft.com/office/drawing/2014/main" id="{FB901C7D-8DC4-47BB-8CD0-D27C0C350C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800" y="5829300"/>
            <a:ext cx="381000" cy="4191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2" name="Line 32">
            <a:extLst>
              <a:ext uri="{FF2B5EF4-FFF2-40B4-BE49-F238E27FC236}">
                <a16:creationId xmlns="" xmlns:a16="http://schemas.microsoft.com/office/drawing/2014/main" id="{2027C436-BB2D-45D8-9105-25FC102C53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3048000"/>
            <a:ext cx="0" cy="228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3" name="Line 33">
            <a:extLst>
              <a:ext uri="{FF2B5EF4-FFF2-40B4-BE49-F238E27FC236}">
                <a16:creationId xmlns="" xmlns:a16="http://schemas.microsoft.com/office/drawing/2014/main" id="{36A211C1-7777-43E4-8599-35206528DEF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048000"/>
            <a:ext cx="152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4" name="Line 34">
            <a:extLst>
              <a:ext uri="{FF2B5EF4-FFF2-40B4-BE49-F238E27FC236}">
                <a16:creationId xmlns="" xmlns:a16="http://schemas.microsoft.com/office/drawing/2014/main" id="{0EB68ED6-8E71-4D95-BA3D-B2DA2B2829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2971800"/>
            <a:ext cx="83820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5" name="Line 35">
            <a:extLst>
              <a:ext uri="{FF2B5EF4-FFF2-40B4-BE49-F238E27FC236}">
                <a16:creationId xmlns="" xmlns:a16="http://schemas.microsoft.com/office/drawing/2014/main" id="{8772F7C5-CF97-4EFD-B7B4-B2FD88EB32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90600" y="3352800"/>
            <a:ext cx="762000" cy="1371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6" name="Rectangle 36">
            <a:extLst>
              <a:ext uri="{FF2B5EF4-FFF2-40B4-BE49-F238E27FC236}">
                <a16:creationId xmlns="" xmlns:a16="http://schemas.microsoft.com/office/drawing/2014/main" id="{0F8384F4-3680-45B0-913C-ED4F3F482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8100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66587" name="Rectangle 39">
            <a:extLst>
              <a:ext uri="{FF2B5EF4-FFF2-40B4-BE49-F238E27FC236}">
                <a16:creationId xmlns="" xmlns:a16="http://schemas.microsoft.com/office/drawing/2014/main" id="{E17E0740-90B7-4F0E-8B0F-6B67535DE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971800"/>
            <a:ext cx="381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chemeClr val="bg2"/>
                </a:solidFill>
              </a:rPr>
              <a:t>x</a:t>
            </a:r>
          </a:p>
        </p:txBody>
      </p:sp>
      <p:sp>
        <p:nvSpPr>
          <p:cNvPr id="66588" name="Line 40">
            <a:extLst>
              <a:ext uri="{FF2B5EF4-FFF2-40B4-BE49-F238E27FC236}">
                <a16:creationId xmlns="" xmlns:a16="http://schemas.microsoft.com/office/drawing/2014/main" id="{E0588080-0B77-4538-825F-FDED81F698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47800" y="4114800"/>
            <a:ext cx="609600" cy="762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9" name="Rectangle 42">
            <a:extLst>
              <a:ext uri="{FF2B5EF4-FFF2-40B4-BE49-F238E27FC236}">
                <a16:creationId xmlns="" xmlns:a16="http://schemas.microsoft.com/office/drawing/2014/main" id="{400D5C50-0B71-41C0-A639-6009B9DBF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514600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/>
              <a:t>a</a:t>
            </a:r>
          </a:p>
        </p:txBody>
      </p:sp>
      <p:sp>
        <p:nvSpPr>
          <p:cNvPr id="66590" name="Rectangle 43">
            <a:extLst>
              <a:ext uri="{FF2B5EF4-FFF2-40B4-BE49-F238E27FC236}">
                <a16:creationId xmlns="" xmlns:a16="http://schemas.microsoft.com/office/drawing/2014/main" id="{BFCA0A7E-2CAF-4D21-9C90-5C7B133DB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720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66591" name="Oval 44">
            <a:extLst>
              <a:ext uri="{FF2B5EF4-FFF2-40B4-BE49-F238E27FC236}">
                <a16:creationId xmlns="" xmlns:a16="http://schemas.microsoft.com/office/drawing/2014/main" id="{A0FB24EB-556E-4D7A-AA69-95697479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724400"/>
            <a:ext cx="76200" cy="76200"/>
          </a:xfrm>
          <a:prstGeom prst="ellipse">
            <a:avLst/>
          </a:prstGeom>
          <a:solidFill>
            <a:srgbClr val="11111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</p:spTree>
  </p:cSld>
  <p:clrMapOvr>
    <a:masterClrMapping/>
  </p:clrMapOvr>
  <p:transition spd="med">
    <p:zoom/>
    <p:sndAc>
      <p:stSnd>
        <p:snd r:embed="rId4" name="KATTINT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="" xmlns:a16="http://schemas.microsoft.com/office/drawing/2014/main" id="{EA5406FC-BE5E-4F8B-8187-437EAC346B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  <a:latin typeface="Times New Roman" pitchFamily="18" charset="0"/>
              </a:rPr>
              <a:t>GALILEO GALILEI MONDTA: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="" xmlns:a16="http://schemas.microsoft.com/office/drawing/2014/main" id="{6BAD8B37-1BA7-4F43-91FA-59720D33F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1.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„Senki nem taníthat meg senkit semmire, csak segíthet rátalálni.”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2.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„A matematika a kulcs és az ajtó a </a:t>
            </a:r>
            <a:r>
              <a:rPr lang="hu-HU" altLang="hu-HU" sz="3600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tudo-mányokhoz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. A természet nagy könyvét a matematika nyelvén írták.”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3.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„Mégis mozog a Föld!”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sz="3600" b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="" xmlns:a16="http://schemas.microsoft.com/office/drawing/2014/main" id="{6AD2E7EA-2FB4-4CB3-A178-876A66FA19B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828800"/>
            <a:ext cx="5334000" cy="5029200"/>
          </a:xfrm>
          <a:solidFill>
            <a:srgbClr val="FFFF99"/>
          </a:solidFill>
        </p:spPr>
      </p:pic>
      <p:sp>
        <p:nvSpPr>
          <p:cNvPr id="9219" name="Line 4">
            <a:extLst>
              <a:ext uri="{FF2B5EF4-FFF2-40B4-BE49-F238E27FC236}">
                <a16:creationId xmlns="" xmlns:a16="http://schemas.microsoft.com/office/drawing/2014/main" id="{BBB87948-8C54-4C25-B22E-BD667B347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57200"/>
            <a:ext cx="152400" cy="381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Line 5">
            <a:extLst>
              <a:ext uri="{FF2B5EF4-FFF2-40B4-BE49-F238E27FC236}">
                <a16:creationId xmlns="" xmlns:a16="http://schemas.microsoft.com/office/drawing/2014/main" id="{AD403B0F-DF4B-4BE1-80D1-CA0C951113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228600"/>
            <a:ext cx="152400" cy="609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6">
            <a:extLst>
              <a:ext uri="{FF2B5EF4-FFF2-40B4-BE49-F238E27FC236}">
                <a16:creationId xmlns="" xmlns:a16="http://schemas.microsoft.com/office/drawing/2014/main" id="{05D5D600-D733-4641-B28D-D476ECB480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28600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Rectangle 8">
            <a:extLst>
              <a:ext uri="{FF2B5EF4-FFF2-40B4-BE49-F238E27FC236}">
                <a16:creationId xmlns="" xmlns:a16="http://schemas.microsoft.com/office/drawing/2014/main" id="{85710BA0-F8C6-4760-8013-380954B38BA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     2   MEGOLDÁSA</a:t>
            </a:r>
            <a:br>
              <a:rPr lang="hu-HU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 HATVANAS SZÁMRENDSZERBEN</a:t>
            </a:r>
            <a:endParaRPr lang="en-US" altLang="hu-HU" sz="40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223" name="Rectangle 9">
            <a:extLst>
              <a:ext uri="{FF2B5EF4-FFF2-40B4-BE49-F238E27FC236}">
                <a16:creationId xmlns="" xmlns:a16="http://schemas.microsoft.com/office/drawing/2014/main" id="{97025932-1A0E-44DB-BDA0-27B3B5F10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52600"/>
            <a:ext cx="3733800" cy="51054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</a:rPr>
              <a:t>A BABILONI MATEMA-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</a:rPr>
              <a:t>TIKA CSÚCS-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</a:rPr>
              <a:t>TELJESÍTMÉNYE: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</a:rPr>
              <a:t>AZ EGYSÉGNYI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</a:rPr>
              <a:t>OLDALHOSSZÚSÁGÚ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</a:rPr>
              <a:t>NÉGYZET ÁTMÉRŐJÉ-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</a:rPr>
              <a:t>NEK HOSSZA, VAGYIS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>
                <a:latin typeface="Times New Roman" panose="02020603050405020304" pitchFamily="18" charset="0"/>
              </a:rPr>
              <a:t>A </a:t>
            </a:r>
            <a:r>
              <a:rPr lang="hu-HU" altLang="hu-HU" sz="2400" b="1" i="0">
                <a:latin typeface="Times New Roman" panose="02020603050405020304" pitchFamily="18" charset="0"/>
                <a:cs typeface="Times New Roman" panose="02020603050405020304" pitchFamily="18" charset="0"/>
              </a:rPr>
              <a:t>√ 2   ÉRTÉKÉNEK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  <a:cs typeface="Times New Roman" panose="02020603050405020304" pitchFamily="18" charset="0"/>
              </a:rPr>
              <a:t> NAGY PONTOSSÁGGAL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  <a:cs typeface="Times New Roman" panose="02020603050405020304" pitchFamily="18" charset="0"/>
              </a:rPr>
              <a:t>VALÓ MEGHATÁRO-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latin typeface="Times New Roman" panose="02020603050405020304" pitchFamily="18" charset="0"/>
                <a:cs typeface="Times New Roman" panose="02020603050405020304" pitchFamily="18" charset="0"/>
              </a:rPr>
              <a:t>ZÁSA  (I. e. kb. 1800)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(Simonyi Károly: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 fizika kulturtörténete)</a:t>
            </a:r>
            <a:endParaRPr lang="en-US" altLang="hu-HU" sz="2400">
              <a:latin typeface="Times New Roman" panose="02020603050405020304" pitchFamily="18" charset="0"/>
            </a:endParaRPr>
          </a:p>
        </p:txBody>
      </p:sp>
      <p:sp>
        <p:nvSpPr>
          <p:cNvPr id="9224" name="Line 11">
            <a:extLst>
              <a:ext uri="{FF2B5EF4-FFF2-40B4-BE49-F238E27FC236}">
                <a16:creationId xmlns="" xmlns:a16="http://schemas.microsoft.com/office/drawing/2014/main" id="{5A141EF3-1FC8-4547-8653-A759B26D0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648200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25" name="Csoportba foglalás 1">
            <a:extLst>
              <a:ext uri="{FF2B5EF4-FFF2-40B4-BE49-F238E27FC236}">
                <a16:creationId xmlns="" xmlns:a16="http://schemas.microsoft.com/office/drawing/2014/main" id="{4CB6FE04-305E-4E0F-B060-BB499A6CF103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90500"/>
            <a:ext cx="838200" cy="609600"/>
            <a:chOff x="2743200" y="190500"/>
            <a:chExt cx="838200" cy="609600"/>
          </a:xfrm>
        </p:grpSpPr>
        <p:sp>
          <p:nvSpPr>
            <p:cNvPr id="9226" name="Line 12">
              <a:extLst>
                <a:ext uri="{FF2B5EF4-FFF2-40B4-BE49-F238E27FC236}">
                  <a16:creationId xmlns="" xmlns:a16="http://schemas.microsoft.com/office/drawing/2014/main" id="{1FDEDF7B-FC28-4380-8DE4-58BDB98833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3200" y="457200"/>
              <a:ext cx="1524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Line 13">
              <a:extLst>
                <a:ext uri="{FF2B5EF4-FFF2-40B4-BE49-F238E27FC236}">
                  <a16:creationId xmlns="" xmlns:a16="http://schemas.microsoft.com/office/drawing/2014/main" id="{F3EB7761-7E95-4426-A97A-659F4E7608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5600" y="190500"/>
              <a:ext cx="2286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Line 14">
              <a:extLst>
                <a:ext uri="{FF2B5EF4-FFF2-40B4-BE49-F238E27FC236}">
                  <a16:creationId xmlns="" xmlns:a16="http://schemas.microsoft.com/office/drawing/2014/main" id="{34CABB9B-17AB-4A43-ABBC-34BABD395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4200" y="190500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zoom/>
    <p:sndAc>
      <p:stSnd>
        <p:snd r:embed="rId3" name="KATTINT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="" xmlns:a16="http://schemas.microsoft.com/office/drawing/2014/main" id="{767BBFE1-6085-4F85-B5C6-A376D213C5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BLAISE PASCAL (1623-1662)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="" xmlns:a16="http://schemas.microsoft.com/office/drawing/2014/main" id="{8CAF7265-7732-42EA-8AA7-AE527C6B2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Francia matematikus, filozófus, fizikus. A </a:t>
            </a:r>
            <a:r>
              <a:rPr lang="hu-HU" altLang="hu-HU" dirty="0" err="1">
                <a:effectLst/>
                <a:latin typeface="Times New Roman" panose="02020603050405020304" pitchFamily="18" charset="0"/>
              </a:rPr>
              <a:t>geometri-ában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, az analízis területén és a </a:t>
            </a:r>
            <a:r>
              <a:rPr lang="hu-HU" altLang="hu-HU" dirty="0" err="1">
                <a:effectLst/>
                <a:latin typeface="Times New Roman" panose="02020603050405020304" pitchFamily="18" charset="0"/>
              </a:rPr>
              <a:t>valószínűségszámí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-tásban elért eredményei </a:t>
            </a:r>
            <a:r>
              <a:rPr lang="hu-HU" altLang="hu-HU" dirty="0" err="1">
                <a:effectLst/>
                <a:latin typeface="Times New Roman" panose="02020603050405020304" pitchFamily="18" charset="0"/>
              </a:rPr>
              <a:t>jelentősek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. Megépítette az első mechanikus számológépet (1642-44). A </a:t>
            </a:r>
            <a:r>
              <a:rPr lang="hu-HU" altLang="hu-HU" dirty="0" err="1">
                <a:effectLst/>
                <a:latin typeface="Times New Roman" panose="02020603050405020304" pitchFamily="18" charset="0"/>
              </a:rPr>
              <a:t>hidro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-dinamika egyik megalapozója. Híres mondásai: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„Csak az a szégyen, ha valaki nem ismer szégyent.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„A gonoszok olyan emberek, akik ismerik az igaz-</a:t>
            </a:r>
            <a:r>
              <a:rPr lang="hu-HU" altLang="hu-HU" b="1" i="1" dirty="0" err="1">
                <a:effectLst/>
                <a:latin typeface="Times New Roman" panose="02020603050405020304" pitchFamily="18" charset="0"/>
              </a:rPr>
              <a:t>ságot</a:t>
            </a: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, de csak annyira állnak mellé, amennyire egyezik érdekükkel; egyébként azonban </a:t>
            </a:r>
            <a:r>
              <a:rPr lang="hu-HU" altLang="hu-HU" b="1" i="1" dirty="0" err="1">
                <a:effectLst/>
                <a:latin typeface="Times New Roman" panose="02020603050405020304" pitchFamily="18" charset="0"/>
              </a:rPr>
              <a:t>elpár</a:t>
            </a: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-tolnak tőle.”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D9123F75-7520-44E8-9DA2-9EF152FB84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60000"/>
              </a:lnSpc>
              <a:defRPr/>
            </a:pPr>
            <a:r>
              <a:rPr lang="hu-HU" altLang="hu-HU">
                <a:solidFill>
                  <a:schemeClr val="tx1"/>
                </a:solidFill>
                <a:effectLst/>
                <a:latin typeface="Times New Roman" pitchFamily="18" charset="0"/>
              </a:rPr>
              <a:t>RENÉ DESCARTES (1595–</a:t>
            </a:r>
            <a:r>
              <a:rPr lang="hu-HU" altLang="hu-HU">
                <a:solidFill>
                  <a:schemeClr val="tx1"/>
                </a:solidFill>
                <a:latin typeface="Times New Roman" pitchFamily="18" charset="0"/>
              </a:rPr>
              <a:t>1650)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="" xmlns:a16="http://schemas.microsoft.com/office/drawing/2014/main" id="{688493C3-528E-495D-A465-75B2F85CC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solidFill>
            <a:srgbClr val="000000"/>
          </a:solidFill>
        </p:spPr>
        <p:txBody>
          <a:bodyPr/>
          <a:lstStyle/>
          <a:p>
            <a:pPr marL="0" indent="17463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000" u="sng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tudományos igényű vizsgálat négy szabálya:</a:t>
            </a:r>
            <a:endParaRPr lang="en-US" altLang="hu-HU" sz="3000" u="sng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marL="0" indent="17463" eaLnBrk="1" hangingPunct="1">
              <a:buFont typeface="Wingdings" panose="05000000000000000000" pitchFamily="2" charset="2"/>
              <a:buNone/>
              <a:defRPr/>
            </a:pPr>
            <a:r>
              <a:rPr lang="en-US" altLang="hu-HU" sz="9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en-US" altLang="hu-HU" sz="9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</a:b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1. Csak</a:t>
            </a:r>
            <a:r>
              <a:rPr lang="en-US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azt fogadjuk el igaznak, ami  világosan és tisztán áll</a:t>
            </a:r>
            <a:r>
              <a:rPr lang="en-US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elménk előtt; </a:t>
            </a:r>
            <a:endParaRPr lang="en-US" altLang="hu-HU" sz="30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marL="0" indent="17463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2. A vizsgált kérdést bontsuk annyi részre  amennyire csak lehetséges. (Az ördög a részletek-</a:t>
            </a:r>
          </a:p>
          <a:p>
            <a:pPr marL="0" indent="17463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0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ben</a:t>
            </a: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van.) </a:t>
            </a:r>
            <a:r>
              <a:rPr lang="en-US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en-US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</a:b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3. A kérdés vizsgálatában haladjunk  </a:t>
            </a:r>
            <a:endParaRPr lang="en-US" altLang="hu-HU" sz="30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marL="0" indent="17463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fokról fokra. </a:t>
            </a:r>
            <a:endParaRPr lang="en-US" altLang="hu-HU" sz="30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4. Tekintsük át az egészet, hogy </a:t>
            </a:r>
            <a:endParaRPr lang="en-US" altLang="hu-HU" sz="30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biztosak legyünk: </a:t>
            </a:r>
            <a:r>
              <a:rPr lang="en-US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3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semmi sem maradt ki.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</a:endParaRPr>
          </a:p>
        </p:txBody>
      </p:sp>
      <p:graphicFrame>
        <p:nvGraphicFramePr>
          <p:cNvPr id="70660" name="Object 5">
            <a:extLst>
              <a:ext uri="{FF2B5EF4-FFF2-40B4-BE49-F238E27FC236}">
                <a16:creationId xmlns="" xmlns:a16="http://schemas.microsoft.com/office/drawing/2014/main" id="{7FF95945-38E6-406B-A50B-13ECB1E9E5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3505200"/>
          <a:ext cx="28956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Klip" r:id="rId5" imgW="2097028" imgH="2316289" progId="MS_ClipArt_Gallery.2">
                  <p:embed/>
                </p:oleObj>
              </mc:Choice>
              <mc:Fallback>
                <p:oleObj name="Klip" r:id="rId5" imgW="2097028" imgH="2316289" progId="MS_ClipArt_Gallery.2">
                  <p:embed/>
                  <p:pic>
                    <p:nvPicPr>
                      <p:cNvPr id="70660" name="Object 5">
                        <a:extLst>
                          <a:ext uri="{FF2B5EF4-FFF2-40B4-BE49-F238E27FC236}">
                            <a16:creationId xmlns="" xmlns:a16="http://schemas.microsoft.com/office/drawing/2014/main" id="{7FF95945-38E6-406B-A50B-13ECB1E9E5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505200"/>
                        <a:ext cx="28956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4" name="KATTINT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="" xmlns:a16="http://schemas.microsoft.com/office/drawing/2014/main" id="{2D3EB5DF-DED6-47B9-A7F5-804C069CFB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RENÉ DESCARTES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="" xmlns:a16="http://schemas.microsoft.com/office/drawing/2014/main" id="{1E55E526-ACEE-4D3E-925D-607E9B092D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solidFill>
            <a:srgbClr val="000000"/>
          </a:solidFill>
          <a:ln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hu-HU" altLang="hu-HU" sz="2800" dirty="0">
                <a:effectLst/>
                <a:latin typeface="Times New Roman" panose="02020603050405020304" pitchFamily="18" charset="0"/>
              </a:rPr>
              <a:t>Mozgástörvényei: 1. Egy test nyugalomban marad mindaddig, ameddig valamely hatás nem éri; egy mozgó test viszont változatlan sebességgel folytatja mozgását mindaddig, amíg valamivel nem találkozik, ami ezt a mozgást megváltoztatja. 2.</a:t>
            </a:r>
            <a:r>
              <a:rPr lang="en-US" altLang="hu-HU" sz="2800" dirty="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800" dirty="0">
                <a:effectLst/>
                <a:latin typeface="Times New Roman" panose="02020603050405020304" pitchFamily="18" charset="0"/>
              </a:rPr>
              <a:t>Minden mozgó test egyenes vonalban igyekszik mozgását folytatni. 3. Ha egy mozgó test egy másikkal találkozik és kisebb ereje van ahhoz hogy annak ellenálljon, </a:t>
            </a:r>
            <a:r>
              <a:rPr lang="hu-HU" altLang="hu-HU" sz="2800" dirty="0" err="1">
                <a:effectLst/>
                <a:latin typeface="Times New Roman" panose="02020603050405020304" pitchFamily="18" charset="0"/>
              </a:rPr>
              <a:t>megvál-toztatja</a:t>
            </a:r>
            <a:r>
              <a:rPr lang="hu-HU" altLang="hu-HU" sz="2800" dirty="0">
                <a:effectLst/>
                <a:latin typeface="Times New Roman" panose="02020603050405020304" pitchFamily="18" charset="0"/>
              </a:rPr>
              <a:t> irányát anélkül, hogy mozgásából veszítene, ha azonban nagyobb az ereje, akkor magával viszi a másikat, annyit veszítve  mozgásából, amennyit a másiknak átad.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hu-HU" altLang="hu-HU" sz="2800" dirty="0">
                <a:effectLst/>
                <a:latin typeface="Times New Roman" panose="02020603050405020304" pitchFamily="18" charset="0"/>
              </a:rPr>
              <a:t> (A rugalmas és rugalmatlan ütközés figyelembevételének hiánya okozza a </a:t>
            </a:r>
            <a:r>
              <a:rPr lang="hu-HU" altLang="hu-HU" sz="2800" dirty="0" err="1">
                <a:effectLst/>
                <a:latin typeface="Times New Roman" panose="02020603050405020304" pitchFamily="18" charset="0"/>
              </a:rPr>
              <a:t>pontatlanságot</a:t>
            </a:r>
            <a:r>
              <a:rPr lang="hu-HU" altLang="hu-HU" sz="2800" dirty="0">
                <a:effectLst/>
                <a:latin typeface="Times New Roman" panose="02020603050405020304" pitchFamily="18" charset="0"/>
              </a:rPr>
              <a:t>.)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2800" b="1" dirty="0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="" xmlns:a16="http://schemas.microsoft.com/office/drawing/2014/main" id="{F042D6C8-9EAF-4DA5-A817-C2C97945CEE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RENÉ DESCARTES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="" xmlns:a16="http://schemas.microsoft.com/office/drawing/2014/main" id="{2DE9A40F-7A22-4419-B941-D6A1467E5D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Descartes kereste a világ kialakulásának módját; Világszemléletében két peripatetikus vonás is volt: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— vallotta, hogy a mozgás csak kontaktus révén jöhet létre (a bolygókat örvények viszik pályájukon);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— tagadta a vákuum létezését.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Pozitívuma: hangsúlyozta a világ anyagi egységét, a földi és égi törvényszerűségek azonosságát vallotta, vagyis, hogy az égitestek mozgásának törvényszerű-</a:t>
            </a:r>
            <a:r>
              <a:rPr lang="hu-HU" altLang="hu-HU" dirty="0" err="1">
                <a:effectLst/>
                <a:latin typeface="Times New Roman" panose="02020603050405020304" pitchFamily="18" charset="0"/>
              </a:rPr>
              <a:t>ségei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 azonosak a földi mozgásokéval.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dirty="0">
              <a:effectLst/>
            </a:endParaRP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Rectangle 4">
            <a:extLst>
              <a:ext uri="{FF2B5EF4-FFF2-40B4-BE49-F238E27FC236}">
                <a16:creationId xmlns="" xmlns:a16="http://schemas.microsoft.com/office/drawing/2014/main" id="{E4CB8F89-90CA-4793-AC2B-E7806862611A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>
              <a:defRPr/>
            </a:pPr>
            <a:endParaRPr lang="hu-HU" altLang="hu-HU"/>
          </a:p>
        </p:txBody>
      </p:sp>
      <p:sp>
        <p:nvSpPr>
          <p:cNvPr id="74755" name="Rectangle 2">
            <a:extLst>
              <a:ext uri="{FF2B5EF4-FFF2-40B4-BE49-F238E27FC236}">
                <a16:creationId xmlns="" xmlns:a16="http://schemas.microsoft.com/office/drawing/2014/main" id="{0190083E-9DAF-4FD8-98D3-A2A1C0AE0012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RENÉ DESCARTES MONDTA: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="" xmlns:a16="http://schemas.microsoft.com/office/drawing/2014/main" id="{19F8E77D-3EB3-41DE-A5DC-A8FCFDD4ECF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9144000" cy="5562600"/>
          </a:xfrm>
          <a:solidFill>
            <a:srgbClr val="000000"/>
          </a:solidFill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1. 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</a:t>
            </a:r>
            <a:r>
              <a:rPr lang="hu-HU" altLang="hu-HU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Cogito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, ergo sum. Gondolkodom, tehát vagyok.”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2. 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„Barátaink ítéleteit is gyanúval kell fogadni, ha azok </a:t>
            </a:r>
            <a:r>
              <a:rPr lang="hu-HU" altLang="hu-HU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kedvezőek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ránk nézve.”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3. 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„Már az iskolában megtanultam, hogy nem gondolhatok olyan furcsa és hihetetlen dolgot, amelyet valamely filozófus már előbb ne állított volna.”   („Semmi sem új a Nap alatt.”)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4. 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</a:t>
            </a:r>
            <a:r>
              <a:rPr lang="en-US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</a:t>
            </a:r>
            <a:r>
              <a:rPr lang="en-US" altLang="hu-HU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matematika</a:t>
            </a:r>
            <a:r>
              <a:rPr lang="en-US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módszerében  rejlik a biztos igazságok megtalálásának </a:t>
            </a:r>
            <a:r>
              <a:rPr lang="hu-HU" altLang="hu-HU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záloga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.”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="" xmlns:a16="http://schemas.microsoft.com/office/drawing/2014/main" id="{8069F61F-5904-49A0-B90E-556DB28DBF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220000"/>
              </a:lnSpc>
              <a:defRPr/>
            </a:pPr>
            <a:r>
              <a:rPr lang="hu-HU" altLang="hu-HU" sz="4000">
                <a:solidFill>
                  <a:schemeClr val="tx1"/>
                </a:solidFill>
                <a:latin typeface="Times New Roman" pitchFamily="18" charset="0"/>
              </a:rPr>
              <a:t>CHRISTIAN HUYGENS</a:t>
            </a:r>
            <a:r>
              <a:rPr lang="hu-HU" altLang="hu-HU" sz="4000" b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hu-HU" altLang="hu-HU" sz="4000">
                <a:solidFill>
                  <a:schemeClr val="tx1"/>
                </a:solidFill>
                <a:latin typeface="Times New Roman" pitchFamily="18" charset="0"/>
              </a:rPr>
              <a:t>(1629–1695</a:t>
            </a:r>
            <a:r>
              <a:rPr lang="hu-HU" altLang="hu-HU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="" xmlns:a16="http://schemas.microsoft.com/office/drawing/2014/main" id="{A650B7DE-970B-4C03-A76D-3BEC630464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u="sng" dirty="0">
                <a:effectLst/>
                <a:latin typeface="Times New Roman" pitchFamily="18" charset="0"/>
              </a:rPr>
              <a:t>Christian Huygens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híres matematikus, fizikus, százada legfegyelmezettebb, legkritikusabb és — Newton után — legtöbb eredményt felmutató tudósa;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25 évesen a 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  <a:sym typeface="Symbol" pitchFamily="18" charset="2"/>
              </a:rPr>
              <a:t>  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értékének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legpon-</a:t>
            </a: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tosabb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megközelítését adta;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felfe-</a:t>
            </a: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dezte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a Szaturnusz gyűrűjét és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egyik holdját, az Orion-ködöt,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valamint megalkotta a körmozgás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egyenletét.</a:t>
            </a: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</a:endParaRPr>
          </a:p>
        </p:txBody>
      </p:sp>
      <p:graphicFrame>
        <p:nvGraphicFramePr>
          <p:cNvPr id="75780" name="Object 4">
            <a:extLst>
              <a:ext uri="{FF2B5EF4-FFF2-40B4-BE49-F238E27FC236}">
                <a16:creationId xmlns="" xmlns:a16="http://schemas.microsoft.com/office/drawing/2014/main" id="{9CDE8516-2586-4F3E-950E-ACEA0A649E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920259"/>
              </p:ext>
            </p:extLst>
          </p:nvPr>
        </p:nvGraphicFramePr>
        <p:xfrm>
          <a:off x="5726113" y="2819400"/>
          <a:ext cx="3417887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Klip" r:id="rId5" imgW="2072469" imgH="2069246" progId="MS_ClipArt_Gallery.2">
                  <p:embed/>
                </p:oleObj>
              </mc:Choice>
              <mc:Fallback>
                <p:oleObj name="Klip" r:id="rId5" imgW="2072469" imgH="2069246" progId="MS_ClipArt_Gallery.2">
                  <p:embed/>
                  <p:pic>
                    <p:nvPicPr>
                      <p:cNvPr id="75780" name="Object 4">
                        <a:extLst>
                          <a:ext uri="{FF2B5EF4-FFF2-40B4-BE49-F238E27FC236}">
                            <a16:creationId xmlns="" xmlns:a16="http://schemas.microsoft.com/office/drawing/2014/main" id="{9CDE8516-2586-4F3E-950E-ACEA0A649E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6113" y="2819400"/>
                        <a:ext cx="3417887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4" name="KATTINT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="" xmlns:a16="http://schemas.microsoft.com/office/drawing/2014/main" id="{13583669-A0BD-46F3-9830-63CAEA74B6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  <a:latin typeface="Times New Roman" pitchFamily="18" charset="0"/>
              </a:rPr>
              <a:t>LÉPÉSRŐL LÉPÉSRE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="" xmlns:a16="http://schemas.microsoft.com/office/drawing/2014/main" id="{D3D3CB23-0761-400E-B3D5-68C17491B4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körmozgás magyarázatával jelentősen hozzájárult 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súlytalanság megértéséhez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(bár ezt ő még nem tudta).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súlytalanság folyamatos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zuhanás, szabadesés, amely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Huygens által rajzolt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ábrá-</a:t>
            </a: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val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is magyarázható. Ő 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ugyanis vizsgálta a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körmoz-</a:t>
            </a: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gást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és megadta a gyorsulás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matematikai alapját.</a:t>
            </a:r>
            <a:endParaRPr lang="hu-HU" altLang="hu-HU" sz="16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endParaRPr lang="hu-HU" altLang="hu-HU" sz="14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R</a:t>
            </a:r>
            <a:r>
              <a:rPr lang="hu-HU" altLang="hu-HU" baseline="30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+ (v</a:t>
            </a:r>
            <a:r>
              <a:rPr lang="hu-HU" altLang="hu-HU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0</a:t>
            </a:r>
            <a:r>
              <a:rPr lang="el-GR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u-HU" altLang="hu-HU" baseline="30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+ </a:t>
            </a:r>
            <a:r>
              <a:rPr lang="el-GR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u-HU" altLang="hu-HU" baseline="30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r>
              <a:rPr lang="el-GR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altLang="hu-HU" baseline="30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l-GR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 = 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u-HU" altLang="hu-HU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hu-HU" altLang="hu-HU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        </a:t>
            </a:r>
            <a:r>
              <a:rPr lang="hu-HU" altLang="hu-HU" sz="2800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Simonyi K.: A </a:t>
            </a:r>
            <a:r>
              <a:rPr lang="hu-HU" altLang="hu-HU" sz="2800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F.kt</a:t>
            </a:r>
            <a:r>
              <a:rPr lang="hu-HU" altLang="hu-HU" sz="2800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211. o.</a:t>
            </a:r>
            <a:endParaRPr lang="el-GR" altLang="hu-HU" sz="2800" i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endParaRPr lang="hu-HU" altLang="hu-HU" sz="2800" i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sz="2800" i="1" dirty="0">
              <a:effectLst>
                <a:outerShdw blurRad="38100" dist="38100" dir="2700000" algn="tl">
                  <a:srgbClr val="000514"/>
                </a:outerShdw>
              </a:effectLst>
            </a:endParaRPr>
          </a:p>
        </p:txBody>
      </p:sp>
      <p:sp>
        <p:nvSpPr>
          <p:cNvPr id="77828" name="Rectangle 4">
            <a:extLst>
              <a:ext uri="{FF2B5EF4-FFF2-40B4-BE49-F238E27FC236}">
                <a16:creationId xmlns="" xmlns:a16="http://schemas.microsoft.com/office/drawing/2014/main" id="{8107AEC6-67E9-445F-89A2-2EAFF282A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881554"/>
            <a:ext cx="4191000" cy="4191000"/>
          </a:xfrm>
          <a:prstGeom prst="rect">
            <a:avLst/>
          </a:prstGeo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77829" name="Oval 9">
            <a:extLst>
              <a:ext uri="{FF2B5EF4-FFF2-40B4-BE49-F238E27FC236}">
                <a16:creationId xmlns="" xmlns:a16="http://schemas.microsoft.com/office/drawing/2014/main" id="{DB629947-2ED7-4959-BE79-E5562F2A4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362200"/>
            <a:ext cx="3352800" cy="312420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77830" name="Line 10">
            <a:extLst>
              <a:ext uri="{FF2B5EF4-FFF2-40B4-BE49-F238E27FC236}">
                <a16:creationId xmlns="" xmlns:a16="http://schemas.microsoft.com/office/drawing/2014/main" id="{BC77DC5F-B02A-4162-B514-9C2F0D2DBE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2362200"/>
            <a:ext cx="1447800" cy="762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Line 11">
            <a:extLst>
              <a:ext uri="{FF2B5EF4-FFF2-40B4-BE49-F238E27FC236}">
                <a16:creationId xmlns="" xmlns:a16="http://schemas.microsoft.com/office/drawing/2014/main" id="{252FE42C-3DCF-4472-A382-D4D93C1170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2438400"/>
            <a:ext cx="304800" cy="457200"/>
          </a:xfrm>
          <a:prstGeom prst="line">
            <a:avLst/>
          </a:prstGeom>
          <a:noFill/>
          <a:ln w="28575">
            <a:solidFill>
              <a:schemeClr val="bg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Line 13">
            <a:extLst>
              <a:ext uri="{FF2B5EF4-FFF2-40B4-BE49-F238E27FC236}">
                <a16:creationId xmlns="" xmlns:a16="http://schemas.microsoft.com/office/drawing/2014/main" id="{06B25BF8-4774-463A-83CE-A215F2C40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971800"/>
            <a:ext cx="914400" cy="10668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Line 14">
            <a:extLst>
              <a:ext uri="{FF2B5EF4-FFF2-40B4-BE49-F238E27FC236}">
                <a16:creationId xmlns="" xmlns:a16="http://schemas.microsoft.com/office/drawing/2014/main" id="{6303042A-FA10-4759-83C4-6C87C22A708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438400"/>
            <a:ext cx="0" cy="1600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Text Box 15">
            <a:extLst>
              <a:ext uri="{FF2B5EF4-FFF2-40B4-BE49-F238E27FC236}">
                <a16:creationId xmlns="" xmlns:a16="http://schemas.microsoft.com/office/drawing/2014/main" id="{5C92C87A-6508-404F-B389-61636CED5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981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V </a:t>
            </a:r>
            <a:r>
              <a:rPr lang="hu-HU" altLang="hu-HU" sz="2400">
                <a:latin typeface="Times New Roman" panose="02020603050405020304" pitchFamily="18" charset="0"/>
                <a:sym typeface="Symbol" panose="05050102010706020507" pitchFamily="18" charset="2"/>
              </a:rPr>
              <a:t>t</a:t>
            </a: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77835" name="Text Box 16">
            <a:extLst>
              <a:ext uri="{FF2B5EF4-FFF2-40B4-BE49-F238E27FC236}">
                <a16:creationId xmlns="" xmlns:a16="http://schemas.microsoft.com/office/drawing/2014/main" id="{B236CFCA-C266-4D3B-A931-F5BB52702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743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 i="0">
                <a:latin typeface="Times New Roman" panose="02020603050405020304" pitchFamily="18" charset="0"/>
              </a:rPr>
              <a:t> </a:t>
            </a:r>
            <a:r>
              <a:rPr lang="hu-HU" altLang="hu-HU" sz="2400" i="0">
                <a:solidFill>
                  <a:schemeClr val="bg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s</a:t>
            </a:r>
            <a:endParaRPr lang="hu-HU" altLang="hu-HU" sz="2400" i="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6" name="Text Box 17">
            <a:extLst>
              <a:ext uri="{FF2B5EF4-FFF2-40B4-BE49-F238E27FC236}">
                <a16:creationId xmlns="" xmlns:a16="http://schemas.microsoft.com/office/drawing/2014/main" id="{1CA2945E-1C10-4D8C-BBD9-BE960ACB2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048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 i="0">
                <a:solidFill>
                  <a:schemeClr val="bg2"/>
                </a:solidFill>
                <a:latin typeface="Times New Roman" panose="02020603050405020304" pitchFamily="18" charset="0"/>
              </a:rPr>
              <a:t>R</a:t>
            </a:r>
            <a:endParaRPr lang="hu-HU" altLang="hu-HU" sz="2400" i="0">
              <a:latin typeface="Times New Roman" panose="02020603050405020304" pitchFamily="18" charset="0"/>
            </a:endParaRPr>
          </a:p>
        </p:txBody>
      </p:sp>
      <p:sp>
        <p:nvSpPr>
          <p:cNvPr id="77837" name="Text Box 18">
            <a:extLst>
              <a:ext uri="{FF2B5EF4-FFF2-40B4-BE49-F238E27FC236}">
                <a16:creationId xmlns="" xmlns:a16="http://schemas.microsoft.com/office/drawing/2014/main" id="{E9A673E0-A9A8-48D8-A5D8-CDA859BEC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 i="0">
                <a:solidFill>
                  <a:schemeClr val="bg2"/>
                </a:solidFill>
                <a:latin typeface="Times New Roman" panose="02020603050405020304" pitchFamily="18" charset="0"/>
              </a:rPr>
              <a:t>0</a:t>
            </a:r>
            <a:endParaRPr lang="hu-HU" altLang="hu-HU" sz="2400" i="0">
              <a:latin typeface="Times New Roman" panose="02020603050405020304" pitchFamily="18" charset="0"/>
            </a:endParaRPr>
          </a:p>
        </p:txBody>
      </p:sp>
      <p:sp>
        <p:nvSpPr>
          <p:cNvPr id="77838" name="Text Box 23">
            <a:extLst>
              <a:ext uri="{FF2B5EF4-FFF2-40B4-BE49-F238E27FC236}">
                <a16:creationId xmlns="" xmlns:a16="http://schemas.microsoft.com/office/drawing/2014/main" id="{7ABAC554-E611-4393-BD13-DF501673D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133600"/>
            <a:ext cx="533400" cy="466725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P’</a:t>
            </a:r>
          </a:p>
        </p:txBody>
      </p:sp>
      <p:sp>
        <p:nvSpPr>
          <p:cNvPr id="77839" name="Text Box 24">
            <a:extLst>
              <a:ext uri="{FF2B5EF4-FFF2-40B4-BE49-F238E27FC236}">
                <a16:creationId xmlns="" xmlns:a16="http://schemas.microsoft.com/office/drawing/2014/main" id="{9C3716D7-3AB7-4242-8BED-B063C6334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905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77840" name="Text Box 25">
            <a:extLst>
              <a:ext uri="{FF2B5EF4-FFF2-40B4-BE49-F238E27FC236}">
                <a16:creationId xmlns="" xmlns:a16="http://schemas.microsoft.com/office/drawing/2014/main" id="{36D52034-A210-48F0-BBC8-D6DA73C59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514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Times New Roman" panose="02020603050405020304" pitchFamily="18" charset="0"/>
              </a:rPr>
              <a:t>P”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>
            <a:extLst>
              <a:ext uri="{FF2B5EF4-FFF2-40B4-BE49-F238E27FC236}">
                <a16:creationId xmlns="" xmlns:a16="http://schemas.microsoft.com/office/drawing/2014/main" id="{F0D6074F-38B1-4AF5-86CF-672555DE1B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800">
                <a:solidFill>
                  <a:schemeClr val="tx1"/>
                </a:solidFill>
                <a:latin typeface="Times New Roman" pitchFamily="18" charset="0"/>
              </a:rPr>
              <a:t>A KÖRMOZGÁS</a:t>
            </a:r>
          </a:p>
        </p:txBody>
      </p:sp>
      <p:sp>
        <p:nvSpPr>
          <p:cNvPr id="79875" name="Rectangle 11">
            <a:extLst>
              <a:ext uri="{FF2B5EF4-FFF2-40B4-BE49-F238E27FC236}">
                <a16:creationId xmlns="" xmlns:a16="http://schemas.microsoft.com/office/drawing/2014/main" id="{EC5BD9E3-856B-4D61-B666-2E9A733D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295400"/>
            <a:ext cx="3124199" cy="5562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 err="1">
                <a:latin typeface="Times New Roman" panose="02020603050405020304" pitchFamily="18" charset="0"/>
              </a:rPr>
              <a:t>Ary</a:t>
            </a:r>
            <a:r>
              <a:rPr lang="hu-HU" altLang="hu-HU" sz="2400" i="0" dirty="0">
                <a:latin typeface="Times New Roman" panose="02020603050405020304" pitchFamily="18" charset="0"/>
              </a:rPr>
              <a:t> </a:t>
            </a:r>
            <a:r>
              <a:rPr lang="hu-HU" altLang="hu-HU" sz="2400" i="0" dirty="0" err="1">
                <a:latin typeface="Times New Roman" panose="02020603050405020304" pitchFamily="18" charset="0"/>
              </a:rPr>
              <a:t>Sternfeld</a:t>
            </a:r>
            <a:r>
              <a:rPr lang="hu-HU" altLang="hu-HU" sz="2400" i="0" dirty="0">
                <a:latin typeface="Times New Roman" panose="02020603050405020304" pitchFamily="18" charset="0"/>
              </a:rPr>
              <a:t> a Föld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körüli pálya </a:t>
            </a:r>
            <a:r>
              <a:rPr lang="hu-HU" altLang="hu-HU" sz="2400" i="0" dirty="0" err="1">
                <a:latin typeface="Times New Roman" panose="02020603050405020304" pitchFamily="18" charset="0"/>
              </a:rPr>
              <a:t>magya-</a:t>
            </a:r>
            <a:endParaRPr lang="hu-HU" altLang="hu-HU" sz="2400" i="0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 err="1">
                <a:latin typeface="Times New Roman" panose="02020603050405020304" pitchFamily="18" charset="0"/>
              </a:rPr>
              <a:t>rázatát</a:t>
            </a:r>
            <a:r>
              <a:rPr lang="hu-HU" altLang="hu-HU" sz="2400" i="0" dirty="0">
                <a:latin typeface="Times New Roman" panose="02020603050405020304" pitchFamily="18" charset="0"/>
              </a:rPr>
              <a:t> a mellékelt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ábra szerint adja meg.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Ennek megfelelően a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körpályasebességgel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haladó objektum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½ </a:t>
            </a:r>
            <a:r>
              <a:rPr lang="hu-HU" altLang="hu-HU" sz="2400" dirty="0">
                <a:latin typeface="Times New Roman" panose="02020603050405020304" pitchFamily="18" charset="0"/>
              </a:rPr>
              <a:t>g(</a:t>
            </a:r>
            <a:r>
              <a:rPr lang="hu-HU" altLang="hu-HU" sz="2400" dirty="0" err="1">
                <a:latin typeface="Times New Roman" panose="02020603050405020304" pitchFamily="18" charset="0"/>
              </a:rPr>
              <a:t>dt</a:t>
            </a:r>
            <a:r>
              <a:rPr lang="hu-HU" altLang="hu-HU" sz="2400" dirty="0">
                <a:latin typeface="Times New Roman" panose="02020603050405020304" pitchFamily="18" charset="0"/>
              </a:rPr>
              <a:t>)</a:t>
            </a:r>
            <a:r>
              <a:rPr lang="hu-HU" altLang="hu-HU" sz="2400" baseline="30000" dirty="0">
                <a:latin typeface="Times New Roman" panose="02020603050405020304" pitchFamily="18" charset="0"/>
              </a:rPr>
              <a:t>2</a:t>
            </a:r>
            <a:r>
              <a:rPr lang="hu-HU" altLang="hu-HU" sz="2400" i="0" dirty="0">
                <a:latin typeface="Times New Roman" panose="02020603050405020304" pitchFamily="18" charset="0"/>
              </a:rPr>
              <a:t>-nyit</a:t>
            </a:r>
            <a:r>
              <a:rPr lang="hu-HU" altLang="hu-HU" sz="2400" dirty="0">
                <a:latin typeface="Times New Roman" panose="02020603050405020304" pitchFamily="18" charset="0"/>
              </a:rPr>
              <a:t> </a:t>
            </a:r>
            <a:r>
              <a:rPr lang="hu-HU" altLang="hu-HU" sz="2400" i="0" dirty="0">
                <a:latin typeface="Times New Roman" panose="02020603050405020304" pitchFamily="18" charset="0"/>
              </a:rPr>
              <a:t>veszít 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magasságából.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Ez tehát azt jelenti,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hogy a Föld felszínén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>
                <a:latin typeface="Times New Roman" panose="02020603050405020304" pitchFamily="18" charset="0"/>
              </a:rPr>
              <a:t>4,9 </a:t>
            </a:r>
            <a:r>
              <a:rPr lang="hu-HU" altLang="hu-HU" sz="2400" dirty="0">
                <a:latin typeface="Times New Roman" panose="02020603050405020304" pitchFamily="18" charset="0"/>
              </a:rPr>
              <a:t>m/s </a:t>
            </a:r>
            <a:r>
              <a:rPr lang="hu-HU" altLang="hu-HU" sz="2400" i="0" dirty="0">
                <a:latin typeface="Times New Roman" panose="02020603050405020304" pitchFamily="18" charset="0"/>
              </a:rPr>
              <a:t>lesz a magas-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 dirty="0" err="1">
                <a:latin typeface="Times New Roman" panose="02020603050405020304" pitchFamily="18" charset="0"/>
              </a:rPr>
              <a:t>ságvesztés</a:t>
            </a:r>
            <a:r>
              <a:rPr lang="hu-HU" altLang="hu-HU" sz="2400" i="0" dirty="0">
                <a:latin typeface="Times New Roman" panose="02020603050405020304" pitchFamily="18" charset="0"/>
              </a:rPr>
              <a:t> értéke.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i="0" dirty="0">
              <a:latin typeface="Times New Roman" panose="02020603050405020304" pitchFamily="18" charset="0"/>
            </a:endParaRPr>
          </a:p>
        </p:txBody>
      </p:sp>
      <p:sp>
        <p:nvSpPr>
          <p:cNvPr id="79876" name="Rectangle 12">
            <a:extLst>
              <a:ext uri="{FF2B5EF4-FFF2-40B4-BE49-F238E27FC236}">
                <a16:creationId xmlns="" xmlns:a16="http://schemas.microsoft.com/office/drawing/2014/main" id="{1FBA10B4-8509-4BF1-9223-2F8942176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295400"/>
            <a:ext cx="6019800" cy="5562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79877" name="Oval 13">
            <a:extLst>
              <a:ext uri="{FF2B5EF4-FFF2-40B4-BE49-F238E27FC236}">
                <a16:creationId xmlns="" xmlns:a16="http://schemas.microsoft.com/office/drawing/2014/main" id="{E8175887-9748-4E02-9146-A6F38F73A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905000"/>
            <a:ext cx="4572000" cy="4343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79878" name="Line 17">
            <a:extLst>
              <a:ext uri="{FF2B5EF4-FFF2-40B4-BE49-F238E27FC236}">
                <a16:creationId xmlns="" xmlns:a16="http://schemas.microsoft.com/office/drawing/2014/main" id="{CDBEBBE7-AB64-4FE8-AB13-424F81C87F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905000"/>
            <a:ext cx="1676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Rectangle 18">
            <a:extLst>
              <a:ext uri="{FF2B5EF4-FFF2-40B4-BE49-F238E27FC236}">
                <a16:creationId xmlns="" xmlns:a16="http://schemas.microsoft.com/office/drawing/2014/main" id="{33F629D2-1B65-4F23-BE74-415A24D5B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447800"/>
            <a:ext cx="1143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/>
              <a:t>v</a:t>
            </a:r>
            <a:r>
              <a:rPr lang="hu-HU" altLang="hu-HU" sz="2800" baseline="-25000"/>
              <a:t>k</a:t>
            </a:r>
            <a:r>
              <a:rPr lang="en-US" altLang="hu-HU" sz="2800"/>
              <a:t>×</a:t>
            </a:r>
            <a:r>
              <a:rPr lang="hu-HU" altLang="hu-HU" sz="2800"/>
              <a:t> dt</a:t>
            </a:r>
            <a:endParaRPr lang="en-US" altLang="hu-HU" sz="2800"/>
          </a:p>
        </p:txBody>
      </p:sp>
      <p:sp>
        <p:nvSpPr>
          <p:cNvPr id="79880" name="Line 19">
            <a:extLst>
              <a:ext uri="{FF2B5EF4-FFF2-40B4-BE49-F238E27FC236}">
                <a16:creationId xmlns="" xmlns:a16="http://schemas.microsoft.com/office/drawing/2014/main" id="{DD50541A-E293-46CA-8DFE-F46B6427C7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1905000"/>
            <a:ext cx="304800" cy="457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1" name="Rectangle 20">
            <a:extLst>
              <a:ext uri="{FF2B5EF4-FFF2-40B4-BE49-F238E27FC236}">
                <a16:creationId xmlns="" xmlns:a16="http://schemas.microsoft.com/office/drawing/2014/main" id="{C910ED42-1BB6-41BF-93F4-5F1AF286F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057400"/>
            <a:ext cx="1371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/>
              <a:t>0,5g(dt)</a:t>
            </a:r>
            <a:r>
              <a:rPr lang="hu-HU" altLang="hu-HU" sz="2800" baseline="30000"/>
              <a:t>2</a:t>
            </a:r>
          </a:p>
        </p:txBody>
      </p:sp>
      <p:sp>
        <p:nvSpPr>
          <p:cNvPr id="79882" name="Oval 21">
            <a:extLst>
              <a:ext uri="{FF2B5EF4-FFF2-40B4-BE49-F238E27FC236}">
                <a16:creationId xmlns="" xmlns:a16="http://schemas.microsoft.com/office/drawing/2014/main" id="{1D0EFF10-6F46-48D8-AC2E-E33B1A3A4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505200"/>
            <a:ext cx="11430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79883" name="Line 22">
            <a:extLst>
              <a:ext uri="{FF2B5EF4-FFF2-40B4-BE49-F238E27FC236}">
                <a16:creationId xmlns="" xmlns:a16="http://schemas.microsoft.com/office/drawing/2014/main" id="{A73C4E67-29AA-4C04-94C5-BD8D58B208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1905000"/>
            <a:ext cx="0" cy="2209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4" name="Line 23">
            <a:extLst>
              <a:ext uri="{FF2B5EF4-FFF2-40B4-BE49-F238E27FC236}">
                <a16:creationId xmlns="" xmlns:a16="http://schemas.microsoft.com/office/drawing/2014/main" id="{8438EFD1-F89A-43C1-8441-8E2E0FCAE7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2362200"/>
            <a:ext cx="1371600" cy="1828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5" name="Rectangle 24">
            <a:extLst>
              <a:ext uri="{FF2B5EF4-FFF2-40B4-BE49-F238E27FC236}">
                <a16:creationId xmlns="" xmlns:a16="http://schemas.microsoft.com/office/drawing/2014/main" id="{4758FFA1-FFDC-4EEB-AE1B-225BAD89E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752600"/>
            <a:ext cx="457200" cy="533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79886" name="Rectangle 25">
            <a:extLst>
              <a:ext uri="{FF2B5EF4-FFF2-40B4-BE49-F238E27FC236}">
                <a16:creationId xmlns="" xmlns:a16="http://schemas.microsoft.com/office/drawing/2014/main" id="{78BDAC56-8F51-4E37-90B5-F08EB9DF1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447800"/>
            <a:ext cx="533400" cy="533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79887" name="Rectangle 26">
            <a:extLst>
              <a:ext uri="{FF2B5EF4-FFF2-40B4-BE49-F238E27FC236}">
                <a16:creationId xmlns="" xmlns:a16="http://schemas.microsoft.com/office/drawing/2014/main" id="{F1EF8DDC-BFA0-42AE-B895-B4F900DF9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343400"/>
            <a:ext cx="533400" cy="533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chemeClr val="bg2"/>
                </a:solidFill>
              </a:rPr>
              <a:t>0</a:t>
            </a:r>
          </a:p>
        </p:txBody>
      </p:sp>
      <p:sp>
        <p:nvSpPr>
          <p:cNvPr id="79888" name="Rectangle 27">
            <a:extLst>
              <a:ext uri="{FF2B5EF4-FFF2-40B4-BE49-F238E27FC236}">
                <a16:creationId xmlns="" xmlns:a16="http://schemas.microsoft.com/office/drawing/2014/main" id="{37F3FE57-E1E6-4DFB-932E-928D82816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819400"/>
            <a:ext cx="3048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79889" name="Rectangle 28">
            <a:extLst>
              <a:ext uri="{FF2B5EF4-FFF2-40B4-BE49-F238E27FC236}">
                <a16:creationId xmlns="" xmlns:a16="http://schemas.microsoft.com/office/drawing/2014/main" id="{B39845D2-1C3B-472B-8E24-F65EBED39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590800"/>
            <a:ext cx="3810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chemeClr val="bg2"/>
                </a:solidFill>
              </a:rPr>
              <a:t>C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198EEF9C-0889-4083-AAEA-0E0B122808A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  <a:latin typeface="Times New Roman" pitchFamily="18" charset="0"/>
              </a:rPr>
              <a:t>ISAAC NEWTON</a:t>
            </a:r>
            <a:br>
              <a:rPr lang="hu-HU" altLang="hu-HU">
                <a:solidFill>
                  <a:schemeClr val="tx1"/>
                </a:solidFill>
                <a:latin typeface="Times New Roman" pitchFamily="18" charset="0"/>
              </a:rPr>
            </a:br>
            <a:r>
              <a:rPr lang="hu-HU" altLang="hu-HU">
                <a:solidFill>
                  <a:schemeClr val="tx1"/>
                </a:solidFill>
                <a:latin typeface="Times New Roman" pitchFamily="18" charset="0"/>
              </a:rPr>
              <a:t>(1642–1727)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="" xmlns:a16="http://schemas.microsoft.com/office/drawing/2014/main" id="{CE322F14-0354-42D9-9C8A-559472790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Tudományos tevékenysége kezdetén már tisztázott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volt: a szabadesés, a körmozgás,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az ütközés, az új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inerciatörvény</a:t>
            </a: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(a mozgás:  állapot), s megvolt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az igény, hogy az égi és a földi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jelenségeket — a peripatetikus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dinamikai magyarázattól eltérően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— egységes alapon vizsgálják. </a:t>
            </a:r>
          </a:p>
          <a:p>
            <a:pPr eaLnBrk="1" hangingPunct="1">
              <a:defRPr/>
            </a:pPr>
            <a:endParaRPr lang="hu-HU" altLang="hu-HU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81924" name="Object 4">
            <a:extLst>
              <a:ext uri="{FF2B5EF4-FFF2-40B4-BE49-F238E27FC236}">
                <a16:creationId xmlns="" xmlns:a16="http://schemas.microsoft.com/office/drawing/2014/main" id="{4ABE816A-97CE-4E66-AB5A-D2930A2DD9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387257"/>
              </p:ext>
            </p:extLst>
          </p:nvPr>
        </p:nvGraphicFramePr>
        <p:xfrm>
          <a:off x="5606562" y="2209800"/>
          <a:ext cx="35052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Klip" r:id="rId5" imgW="2035723" imgH="2819167" progId="MS_ClipArt_Gallery.2">
                  <p:embed/>
                </p:oleObj>
              </mc:Choice>
              <mc:Fallback>
                <p:oleObj name="Klip" r:id="rId5" imgW="2035723" imgH="2819167" progId="MS_ClipArt_Gallery.2">
                  <p:embed/>
                  <p:pic>
                    <p:nvPicPr>
                      <p:cNvPr id="81924" name="Object 4">
                        <a:extLst>
                          <a:ext uri="{FF2B5EF4-FFF2-40B4-BE49-F238E27FC236}">
                            <a16:creationId xmlns="" xmlns:a16="http://schemas.microsoft.com/office/drawing/2014/main" id="{4ABE816A-97CE-4E66-AB5A-D2930A2DD9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6562" y="2209800"/>
                        <a:ext cx="35052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4" name="KATTINT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="" xmlns:a16="http://schemas.microsoft.com/office/drawing/2014/main" id="{3B66586A-A632-4464-AF36-4AD42CF934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NEWTON </a:t>
            </a:r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TÖ</a:t>
            </a:r>
            <a:r>
              <a:rPr lang="en-US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RV</a:t>
            </a:r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ÉNYEI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="" xmlns:a16="http://schemas.microsoft.com/office/drawing/2014/main" id="{EE1DE825-52AB-41B9-9656-DDDB8537F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rgbClr val="000000"/>
          </a:solidFill>
        </p:spPr>
        <p:txBody>
          <a:bodyPr/>
          <a:lstStyle/>
          <a:p>
            <a:pPr indent="-165100"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Newton négy, tömeggel rendelkező mozgó test </a:t>
            </a:r>
            <a:r>
              <a:rPr lang="hu-HU" altLang="hu-HU" sz="28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viselkedé-ével</a:t>
            </a: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kapcsolatos törvényei alkotják a klasszikus mechanika alapját. E törvények, az egyetemes tömegvonzás </a:t>
            </a:r>
            <a:r>
              <a:rPr lang="hu-HU" altLang="hu-HU" sz="28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törvényé-vel</a:t>
            </a: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összekapcsolva, lehetővé teszik a bolygók mozgására vonatkozó Kepler-törvények igazolását.</a:t>
            </a:r>
          </a:p>
          <a:p>
            <a:pPr indent="-165100"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Newton törvényei: 1. a tehetetlenség törvénye; 2. a dinamika törvénye; 3. a hatás-ellenhatás törvénye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; </a:t>
            </a: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4. az erőhatások függetlenségének törvénye.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E törvények igazát kísérletek és megfigyelések igazolták.</a:t>
            </a:r>
          </a:p>
          <a:p>
            <a:pPr marL="177800" indent="-165100"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(1903-1916 – A. Einstein </a:t>
            </a:r>
            <a:r>
              <a:rPr lang="hu-HU" altLang="hu-HU" sz="28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relatívitáselmélete</a:t>
            </a: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, a fényhez közeli sebességeken; a </a:t>
            </a:r>
            <a:r>
              <a:rPr lang="hu-HU" altLang="hu-HU" sz="28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kvantummmechanika</a:t>
            </a: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– (1926), az atomok világában új törvények lépnek a newtoniak helyébe).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85D99E41-DF96-47FF-910F-6D9AEC0E48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 BABILONI MATEMATIKA EGYIK CSÚCSTELJESÍTMÉNYE</a:t>
            </a:r>
            <a:endParaRPr lang="hu-HU" altLang="hu-HU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1267" name="Object 3">
            <a:extLst>
              <a:ext uri="{FF2B5EF4-FFF2-40B4-BE49-F238E27FC236}">
                <a16:creationId xmlns="" xmlns:a16="http://schemas.microsoft.com/office/drawing/2014/main" id="{477F78E0-2BE4-4198-97AE-31AF5EAD5CBC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676400" y="1676400"/>
          <a:ext cx="53340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5" imgW="10445464" imgH="10686904" progId="Photoshop.Image.4">
                  <p:embed/>
                </p:oleObj>
              </mc:Choice>
              <mc:Fallback>
                <p:oleObj name="Image" r:id="rId5" imgW="10445464" imgH="10686904" progId="Photoshop.Image.4">
                  <p:embed/>
                  <p:pic>
                    <p:nvPicPr>
                      <p:cNvPr id="11267" name="Object 3">
                        <a:extLst>
                          <a:ext uri="{FF2B5EF4-FFF2-40B4-BE49-F238E27FC236}">
                            <a16:creationId xmlns="" xmlns:a16="http://schemas.microsoft.com/office/drawing/2014/main" id="{477F78E0-2BE4-4198-97AE-31AF5EAD5C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676400"/>
                        <a:ext cx="5334000" cy="51816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8" name="Rectangle 4">
            <a:extLst>
              <a:ext uri="{FF2B5EF4-FFF2-40B4-BE49-F238E27FC236}">
                <a16:creationId xmlns="" xmlns:a16="http://schemas.microsoft.com/office/drawing/2014/main" id="{097FE94F-5D13-4526-9319-42204C41C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495800"/>
            <a:ext cx="5257800" cy="4572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>
                <a:solidFill>
                  <a:srgbClr val="003300"/>
                </a:solidFill>
                <a:latin typeface="Times New Roman" panose="02020603050405020304" pitchFamily="18" charset="0"/>
              </a:rPr>
              <a:t>  1          24         51      10</a:t>
            </a:r>
            <a:endParaRPr lang="hu-HU" altLang="hu-HU" sz="2400" i="0">
              <a:latin typeface="Times New Roman" panose="02020603050405020304" pitchFamily="18" charset="0"/>
            </a:endParaRPr>
          </a:p>
        </p:txBody>
      </p:sp>
      <p:sp>
        <p:nvSpPr>
          <p:cNvPr id="82949" name="Rectangle 5">
            <a:extLst>
              <a:ext uri="{FF2B5EF4-FFF2-40B4-BE49-F238E27FC236}">
                <a16:creationId xmlns="" xmlns:a16="http://schemas.microsoft.com/office/drawing/2014/main" id="{83B267FE-2EDC-4042-9AAF-ABC2B1FD0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334000"/>
            <a:ext cx="6705600" cy="762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rgbClr val="003300"/>
                </a:solidFill>
                <a:latin typeface="Times New Roman" panose="02020603050405020304" pitchFamily="18" charset="0"/>
              </a:rPr>
              <a:t>1· 60</a:t>
            </a:r>
            <a:r>
              <a:rPr lang="hu-HU" altLang="hu-HU" sz="2400" b="1" i="0" baseline="30000">
                <a:solidFill>
                  <a:srgbClr val="003300"/>
                </a:solidFill>
                <a:latin typeface="Times New Roman" panose="02020603050405020304" pitchFamily="18" charset="0"/>
              </a:rPr>
              <a:t>0</a:t>
            </a:r>
            <a:r>
              <a:rPr lang="hu-HU" altLang="hu-HU" sz="2400" b="1" i="0">
                <a:solidFill>
                  <a:srgbClr val="003300"/>
                </a:solidFill>
                <a:latin typeface="Times New Roman" panose="02020603050405020304" pitchFamily="18" charset="0"/>
              </a:rPr>
              <a:t> +24· 60</a:t>
            </a:r>
            <a:r>
              <a:rPr lang="hu-HU" altLang="hu-HU" sz="2400" b="1" i="0" baseline="30000">
                <a:solidFill>
                  <a:srgbClr val="003300"/>
                </a:solidFill>
                <a:latin typeface="Times New Roman" panose="02020603050405020304" pitchFamily="18" charset="0"/>
              </a:rPr>
              <a:t>-1</a:t>
            </a:r>
            <a:r>
              <a:rPr lang="hu-HU" altLang="hu-HU" sz="2400" b="1" i="0">
                <a:solidFill>
                  <a:srgbClr val="003300"/>
                </a:solidFill>
                <a:latin typeface="Times New Roman" panose="02020603050405020304" pitchFamily="18" charset="0"/>
              </a:rPr>
              <a:t>+51·60</a:t>
            </a:r>
            <a:r>
              <a:rPr lang="hu-HU" altLang="hu-HU" sz="2400" b="1" i="0" baseline="30000">
                <a:solidFill>
                  <a:srgbClr val="003300"/>
                </a:solidFill>
                <a:latin typeface="Times New Roman" panose="02020603050405020304" pitchFamily="18" charset="0"/>
              </a:rPr>
              <a:t>-2</a:t>
            </a:r>
            <a:r>
              <a:rPr lang="hu-HU" altLang="hu-HU" sz="2400" b="1" i="0">
                <a:solidFill>
                  <a:srgbClr val="003300"/>
                </a:solidFill>
                <a:latin typeface="Times New Roman" panose="02020603050405020304" pitchFamily="18" charset="0"/>
              </a:rPr>
              <a:t>+10· 60</a:t>
            </a:r>
            <a:r>
              <a:rPr lang="hu-HU" altLang="hu-HU" sz="2400" b="1" i="0" baseline="30000">
                <a:solidFill>
                  <a:srgbClr val="003300"/>
                </a:solidFill>
                <a:latin typeface="Times New Roman" panose="02020603050405020304" pitchFamily="18" charset="0"/>
              </a:rPr>
              <a:t>-3</a:t>
            </a:r>
            <a:r>
              <a:rPr lang="hu-HU" altLang="hu-HU" sz="2400" b="1" i="0">
                <a:solidFill>
                  <a:srgbClr val="003300"/>
                </a:solidFill>
                <a:latin typeface="Times New Roman" panose="02020603050405020304" pitchFamily="18" charset="0"/>
              </a:rPr>
              <a:t> = 1,4142</a:t>
            </a:r>
            <a:endParaRPr lang="hu-HU" altLang="hu-HU" sz="2400" b="1" i="0" baseline="3000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4" name="KATTIN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="" xmlns:a16="http://schemas.microsoft.com/office/drawing/2014/main" id="{0B1C5D65-8940-4248-8D13-1CD43A5DD2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NEWTON ELSŐ TÖRVÉNYE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="" xmlns:a16="http://schemas.microsoft.com/office/drawing/2014/main" id="{DCB263BA-BE8E-49F6-BE46-0ED4B3486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</p:spPr>
        <p:txBody>
          <a:bodyPr/>
          <a:lstStyle/>
          <a:p>
            <a:pPr marL="177800" indent="-165100" algn="just"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A tehetetlenség törvénye: </a:t>
            </a: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Minden test megtartja </a:t>
            </a:r>
            <a:r>
              <a:rPr lang="hu-HU" altLang="hu-HU" b="1" i="1" dirty="0" smtClean="0">
                <a:effectLst/>
                <a:latin typeface="Times New Roman" panose="02020603050405020304" pitchFamily="18" charset="0"/>
              </a:rPr>
              <a:t>nyugalmi </a:t>
            </a: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helyzetét vagy egyenes vonalú egyenletes mozgását, amíg ezt az állapotot valamilyen külső erő meg nem változtatja.</a:t>
            </a:r>
          </a:p>
          <a:p>
            <a:pPr marL="177800" indent="-165100" algn="just"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Newton e törvényt Kepler és Galilei törvényei alapján határozta meg. Megállapította, hogy mind a nyugalmi helyzet, mind az egyenletes mozgás stabil állapot, és a gyorsuláshoz van szükség külső hatásra. </a:t>
            </a:r>
          </a:p>
          <a:p>
            <a:pPr marL="177800" indent="-165100" algn="just"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Ezt a külső hatást nevezzük erőnek. A mindennapi életben ilyen, minden mozgó testre ható erőhatás – pl. a  </a:t>
            </a:r>
            <a:r>
              <a:rPr lang="hu-HU" altLang="hu-HU" i="1" dirty="0">
                <a:effectLst/>
                <a:latin typeface="Times New Roman" panose="02020603050405020304" pitchFamily="18" charset="0"/>
              </a:rPr>
              <a:t>súrlódás.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="" xmlns:a16="http://schemas.microsoft.com/office/drawing/2014/main" id="{80DE1C63-B1D4-4ABE-A883-F9285EDB7E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60438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hu-HU">
                <a:effectLst/>
              </a:rPr>
              <a:t>A FIZIKAI FOGALMAKRÓL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5459" name="Rectangle 3">
                <a:extLst>
                  <a:ext uri="{FF2B5EF4-FFF2-40B4-BE49-F238E27FC236}">
                    <a16:creationId xmlns="" xmlns:a16="http://schemas.microsoft.com/office/drawing/2014/main" id="{47808946-F660-45BC-86C9-0587E6BF3983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990600"/>
                <a:ext cx="9144000" cy="5867400"/>
              </a:xfrm>
              <a:solidFill>
                <a:srgbClr val="000000"/>
              </a:solidFill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Nyugalmi helyzet – amikor a test (vízszintes) sebessége zérus;</a:t>
                </a:r>
              </a:p>
              <a:p>
                <a:pPr eaLnBrk="1" hangingPunct="1">
                  <a:lnSpc>
                    <a:spcPct val="8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Egyensúly – amikor a test viszonylagos sebessége zérus; </a:t>
                </a:r>
              </a:p>
              <a:p>
                <a:pPr eaLnBrk="1" hangingPunct="1">
                  <a:lnSpc>
                    <a:spcPct val="8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A dinamika alaptörvénye – Egy bizonyos testre ható erő eredője egyenlő a test tömegének és gyorsulásának szorzatával; </a:t>
                </a:r>
                <a:r>
                  <a:rPr lang="hu-HU" altLang="hu-HU" i="1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F = ma; 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a Föld esetében: </a:t>
                </a:r>
                <a:r>
                  <a:rPr lang="hu-HU" altLang="hu-HU" i="1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 F = mg.</a:t>
                </a:r>
                <a:endParaRPr lang="hu-HU" altLang="hu-HU" dirty="0">
                  <a:effectLst>
                    <a:outerShdw blurRad="38100" dist="38100" dir="2700000" algn="tl">
                      <a:srgbClr val="000514"/>
                    </a:outerShdw>
                  </a:effectLst>
                </a:endParaRPr>
              </a:p>
              <a:p>
                <a:pPr eaLnBrk="1" hangingPunct="1">
                  <a:lnSpc>
                    <a:spcPct val="8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Pontszerű test egyensúlya – a dinamika alaptörvényéből és az egyensúly fogalmából következik, hogy egy pont-szerű test akkor van egyensúlyban, ha a testre ható erők eredője zéró;</a:t>
                </a:r>
              </a:p>
              <a:p>
                <a:pPr eaLnBrk="1" hangingPunct="1">
                  <a:lnSpc>
                    <a:spcPct val="80000"/>
                  </a:lnSpc>
                  <a:buNone/>
                  <a:defRPr/>
                </a:pP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Mozgásegyenlet – a dinamika alaptörvényébe beírjuk az eredő erőt (</a:t>
                </a:r>
                <a:r>
                  <a:rPr lang="hu-HU" altLang="hu-HU" dirty="0" err="1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grav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. erő </a:t>
                </a:r>
                <a:r>
                  <a:rPr lang="hu-HU" altLang="hu-HU" dirty="0" err="1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vonatk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</a:rPr>
                  <a:t>. ez az </a:t>
                </a:r>
                <a14:m>
                  <m:oMath xmlns:m="http://schemas.openxmlformats.org/officeDocument/2006/math">
                    <m:r>
                      <a:rPr lang="hu-HU" altLang="hu-HU" sz="4000" i="1" dirty="0" smtClean="0">
                        <a:effectLst/>
                        <a:latin typeface="Cambria Math" panose="02040503050406030204" pitchFamily="18" charset="0"/>
                      </a:rPr>
                      <m:t>𝐹</m:t>
                    </m:r>
                    <m:r>
                      <a:rPr lang="hu-HU" altLang="hu-HU" sz="4000" i="1" dirty="0" smtClean="0">
                        <a:effectLst/>
                        <a:latin typeface="Cambria Math" panose="02040503050406030204" pitchFamily="18" charset="0"/>
                      </a:rPr>
                      <m:t> =ɤ</m:t>
                    </m:r>
                    <m:f>
                      <m:fPr>
                        <m:ctrlPr>
                          <a:rPr lang="hu-HU" altLang="hu-HU" sz="400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altLang="hu-HU" sz="4000" i="1" dirty="0">
                            <a:effectLst/>
                            <a:latin typeface="Cambria Math" panose="02040503050406030204" pitchFamily="18" charset="0"/>
                          </a:rPr>
                          <m:t>𝑀𝑚</m:t>
                        </m:r>
                      </m:num>
                      <m:den>
                        <m:r>
                          <a:rPr lang="hu-HU" altLang="hu-HU" sz="4000" i="1" dirty="0">
                            <a:effectLst/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altLang="hu-HU" sz="4000" i="1" baseline="30000" dirty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u-HU" altLang="hu-HU" dirty="0">
                    <a:effectLst/>
                  </a:rPr>
                  <a:t>).</a:t>
                </a:r>
                <a:endParaRPr lang="el-GR" altLang="hu-HU" baseline="30000" dirty="0">
                  <a:effectLst/>
                </a:endParaRPr>
              </a:p>
            </p:txBody>
          </p:sp>
        </mc:Choice>
        <mc:Fallback xmlns="">
          <p:sp>
            <p:nvSpPr>
              <p:cNvPr id="275459" name="Rectangle 3">
                <a:extLst>
                  <a:ext uri="{FF2B5EF4-FFF2-40B4-BE49-F238E27FC236}">
                    <a16:creationId xmlns:a16="http://schemas.microsoft.com/office/drawing/2014/main" xmlns="" id="{47808946-F660-45BC-86C9-0587E6BF39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990600"/>
                <a:ext cx="9144000" cy="5867400"/>
              </a:xfrm>
              <a:blipFill rotWithShape="0">
                <a:blip r:embed="rId3"/>
                <a:stretch>
                  <a:fillRect l="-1800" t="-2911" r="-1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="" xmlns:a16="http://schemas.microsoft.com/office/drawing/2014/main" id="{33C9AA61-6475-4A26-9956-6C00A2E8954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NEWTON MÁSODIK TÖRVÉNYE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="" xmlns:a16="http://schemas.microsoft.com/office/drawing/2014/main" id="{E43BCF97-221E-4282-8A14-856401BD5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111111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hu-HU" altLang="hu-HU">
              <a:effectLst/>
              <a:latin typeface="Times New Roman" panose="02020603050405020304" pitchFamily="18" charset="0"/>
            </a:endParaRPr>
          </a:p>
        </p:txBody>
      </p:sp>
      <p:sp>
        <p:nvSpPr>
          <p:cNvPr id="87044" name="Rectangle 4">
            <a:extLst>
              <a:ext uri="{FF2B5EF4-FFF2-40B4-BE49-F238E27FC236}">
                <a16:creationId xmlns="" xmlns:a16="http://schemas.microsoft.com/office/drawing/2014/main" id="{1600EA7D-5A90-459A-B020-C042EA2E9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9144000" cy="5509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i="0" dirty="0"/>
              <a:t>A dinamika alaptörvénye: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b="1" dirty="0"/>
              <a:t>Egy pontszerű test gyorsulása (a) egyenesen arányos a testre ható, a gyorsulással azonos irányú erővel (F), és fordítottan arányos a test tömegével (m).</a:t>
            </a:r>
            <a:endParaRPr lang="hu-HU" altLang="hu-HU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i="0" dirty="0"/>
              <a:t>A fentieket képletben kifejezve kapjuk: </a:t>
            </a:r>
            <a:r>
              <a:rPr lang="hu-HU" altLang="hu-HU" dirty="0"/>
              <a:t>F = ma,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i="0" dirty="0"/>
              <a:t>ahol: </a:t>
            </a:r>
            <a:r>
              <a:rPr lang="hu-HU" altLang="hu-HU" dirty="0"/>
              <a:t>F</a:t>
            </a:r>
            <a:r>
              <a:rPr lang="hu-HU" altLang="hu-HU" i="0" dirty="0"/>
              <a:t> – az erő (N); </a:t>
            </a:r>
            <a:r>
              <a:rPr lang="hu-HU" altLang="hu-HU" dirty="0"/>
              <a:t>m</a:t>
            </a:r>
            <a:r>
              <a:rPr lang="hu-HU" altLang="hu-HU" i="0" dirty="0"/>
              <a:t> – a gyorsítandó tömege (kg); </a:t>
            </a:r>
            <a:br>
              <a:rPr lang="hu-HU" altLang="hu-HU" i="0" dirty="0"/>
            </a:br>
            <a:r>
              <a:rPr lang="hu-HU" altLang="hu-HU" dirty="0"/>
              <a:t>a</a:t>
            </a:r>
            <a:r>
              <a:rPr lang="hu-HU" altLang="hu-HU" i="0" dirty="0"/>
              <a:t> – </a:t>
            </a:r>
            <a:r>
              <a:rPr lang="hu-HU" altLang="hu-HU" i="0" dirty="0" err="1"/>
              <a:t>a</a:t>
            </a:r>
            <a:r>
              <a:rPr lang="hu-HU" altLang="hu-HU" i="0" dirty="0"/>
              <a:t> gyorsulás (m/s</a:t>
            </a:r>
            <a:r>
              <a:rPr lang="hu-HU" altLang="hu-HU" i="0" baseline="30000" dirty="0"/>
              <a:t>2</a:t>
            </a:r>
            <a:r>
              <a:rPr lang="hu-HU" altLang="hu-HU" i="0" dirty="0"/>
              <a:t>).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i="0" dirty="0"/>
              <a:t>Ezen összefüggés megmutatja: változatlan tömegű test esetén, minél nagyobb a testre ható erők eredője, annál nagyobb a test gyorsulása</a:t>
            </a:r>
            <a:r>
              <a:rPr lang="hu-HU" altLang="hu-HU" i="0" dirty="0" smtClean="0"/>
              <a:t>.</a:t>
            </a:r>
            <a:endParaRPr lang="hu-HU" altLang="hu-HU" i="0" dirty="0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="" xmlns:a16="http://schemas.microsoft.com/office/drawing/2014/main" id="{43763AB8-A7A3-4E5C-9F02-7640ACC5BB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NEWTON MÁSODIK TÖRVÉNYE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="" xmlns:a16="http://schemas.microsoft.com/office/drawing/2014/main" id="{B3FB2B26-8A43-4879-B3C3-0CA1759C5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rgbClr val="111111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hu-HU" altLang="hu-HU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87044" name="Rectangle 4">
            <a:extLst>
              <a:ext uri="{FF2B5EF4-FFF2-40B4-BE49-F238E27FC236}">
                <a16:creationId xmlns="" xmlns:a16="http://schemas.microsoft.com/office/drawing/2014/main" id="{F28F08DB-017B-4164-8E82-7A53B9AB496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1219200"/>
            <a:ext cx="9144000" cy="5913222"/>
          </a:xfrm>
          <a:prstGeom prst="rect">
            <a:avLst/>
          </a:prstGeom>
          <a:blipFill rotWithShape="0">
            <a:blip r:embed="rId3"/>
            <a:stretch>
              <a:fillRect l="-1667" t="-1237" r="-333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="" xmlns:a16="http://schemas.microsoft.com/office/drawing/2014/main" id="{659C5B5B-E6D2-401E-9174-EB88C9B71A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NEWTON HARMADIK TÖRVÉNYE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="" xmlns:a16="http://schemas.microsoft.com/office/drawing/2014/main" id="{AAC47385-57DA-4149-9004-89DCF99DA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A hatás-ellenhatás törvénye: </a:t>
            </a:r>
          </a:p>
          <a:p>
            <a:pPr marL="177800" indent="-165100" algn="just" eaLnBrk="1" hangingPunct="1">
              <a:buFont typeface="Wingdings" panose="05000000000000000000" pitchFamily="2" charset="2"/>
              <a:buNone/>
            </a:pP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Ha egy testre egy másik test erőhatást gyakorol, akkor az erővel szemben mindig fellép egy vele egyenlő nagyságú, de ellenkező irányú erő.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b="1" i="1" dirty="0">
              <a:effectLst/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b="1" dirty="0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="" xmlns:a16="http://schemas.microsoft.com/office/drawing/2014/main" id="{659C5B5B-E6D2-401E-9174-EB88C9B71A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NEWTON HARMADIK TÖRVÉNYE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091" name="Rectangle 3">
                <a:extLst>
                  <a:ext uri="{FF2B5EF4-FFF2-40B4-BE49-F238E27FC236}">
                    <a16:creationId xmlns="" xmlns:a16="http://schemas.microsoft.com/office/drawing/2014/main" id="{AAC47385-57DA-4149-9004-89DCF99DA7D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1143000"/>
                <a:ext cx="9144000" cy="5715000"/>
              </a:xfrm>
              <a:solidFill>
                <a:srgbClr val="000000"/>
              </a:solidFill>
            </p:spPr>
            <p:txBody>
              <a:bodyPr/>
              <a:lstStyle/>
              <a:p>
                <a:pPr marL="177800" indent="-165100" algn="just" eaLnBrk="1" hangingPunct="1">
                  <a:buNone/>
                </a:pPr>
                <a:r>
                  <a:rPr lang="hu-HU" altLang="hu-HU" b="1" dirty="0">
                    <a:effectLst/>
                    <a:latin typeface="Times New Roman" panose="02020603050405020304" pitchFamily="18" charset="0"/>
                  </a:rPr>
                  <a:t>Ezen törvény alapján működnek a sugárhajtómű-</a:t>
                </a:r>
                <a:r>
                  <a:rPr lang="hu-HU" altLang="hu-HU" b="1" dirty="0" err="1">
                    <a:effectLst/>
                    <a:latin typeface="Times New Roman" panose="02020603050405020304" pitchFamily="18" charset="0"/>
                  </a:rPr>
                  <a:t>vek</a:t>
                </a:r>
                <a:r>
                  <a:rPr lang="hu-HU" altLang="hu-HU" b="1" dirty="0">
                    <a:effectLst/>
                    <a:latin typeface="Times New Roman" panose="02020603050405020304" pitchFamily="18" charset="0"/>
                  </a:rPr>
                  <a:t>, köztük a rakétahajtóművek is. Ezen hajtó-művekben a nagy sebességgel kiáramló gázok </a:t>
                </a:r>
                <a:r>
                  <a:rPr lang="hu-HU" altLang="hu-HU" b="1" dirty="0" err="1">
                    <a:effectLst/>
                    <a:latin typeface="Times New Roman" panose="02020603050405020304" pitchFamily="18" charset="0"/>
                  </a:rPr>
                  <a:t>tö-megüktől</a:t>
                </a:r>
                <a:r>
                  <a:rPr lang="hu-HU" altLang="hu-HU" b="1" dirty="0">
                    <a:effectLst/>
                    <a:latin typeface="Times New Roman" panose="02020603050405020304" pitchFamily="18" charset="0"/>
                  </a:rPr>
                  <a:t> és áramlási sebességüktől függő erejű tolóerőt </a:t>
                </a:r>
                <a:r>
                  <a:rPr lang="en-US" altLang="hu-HU" b="1" dirty="0">
                    <a:effectLst/>
                    <a:latin typeface="Times New Roman" panose="02020603050405020304" pitchFamily="18" charset="0"/>
                  </a:rPr>
                  <a:t>h</a:t>
                </a:r>
                <a:r>
                  <a:rPr lang="hu-HU" altLang="hu-HU" b="1" dirty="0" err="1">
                    <a:effectLst/>
                    <a:latin typeface="Times New Roman" panose="02020603050405020304" pitchFamily="18" charset="0"/>
                  </a:rPr>
                  <a:t>oznak</a:t>
                </a:r>
                <a:r>
                  <a:rPr lang="hu-HU" altLang="hu-HU" b="1" dirty="0">
                    <a:effectLst/>
                    <a:latin typeface="Times New Roman" panose="02020603050405020304" pitchFamily="18" charset="0"/>
                  </a:rPr>
                  <a:t> létre. </a:t>
                </a:r>
                <a:endParaRPr lang="en-US" altLang="hu-HU" b="1" dirty="0">
                  <a:effectLst/>
                  <a:latin typeface="Times New Roman" panose="02020603050405020304" pitchFamily="18" charset="0"/>
                </a:endParaRPr>
              </a:p>
              <a:p>
                <a:pPr algn="ctr" eaLnBrk="1" hangingPunct="1">
                  <a:buNone/>
                </a:pPr>
                <a:r>
                  <a:rPr lang="hu-HU" altLang="hu-HU" b="1" i="1" dirty="0">
                    <a:effectLst/>
                    <a:latin typeface="Times New Roman" panose="02020603050405020304" pitchFamily="18" charset="0"/>
                  </a:rPr>
                  <a:t>F = w</a:t>
                </a:r>
                <a14:m>
                  <m:oMath xmlns:m="http://schemas.openxmlformats.org/officeDocument/2006/math">
                    <m:r>
                      <a:rPr lang="en-US" altLang="hu-HU" b="1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u-HU" altLang="hu-HU" b="1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̇"/>
                        <m:ctrlPr>
                          <a:rPr lang="hu-HU" altLang="hu-HU" b="1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altLang="hu-HU" b="1" i="1" dirty="0" smtClean="0">
                            <a:effectLst/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acc>
                  </m:oMath>
                </a14:m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(N)</a:t>
                </a:r>
              </a:p>
              <a:p>
                <a:pPr marL="0" indent="17463" eaLnBrk="1" hangingPunct="1">
                  <a:buNone/>
                </a:pPr>
                <a:r>
                  <a:rPr lang="en-US" altLang="hu-HU" b="1" i="1" dirty="0" err="1">
                    <a:effectLst/>
                    <a:latin typeface="Times New Roman" panose="02020603050405020304" pitchFamily="18" charset="0"/>
                  </a:rPr>
                  <a:t>Ahol</a:t>
                </a:r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F: a </a:t>
                </a:r>
                <a:r>
                  <a:rPr lang="en-US" altLang="hu-HU" b="1" i="1" dirty="0" err="1">
                    <a:effectLst/>
                    <a:latin typeface="Times New Roman" panose="02020603050405020304" pitchFamily="18" charset="0"/>
                  </a:rPr>
                  <a:t>tolóerő</a:t>
                </a:r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hu-HU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hu-HU" b="1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hu-HU" b="1" i="1" smtClean="0">
                                <a:effectLst/>
                                <a:latin typeface="Cambria Math" panose="02040503050406030204" pitchFamily="18" charset="0"/>
                              </a:rPr>
                              <m:t>𝒌𝒈𝒎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hu-HU" b="1" i="1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hu-HU" b="1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US" altLang="hu-HU" b="1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</a:t>
                </a:r>
              </a:p>
              <a:p>
                <a:pPr marL="0" indent="17463" eaLnBrk="1" hangingPunct="1">
                  <a:buNone/>
                </a:pPr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w: a </a:t>
                </a:r>
                <a:r>
                  <a:rPr lang="en-US" altLang="hu-HU" b="1" i="1" dirty="0" err="1">
                    <a:effectLst/>
                    <a:latin typeface="Times New Roman" panose="02020603050405020304" pitchFamily="18" charset="0"/>
                  </a:rPr>
                  <a:t>gáz</a:t>
                </a:r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lang="en-US" altLang="hu-HU" b="1" i="1" dirty="0" err="1">
                    <a:effectLst/>
                    <a:latin typeface="Times New Roman" panose="02020603050405020304" pitchFamily="18" charset="0"/>
                  </a:rPr>
                  <a:t>kiáramlási</a:t>
                </a:r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lang="en-US" altLang="hu-HU" b="1" i="1" dirty="0" err="1">
                    <a:effectLst/>
                    <a:latin typeface="Times New Roman" panose="02020603050405020304" pitchFamily="18" charset="0"/>
                  </a:rPr>
                  <a:t>sebessége</a:t>
                </a:r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hu-HU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hu-HU" b="1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hu-HU" b="1" i="1" smtClean="0">
                                <a:effectLst/>
                                <a:latin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altLang="hu-HU" b="1" i="1" smtClean="0">
                                <a:effectLst/>
                                <a:latin typeface="Cambria Math" panose="02040503050406030204" pitchFamily="18" charset="0"/>
                              </a:rPr>
                              <m:t>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, </a:t>
                </a:r>
                <a:br>
                  <a:rPr lang="en-US" altLang="hu-HU" b="1" i="1" dirty="0">
                    <a:effectLst/>
                    <a:latin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u-HU" altLang="hu-HU" b="1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hu-HU" b="1" i="1" dirty="0" smtClean="0">
                            <a:effectLst/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acc>
                  </m:oMath>
                </a14:m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: a </a:t>
                </a:r>
                <a:r>
                  <a:rPr lang="en-US" altLang="hu-HU" b="1" i="1" dirty="0" err="1">
                    <a:effectLst/>
                    <a:latin typeface="Times New Roman" panose="02020603050405020304" pitchFamily="18" charset="0"/>
                  </a:rPr>
                  <a:t>gáz</a:t>
                </a:r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lang="en-US" altLang="hu-HU" b="1" i="1" dirty="0" err="1">
                    <a:effectLst/>
                    <a:latin typeface="Times New Roman" panose="02020603050405020304" pitchFamily="18" charset="0"/>
                  </a:rPr>
                  <a:t>kiáramlásának</a:t>
                </a:r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lang="en-US" altLang="hu-HU" b="1" i="1" dirty="0" err="1">
                    <a:effectLst/>
                    <a:latin typeface="Times New Roman" panose="02020603050405020304" pitchFamily="18" charset="0"/>
                  </a:rPr>
                  <a:t>tömegárama</a:t>
                </a:r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hu-HU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hu-HU" b="1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hu-HU" b="1" i="1" smtClean="0">
                                <a:effectLst/>
                                <a:latin typeface="Cambria Math" panose="02040503050406030204" pitchFamily="18" charset="0"/>
                              </a:rPr>
                              <m:t>𝒌𝒈</m:t>
                            </m:r>
                          </m:num>
                          <m:den>
                            <m:r>
                              <a:rPr lang="en-US" altLang="hu-HU" b="1" i="1" smtClean="0">
                                <a:effectLst/>
                                <a:latin typeface="Cambria Math" panose="02040503050406030204" pitchFamily="18" charset="0"/>
                              </a:rPr>
                              <m:t>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hu-HU" b="1" i="1" dirty="0">
                    <a:effectLst/>
                    <a:latin typeface="Times New Roman" panose="02020603050405020304" pitchFamily="18" charset="0"/>
                  </a:rPr>
                  <a:t> </a:t>
                </a:r>
                <a:endParaRPr lang="hu-HU" altLang="hu-HU" b="1" i="1" dirty="0">
                  <a:effectLst/>
                  <a:latin typeface="Times New Roman" panose="02020603050405020304" pitchFamily="18" charset="0"/>
                </a:endParaRP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endParaRPr lang="hu-HU" altLang="hu-HU" b="1" dirty="0">
                  <a:effectLst/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9091" name="Rectangle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AC47385-57DA-4149-9004-89DCF99DA7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143000"/>
                <a:ext cx="9144000" cy="5715000"/>
              </a:xfrm>
              <a:blipFill rotWithShape="0">
                <a:blip r:embed="rId3"/>
                <a:stretch>
                  <a:fillRect l="-1533" t="-1494" r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585617"/>
      </p:ext>
    </p:extLst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="" xmlns:a16="http://schemas.microsoft.com/office/drawing/2014/main" id="{86E7D4A5-6E1D-4C11-80C6-AD1A0467EA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NEWTON NEGYEDIK TÖRVÉNYE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="" xmlns:a16="http://schemas.microsoft.com/office/drawing/2014/main" id="{45573349-0C5C-415F-9CBA-183EC1D26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</p:spPr>
        <p:txBody>
          <a:bodyPr/>
          <a:lstStyle/>
          <a:p>
            <a:pPr marL="165100" indent="-165100" algn="just"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Az erőhatások függetlenségének elve: </a:t>
            </a:r>
          </a:p>
          <a:p>
            <a:pPr marL="165100" indent="-165100" algn="just" eaLnBrk="1" hangingPunct="1">
              <a:buFont typeface="Wingdings" panose="05000000000000000000" pitchFamily="2" charset="2"/>
              <a:buNone/>
            </a:pP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Ha egy testre egyidejűleg több erő hat, akkor az erőhatások egy-mást nem zavarva, egymástól függetlenül adódnak össze.</a:t>
            </a:r>
          </a:p>
          <a:p>
            <a:pPr marL="165100" indent="-165100" algn="just"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Ha egy </a:t>
            </a:r>
            <a:r>
              <a:rPr lang="hu-HU" altLang="hu-HU" i="1" dirty="0">
                <a:effectLst/>
                <a:latin typeface="Times New Roman" panose="02020603050405020304" pitchFamily="18" charset="0"/>
              </a:rPr>
              <a:t>m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 tömegű testre</a:t>
            </a: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több erő hat, az egyes erők által létrehozott gyorsulás mindegyike az erejének megfelelő lesz, függetlenül attól, hogy a </a:t>
            </a:r>
            <a:r>
              <a:rPr lang="hu-HU" altLang="hu-HU" dirty="0" err="1">
                <a:effectLst/>
                <a:latin typeface="Times New Roman" panose="02020603050405020304" pitchFamily="18" charset="0"/>
              </a:rPr>
              <a:t>tőbbi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 erő hat-e a testre vagy sem, és fordítva. Ilyenkor a </a:t>
            </a:r>
            <a:r>
              <a:rPr lang="hu-HU" altLang="hu-HU" dirty="0" err="1">
                <a:effectLst/>
                <a:latin typeface="Times New Roman" panose="02020603050405020304" pitchFamily="18" charset="0"/>
              </a:rPr>
              <a:t>bo-nyolult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 és hosszadalmas számításokat az eredő erő alapján egyszerűbben elvégezhetjük.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dirty="0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="" xmlns:a16="http://schemas.microsoft.com/office/drawing/2014/main" id="{563FC37E-43F4-47E6-9528-CC4287A92EB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60000"/>
              </a:lnSpc>
              <a:defRPr/>
            </a:pPr>
            <a:r>
              <a:rPr lang="hu-HU" altLang="hu-HU" sz="4800">
                <a:solidFill>
                  <a:schemeClr val="tx1"/>
                </a:solidFill>
                <a:latin typeface="Times New Roman" pitchFamily="18" charset="0"/>
              </a:rPr>
              <a:t>ISAAC NEWTON</a:t>
            </a:r>
            <a:r>
              <a:rPr lang="hu-HU" altLang="hu-HU" b="0">
                <a:solidFill>
                  <a:schemeClr val="bg2"/>
                </a:solidFill>
                <a:latin typeface="Times New Roman" pitchFamily="18" charset="0"/>
              </a:rPr>
              <a:t> </a:t>
            </a:r>
            <a:endParaRPr lang="hu-HU" altLang="hu-HU" b="0">
              <a:latin typeface="Times New Roman" pitchFamily="18" charset="0"/>
            </a:endParaRPr>
          </a:p>
        </p:txBody>
      </p:sp>
      <p:sp>
        <p:nvSpPr>
          <p:cNvPr id="91139" name="Rectangle 3">
            <a:extLst>
              <a:ext uri="{FF2B5EF4-FFF2-40B4-BE49-F238E27FC236}">
                <a16:creationId xmlns="" xmlns:a16="http://schemas.microsoft.com/office/drawing/2014/main" id="{73C2888E-0AC0-46EF-9D9A-2347DA22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effectLst/>
                <a:latin typeface="Times New Roman" panose="02020603050405020304" pitchFamily="18" charset="0"/>
              </a:rPr>
              <a:t>Newtonra várt a feladat, hogy a tudományos </a:t>
            </a:r>
            <a:r>
              <a:rPr lang="hu-HU" altLang="hu-HU" dirty="0" err="1">
                <a:effectLst/>
                <a:latin typeface="Times New Roman" panose="02020603050405020304" pitchFamily="18" charset="0"/>
              </a:rPr>
              <a:t>eredmé-nyek</a:t>
            </a:r>
            <a:r>
              <a:rPr lang="hu-HU" altLang="hu-HU" dirty="0">
                <a:effectLst/>
                <a:latin typeface="Times New Roman" panose="02020603050405020304" pitchFamily="18" charset="0"/>
              </a:rPr>
              <a:t> külön futó szálait összefonja. A fizikai világ-kép, (ezen belül a mechanika) két döntő fontosságú meglátáson alapszik: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— </a:t>
            </a:r>
            <a:r>
              <a:rPr lang="hu-HU" altLang="hu-HU" b="1" dirty="0">
                <a:effectLst/>
                <a:latin typeface="Times New Roman" panose="02020603050405020304" pitchFamily="18" charset="0"/>
              </a:rPr>
              <a:t>Az első:</a:t>
            </a: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 az erő egyenlő a tömeg és a gyorsulás szorzatával  F = m · a;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— </a:t>
            </a:r>
            <a:r>
              <a:rPr lang="hu-HU" altLang="hu-HU" b="1" dirty="0">
                <a:effectLst/>
                <a:latin typeface="Times New Roman" panose="02020603050405020304" pitchFamily="18" charset="0"/>
              </a:rPr>
              <a:t>A második: az egyetemes tömegvonzás törvénye,</a:t>
            </a: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b="1" dirty="0">
                <a:effectLst/>
                <a:latin typeface="Times New Roman" panose="02020603050405020304" pitchFamily="18" charset="0"/>
              </a:rPr>
              <a:t>amely szerint:</a:t>
            </a: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 Bármely két test egymást tömegük szorzatával egyenes, távolságuk négyzetével pedig fordított arányban vonzza. </a:t>
            </a:r>
          </a:p>
          <a:p>
            <a:pPr eaLnBrk="1" hangingPunct="1"/>
            <a:endParaRPr lang="hu-HU" altLang="hu-HU" dirty="0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="" xmlns:a16="http://schemas.microsoft.com/office/drawing/2014/main" id="{6F62B5D6-992A-4E22-A5DF-866E998CA6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70000"/>
              </a:lnSpc>
              <a:defRPr/>
            </a:pPr>
            <a:r>
              <a:rPr lang="hu-HU" altLang="hu-HU" sz="4800">
                <a:solidFill>
                  <a:schemeClr val="tx1"/>
                </a:solidFill>
                <a:latin typeface="Times New Roman" pitchFamily="18" charset="0"/>
              </a:rPr>
              <a:t>ISAAC NEWTON</a:t>
            </a:r>
            <a:r>
              <a:rPr lang="hu-HU" altLang="hu-HU" b="0">
                <a:solidFill>
                  <a:schemeClr val="bg2"/>
                </a:solidFill>
                <a:latin typeface="Times New Roman" pitchFamily="18" charset="0"/>
              </a:rPr>
              <a:t> </a:t>
            </a:r>
            <a:endParaRPr lang="hu-HU" altLang="hu-HU" sz="360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07" name="Rectangle 3">
                <a:extLst>
                  <a:ext uri="{FF2B5EF4-FFF2-40B4-BE49-F238E27FC236}">
                    <a16:creationId xmlns="" xmlns:a16="http://schemas.microsoft.com/office/drawing/2014/main" id="{2999492E-4060-492F-A98F-6B098B164248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990600"/>
                <a:ext cx="9144000" cy="5867400"/>
              </a:xfrm>
              <a:solidFill>
                <a:srgbClr val="000000"/>
              </a:solidFill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Az első képlete: Erő egyenlő: tömeg </a:t>
                </a:r>
                <a:r>
                  <a:rPr lang="en-US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 gyorsulás, vagyis: 			</a:t>
                </a:r>
                <a:r>
                  <a:rPr lang="hu-HU" altLang="hu-HU" i="1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F = m </a:t>
                </a:r>
                <a:r>
                  <a:rPr lang="en-US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hu-HU" altLang="hu-HU" i="1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 a</a:t>
                </a:r>
                <a:endParaRPr lang="hu-HU" altLang="hu-HU" b="1" i="1" dirty="0">
                  <a:effectLst>
                    <a:outerShdw blurRad="38100" dist="38100" dir="2700000" algn="tl">
                      <a:srgbClr val="000514"/>
                    </a:outerShdw>
                  </a:effectLst>
                  <a:latin typeface="Times New Roman" panose="02020603050405020304" pitchFamily="18" charset="0"/>
                </a:endParaRPr>
              </a:p>
              <a:p>
                <a:pPr eaLnBrk="1" hangingPunct="1"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A második, a matematika nyelvén így hangzik:</a:t>
                </a:r>
              </a:p>
              <a:p>
                <a:pPr eaLnBrk="1" hangingPunct="1">
                  <a:buFont typeface="Wingdings" panose="05000000000000000000" pitchFamily="2" charset="2"/>
                  <a:buNone/>
                  <a:defRPr/>
                </a:pPr>
                <a:endParaRPr lang="hu-HU" altLang="hu-HU" sz="1200" dirty="0">
                  <a:effectLst>
                    <a:outerShdw blurRad="38100" dist="38100" dir="2700000" algn="tl">
                      <a:srgbClr val="000514"/>
                    </a:outerShdw>
                  </a:effectLst>
                  <a:latin typeface="Times New Roman" panose="02020603050405020304" pitchFamily="18" charset="0"/>
                </a:endParaRPr>
              </a:p>
              <a:p>
                <a:pPr marL="0" indent="0" eaLnBrk="1" hangingPunct="1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hu-HU" b="0" i="1" smtClean="0">
                          <a:effectLst>
                            <a:outerShdw blurRad="38100" dist="38100" dir="2700000" algn="tl">
                              <a:srgbClr val="000514"/>
                            </a:outerShdw>
                          </a:effectLst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hu-HU" altLang="hu-HU" b="0" i="1" smtClean="0">
                          <a:effectLst>
                            <a:outerShdw blurRad="38100" dist="38100" dir="2700000" algn="tl">
                              <a:srgbClr val="000514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altLang="hu-HU" b="0" i="1" smtClean="0">
                          <a:effectLst>
                            <a:outerShdw blurRad="38100" dist="38100" dir="2700000" algn="tl">
                              <a:srgbClr val="000514"/>
                            </a:outerShdw>
                          </a:effectLst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hu-HU" altLang="hu-HU" b="0" i="1" smtClean="0">
                              <a:effectLst>
                                <a:outerShdw blurRad="38100" dist="38100" dir="2700000" algn="tl">
                                  <a:srgbClr val="000514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altLang="hu-HU" b="0" i="1" smtClean="0">
                                  <a:effectLst>
                                    <a:outerShdw blurRad="38100" dist="38100" dir="2700000" algn="tl">
                                      <a:srgbClr val="000514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altLang="hu-HU" b="0" i="1" smtClean="0">
                                  <a:effectLst>
                                    <a:outerShdw blurRad="38100" dist="38100" dir="2700000" algn="tl">
                                      <a:srgbClr val="000514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u-HU" altLang="hu-HU" b="0" i="1" smtClean="0">
                                  <a:effectLst>
                                    <a:outerShdw blurRad="38100" dist="38100" dir="2700000" algn="tl">
                                      <a:srgbClr val="000514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hu-HU" altLang="hu-HU" b="0" i="1" smtClean="0">
                              <a:effectLst>
                                <a:outerShdw blurRad="38100" dist="38100" dir="2700000" algn="tl">
                                  <a:srgbClr val="000514"/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hu-HU" altLang="hu-HU" i="1">
                                  <a:effectLst>
                                    <a:outerShdw blurRad="38100" dist="38100" dir="2700000" algn="tl">
                                      <a:srgbClr val="000514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altLang="hu-HU" i="1">
                                  <a:effectLst>
                                    <a:outerShdw blurRad="38100" dist="38100" dir="2700000" algn="tl">
                                      <a:srgbClr val="000514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u-HU" altLang="hu-HU" b="0" i="1" smtClean="0">
                                  <a:effectLst>
                                    <a:outerShdw blurRad="38100" dist="38100" dir="2700000" algn="tl">
                                      <a:srgbClr val="000514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hu-HU" altLang="hu-HU" b="0" i="1" smtClean="0">
                                  <a:effectLst>
                                    <a:outerShdw blurRad="38100" dist="38100" dir="2700000" algn="tl">
                                      <a:srgbClr val="000514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altLang="hu-HU" b="0" i="1" smtClean="0">
                                  <a:effectLst>
                                    <a:outerShdw blurRad="38100" dist="38100" dir="2700000" algn="tl">
                                      <a:srgbClr val="000514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hu-HU" altLang="hu-HU" b="0" i="1" smtClean="0">
                                  <a:effectLst>
                                    <a:outerShdw blurRad="38100" dist="38100" dir="2700000" algn="tl">
                                      <a:srgbClr val="000514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altLang="hu-HU" dirty="0">
                  <a:effectLst>
                    <a:outerShdw blurRad="38100" dist="38100" dir="2700000" algn="tl">
                      <a:srgbClr val="000514"/>
                    </a:outerShdw>
                  </a:effectLst>
                  <a:latin typeface="Times New Roman" panose="02020603050405020304" pitchFamily="18" charset="0"/>
                </a:endParaRPr>
              </a:p>
              <a:p>
                <a:pPr marL="0" indent="0" eaLnBrk="1" hangingPunct="1">
                  <a:buNone/>
                  <a:defRPr/>
                </a:pPr>
                <a:endParaRPr lang="hu-HU" altLang="hu-HU" sz="1200" dirty="0">
                  <a:effectLst>
                    <a:outerShdw blurRad="38100" dist="38100" dir="2700000" algn="tl">
                      <a:srgbClr val="000514"/>
                    </a:outerShdw>
                  </a:effectLst>
                  <a:latin typeface="Times New Roman" panose="02020603050405020304" pitchFamily="18" charset="0"/>
                </a:endParaRPr>
              </a:p>
              <a:p>
                <a:pPr eaLnBrk="1" hangingPunct="1"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Ahol: G – gravitációs állandó (napjainkban 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).</a:t>
                </a:r>
              </a:p>
              <a:p>
                <a:pPr marL="174625" indent="-168275" eaLnBrk="1" hangingPunct="1"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Newton a gravitációs állandó értékét nem ismerte, azt csak megsejtette, később Cavendish határozta meg:</a:t>
                </a:r>
                <a:r>
                  <a:rPr lang="en-US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 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 (6,674 · 10</a:t>
                </a:r>
                <a:r>
                  <a:rPr lang="hu-HU" altLang="hu-HU" baseline="30000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–11 </a:t>
                </a:r>
                <a:r>
                  <a:rPr lang="hu-HU" altLang="hu-HU" i="1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N; ill. G = 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6,674 </a:t>
                </a:r>
                <a:r>
                  <a:rPr lang="hu-HU" altLang="hu-HU" baseline="30000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.</a:t>
                </a:r>
                <a:r>
                  <a:rPr lang="hu-HU" altLang="hu-HU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10</a:t>
                </a:r>
                <a:r>
                  <a:rPr lang="hu-HU" altLang="hu-HU" i="1" baseline="30000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-</a:t>
                </a:r>
                <a:r>
                  <a:rPr lang="hu-HU" altLang="hu-HU" baseline="30000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11</a:t>
                </a:r>
                <a:r>
                  <a:rPr lang="hu-HU" altLang="hu-HU" i="1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m</a:t>
                </a:r>
                <a:r>
                  <a:rPr lang="hu-HU" altLang="hu-HU" baseline="30000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3</a:t>
                </a:r>
                <a:r>
                  <a:rPr lang="hu-HU" altLang="hu-HU" i="1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/kgs</a:t>
                </a:r>
                <a:r>
                  <a:rPr lang="hu-HU" altLang="hu-HU" baseline="30000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2</a:t>
                </a:r>
                <a:r>
                  <a:rPr lang="hu-HU" altLang="hu-HU" i="1" dirty="0">
                    <a:effectLst>
                      <a:outerShdw blurRad="38100" dist="38100" dir="2700000" algn="tl">
                        <a:srgbClr val="000514"/>
                      </a:outerShdw>
                    </a:effectLst>
                    <a:latin typeface="Times New Roman" panose="02020603050405020304" pitchFamily="18" charset="0"/>
                  </a:rPr>
                  <a:t>).</a:t>
                </a:r>
                <a:endParaRPr lang="hu-HU" altLang="hu-HU" baseline="30000" dirty="0">
                  <a:effectLst>
                    <a:outerShdw blurRad="38100" dist="38100" dir="2700000" algn="tl">
                      <a:srgbClr val="000514"/>
                    </a:outerShdw>
                  </a:effectLst>
                  <a:latin typeface="Times New Roman" panose="02020603050405020304" pitchFamily="18" charset="0"/>
                </a:endParaRPr>
              </a:p>
              <a:p>
                <a:pPr marL="0" indent="0" eaLnBrk="1" hangingPunct="1">
                  <a:buNone/>
                  <a:defRPr/>
                </a:pPr>
                <a:endParaRPr lang="hu-HU" altLang="hu-HU" dirty="0">
                  <a:effectLst>
                    <a:outerShdw blurRad="38100" dist="38100" dir="2700000" algn="tl">
                      <a:srgbClr val="000514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107" name="Rectangle 3">
                <a:extLst>
                  <a:ext uri="{FF2B5EF4-FFF2-40B4-BE49-F238E27FC236}">
                    <a16:creationId xmlns="" xmlns:a16="http://schemas.microsoft.com/office/drawing/2014/main" id="{2999492E-4060-492F-A98F-6B098B1642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990600"/>
                <a:ext cx="9144000" cy="5867400"/>
              </a:xfrm>
              <a:blipFill rotWithShape="0">
                <a:blip r:embed="rId4"/>
                <a:stretch>
                  <a:fillRect l="-1800" t="-1663" r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="" xmlns:a16="http://schemas.microsoft.com/office/drawing/2014/main" id="{CCA1530B-EB6E-488D-A59D-62CDE3884AE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A GRAVITÁCIÓS ERŐ (F)</a:t>
            </a:r>
          </a:p>
        </p:txBody>
      </p:sp>
      <p:sp>
        <p:nvSpPr>
          <p:cNvPr id="212995" name="Rectangle 3">
            <a:extLst>
              <a:ext uri="{FF2B5EF4-FFF2-40B4-BE49-F238E27FC236}">
                <a16:creationId xmlns="" xmlns:a16="http://schemas.microsoft.com/office/drawing/2014/main" id="{03070AA0-2B52-4188-887C-B9DBBC838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/>
          </a:p>
        </p:txBody>
      </p:sp>
      <p:pic>
        <p:nvPicPr>
          <p:cNvPr id="95236" name="Picture 4" descr="Egyet">
            <a:extLst>
              <a:ext uri="{FF2B5EF4-FFF2-40B4-BE49-F238E27FC236}">
                <a16:creationId xmlns="" xmlns:a16="http://schemas.microsoft.com/office/drawing/2014/main" id="{F9279289-4BE1-4295-AF86-23B7403D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="" xmlns:a16="http://schemas.microsoft.com/office/drawing/2014/main" id="{796AC7B2-7FA6-4159-A93F-790605A175F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A VILÁG MEGISMERÉSE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="" xmlns:a16="http://schemas.microsoft.com/office/drawing/2014/main" id="{CF1F3368-132C-438E-BC56-895ED8528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rgbClr val="000000"/>
          </a:solidFill>
          <a:ln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marL="228600" lvl="2" eaLnBrk="1" hangingPunct="1">
              <a:buClr>
                <a:schemeClr val="tx1"/>
              </a:buClr>
              <a:buFont typeface="Times New Roman" panose="02020603050405020304" pitchFamily="18" charset="0"/>
              <a:buNone/>
              <a:defRPr/>
            </a:pPr>
            <a:r>
              <a:rPr lang="hu-HU" altLang="hu-HU" sz="3200" b="1" dirty="0">
                <a:effectLst/>
                <a:latin typeface="Times New Roman" panose="02020603050405020304" pitchFamily="18" charset="0"/>
              </a:rPr>
              <a:t>A világ megismerése tehát nem a 20. század-ban kezdődött. E folyamat a fizika kultúrtörténetének szerves részét képezi. </a:t>
            </a:r>
          </a:p>
          <a:p>
            <a:pPr marL="228600" lvl="2" algn="just" eaLnBrk="1" hangingPunct="1">
              <a:buClr>
                <a:schemeClr val="tx1"/>
              </a:buClr>
              <a:buFont typeface="Times New Roman" panose="02020603050405020304" pitchFamily="18" charset="0"/>
              <a:buNone/>
              <a:tabLst>
                <a:tab pos="0" algn="l"/>
              </a:tabLst>
              <a:defRPr/>
            </a:pPr>
            <a:r>
              <a:rPr lang="hu-HU" altLang="hu-HU" sz="3200" b="1" dirty="0">
                <a:effectLst/>
                <a:latin typeface="Times New Roman" panose="02020603050405020304" pitchFamily="18" charset="0"/>
              </a:rPr>
              <a:t>Simonyi Károly prof.: </a:t>
            </a:r>
            <a:r>
              <a:rPr lang="hu-HU" altLang="hu-HU" sz="3200" b="1" i="1" dirty="0">
                <a:effectLst/>
                <a:latin typeface="Times New Roman" panose="02020603050405020304" pitchFamily="18" charset="0"/>
              </a:rPr>
              <a:t>„A múlt megismerése lehetővé teszi, hogy megfelelően értékelni tudjuk a jelen eredményeit.” (A fizika kultúrtörténete)</a:t>
            </a:r>
            <a:endParaRPr lang="hu-HU" altLang="hu-HU" sz="3200" b="1" dirty="0">
              <a:effectLst/>
              <a:latin typeface="Times New Roman" panose="02020603050405020304" pitchFamily="18" charset="0"/>
            </a:endParaRPr>
          </a:p>
          <a:p>
            <a:pPr marL="228600" lvl="2" eaLnBrk="1" hangingPunct="1">
              <a:buClr>
                <a:schemeClr val="tx1"/>
              </a:buClr>
              <a:buFont typeface="Times New Roman" panose="02020603050405020304" pitchFamily="18" charset="0"/>
              <a:buNone/>
              <a:defRPr/>
            </a:pPr>
            <a:r>
              <a:rPr lang="hu-HU" altLang="hu-HU" sz="3200" b="1" dirty="0">
                <a:effectLst/>
                <a:latin typeface="Times New Roman" panose="02020603050405020304" pitchFamily="18" charset="0"/>
              </a:rPr>
              <a:t>A világ megismerési folyamatából villantsunk fel néhány epizódot az ókortól napjainkig. Csodálatos az út, amelyet a tudomány két és fél évezred alatt megtett.</a:t>
            </a:r>
          </a:p>
          <a:p>
            <a:pPr eaLnBrk="1" hangingPunct="1">
              <a:defRPr/>
            </a:pPr>
            <a:endParaRPr lang="hu-HU" altLang="hu-HU" sz="2800" dirty="0">
              <a:effectLst>
                <a:outerShdw blurRad="38100" dist="38100" dir="2700000" algn="tl">
                  <a:srgbClr val="000514"/>
                </a:outerShdw>
              </a:effectLst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="" xmlns:a16="http://schemas.microsoft.com/office/drawing/2014/main" id="{401F88DF-FFEB-48F4-9D84-059D9F7D529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/>
              <a:t>A KEPLER-TÖRVÉNY IGAZOLÁSA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8115" name="Rectangle 3">
                <a:extLst>
                  <a:ext uri="{FF2B5EF4-FFF2-40B4-BE49-F238E27FC236}">
                    <a16:creationId xmlns="" xmlns:a16="http://schemas.microsoft.com/office/drawing/2014/main" id="{1806D669-0942-4B28-9DF5-5CA13B67012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1295400"/>
                <a:ext cx="9144000" cy="5562600"/>
              </a:xfrm>
              <a:solidFill>
                <a:schemeClr val="bg2"/>
              </a:solidFill>
            </p:spPr>
            <p:txBody>
              <a:bodyPr/>
              <a:lstStyle/>
              <a:p>
                <a:pPr marL="174625" indent="-168275" algn="just" eaLnBrk="1" hangingPunct="1">
                  <a:lnSpc>
                    <a:spcPct val="9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/>
                  </a:rPr>
                  <a:t>Az igaz, hogy Newton igazolta Kepler törvényét, azon-ban egy kicsit másként, mint azt Kepler a III. </a:t>
                </a:r>
                <a:r>
                  <a:rPr lang="hu-HU" altLang="hu-HU" dirty="0" err="1">
                    <a:effectLst/>
                  </a:rPr>
                  <a:t>törvé-nyében</a:t>
                </a:r>
                <a:r>
                  <a:rPr lang="hu-HU" altLang="hu-HU" dirty="0">
                    <a:effectLst/>
                  </a:rPr>
                  <a:t> megfogalmazta. Az igazolás Newton által le-vezetett alakja a következő:</a:t>
                </a:r>
              </a:p>
              <a:p>
                <a:pPr marL="174625" indent="-168275" algn="just" eaLnBrk="1" hangingPunct="1">
                  <a:lnSpc>
                    <a:spcPct val="90000"/>
                  </a:lnSpc>
                  <a:buNone/>
                  <a:defRPr/>
                </a:pPr>
                <a:r>
                  <a:rPr lang="hu-HU" altLang="hu-HU" b="1" i="1" dirty="0">
                    <a:effectLst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altLang="hu-HU" sz="4000" b="1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hu-HU" altLang="hu-HU" sz="4000" b="1" i="1" baseline="-25000" dirty="0"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hu-HU" altLang="hu-HU" sz="4000" b="1" i="1" baseline="30000" dirty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hu-HU" altLang="hu-HU" sz="4000" b="1" i="1" baseline="-25000" dirty="0"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altLang="hu-HU" sz="4000" b="1" i="1" baseline="-25000" dirty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hu-HU" sz="4000" b="1" i="1" baseline="30000" dirty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hu-HU" altLang="hu-HU" sz="4000" b="1" i="1" baseline="-25000" dirty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hu-HU" altLang="hu-HU" sz="4000" b="1" i="1" dirty="0"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hu-HU" altLang="hu-HU" sz="4000" b="1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hu-HU" altLang="hu-HU" sz="4000" b="1" i="1" baseline="-25000" dirty="0"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hu-HU" altLang="hu-HU" sz="4000" b="1" i="1" baseline="30000" dirty="0"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hu-HU" altLang="hu-HU" sz="4000" b="1" i="1" baseline="-25000" dirty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hu-HU" altLang="hu-HU" sz="4000" b="1" i="1" baseline="30000" dirty="0"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m:rPr>
                            <m:nor/>
                          </m:rPr>
                          <a:rPr lang="hu-HU" altLang="hu-HU" sz="4000" b="1" baseline="30000" dirty="0">
                            <a:effectLst/>
                          </a:rPr>
                          <m:t> </m:t>
                        </m:r>
                      </m:den>
                    </m:f>
                  </m:oMath>
                </a14:m>
                <a:endParaRPr lang="hu-HU" altLang="hu-HU" sz="4000" b="1" i="1" baseline="30000" dirty="0">
                  <a:effectLst/>
                </a:endParaRPr>
              </a:p>
              <a:p>
                <a:pPr marL="174625" indent="-168275" algn="just" eaLnBrk="1" hangingPunct="1">
                  <a:lnSpc>
                    <a:spcPct val="9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hu-HU" altLang="hu-HU" dirty="0">
                    <a:effectLst/>
                  </a:rPr>
                  <a:t>Mivel azonban a Nap tömege pl. a Földének 333 000-szerese, a különbség csak </a:t>
                </a:r>
                <a:r>
                  <a:rPr lang="hu-HU" altLang="hu-HU" dirty="0" err="1">
                    <a:effectLst/>
                  </a:rPr>
                  <a:t>ezredekben</a:t>
                </a:r>
                <a:r>
                  <a:rPr lang="hu-HU" altLang="hu-HU" dirty="0">
                    <a:effectLst/>
                  </a:rPr>
                  <a:t>, </a:t>
                </a:r>
                <a:r>
                  <a:rPr lang="hu-HU" altLang="hu-HU" dirty="0" err="1">
                    <a:effectLst/>
                  </a:rPr>
                  <a:t>tízezredekben</a:t>
                </a:r>
                <a:r>
                  <a:rPr lang="hu-HU" altLang="hu-HU" dirty="0">
                    <a:effectLst/>
                  </a:rPr>
                  <a:t> jelentkezik. Ezért mondhatjuk, hogy a Kepler által meghatározottak szerinti számítások megközelítően pontosak.</a:t>
                </a:r>
              </a:p>
              <a:p>
                <a:pPr eaLnBrk="1" hangingPunct="1">
                  <a:lnSpc>
                    <a:spcPct val="90000"/>
                  </a:lnSpc>
                  <a:buFont typeface="Wingdings" panose="05000000000000000000" pitchFamily="2" charset="2"/>
                  <a:buNone/>
                  <a:defRPr/>
                </a:pPr>
                <a:endParaRPr lang="hu-HU" altLang="hu-HU" sz="2800" dirty="0"/>
              </a:p>
            </p:txBody>
          </p:sp>
        </mc:Choice>
        <mc:Fallback xmlns="">
          <p:sp>
            <p:nvSpPr>
              <p:cNvPr id="218115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06D669-0942-4B28-9DF5-5CA13B6701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295400"/>
                <a:ext cx="9144000" cy="5562600"/>
              </a:xfrm>
              <a:blipFill rotWithShape="0">
                <a:blip r:embed="rId3"/>
                <a:stretch>
                  <a:fillRect l="-1600" t="-2193" r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="" xmlns:a16="http://schemas.microsoft.com/office/drawing/2014/main" id="{EBA4E0E0-2D6A-477F-8DFD-7BCF6DF368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  <a:latin typeface="Times New Roman" pitchFamily="18" charset="0"/>
              </a:rPr>
              <a:t>ISAAC NEWTON</a:t>
            </a:r>
            <a:r>
              <a:rPr lang="hu-HU" altLang="hu-HU" sz="4000" b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hu-HU" altLang="hu-HU" sz="4000">
                <a:solidFill>
                  <a:schemeClr val="tx1"/>
                </a:solidFill>
                <a:latin typeface="Times New Roman" pitchFamily="18" charset="0"/>
              </a:rPr>
              <a:t>ÉS AZ ŰRREPÜLÉS GONDOLATA</a:t>
            </a:r>
            <a:endParaRPr lang="hu-HU" altLang="hu-HU" sz="4000">
              <a:solidFill>
                <a:schemeClr val="tx1"/>
              </a:solidFill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="" xmlns:a16="http://schemas.microsoft.com/office/drawing/2014/main" id="{809E5B8A-F618-4751-9FB1-7B898F6172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– Newton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Principiájában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a fizika történetében először,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jelenik meg a mesterséges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égitest gondolata és ma is ér-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vényes elméleti alapja.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– Newton lerombolta az </a:t>
            </a:r>
            <a:r>
              <a:rPr lang="hu-HU" altLang="hu-HU" sz="2800" b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Ar.-i</a:t>
            </a:r>
            <a:endParaRPr lang="hu-HU" altLang="hu-HU" sz="2800" b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világképet, felépítette a erő-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centrumokból és hatásukra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létrejövő mechanikus </a:t>
            </a:r>
            <a:r>
              <a:rPr lang="hu-HU" altLang="hu-HU" sz="2800" b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mozgá-</a:t>
            </a:r>
            <a:endParaRPr lang="hu-HU" altLang="hu-HU" sz="2800" b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sokból álló új világképet.                   </a:t>
            </a:r>
            <a:r>
              <a:rPr lang="hu-HU" altLang="hu-HU" sz="20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(</a:t>
            </a:r>
            <a:r>
              <a:rPr lang="hu-HU" altLang="hu-HU" sz="2000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Simenyi</a:t>
            </a:r>
            <a:r>
              <a:rPr lang="hu-HU" altLang="hu-HU" sz="20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Károly könyvéből) </a:t>
            </a:r>
          </a:p>
        </p:txBody>
      </p:sp>
      <p:graphicFrame>
        <p:nvGraphicFramePr>
          <p:cNvPr id="97284" name="Object 4">
            <a:extLst>
              <a:ext uri="{FF2B5EF4-FFF2-40B4-BE49-F238E27FC236}">
                <a16:creationId xmlns="" xmlns:a16="http://schemas.microsoft.com/office/drawing/2014/main" id="{40A6F59D-FF3D-4E68-BEAB-604EA49530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38725" y="1981200"/>
          <a:ext cx="41052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Klip" r:id="rId5" imgW="2205714" imgH="2288145" progId="MS_ClipArt_Gallery.2">
                  <p:embed/>
                </p:oleObj>
              </mc:Choice>
              <mc:Fallback>
                <p:oleObj name="Klip" r:id="rId5" imgW="2205714" imgH="2288145" progId="MS_ClipArt_Gallery.2">
                  <p:embed/>
                  <p:pic>
                    <p:nvPicPr>
                      <p:cNvPr id="97284" name="Object 4">
                        <a:extLst>
                          <a:ext uri="{FF2B5EF4-FFF2-40B4-BE49-F238E27FC236}">
                            <a16:creationId xmlns="" xmlns:a16="http://schemas.microsoft.com/office/drawing/2014/main" id="{40A6F59D-FF3D-4E68-BEAB-604EA49530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725" y="1981200"/>
                        <a:ext cx="4105275" cy="41148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4" name="KATTINT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="" xmlns:a16="http://schemas.microsoft.com/office/drawing/2014/main" id="{9B438AC3-0E05-4466-877C-7247E9473A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3600"/>
              <a:t>AZ ELSŐ ÉS MÁSODIK K. S. SZÜLETÉSE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="" xmlns:a16="http://schemas.microsoft.com/office/drawing/2014/main" id="{CF396AEC-FADE-4CAD-BD74-2CABE7046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rgbClr val="000000"/>
          </a:solidFill>
        </p:spPr>
        <p:txBody>
          <a:bodyPr/>
          <a:lstStyle/>
          <a:p>
            <a:pPr marL="174625" indent="-168275"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Olvashatjuk egy könyvben és hallhatjuk egy előadásban:  - az első kozmikus sebességet Newton (1687), a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</a:rPr>
              <a:t>má-sodikat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 pedig Ernst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</a:rPr>
              <a:t>Chladni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 határozta meg (1794). </a:t>
            </a:r>
          </a:p>
          <a:p>
            <a:pPr marL="174625" indent="-168275"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Newton csak megsejtette e gravitációs állandó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</a:rPr>
              <a:t>szüksé-gességét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, de azt nem tudta meghatározni;</a:t>
            </a:r>
          </a:p>
          <a:p>
            <a:pPr marL="174625" indent="-168275"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Ebben az időszakban, vagy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 1798-ban határozta meg Cavendish a gravitációs állandó értékét. A Föld alakját és méreteit viszont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</a:rPr>
              <a:t>Nerwood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 csak az 1830-as évek u-tán határozhatta meg, mert ő 1807-ban született. Az állítás kérdéses, és a </a:t>
            </a:r>
            <a:r>
              <a:rPr lang="hu-HU" altLang="hu-HU" dirty="0" err="1">
                <a:effectLst>
                  <a:outerShdw blurRad="38100" dist="38100" dir="2700000" algn="tl">
                    <a:srgbClr val="000514"/>
                  </a:outerShdw>
                </a:effectLst>
              </a:rPr>
              <a:t>Chladnié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 is ingatag lábakon áll!, hiszen 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  <a:latin typeface="Arial" panose="020B0604020202020204" pitchFamily="34" charset="0"/>
              </a:rPr>
              <a:t>ő </a:t>
            </a:r>
            <a:r>
              <a:rPr lang="hu-HU" altLang="hu-HU" u="sng" dirty="0">
                <a:effectLst/>
                <a:latin typeface="Times New Roman" panose="02020603050405020304" pitchFamily="18" charset="0"/>
              </a:rPr>
              <a:t>sem</a:t>
            </a:r>
            <a:r>
              <a:rPr lang="hu-HU" altLang="hu-HU" dirty="0">
                <a:effectLst>
                  <a:outerShdw blurRad="38100" dist="38100" dir="2700000" algn="tl">
                    <a:srgbClr val="000514"/>
                  </a:outerShdw>
                </a:effectLst>
              </a:rPr>
              <a:t> volt a pontos adatok birtokában.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="" xmlns:a16="http://schemas.microsoft.com/office/drawing/2014/main" id="{0FEE0581-B05B-4683-B9EE-DA7C013FF4E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ISAAC NEWTON MONDTA: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="" xmlns:a16="http://schemas.microsoft.com/office/drawing/2014/main" id="{DB4E976C-3CB6-42F2-9B37-6671AF5CC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000000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hu-HU" altLang="hu-HU" b="1" i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. „Én távolabbra láthattam, de csak azért, mert óriások vállán álltam.”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hu-HU" altLang="hu-HU" b="1" i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. „Platon a barátom, Arisztotelész a barátom, de legnagyobb barátom </a:t>
            </a:r>
            <a:r>
              <a:rPr lang="hu-HU" altLang="hu-HU" b="1" i="1" u="sng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az igazság.”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3. „</a:t>
            </a:r>
            <a:r>
              <a:rPr lang="hu-HU" altLang="hu-HU" b="1" i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Az igazság mindig az egyszerű dolgokban rejlik, soha nem a bonyolult, összekavart dolgokban.”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i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4. A természet semmit sem tesz hiába. Mindaz ami sok ok révén történik, bár kevesebbel is megvalósít-ható  volna – fölösleges. A természet egyszerű, nem használja a dolgok fölösleges okait.”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="" xmlns:a16="http://schemas.microsoft.com/office/drawing/2014/main" id="{B52AEFE3-7018-4637-BB5D-4DD5ED00769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8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ISAAC NEWTON</a:t>
            </a:r>
            <a:r>
              <a:rPr lang="hu-HU" altLang="hu-HU" b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="" xmlns:a16="http://schemas.microsoft.com/office/drawing/2014/main" id="{42033FCC-C224-4E42-9929-55EE1EEB1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>
                <a:effectLst/>
                <a:latin typeface="Times New Roman" panose="02020603050405020304" pitchFamily="18" charset="0"/>
              </a:rPr>
              <a:t>Poppe költő írja: „</a:t>
            </a:r>
            <a:r>
              <a:rPr lang="hu-HU" altLang="hu-HU" i="1">
                <a:effectLst/>
                <a:latin typeface="Times New Roman" panose="02020603050405020304" pitchFamily="18" charset="0"/>
              </a:rPr>
              <a:t>A természet és törvényei az éjszaká-ban rejtőztek. Legyen Newton, mondá az Úr, és egy-szerre minden világos lett.”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>
              <a:effectLst/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>
                <a:effectLst/>
                <a:latin typeface="Times New Roman" panose="02020603050405020304" pitchFamily="18" charset="0"/>
              </a:rPr>
              <a:t>A Trinity kápolnában, Newton szobra alatt ez áll: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>
                <a:effectLst/>
                <a:latin typeface="Times New Roman" panose="02020603050405020304" pitchFamily="18" charset="0"/>
              </a:rPr>
              <a:t>   „</a:t>
            </a:r>
            <a:r>
              <a:rPr lang="hu-HU" altLang="hu-HU" i="1">
                <a:effectLst/>
                <a:latin typeface="Times New Roman" panose="02020603050405020304" pitchFamily="18" charset="0"/>
              </a:rPr>
              <a:t>Newton, qui genus humanum ingenio superavit”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>
                <a:effectLst/>
                <a:latin typeface="Times New Roman" panose="02020603050405020304" pitchFamily="18" charset="0"/>
              </a:rPr>
              <a:t>(Newton, aki az emberi nemet szellemével felülmúlta)</a:t>
            </a:r>
            <a:r>
              <a:rPr lang="hu-HU" altLang="hu-HU" i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hu-HU" altLang="hu-HU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="" xmlns:a16="http://schemas.microsoft.com/office/drawing/2014/main" id="{B61B884C-D75C-479B-90A3-32E25E34FE1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hu-HU" altLang="hu-HU" sz="3600">
                <a:solidFill>
                  <a:schemeClr val="tx1"/>
                </a:solidFill>
                <a:latin typeface="Times New Roman" pitchFamily="18" charset="0"/>
              </a:rPr>
              <a:t>A PERIPATETIKUS- ÉS A NEWTONI</a:t>
            </a:r>
            <a:br>
              <a:rPr lang="hu-HU" altLang="hu-HU" sz="3600">
                <a:solidFill>
                  <a:schemeClr val="tx1"/>
                </a:solidFill>
                <a:latin typeface="Times New Roman" pitchFamily="18" charset="0"/>
              </a:rPr>
            </a:br>
            <a:r>
              <a:rPr lang="hu-HU" altLang="hu-HU" sz="3600">
                <a:solidFill>
                  <a:schemeClr val="tx1"/>
                </a:solidFill>
                <a:latin typeface="Times New Roman" pitchFamily="18" charset="0"/>
              </a:rPr>
              <a:t>DINAMIKA ÖSSZEVETÉSE</a:t>
            </a:r>
            <a:br>
              <a:rPr lang="hu-HU" altLang="hu-HU" sz="3600">
                <a:solidFill>
                  <a:schemeClr val="tx1"/>
                </a:solidFill>
                <a:latin typeface="Times New Roman" pitchFamily="18" charset="0"/>
              </a:rPr>
            </a:br>
            <a: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hu-HU" altLang="hu-HU" sz="3600" b="0">
                <a:solidFill>
                  <a:schemeClr val="bg2"/>
                </a:solidFill>
                <a:latin typeface="Times New Roman" pitchFamily="18" charset="0"/>
              </a:rPr>
            </a:br>
            <a:endParaRPr lang="hu-HU" altLang="hu-HU" sz="3200">
              <a:solidFill>
                <a:srgbClr val="111111"/>
              </a:solidFill>
              <a:latin typeface="Times New Roman" pitchFamily="18" charset="0"/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="" xmlns:a16="http://schemas.microsoft.com/office/drawing/2014/main" id="{6C4A91F7-0E40-4DC4-8A0A-EC5B95403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51054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PERIPATETIKUS   </a:t>
            </a:r>
            <a:r>
              <a:rPr lang="hu-HU" altLang="hu-HU" sz="24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                          </a:t>
            </a:r>
            <a:r>
              <a:rPr lang="hu-HU" altLang="hu-HU" sz="24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NEWTONI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altLang="hu-HU" sz="2000" b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0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mozgás fenntartásához                                Nem a mozgás fenntartásához van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0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hatóerőre van szükség                                    </a:t>
            </a:r>
            <a:r>
              <a:rPr lang="hu-HU" altLang="hu-HU" sz="2000" b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szükség</a:t>
            </a:r>
            <a:r>
              <a:rPr lang="hu-HU" altLang="hu-HU" sz="20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hatóerőre, hanem a mozgás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0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                                                          irányának, ill. sebességének a meg-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0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                                                          változtatásához.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0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0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                                             </a:t>
            </a:r>
            <a:endParaRPr lang="hu-HU" altLang="hu-HU" sz="1800" b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</a:t>
            </a:r>
            <a:r>
              <a:rPr lang="en-US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v</a:t>
            </a: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~  F                                       d</a:t>
            </a:r>
            <a:r>
              <a:rPr lang="en-US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v</a:t>
            </a: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/</a:t>
            </a:r>
            <a:r>
              <a:rPr lang="hu-HU" altLang="hu-HU" sz="2800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dt</a:t>
            </a: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~  F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ha F  =  0                                        ha F  =  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akkor  </a:t>
            </a:r>
            <a:r>
              <a:rPr lang="en-US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v</a:t>
            </a: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=  0                              akkor  </a:t>
            </a:r>
            <a:r>
              <a:rPr lang="en-US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v</a:t>
            </a: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=  állandó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1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mozgás tehát:</a:t>
            </a:r>
            <a:r>
              <a:rPr lang="hu-HU" altLang="hu-HU" sz="1800" b="1" i="1" u="sng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800" b="1" i="1" u="sng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folyamat </a:t>
            </a: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         </a:t>
            </a:r>
            <a:r>
              <a:rPr lang="hu-HU" altLang="hu-HU" sz="1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a mozgás tehát: </a:t>
            </a:r>
            <a:r>
              <a:rPr lang="hu-HU" altLang="hu-HU" sz="2800" b="1" i="1" u="sng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állapot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               </a:t>
            </a:r>
            <a:endParaRPr lang="en-US" altLang="hu-HU" sz="2800" b="1" i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000" b="1" i="1" dirty="0">
                <a:effectLst/>
                <a:latin typeface="Times New Roman" panose="02020603050405020304" pitchFamily="18" charset="0"/>
              </a:rPr>
              <a:t>(Simonyi Károly: A fizika kultúrtörténete, 60. o.)</a:t>
            </a:r>
          </a:p>
        </p:txBody>
      </p:sp>
      <p:sp>
        <p:nvSpPr>
          <p:cNvPr id="103428" name="Line 5">
            <a:extLst>
              <a:ext uri="{FF2B5EF4-FFF2-40B4-BE49-F238E27FC236}">
                <a16:creationId xmlns="" xmlns:a16="http://schemas.microsoft.com/office/drawing/2014/main" id="{13421541-8E4E-4574-9592-FF9FCD1CC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752600"/>
            <a:ext cx="0" cy="487680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="" xmlns:a16="http://schemas.microsoft.com/office/drawing/2014/main" id="{CD86C3AF-BA3F-49C5-9561-AB4F4279BD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/>
              <a:t>NEWTON VILÁGKÉPE</a:t>
            </a:r>
          </a:p>
        </p:txBody>
      </p:sp>
      <p:sp>
        <p:nvSpPr>
          <p:cNvPr id="209923" name="Rectangle 3">
            <a:extLst>
              <a:ext uri="{FF2B5EF4-FFF2-40B4-BE49-F238E27FC236}">
                <a16:creationId xmlns="" xmlns:a16="http://schemas.microsoft.com/office/drawing/2014/main" id="{B5895A4E-70B5-49F2-9579-F0C4568225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chemeClr val="bg2"/>
          </a:solidFill>
        </p:spPr>
        <p:txBody>
          <a:bodyPr/>
          <a:lstStyle/>
          <a:p>
            <a:pPr indent="17463"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Az előző ábrán érzékelhető különbség alapján tehát, a Newton által megfogalmazott törvényekkel alátámasz-</a:t>
            </a:r>
            <a:r>
              <a:rPr lang="hu-HU" altLang="hu-HU" dirty="0" err="1"/>
              <a:t>tott</a:t>
            </a:r>
            <a:r>
              <a:rPr lang="hu-HU" altLang="hu-HU" dirty="0"/>
              <a:t> következtetés, amely tömören kifejezi az új, a newtoni világkép lényegét, a következő: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4000" b="1" i="1" dirty="0"/>
              <a:t>„A VILÁG ERŐCENTRUMOKBÓL ÉS HATÁSUKRA LÉTREJÖVŐ MECHA-NIKUS MOZGÁSOKBÓL ÁLL.”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="" xmlns:a16="http://schemas.microsoft.com/office/drawing/2014/main" id="{768CC69D-0262-41E1-9B9E-99D5350F5D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 BOLYGÓK ADATAI</a:t>
            </a:r>
            <a:endParaRPr lang="en-US" altLang="hu-HU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2643" name="Rectangle 3">
            <a:extLst>
              <a:ext uri="{FF2B5EF4-FFF2-40B4-BE49-F238E27FC236}">
                <a16:creationId xmlns="" xmlns:a16="http://schemas.microsoft.com/office/drawing/2014/main" id="{0C247156-4276-4C0B-BAED-9DEE07E08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3600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T</a:t>
            </a:r>
            <a:r>
              <a:rPr lang="hu-HU" altLang="hu-HU" sz="3600" b="1" i="1" baseline="-250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Me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=</a:t>
            </a:r>
            <a:r>
              <a:rPr lang="hu-HU" altLang="hu-HU" sz="3600" b="1" i="1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 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87,97 nap;     </a:t>
            </a:r>
            <a:r>
              <a:rPr lang="hu-HU" altLang="hu-HU" sz="3600" b="1" i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D</a:t>
            </a:r>
            <a:r>
              <a:rPr lang="hu-HU" altLang="hu-HU" sz="3600" b="1" i="1" baseline="-25000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Me</a:t>
            </a:r>
            <a:r>
              <a:rPr lang="hu-HU" altLang="hu-HU" sz="3600" b="1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= 57,91 </a:t>
            </a:r>
            <a:r>
              <a:rPr lang="en-US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M</a:t>
            </a:r>
            <a:r>
              <a:rPr lang="hu-HU" altLang="hu-HU" sz="3600" b="1" dirty="0" err="1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illió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km;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altLang="hu-HU" sz="3600" b="1" i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T</a:t>
            </a:r>
            <a:r>
              <a:rPr lang="hu-HU" altLang="hu-HU" sz="3600" b="1" i="1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V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= 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224,701 nap;  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D</a:t>
            </a:r>
            <a:r>
              <a:rPr lang="hu-HU" altLang="hu-HU" sz="3600" b="1" i="1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V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= 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108,21 </a:t>
            </a:r>
            <a:r>
              <a:rPr lang="en-US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M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. km;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altLang="hu-HU" sz="2800" b="1" i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8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T</a:t>
            </a:r>
            <a:r>
              <a:rPr lang="hu-HU" altLang="hu-HU" sz="3600" b="1" i="1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F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= 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365,24 nap;   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D</a:t>
            </a:r>
            <a:r>
              <a:rPr lang="hu-HU" altLang="hu-HU" sz="3600" b="1" i="1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F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= 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149,6 </a:t>
            </a:r>
            <a:r>
              <a:rPr lang="en-US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M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. km;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altLang="hu-HU" sz="3600" b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T</a:t>
            </a:r>
            <a:r>
              <a:rPr lang="hu-HU" altLang="hu-HU" sz="3600" b="1" i="1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M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= 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686,73 nap;   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D</a:t>
            </a:r>
            <a:r>
              <a:rPr lang="hu-HU" altLang="hu-HU" sz="3600" b="1" i="1" baseline="-250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M</a:t>
            </a:r>
            <a:r>
              <a:rPr lang="hu-HU" altLang="hu-HU" sz="3600" b="1" i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 = 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227,94 </a:t>
            </a:r>
            <a:r>
              <a:rPr lang="en-US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M</a:t>
            </a: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. km;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altLang="hu-HU" sz="3600" b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3600" b="1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.</a:t>
            </a:r>
            <a:endParaRPr lang="hu-HU" altLang="hu-HU" sz="3600" b="1" baseline="-250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hu-HU" sz="3600" b="1" baseline="-25000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="" xmlns:a16="http://schemas.microsoft.com/office/drawing/2014/main" id="{B8151A8D-3492-42D0-95FB-0639DDB0543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32004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800">
                <a:solidFill>
                  <a:schemeClr val="tx1"/>
                </a:solidFill>
                <a:effectLst/>
              </a:rPr>
              <a:t>AZ ŰRREPÜLÉS ELMÉLETÉNEK</a:t>
            </a:r>
            <a:br>
              <a:rPr lang="hu-HU" altLang="hu-HU" sz="4800">
                <a:solidFill>
                  <a:schemeClr val="tx1"/>
                </a:solidFill>
                <a:effectLst/>
              </a:rPr>
            </a:br>
            <a:r>
              <a:rPr lang="hu-HU" altLang="hu-HU" sz="4800">
                <a:solidFill>
                  <a:schemeClr val="tx1"/>
                </a:solidFill>
                <a:effectLst/>
              </a:rPr>
              <a:t>MEGSZÜLETÉSE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="" xmlns:a16="http://schemas.microsoft.com/office/drawing/2014/main" id="{FD3210B0-5C07-4CF4-8515-3D36A6869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200400"/>
            <a:ext cx="9144000" cy="36576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hu-HU" altLang="hu-HU" dirty="0">
              <a:effectLst/>
              <a:latin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hu-HU" altLang="hu-HU" sz="3600" dirty="0">
                <a:effectLst/>
                <a:latin typeface="Times New Roman" panose="02020603050405020304" pitchFamily="18" charset="0"/>
              </a:rPr>
              <a:t>K. </a:t>
            </a:r>
            <a:r>
              <a:rPr lang="hu-HU" altLang="hu-HU" sz="3600" dirty="0" err="1">
                <a:effectLst/>
                <a:latin typeface="Times New Roman" panose="02020603050405020304" pitchFamily="18" charset="0"/>
              </a:rPr>
              <a:t>Ciolkocszkij</a:t>
            </a:r>
            <a:r>
              <a:rPr lang="hu-HU" altLang="hu-HU" sz="3600" dirty="0">
                <a:effectLst/>
                <a:latin typeface="Times New Roman" panose="02020603050405020304" pitchFamily="18" charset="0"/>
              </a:rPr>
              <a:t>, R. </a:t>
            </a:r>
            <a:r>
              <a:rPr lang="hu-HU" altLang="hu-HU" sz="3600" dirty="0" err="1">
                <a:effectLst/>
                <a:latin typeface="Times New Roman" panose="02020603050405020304" pitchFamily="18" charset="0"/>
              </a:rPr>
              <a:t>Goddard</a:t>
            </a:r>
            <a:r>
              <a:rPr lang="hu-HU" altLang="hu-HU" sz="3600" dirty="0">
                <a:effectLst/>
                <a:latin typeface="Times New Roman" panose="02020603050405020304" pitchFamily="18" charset="0"/>
              </a:rPr>
              <a:t>, W. </a:t>
            </a:r>
            <a:r>
              <a:rPr lang="hu-HU" altLang="hu-HU" sz="3600" dirty="0" err="1">
                <a:effectLst/>
                <a:latin typeface="Times New Roman" panose="02020603050405020304" pitchFamily="18" charset="0"/>
              </a:rPr>
              <a:t>Hohmann</a:t>
            </a:r>
            <a:r>
              <a:rPr lang="hu-HU" altLang="hu-HU" sz="3600" dirty="0">
                <a:effectLst/>
                <a:latin typeface="Times New Roman" panose="02020603050405020304" pitchFamily="18" charset="0"/>
              </a:rPr>
              <a:t>, R. </a:t>
            </a:r>
            <a:r>
              <a:rPr lang="hu-HU" altLang="hu-HU" sz="3600" dirty="0" err="1">
                <a:effectLst/>
                <a:latin typeface="Times New Roman" panose="02020603050405020304" pitchFamily="18" charset="0"/>
              </a:rPr>
              <a:t>Esnault-Pelterié</a:t>
            </a:r>
            <a:r>
              <a:rPr lang="hu-HU" altLang="hu-HU" sz="3600" dirty="0">
                <a:effectLst/>
                <a:latin typeface="Times New Roman" panose="02020603050405020304" pitchFamily="18" charset="0"/>
              </a:rPr>
              <a:t>, H. </a:t>
            </a:r>
            <a:r>
              <a:rPr lang="hu-HU" altLang="hu-HU" sz="3600" dirty="0" err="1">
                <a:effectLst/>
                <a:latin typeface="Times New Roman" panose="02020603050405020304" pitchFamily="18" charset="0"/>
              </a:rPr>
              <a:t>Oberth</a:t>
            </a:r>
            <a:r>
              <a:rPr lang="hu-HU" altLang="hu-HU" sz="3600" dirty="0">
                <a:effectLst/>
                <a:latin typeface="Times New Roman" panose="02020603050405020304" pitchFamily="18" charset="0"/>
              </a:rPr>
              <a:t>, A. </a:t>
            </a:r>
            <a:r>
              <a:rPr lang="hu-HU" altLang="hu-HU" sz="3600" dirty="0" err="1">
                <a:effectLst/>
                <a:latin typeface="Times New Roman" panose="02020603050405020304" pitchFamily="18" charset="0"/>
              </a:rPr>
              <a:t>Sternfeld</a:t>
            </a:r>
            <a:r>
              <a:rPr lang="hu-HU" altLang="hu-HU" sz="3600" dirty="0">
                <a:effectLst/>
                <a:latin typeface="Times New Roman" panose="02020603050405020304" pitchFamily="18" charset="0"/>
              </a:rPr>
              <a:t>, W. von Braun és Sz. P. </a:t>
            </a:r>
            <a:r>
              <a:rPr lang="hu-HU" altLang="hu-HU" sz="3600" dirty="0" err="1">
                <a:effectLst/>
                <a:latin typeface="Times New Roman" panose="02020603050405020304" pitchFamily="18" charset="0"/>
              </a:rPr>
              <a:t>Koroljov</a:t>
            </a:r>
            <a:r>
              <a:rPr lang="hu-HU" altLang="hu-HU" sz="3600" dirty="0">
                <a:effectLst/>
                <a:latin typeface="Times New Roman" panose="02020603050405020304" pitchFamily="18" charset="0"/>
              </a:rPr>
              <a:t> munkássága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="" xmlns:a16="http://schemas.microsoft.com/office/drawing/2014/main" id="{A00F67D3-AA27-4312-BF80-E063F8C8E8C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00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AZ ŰRDINAMIKA ELMÉLETÉNEK KIALAKULÁSA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="" xmlns:a16="http://schemas.microsoft.com/office/drawing/2014/main" id="{89C2641B-7EC4-43F9-832A-54D8D25D5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solidFill>
            <a:srgbClr val="000000"/>
          </a:solidFill>
        </p:spPr>
        <p:txBody>
          <a:bodyPr/>
          <a:lstStyle/>
          <a:p>
            <a:pPr marL="180975" indent="-161925" eaLnBrk="1" hangingPunct="1">
              <a:buFont typeface="Wingdings" panose="05000000000000000000" pitchFamily="2" charset="2"/>
              <a:buNone/>
              <a:defRPr/>
            </a:pPr>
            <a:r>
              <a:rPr lang="en-US" altLang="hu-HU" sz="3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Peripatetikus</a:t>
            </a:r>
            <a:r>
              <a:rPr lang="en-US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hu-HU" sz="3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dinamika</a:t>
            </a:r>
            <a:r>
              <a:rPr lang="en-US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- az űrrepülés elmélete?</a:t>
            </a:r>
            <a:endParaRPr lang="en-US" altLang="hu-HU" sz="360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marL="180975" indent="-161925"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Galilei-Newton féle mechanika elméleti alap-</a:t>
            </a:r>
            <a:r>
              <a:rPr lang="hu-HU" altLang="hu-HU" sz="3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jainak</a:t>
            </a:r>
            <a:r>
              <a:rPr lang="hu-HU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kialakulását követően, a 18</a:t>
            </a:r>
            <a:r>
              <a:rPr lang="en-US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hu-HU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-19</a:t>
            </a:r>
            <a:r>
              <a:rPr lang="en-US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hu-HU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- sz.-ban bekövetkezett óriási fejlődés lehetővé tette az űrrepülés elméletének megjelenését, majd, az 1950-es években, magának az űrrepülésnek a gyakorlati megvalósítását. Tekintsük át e fej-</a:t>
            </a:r>
            <a:r>
              <a:rPr lang="hu-HU" altLang="hu-HU" sz="3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lődési</a:t>
            </a:r>
            <a:r>
              <a:rPr lang="hu-HU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szakasz legfontosabb felfedezéseit.</a:t>
            </a:r>
          </a:p>
          <a:p>
            <a:pPr marL="180975" indent="-161925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36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(Hell Miksa—Sajnovics János – 1769)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hu-HU" sz="360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hu-HU" altLang="hu-HU" sz="3600" i="1" dirty="0">
              <a:effectLst>
                <a:outerShdw blurRad="38100" dist="38100" dir="2700000" algn="tl">
                  <a:srgbClr val="000514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94609952-3C0E-4DB3-8F0E-ED583D9954A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-228600"/>
            <a:ext cx="9372600" cy="12192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AZ ÓKORI DINAMIKÁRÓL</a:t>
            </a:r>
            <a:r>
              <a:rPr lang="hu-HU" altLang="hu-HU" b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="" xmlns:a16="http://schemas.microsoft.com/office/drawing/2014/main" id="{84394DD1-0613-4932-9D7B-B08513C40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372600" cy="5867400"/>
          </a:xfrm>
          <a:solidFill>
            <a:schemeClr val="bg2"/>
          </a:solidFill>
          <a:ln w="28575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marL="0" lvl="2" indent="0" algn="just" eaLnBrk="1" hangingPunct="1">
              <a:lnSpc>
                <a:spcPct val="90000"/>
              </a:lnSpc>
              <a:buClr>
                <a:schemeClr val="tx1"/>
              </a:buClr>
              <a:buFont typeface="Times New Roman" panose="02020603050405020304" pitchFamily="18" charset="0"/>
              <a:buNone/>
              <a:defRPr/>
            </a:pPr>
            <a:r>
              <a:rPr lang="hu-HU" altLang="hu-HU" sz="3400" b="1" i="1" dirty="0">
                <a:effectLst/>
                <a:latin typeface="Times New Roman" panose="02020603050405020304" pitchFamily="18" charset="0"/>
              </a:rPr>
              <a:t>„A </a:t>
            </a:r>
            <a:r>
              <a:rPr lang="hu-HU" altLang="hu-HU" sz="3400" b="1" i="1" u="sng" dirty="0">
                <a:effectLst/>
                <a:latin typeface="Times New Roman" panose="02020603050405020304" pitchFamily="18" charset="0"/>
              </a:rPr>
              <a:t>DINAMIKA</a:t>
            </a:r>
            <a:r>
              <a:rPr lang="hu-HU" altLang="hu-HU" sz="3400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hu-HU" sz="3400" b="1" i="1" dirty="0" err="1">
                <a:effectLst/>
                <a:latin typeface="Times New Roman" panose="02020603050405020304" pitchFamily="18" charset="0"/>
              </a:rPr>
              <a:t>és</a:t>
            </a:r>
            <a:r>
              <a:rPr lang="en-US" altLang="hu-HU" sz="3400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hu-HU" sz="3400" b="1" i="1" dirty="0" err="1">
                <a:effectLst/>
                <a:latin typeface="Times New Roman" panose="02020603050405020304" pitchFamily="18" charset="0"/>
              </a:rPr>
              <a:t>az</a:t>
            </a:r>
            <a:r>
              <a:rPr lang="en-US" altLang="hu-HU" sz="3400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3400" b="1" i="1" u="sng" dirty="0">
                <a:effectLst/>
                <a:latin typeface="Times New Roman" panose="02020603050405020304" pitchFamily="18" charset="0"/>
              </a:rPr>
              <a:t>ANYAGSZERKE-ZETTAN</a:t>
            </a:r>
            <a:r>
              <a:rPr lang="hu-HU" altLang="hu-HU" sz="3400" b="1" dirty="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3400" b="1" i="1" dirty="0">
                <a:effectLst/>
                <a:latin typeface="Times New Roman" panose="02020603050405020304" pitchFamily="18" charset="0"/>
              </a:rPr>
              <a:t>az a két tudomány, amelynél a</a:t>
            </a:r>
            <a:r>
              <a:rPr lang="en-US" altLang="hu-HU" sz="3400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3400" b="1" i="1" dirty="0">
                <a:effectLst/>
                <a:latin typeface="Times New Roman" panose="02020603050405020304" pitchFamily="18" charset="0"/>
              </a:rPr>
              <a:t>mindennapi</a:t>
            </a:r>
            <a:r>
              <a:rPr lang="en-US" altLang="hu-HU" sz="3400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3400" b="1" i="1" dirty="0">
                <a:effectLst/>
                <a:latin typeface="Times New Roman" panose="02020603050405020304" pitchFamily="18" charset="0"/>
              </a:rPr>
              <a:t>élet jelenségei mögött a </a:t>
            </a:r>
            <a:r>
              <a:rPr lang="hu-HU" altLang="hu-HU" sz="3400" b="1" i="1" dirty="0" smtClean="0">
                <a:effectLst/>
                <a:latin typeface="Times New Roman" panose="02020603050405020304" pitchFamily="18" charset="0"/>
              </a:rPr>
              <a:t>legmélyebben </a:t>
            </a:r>
            <a:r>
              <a:rPr lang="hu-HU" altLang="hu-HU" sz="3400" b="1" i="1" dirty="0">
                <a:effectLst/>
                <a:latin typeface="Times New Roman" panose="02020603050405020304" pitchFamily="18" charset="0"/>
              </a:rPr>
              <a:t>vannak elrejtve az elemi alapjelenségek, amelyek már matematikailag is kezelhető modellé redukálhatóak…</a:t>
            </a:r>
            <a:r>
              <a:rPr lang="en-US" altLang="hu-HU" sz="3400" b="1" i="1" dirty="0">
                <a:effectLst/>
                <a:latin typeface="Times New Roman" panose="02020603050405020304" pitchFamily="18" charset="0"/>
              </a:rPr>
              <a:t> </a:t>
            </a:r>
            <a:endParaRPr lang="en-US" altLang="hu-HU" sz="3400" b="1" i="1" dirty="0" smtClean="0">
              <a:effectLst/>
              <a:latin typeface="Times New Roman" panose="02020603050405020304" pitchFamily="18" charset="0"/>
            </a:endParaRPr>
          </a:p>
          <a:p>
            <a:pPr marL="0" lvl="2" indent="0" algn="just" eaLnBrk="1" hangingPunct="1">
              <a:lnSpc>
                <a:spcPct val="90000"/>
              </a:lnSpc>
              <a:buClr>
                <a:schemeClr val="tx1"/>
              </a:buClr>
              <a:buFont typeface="Times New Roman" panose="02020603050405020304" pitchFamily="18" charset="0"/>
              <a:buNone/>
              <a:defRPr/>
            </a:pPr>
            <a:r>
              <a:rPr lang="hu-HU" altLang="hu-HU" sz="3400" b="1" i="1" dirty="0" smtClean="0">
                <a:effectLst/>
                <a:latin typeface="Times New Roman" panose="02020603050405020304" pitchFamily="18" charset="0"/>
              </a:rPr>
              <a:t>A </a:t>
            </a:r>
            <a:r>
              <a:rPr lang="hu-HU" altLang="hu-HU" sz="3400" b="1" i="1" dirty="0">
                <a:effectLst/>
                <a:latin typeface="Times New Roman" panose="02020603050405020304" pitchFamily="18" charset="0"/>
              </a:rPr>
              <a:t>görögök ezen a téren alig értek el eredményeket</a:t>
            </a:r>
            <a:r>
              <a:rPr lang="hu-HU" altLang="hu-HU" sz="3400" b="1" i="1" dirty="0" smtClean="0">
                <a:effectLst/>
                <a:latin typeface="Times New Roman" panose="02020603050405020304" pitchFamily="18" charset="0"/>
              </a:rPr>
              <a:t>...</a:t>
            </a:r>
            <a:r>
              <a:rPr lang="en-US" altLang="hu-HU" sz="3400" b="1" i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3400" b="1" i="1" dirty="0" smtClean="0">
                <a:effectLst/>
                <a:latin typeface="Times New Roman" panose="02020603050405020304" pitchFamily="18" charset="0"/>
              </a:rPr>
              <a:t>Dinamikájuk</a:t>
            </a:r>
            <a:r>
              <a:rPr lang="hu-HU" altLang="hu-HU" sz="3400" b="1" i="1" dirty="0">
                <a:effectLst/>
                <a:latin typeface="Times New Roman" panose="02020603050405020304" pitchFamily="18" charset="0"/>
              </a:rPr>
              <a:t>, az ún. peripatetikus dinamika csupán a  hétköznapi jelenségek megfigyeléseire épített vélemények összessége volt.”</a:t>
            </a:r>
            <a:r>
              <a:rPr lang="hu-HU" altLang="hu-HU" sz="3400" b="1" dirty="0">
                <a:effectLst/>
                <a:latin typeface="Times New Roman" panose="02020603050405020304" pitchFamily="18" charset="0"/>
              </a:rPr>
              <a:t> </a:t>
            </a:r>
            <a:endParaRPr lang="en-US" altLang="hu-HU" sz="3400" b="1" dirty="0">
              <a:effectLst/>
              <a:latin typeface="Times New Roman" panose="02020603050405020304" pitchFamily="18" charset="0"/>
            </a:endParaRPr>
          </a:p>
          <a:p>
            <a:pPr marL="0" lvl="2" indent="0" algn="just" eaLnBrk="1" hangingPunct="1">
              <a:lnSpc>
                <a:spcPct val="90000"/>
              </a:lnSpc>
              <a:buClr>
                <a:schemeClr val="tx1"/>
              </a:buClr>
              <a:buFont typeface="Times New Roman" panose="02020603050405020304" pitchFamily="18" charset="0"/>
              <a:buNone/>
              <a:defRPr/>
            </a:pP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(Simonyi K. A fizika </a:t>
            </a:r>
            <a:r>
              <a:rPr lang="hu-HU" altLang="hu-HU" b="1" i="1" dirty="0" err="1">
                <a:effectLst/>
                <a:latin typeface="Times New Roman" panose="02020603050405020304" pitchFamily="18" charset="0"/>
              </a:rPr>
              <a:t>kulturtörténete</a:t>
            </a:r>
            <a:r>
              <a:rPr lang="hu-HU" altLang="hu-HU" b="1" i="1" dirty="0">
                <a:effectLst/>
                <a:latin typeface="Times New Roman" panose="02020603050405020304" pitchFamily="18" charset="0"/>
              </a:rPr>
              <a:t>, 58. o.)</a:t>
            </a:r>
          </a:p>
          <a:p>
            <a:pPr marL="622300" lvl="2" indent="0" eaLnBrk="1" hangingPunct="1">
              <a:lnSpc>
                <a:spcPct val="90000"/>
              </a:lnSpc>
              <a:buClr>
                <a:schemeClr val="tx1"/>
              </a:buClr>
              <a:buFont typeface="Times New Roman" panose="02020603050405020304" pitchFamily="18" charset="0"/>
              <a:buNone/>
              <a:defRPr/>
            </a:pPr>
            <a:r>
              <a:rPr lang="hu-HU" altLang="hu-HU" sz="3600" b="1" dirty="0">
                <a:effectLst/>
                <a:latin typeface="Times New Roman" panose="02020603050405020304" pitchFamily="18" charset="0"/>
              </a:rPr>
              <a:t>A </a:t>
            </a:r>
            <a:r>
              <a:rPr lang="hu-HU" altLang="hu-HU" sz="3600" b="1" dirty="0" err="1">
                <a:effectLst/>
                <a:latin typeface="Times New Roman" panose="02020603050405020304" pitchFamily="18" charset="0"/>
              </a:rPr>
              <a:t>pitagóreusok</a:t>
            </a:r>
            <a:r>
              <a:rPr lang="hu-HU" altLang="hu-HU" sz="3600" b="1" dirty="0">
                <a:effectLst/>
                <a:latin typeface="Times New Roman" panose="02020603050405020304" pitchFamily="18" charset="0"/>
              </a:rPr>
              <a:t> világképe. 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B90005DD-6AD2-4C92-8057-B70AF7093A9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400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KONSZTANTYIN E. CIOLKOVSZKIJ</a:t>
            </a:r>
            <a:r>
              <a:rPr lang="hu-HU" altLang="hu-HU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(1857†1935)</a:t>
            </a:r>
          </a:p>
        </p:txBody>
      </p:sp>
      <p:sp>
        <p:nvSpPr>
          <p:cNvPr id="233475" name="Rectangle 3">
            <a:extLst>
              <a:ext uri="{FF2B5EF4-FFF2-40B4-BE49-F238E27FC236}">
                <a16:creationId xmlns="" xmlns:a16="http://schemas.microsoft.com/office/drawing/2014/main" id="{917A9F63-B681-47FF-9EEC-C69FFD7229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9144000" cy="5410200"/>
          </a:xfrm>
          <a:solidFill>
            <a:schemeClr val="bg2"/>
          </a:solidFill>
        </p:spPr>
        <p:txBody>
          <a:bodyPr/>
          <a:lstStyle/>
          <a:p>
            <a:pPr eaLnBrk="1" hangingPunct="1">
              <a:lnSpc>
                <a:spcPct val="6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solidFill>
                  <a:srgbClr val="FFFFFF"/>
                </a:solidFill>
                <a:latin typeface="Times New Roman" pitchFamily="18" charset="0"/>
              </a:rPr>
              <a:t>Kalugai</a:t>
            </a: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 tanár, a korszerű rakétatechnika elméletének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megalapozója; Az űrhajózás alap-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elveinek első megfogalmazója.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„Szabad tér”(</a:t>
            </a:r>
            <a:r>
              <a:rPr lang="hu-HU" altLang="hu-HU" dirty="0" err="1">
                <a:solidFill>
                  <a:srgbClr val="FFFFFF"/>
                </a:solidFill>
                <a:latin typeface="Times New Roman" pitchFamily="18" charset="0"/>
              </a:rPr>
              <a:t>Szvobodnoje</a:t>
            </a: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altLang="hu-HU" dirty="0" err="1">
                <a:solidFill>
                  <a:srgbClr val="FFFFFF"/>
                </a:solidFill>
                <a:latin typeface="Times New Roman" pitchFamily="18" charset="0"/>
              </a:rPr>
              <a:t>prosz</a:t>
            </a: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 err="1">
                <a:solidFill>
                  <a:srgbClr val="FFFFFF"/>
                </a:solidFill>
                <a:latin typeface="Times New Roman" pitchFamily="18" charset="0"/>
              </a:rPr>
              <a:t>transztvo</a:t>
            </a: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) c. jegyzetét 1883-ban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írta, s megállapította: a világűrbe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csak  rakéta alkalmazásával lehet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hu-HU" dirty="0">
                <a:solidFill>
                  <a:srgbClr val="FFFFFF"/>
                </a:solidFill>
                <a:latin typeface="Times New Roman" pitchFamily="18" charset="0"/>
              </a:rPr>
              <a:t>f</a:t>
            </a: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eljutni</a:t>
            </a:r>
            <a:r>
              <a:rPr lang="en-US" altLang="hu-HU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hu-HU" dirty="0">
                <a:solidFill>
                  <a:srgbClr val="FFFFFF"/>
                </a:solidFill>
                <a:latin typeface="Times New Roman" pitchFamily="18" charset="0"/>
              </a:rPr>
              <a:t>Nev</a:t>
            </a: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ét a Hold túlsó </a:t>
            </a:r>
            <a:r>
              <a:rPr lang="hu-HU" altLang="hu-HU" dirty="0" err="1">
                <a:solidFill>
                  <a:srgbClr val="FFFFFF"/>
                </a:solidFill>
                <a:latin typeface="Times New Roman" pitchFamily="18" charset="0"/>
              </a:rPr>
              <a:t>olda-</a:t>
            </a:r>
            <a:endParaRPr lang="en-US" altLang="hu-HU" dirty="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lán kráter, valamint egy kisbolygó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dirty="0">
                <a:solidFill>
                  <a:srgbClr val="FFFFFF"/>
                </a:solidFill>
                <a:latin typeface="Times New Roman" pitchFamily="18" charset="0"/>
              </a:rPr>
              <a:t>őrzi.</a:t>
            </a:r>
            <a:endParaRPr lang="hu-HU" altLang="hu-HU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altLang="hu-HU" sz="2800" dirty="0"/>
          </a:p>
        </p:txBody>
      </p:sp>
      <p:pic>
        <p:nvPicPr>
          <p:cNvPr id="112644" name="Object 4">
            <a:extLst>
              <a:ext uri="{FF2B5EF4-FFF2-40B4-BE49-F238E27FC236}">
                <a16:creationId xmlns="" xmlns:a16="http://schemas.microsoft.com/office/drawing/2014/main" id="{6094528F-D5A3-413B-BCE1-D4FD3114A80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4131" y="1828800"/>
            <a:ext cx="3352800" cy="48768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="" xmlns:a16="http://schemas.microsoft.com/office/drawing/2014/main" id="{88A2478F-4B2C-4CE9-BEEA-81896A2A93C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A CIOLKOVSZKIJ-KRÁTER</a:t>
            </a:r>
          </a:p>
        </p:txBody>
      </p:sp>
      <p:pic>
        <p:nvPicPr>
          <p:cNvPr id="113667" name="Picture 4" descr="Urdinamika_01">
            <a:extLst>
              <a:ext uri="{FF2B5EF4-FFF2-40B4-BE49-F238E27FC236}">
                <a16:creationId xmlns="" xmlns:a16="http://schemas.microsoft.com/office/drawing/2014/main" id="{865171D4-FC33-4C53-9EDF-05A26E765FD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144000" cy="562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="" xmlns:a16="http://schemas.microsoft.com/office/drawing/2014/main" id="{725F1A0D-AA3E-484A-BF0C-930D304889A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KONSZTANTYIN CIOLKOVSZKIJ</a:t>
            </a:r>
          </a:p>
        </p:txBody>
      </p:sp>
      <p:sp>
        <p:nvSpPr>
          <p:cNvPr id="244739" name="Rectangle 3">
            <a:extLst>
              <a:ext uri="{FF2B5EF4-FFF2-40B4-BE49-F238E27FC236}">
                <a16:creationId xmlns="" xmlns:a16="http://schemas.microsoft.com/office/drawing/2014/main" id="{E884A45F-400E-4E17-8AEA-34EBFAB38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chemeClr val="bg2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effectLst/>
              </a:rPr>
              <a:t>„Nehéz dolgozni, ha az ember hosszú éveken át egyedül van, és a körülmények nem </a:t>
            </a:r>
            <a:r>
              <a:rPr lang="hu-HU" altLang="hu-HU" b="1" i="1" dirty="0" err="1">
                <a:effectLst/>
              </a:rPr>
              <a:t>kedvezőek</a:t>
            </a:r>
            <a:r>
              <a:rPr lang="hu-HU" altLang="hu-HU" b="1" i="1" dirty="0">
                <a:effectLst/>
              </a:rPr>
              <a:t>, s az évek során nem találkozik megértéssel, segít-</a:t>
            </a:r>
            <a:r>
              <a:rPr lang="hu-HU" altLang="hu-HU" b="1" i="1" dirty="0" err="1">
                <a:effectLst/>
              </a:rPr>
              <a:t>séggel</a:t>
            </a:r>
            <a:r>
              <a:rPr lang="hu-HU" altLang="hu-HU" b="1" i="1" dirty="0">
                <a:effectLst/>
              </a:rPr>
              <a:t>.”</a:t>
            </a:r>
          </a:p>
          <a:p>
            <a:pPr marL="177800" indent="-165100"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dirty="0"/>
              <a:t>Ez a bővített mondat elárulja, hogy az egyébként is, halláskárosodása miatt visszahúzódó tudós mennyire egyedül volt azokban az években, amelyekben </a:t>
            </a:r>
            <a:r>
              <a:rPr lang="hu-HU" altLang="hu-HU" dirty="0" err="1"/>
              <a:t>megal</a:t>
            </a:r>
            <a:r>
              <a:rPr lang="hu-HU" altLang="hu-HU" dirty="0"/>
              <a:t>-kotta a rakétaelmélet alapjait, és elindított egy olyan fejlődést, amely 60 évvel később elvezetett az </a:t>
            </a:r>
            <a:r>
              <a:rPr lang="hu-HU" altLang="hu-HU" dirty="0" err="1">
                <a:cs typeface="Times New Roman" panose="02020603050405020304" pitchFamily="18" charset="0"/>
              </a:rPr>
              <a:t>űrrepü-</a:t>
            </a:r>
            <a:r>
              <a:rPr lang="hu-HU" altLang="hu-HU" dirty="0" err="1"/>
              <a:t>lés</a:t>
            </a:r>
            <a:r>
              <a:rPr lang="hu-HU" altLang="hu-HU" dirty="0"/>
              <a:t> gyakorlati megvalósításához. 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="" xmlns:a16="http://schemas.microsoft.com/office/drawing/2014/main" id="{05B5DD47-6F61-4EAB-BBD1-FB3E7A66501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A RAKÉTAELMÉLET ALAPJA</a:t>
            </a:r>
          </a:p>
        </p:txBody>
      </p:sp>
      <p:sp>
        <p:nvSpPr>
          <p:cNvPr id="235523" name="Rectangle 3">
            <a:extLst>
              <a:ext uri="{FF2B5EF4-FFF2-40B4-BE49-F238E27FC236}">
                <a16:creationId xmlns="" xmlns:a16="http://schemas.microsoft.com/office/drawing/2014/main" id="{C501A282-511A-46FE-8E15-8E2FD2188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Ciolkovszkij az 1890-es évek második felében írta és jelentette meg először híres jegyzetét: </a:t>
            </a:r>
            <a:r>
              <a:rPr lang="hu-HU" altLang="hu-HU" sz="28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„A világűr kutatása reaktív berendezésekkel” </a:t>
            </a:r>
            <a:r>
              <a:rPr lang="hu-HU" altLang="hu-HU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Magánkiadásra</a:t>
            </a:r>
            <a:r>
              <a:rPr lang="hu-HU" altLang="hu-HU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8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– </a:t>
            </a:r>
            <a:r>
              <a:rPr lang="hu-HU" altLang="hu-HU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1897-ben,</a:t>
            </a:r>
            <a:r>
              <a:rPr lang="hu-HU" altLang="hu-H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Országos kiadására 1903-ban, majd 1914-ben került sor.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1929-ben két további jegyzete jelent meg: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 -- </a:t>
            </a:r>
            <a:r>
              <a:rPr lang="hu-HU" altLang="hu-HU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„Kozmikus rakétavonatok”</a:t>
            </a:r>
            <a:r>
              <a:rPr lang="hu-HU" altLang="hu-H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és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-- </a:t>
            </a:r>
            <a:r>
              <a:rPr lang="hu-HU" altLang="hu-HU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„A világűrben való utazás céljai”</a:t>
            </a:r>
            <a:r>
              <a:rPr lang="hu-HU" altLang="hu-H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 címmel.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anose="02020603050405020304" pitchFamily="18" charset="0"/>
              </a:rPr>
              <a:t>Ezekben részletes elemzésnek veti alá a többlépcsős rakétában rejlő lehetőségeket, valamint  leírja elképzeléseit az ember űrutazásáról, s más égitesteken való megjelenéséről.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sz="2800" dirty="0">
              <a:effectLst>
                <a:outerShdw blurRad="38100" dist="38100" dir="2700000" algn="tl">
                  <a:srgbClr val="000514"/>
                </a:outerShdw>
              </a:effectLst>
            </a:endParaRP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="" xmlns:a16="http://schemas.microsoft.com/office/drawing/2014/main" id="{FCBFE5DF-72D7-4202-B40F-5DA3BBBB66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CIOLKOVSZKIJ MUNKÁSSÁGA</a:t>
            </a:r>
          </a:p>
        </p:txBody>
      </p:sp>
      <p:sp>
        <p:nvSpPr>
          <p:cNvPr id="236547" name="Rectangle 3">
            <a:extLst>
              <a:ext uri="{FF2B5EF4-FFF2-40B4-BE49-F238E27FC236}">
                <a16:creationId xmlns="" xmlns:a16="http://schemas.microsoft.com/office/drawing/2014/main" id="{073BCC3F-74AE-452B-931F-120EE90C9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solidFill>
            <a:srgbClr val="111111"/>
          </a:solidFill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Ciolkovszkij a rakétaelmélet öt alapkérdését oldotta meg:</a:t>
            </a:r>
          </a:p>
          <a:p>
            <a:pPr marL="0" indent="0" eaLnBrk="1" hangingPunct="1">
              <a:buNone/>
              <a:defRPr/>
            </a:pPr>
            <a:r>
              <a:rPr lang="hu-HU" altLang="hu-HU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Megalkotta a rakéta tömegviszonyát, vagyis az ún. Ciolkovszkij-féle számot (</a:t>
            </a:r>
            <a:r>
              <a:rPr lang="hu-HU" altLang="hu-HU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z</a:t>
            </a:r>
            <a:r>
              <a:rPr lang="hu-HU" altLang="hu-HU" sz="2800" b="1" i="1" baseline="-25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</a:t>
            </a:r>
            <a:r>
              <a:rPr lang="hu-HU" altLang="hu-HU" sz="2800" b="1" i="1" baseline="-25000" dirty="0">
                <a:solidFill>
                  <a:srgbClr val="FFFFFF"/>
                </a:solidFill>
                <a:latin typeface="Times New Roman" panose="02020603050405020304" pitchFamily="18" charset="0"/>
              </a:rPr>
              <a:t> = </a:t>
            </a:r>
            <a:r>
              <a:rPr lang="hu-HU" altLang="hu-HU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M</a:t>
            </a:r>
            <a:r>
              <a:rPr lang="hu-HU" altLang="hu-HU" sz="2800" b="1" baseline="-25000" dirty="0">
                <a:solidFill>
                  <a:srgbClr val="FFFFFF"/>
                </a:solidFill>
                <a:latin typeface="Times New Roman" panose="02020603050405020304" pitchFamily="18" charset="0"/>
              </a:rPr>
              <a:t>0</a:t>
            </a:r>
            <a:r>
              <a:rPr lang="hu-HU" altLang="hu-HU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/</a:t>
            </a:r>
            <a:r>
              <a:rPr lang="hu-HU" altLang="hu-HU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</a:t>
            </a:r>
            <a:r>
              <a:rPr lang="hu-HU" altLang="hu-HU" sz="2800" b="1" i="1" baseline="-25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ü</a:t>
            </a:r>
            <a:r>
              <a:rPr lang="hu-HU" altLang="hu-HU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); 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Ha a Szojuz rakéta egylépcsős lenne, az </a:t>
            </a:r>
            <a:r>
              <a:rPr lang="hu-HU" altLang="hu-HU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M</a:t>
            </a:r>
            <a:r>
              <a:rPr lang="hu-HU" altLang="hu-HU" sz="2800" b="1" baseline="-25000" dirty="0">
                <a:solidFill>
                  <a:srgbClr val="FFFFFF"/>
                </a:solidFill>
                <a:latin typeface="Times New Roman" panose="02020603050405020304" pitchFamily="18" charset="0"/>
              </a:rPr>
              <a:t>0</a:t>
            </a:r>
            <a:r>
              <a:rPr lang="hu-HU" altLang="hu-HU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akkor is 320 tonna, az </a:t>
            </a:r>
            <a:r>
              <a:rPr lang="hu-HU" altLang="hu-HU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</a:t>
            </a:r>
            <a:r>
              <a:rPr lang="hu-HU" altLang="hu-HU" sz="2800" b="1" i="1" baseline="-25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ü</a:t>
            </a:r>
            <a:r>
              <a:rPr lang="hu-HU" altLang="hu-HU" sz="2800" b="1" i="1" baseline="-250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akkor is</a:t>
            </a:r>
            <a:r>
              <a:rPr lang="hu-HU" altLang="hu-HU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37 </a:t>
            </a:r>
            <a:r>
              <a:rPr lang="hu-HU" altLang="hu-HU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tonna lenne</a:t>
            </a:r>
            <a:r>
              <a:rPr lang="hu-HU" altLang="hu-HU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. </a:t>
            </a:r>
            <a:r>
              <a:rPr lang="hu-HU" altLang="hu-HU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Akkor: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hu-HU" altLang="hu-HU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hu-HU" altLang="hu-HU" sz="44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609600" indent="-609600" eaLnBrk="1" hangingPunct="1">
              <a:buFont typeface="Monotype Sorts" pitchFamily="2" charset="2"/>
              <a:buAutoNum type="arabicPeriod"/>
              <a:defRPr/>
            </a:pPr>
            <a:endParaRPr lang="hu-HU" altLang="hu-HU" sz="2800" b="1" dirty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hu-HU" altLang="hu-HU" dirty="0"/>
          </a:p>
        </p:txBody>
      </p:sp>
      <p:sp>
        <p:nvSpPr>
          <p:cNvPr id="116740" name="Rectangle 6">
            <a:extLst>
              <a:ext uri="{FF2B5EF4-FFF2-40B4-BE49-F238E27FC236}">
                <a16:creationId xmlns="" xmlns:a16="http://schemas.microsoft.com/office/drawing/2014/main" id="{FDB4AB8B-7AC6-4306-ACD2-1B14E874F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</p:txBody>
      </p:sp>
      <p:sp>
        <p:nvSpPr>
          <p:cNvPr id="116741" name="Rectangle 8">
            <a:extLst>
              <a:ext uri="{FF2B5EF4-FFF2-40B4-BE49-F238E27FC236}">
                <a16:creationId xmlns="" xmlns:a16="http://schemas.microsoft.com/office/drawing/2014/main" id="{9FDD6102-EFE4-493F-B983-7BA4EFCBB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</p:txBody>
      </p:sp>
      <p:sp>
        <p:nvSpPr>
          <p:cNvPr id="116743" name="Rectangle 10">
            <a:extLst>
              <a:ext uri="{FF2B5EF4-FFF2-40B4-BE49-F238E27FC236}">
                <a16:creationId xmlns="" xmlns:a16="http://schemas.microsoft.com/office/drawing/2014/main" id="{64CDADA4-2790-421C-B733-66FC3A6E9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</p:txBody>
      </p:sp>
      <p:graphicFrame>
        <p:nvGraphicFramePr>
          <p:cNvPr id="116744" name="Object 9">
            <a:extLst>
              <a:ext uri="{FF2B5EF4-FFF2-40B4-BE49-F238E27FC236}">
                <a16:creationId xmlns="" xmlns:a16="http://schemas.microsoft.com/office/drawing/2014/main" id="{2859B6C0-2DCA-4A93-9721-367A8600A4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358414"/>
              </p:ext>
            </p:extLst>
          </p:nvPr>
        </p:nvGraphicFramePr>
        <p:xfrm>
          <a:off x="990600" y="4249739"/>
          <a:ext cx="6781800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gyenlet" r:id="rId4" imgW="1548728" imgH="431613" progId="Equation.3">
                  <p:embed/>
                </p:oleObj>
              </mc:Choice>
              <mc:Fallback>
                <p:oleObj name="Egyenlet" r:id="rId4" imgW="1548728" imgH="431613" progId="Equation.3">
                  <p:embed/>
                  <p:pic>
                    <p:nvPicPr>
                      <p:cNvPr id="116744" name="Object 9">
                        <a:extLst>
                          <a:ext uri="{FF2B5EF4-FFF2-40B4-BE49-F238E27FC236}">
                            <a16:creationId xmlns="" xmlns:a16="http://schemas.microsoft.com/office/drawing/2014/main" id="{2859B6C0-2DCA-4A93-9721-367A8600A4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249739"/>
                        <a:ext cx="6781800" cy="1908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="" xmlns:a16="http://schemas.microsoft.com/office/drawing/2014/main" id="{1B929D8B-0A02-4124-9128-86EB0B400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noFill/>
        </p:spPr>
        <p:txBody>
          <a:bodyPr/>
          <a:lstStyle/>
          <a:p>
            <a:r>
              <a:rPr lang="hu-HU" altLang="en-US" dirty="0">
                <a:effectLst/>
              </a:rPr>
              <a:t>A </a:t>
            </a:r>
            <a:r>
              <a:rPr lang="hu-HU" altLang="en-US" i="1" dirty="0" err="1">
                <a:effectLst/>
              </a:rPr>
              <a:t>v</a:t>
            </a:r>
            <a:r>
              <a:rPr lang="hu-HU" altLang="en-US" i="1" baseline="-25000" dirty="0" err="1">
                <a:effectLst/>
              </a:rPr>
              <a:t>max</a:t>
            </a:r>
            <a:r>
              <a:rPr lang="hu-HU" altLang="en-US" i="1" baseline="-25000" dirty="0">
                <a:effectLst/>
              </a:rPr>
              <a:t> </a:t>
            </a:r>
            <a:r>
              <a:rPr lang="en-US" altLang="en-US" i="1" baseline="-25000" dirty="0">
                <a:effectLst/>
              </a:rPr>
              <a:t> </a:t>
            </a:r>
            <a:r>
              <a:rPr lang="hu-HU" altLang="en-US" dirty="0">
                <a:effectLst/>
              </a:rPr>
              <a:t>MEGHATÁROZÁSA</a:t>
            </a:r>
            <a:endParaRPr lang="hu-HU" altLang="en-US" baseline="-25000" dirty="0">
              <a:effectLst/>
            </a:endParaRPr>
          </a:p>
        </p:txBody>
      </p:sp>
      <p:sp>
        <p:nvSpPr>
          <p:cNvPr id="148483" name="Rectangle 3">
            <a:extLst>
              <a:ext uri="{FF2B5EF4-FFF2-40B4-BE49-F238E27FC236}">
                <a16:creationId xmlns="" xmlns:a16="http://schemas.microsoft.com/office/drawing/2014/main" id="{53CD7D7A-81AF-415B-8407-8D71E1D81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chemeClr val="bg2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2. Kiszámolta az egylépcsős rakétával az égésvégi pontban elérhető maximális sebességet. Ebből vonta le később a következtetést, hogy: a Föld elhagyása csak, többlépcsős rakétával (</a:t>
            </a:r>
            <a:r>
              <a:rPr lang="hu-HU" altLang="hu-HU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rakétavo-nattal</a:t>
            </a:r>
            <a:r>
              <a:rPr lang="hu-HU" altLang="hu-H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) lehetséges</a:t>
            </a:r>
            <a:r>
              <a:rPr lang="hu-HU" altLang="hu-HU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7764" name="Rectangle 5">
            <a:extLst>
              <a:ext uri="{FF2B5EF4-FFF2-40B4-BE49-F238E27FC236}">
                <a16:creationId xmlns="" xmlns:a16="http://schemas.microsoft.com/office/drawing/2014/main" id="{E90C1190-1948-42D1-AB3C-25C94DAA0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</p:txBody>
      </p:sp>
      <p:sp>
        <p:nvSpPr>
          <p:cNvPr id="117766" name="Rectangle 6">
            <a:extLst>
              <a:ext uri="{FF2B5EF4-FFF2-40B4-BE49-F238E27FC236}">
                <a16:creationId xmlns="" xmlns:a16="http://schemas.microsoft.com/office/drawing/2014/main" id="{7B51A95D-7847-4F70-8109-73C907707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57800"/>
            <a:ext cx="9144000" cy="1219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2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Később</a:t>
            </a:r>
            <a:r>
              <a:rPr lang="hu-HU" altLang="en-US" sz="2800" i="0" dirty="0"/>
              <a:t> ugyanis energetikai számítások útján meghatározta a Föld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2800" i="0" dirty="0"/>
              <a:t> elhagyásához szükséges sebességet, s arra 11,2 </a:t>
            </a:r>
            <a:r>
              <a:rPr lang="hu-HU" altLang="en-US" sz="2800" dirty="0"/>
              <a:t>km/s</a:t>
            </a:r>
            <a:r>
              <a:rPr lang="hu-HU" altLang="en-US" sz="2800" i="0" dirty="0"/>
              <a:t> körüli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2800" i="0" dirty="0"/>
              <a:t>értéket kapott. Így jutott a már említett következtetésre.</a:t>
            </a:r>
          </a:p>
        </p:txBody>
      </p:sp>
      <p:graphicFrame>
        <p:nvGraphicFramePr>
          <p:cNvPr id="117765" name="Object 4">
            <a:extLst>
              <a:ext uri="{FF2B5EF4-FFF2-40B4-BE49-F238E27FC236}">
                <a16:creationId xmlns="" xmlns:a16="http://schemas.microsoft.com/office/drawing/2014/main" id="{2730A2A6-962A-40A8-9DE1-91C530AC55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41819"/>
              </p:ext>
            </p:extLst>
          </p:nvPr>
        </p:nvGraphicFramePr>
        <p:xfrm>
          <a:off x="1066800" y="3660775"/>
          <a:ext cx="7010400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gyenlet" r:id="rId4" imgW="2171700" imgH="457200" progId="Equation.3">
                  <p:embed/>
                </p:oleObj>
              </mc:Choice>
              <mc:Fallback>
                <p:oleObj name="Egyenlet" r:id="rId4" imgW="2171700" imgH="457200" progId="Equation.3">
                  <p:embed/>
                  <p:pic>
                    <p:nvPicPr>
                      <p:cNvPr id="117765" name="Object 4">
                        <a:extLst>
                          <a:ext uri="{FF2B5EF4-FFF2-40B4-BE49-F238E27FC236}">
                            <a16:creationId xmlns="" xmlns:a16="http://schemas.microsoft.com/office/drawing/2014/main" id="{2730A2A6-962A-40A8-9DE1-91C530AC55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660775"/>
                        <a:ext cx="7010400" cy="14446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="" xmlns:a16="http://schemas.microsoft.com/office/drawing/2014/main" id="{F2690F1B-AA1A-4761-8634-3777CBD576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0000FF"/>
          </a:solidFill>
        </p:spPr>
        <p:txBody>
          <a:bodyPr/>
          <a:lstStyle/>
          <a:p>
            <a:r>
              <a:rPr lang="hu-HU" altLang="en-US">
                <a:effectLst/>
              </a:rPr>
              <a:t>A </a:t>
            </a:r>
            <a:r>
              <a:rPr lang="hu-HU" altLang="en-US" i="1">
                <a:effectLst/>
              </a:rPr>
              <a:t>z</a:t>
            </a:r>
            <a:r>
              <a:rPr lang="hu-HU" altLang="en-US" i="1" baseline="-25000">
                <a:effectLst/>
              </a:rPr>
              <a:t>C </a:t>
            </a:r>
            <a:r>
              <a:rPr lang="hu-HU" altLang="en-US" baseline="-25000">
                <a:effectLst/>
              </a:rPr>
              <a:t> </a:t>
            </a:r>
            <a:r>
              <a:rPr lang="hu-HU" altLang="en-US">
                <a:effectLst/>
              </a:rPr>
              <a:t>MEGHATÁROZÁSA</a:t>
            </a:r>
            <a:endParaRPr lang="hu-HU" altLang="en-US" i="1" baseline="-25000">
              <a:effectLst/>
            </a:endParaRPr>
          </a:p>
        </p:txBody>
      </p:sp>
      <p:sp>
        <p:nvSpPr>
          <p:cNvPr id="149507" name="Rectangle 3">
            <a:extLst>
              <a:ext uri="{FF2B5EF4-FFF2-40B4-BE49-F238E27FC236}">
                <a16:creationId xmlns="" xmlns:a16="http://schemas.microsoft.com/office/drawing/2014/main" id="{D6A5205F-C657-43C6-9016-DD05D23C9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chemeClr val="bg2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3. Meghatározta a tervezett rakéta szükséges </a:t>
            </a:r>
            <a:r>
              <a:rPr lang="hu-HU" altLang="hu-HU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tö</a:t>
            </a:r>
            <a:r>
              <a:rPr lang="hu-HU" altLang="hu-H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-megviszonyának képletét (</a:t>
            </a:r>
            <a:r>
              <a:rPr lang="hu-HU" altLang="hu-HU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z</a:t>
            </a:r>
            <a:r>
              <a:rPr lang="hu-HU" altLang="hu-HU" b="1" i="1" baseline="-25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sz</a:t>
            </a:r>
            <a:r>
              <a:rPr lang="hu-HU" altLang="hu-HU" b="1" i="1" baseline="-25000" dirty="0">
                <a:solidFill>
                  <a:srgbClr val="FFFFFF"/>
                </a:solidFill>
                <a:latin typeface="Times New Roman" panose="02020603050405020304" pitchFamily="18" charset="0"/>
              </a:rPr>
              <a:t>.</a:t>
            </a:r>
            <a:r>
              <a:rPr lang="hu-HU" altLang="hu-HU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= </a:t>
            </a:r>
            <a:r>
              <a:rPr lang="hu-HU" altLang="hu-HU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e</a:t>
            </a:r>
            <a:r>
              <a:rPr lang="hu-HU" altLang="hu-HU" b="1" i="1" baseline="30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</a:t>
            </a:r>
            <a:r>
              <a:rPr lang="hu-HU" altLang="hu-HU" b="1" i="1" baseline="30000" dirty="0">
                <a:solidFill>
                  <a:srgbClr val="FFFFFF"/>
                </a:solidFill>
                <a:latin typeface="Times New Roman" panose="02020603050405020304" pitchFamily="18" charset="0"/>
              </a:rPr>
              <a:t>/w</a:t>
            </a:r>
            <a:r>
              <a:rPr lang="hu-HU" altLang="hu-HU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);</a:t>
            </a:r>
            <a:endParaRPr lang="hu-HU" altLang="hu-HU" b="1" i="1" baseline="300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hu-HU" altLang="en-US" dirty="0">
              <a:effectLst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hu-HU" altLang="en-US" dirty="0">
              <a:effectLst/>
            </a:endParaRPr>
          </a:p>
        </p:txBody>
      </p:sp>
      <p:sp>
        <p:nvSpPr>
          <p:cNvPr id="118788" name="Rectangle 5">
            <a:extLst>
              <a:ext uri="{FF2B5EF4-FFF2-40B4-BE49-F238E27FC236}">
                <a16:creationId xmlns="" xmlns:a16="http://schemas.microsoft.com/office/drawing/2014/main" id="{2BE21370-D7CF-4451-AB05-D4EFF97EA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</p:txBody>
      </p:sp>
      <p:sp>
        <p:nvSpPr>
          <p:cNvPr id="118789" name="Rectangle 8">
            <a:extLst>
              <a:ext uri="{FF2B5EF4-FFF2-40B4-BE49-F238E27FC236}">
                <a16:creationId xmlns="" xmlns:a16="http://schemas.microsoft.com/office/drawing/2014/main" id="{30B33DD9-8242-420F-9F29-E6058BDF4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</p:txBody>
      </p:sp>
      <p:graphicFrame>
        <p:nvGraphicFramePr>
          <p:cNvPr id="118790" name="Object 7">
            <a:extLst>
              <a:ext uri="{FF2B5EF4-FFF2-40B4-BE49-F238E27FC236}">
                <a16:creationId xmlns="" xmlns:a16="http://schemas.microsoft.com/office/drawing/2014/main" id="{3AEFF497-5492-4F37-B481-19D016435C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2438400"/>
          <a:ext cx="6934200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gyenlet" r:id="rId4" imgW="2565400" imgH="787400" progId="Equation.3">
                  <p:embed/>
                </p:oleObj>
              </mc:Choice>
              <mc:Fallback>
                <p:oleObj name="Egyenlet" r:id="rId4" imgW="2565400" imgH="787400" progId="Equation.3">
                  <p:embed/>
                  <p:pic>
                    <p:nvPicPr>
                      <p:cNvPr id="118790" name="Object 7">
                        <a:extLst>
                          <a:ext uri="{FF2B5EF4-FFF2-40B4-BE49-F238E27FC236}">
                            <a16:creationId xmlns="" xmlns:a16="http://schemas.microsoft.com/office/drawing/2014/main" id="{3AEFF497-5492-4F37-B481-19D016435C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438400"/>
                        <a:ext cx="6934200" cy="2000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91" name="Rectangle 11">
            <a:extLst>
              <a:ext uri="{FF2B5EF4-FFF2-40B4-BE49-F238E27FC236}">
                <a16:creationId xmlns="" xmlns:a16="http://schemas.microsoft.com/office/drawing/2014/main" id="{42C9BCA6-4BB7-4B9E-A0E6-44BD8874D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0600"/>
            <a:ext cx="9144000" cy="2057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2800" i="0" dirty="0"/>
              <a:t>Ez azt jelenti, hogy a feladat végrehajtásához 308 t hajtóanyagra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2800" i="0" dirty="0"/>
              <a:t>van szükség, így a hasznos tömegre és a szerkezeti elemekre össze-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2800" i="0" dirty="0" err="1"/>
              <a:t>sen</a:t>
            </a:r>
            <a:r>
              <a:rPr lang="hu-HU" altLang="en-US" sz="2800" i="0" dirty="0"/>
              <a:t> 11,639 t használható fel. Erre itt, korábban 37 tonna állt </a:t>
            </a:r>
            <a:r>
              <a:rPr lang="hu-HU" altLang="en-US" sz="2800" i="0" dirty="0" err="1"/>
              <a:t>ren-</a:t>
            </a:r>
            <a:endParaRPr lang="hu-HU" altLang="en-US" sz="2800" i="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2800" i="0" dirty="0" err="1"/>
              <a:t>delkezésre</a:t>
            </a:r>
            <a:r>
              <a:rPr lang="hu-HU" altLang="en-US" sz="2800" i="0" dirty="0"/>
              <a:t>. Egyértelm</a:t>
            </a:r>
            <a:r>
              <a:rPr lang="hu-HU" altLang="en-US" sz="2800" i="0" dirty="0">
                <a:cs typeface="Times New Roman" panose="02020603050405020304" pitchFamily="18" charset="0"/>
              </a:rPr>
              <a:t>ű</a:t>
            </a:r>
            <a:r>
              <a:rPr lang="hu-HU" altLang="en-US" sz="2800" i="0" dirty="0"/>
              <a:t>, hogy ilyen rakétát nem lehet megépíteni.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="" xmlns:a16="http://schemas.microsoft.com/office/drawing/2014/main" id="{0DE5A3CE-2603-45B8-8123-87912B3735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hu-HU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II. K. S. MEGHATÁROZÁSA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9555" name="Rectangle 3">
                <a:extLst>
                  <a:ext uri="{FF2B5EF4-FFF2-40B4-BE49-F238E27FC236}">
                    <a16:creationId xmlns="" xmlns:a16="http://schemas.microsoft.com/office/drawing/2014/main" id="{699541A6-CB0E-4A49-8858-96091A394B49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1066800"/>
                <a:ext cx="9144000" cy="5791200"/>
              </a:xfrm>
              <a:solidFill>
                <a:schemeClr val="bg2"/>
              </a:solidFill>
            </p:spPr>
            <p:txBody>
              <a:bodyPr/>
              <a:lstStyle/>
              <a:p>
                <a:pPr marL="180975" indent="-179388" algn="just" eaLnBrk="1" hangingPunct="1">
                  <a:buFont typeface="Wingdings" panose="05000000000000000000" pitchFamily="2" charset="2"/>
                  <a:buNone/>
                  <a:defRPr/>
                </a:pPr>
                <a:r>
                  <a:rPr lang="hu-HU" altLang="hu-HU" sz="2400" b="1" dirty="0">
                    <a:solidFill>
                      <a:srgbClr val="FFFFFF"/>
                    </a:solidFill>
                    <a:latin typeface="Times New Roman" panose="02020603050405020304" pitchFamily="18" charset="0"/>
                  </a:rPr>
                  <a:t>4. Megalkotta a bármely égitestre – így elsősorban a Földre is – érvényes második kozmikus sebesség képletét;</a:t>
                </a:r>
              </a:p>
              <a:p>
                <a:pPr marL="180975" indent="-179388" algn="just" eaLnBrk="1" hangingPunct="1">
                  <a:lnSpc>
                    <a:spcPct val="9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hu-HU" altLang="hu-H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már említett könyvecskéjében azt írja: </a:t>
                </a:r>
                <a:r>
                  <a:rPr lang="hu-HU" altLang="hu-H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„Tételezzük fel, hogy a magas-</a:t>
                </a:r>
                <a:r>
                  <a:rPr lang="hu-HU" altLang="hu-H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ság</a:t>
                </a:r>
                <a:r>
                  <a:rPr lang="hu-HU" altLang="hu-H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növekedésével, a nehézségi gyorsulás értéke nem változik. </a:t>
                </a:r>
                <a:r>
                  <a:rPr lang="hu-HU" altLang="hu-H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Téte-lezzük</a:t>
                </a:r>
                <a:r>
                  <a:rPr lang="hu-HU" altLang="hu-H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fel továbbá, hogy ilyen viszonyok között, egy bizonyos tömeget egy földsugárnyi magasságra</a:t>
                </a:r>
                <a:r>
                  <a:rPr lang="hu-HU" altLang="hu-H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altLang="hu-H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emelünk. Ekkor annyi munkát végeztünk, amennyivel a Földet végleg elhagyhatjuk!” </a:t>
                </a:r>
                <a:endParaRPr lang="hu-HU" altLang="hu-HU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975" indent="-179388" algn="just" eaLnBrk="1" hangingPunct="1">
                  <a:lnSpc>
                    <a:spcPct val="90000"/>
                  </a:lnSpc>
                  <a:buNone/>
                  <a:defRPr/>
                </a:pPr>
                <a:r>
                  <a:rPr lang="hu-HU" altLang="hu-HU" sz="2800" b="1" i="1" dirty="0">
                    <a:effectLst/>
                    <a:latin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altLang="hu-HU" sz="4000" b="1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altLang="hu-HU" sz="4000" b="1" i="1" dirty="0">
                            <a:effectLst/>
                            <a:latin typeface="Cambria Math" panose="02040503050406030204" pitchFamily="18" charset="0"/>
                          </a:rPr>
                          <m:t>𝒎𝒗</m:t>
                        </m:r>
                        <m:r>
                          <a:rPr lang="hu-HU" altLang="hu-HU" sz="4000" b="1" i="1" baseline="30000" dirty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hu-HU" sz="4000" b="1" i="1" dirty="0" smtClean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hu-HU" sz="2800" b="1" dirty="0"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lang="hu-HU" altLang="hu-HU" sz="2800" b="1" dirty="0">
                    <a:effectLst/>
                    <a:latin typeface="Times New Roman" panose="02020603050405020304" pitchFamily="18" charset="0"/>
                  </a:rPr>
                  <a:t>=</a:t>
                </a:r>
                <a:r>
                  <a:rPr lang="en-US" altLang="hu-HU" sz="2800" b="1" dirty="0"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lang="hu-HU" altLang="hu-HU" sz="2800" b="1" i="1" dirty="0">
                    <a:effectLst/>
                    <a:latin typeface="Times New Roman" panose="02020603050405020304" pitchFamily="18" charset="0"/>
                  </a:rPr>
                  <a:t>mg</a:t>
                </a:r>
                <a:r>
                  <a:rPr lang="hu-HU" altLang="hu-HU" sz="2800" b="1" baseline="-25000" dirty="0">
                    <a:effectLst/>
                    <a:latin typeface="Times New Roman" panose="02020603050405020304" pitchFamily="18" charset="0"/>
                  </a:rPr>
                  <a:t>0</a:t>
                </a:r>
                <a:r>
                  <a:rPr lang="hu-HU" altLang="hu-HU" sz="2800" b="1" i="1" dirty="0">
                    <a:effectLst/>
                    <a:latin typeface="Times New Roman" panose="02020603050405020304" pitchFamily="18" charset="0"/>
                  </a:rPr>
                  <a:t>R</a:t>
                </a:r>
                <a:r>
                  <a:rPr lang="hu-HU" altLang="hu-HU" sz="2800" b="1" baseline="-25000" dirty="0">
                    <a:effectLst/>
                    <a:latin typeface="Times New Roman" panose="02020603050405020304" pitchFamily="18" charset="0"/>
                  </a:rPr>
                  <a:t>0 </a:t>
                </a:r>
                <a:r>
                  <a:rPr lang="hu-HU" altLang="hu-HU" sz="2800" b="1" dirty="0">
                    <a:effectLst/>
                    <a:latin typeface="Times New Roman" panose="02020603050405020304" pitchFamily="18" charset="0"/>
                  </a:rPr>
                  <a:t>;     </a:t>
                </a:r>
                <a:r>
                  <a:rPr lang="hu-HU" altLang="hu-HU" b="1" i="1" dirty="0">
                    <a:effectLst/>
                    <a:latin typeface="Times New Roman" panose="02020603050405020304" pitchFamily="18" charset="0"/>
                  </a:rPr>
                  <a:t>v</a:t>
                </a:r>
                <a:r>
                  <a:rPr lang="hu-HU" altLang="hu-HU" b="1" baseline="30000" dirty="0">
                    <a:effectLst/>
                    <a:latin typeface="Times New Roman" panose="02020603050405020304" pitchFamily="18" charset="0"/>
                  </a:rPr>
                  <a:t>2</a:t>
                </a:r>
                <a:r>
                  <a:rPr lang="hu-HU" altLang="hu-HU" b="1" i="1" dirty="0">
                    <a:effectLst/>
                    <a:latin typeface="Times New Roman" panose="02020603050405020304" pitchFamily="18" charset="0"/>
                  </a:rPr>
                  <a:t> = </a:t>
                </a:r>
                <a:r>
                  <a:rPr lang="hu-HU" altLang="hu-HU" b="1" dirty="0">
                    <a:effectLst/>
                    <a:latin typeface="Times New Roman" panose="02020603050405020304" pitchFamily="18" charset="0"/>
                  </a:rPr>
                  <a:t>2</a:t>
                </a:r>
                <a:r>
                  <a:rPr lang="hu-HU" altLang="hu-HU" b="1" i="1" dirty="0">
                    <a:effectLst/>
                    <a:latin typeface="Times New Roman" panose="02020603050405020304" pitchFamily="18" charset="0"/>
                  </a:rPr>
                  <a:t>g</a:t>
                </a:r>
                <a:r>
                  <a:rPr lang="hu-HU" altLang="hu-HU" b="1" baseline="-25000" dirty="0">
                    <a:effectLst/>
                    <a:latin typeface="Times New Roman" panose="02020603050405020304" pitchFamily="18" charset="0"/>
                  </a:rPr>
                  <a:t>0</a:t>
                </a:r>
                <a:r>
                  <a:rPr lang="hu-HU" altLang="hu-HU" b="1" i="1" dirty="0">
                    <a:effectLst/>
                    <a:latin typeface="Times New Roman" panose="02020603050405020304" pitchFamily="18" charset="0"/>
                  </a:rPr>
                  <a:t>R</a:t>
                </a:r>
                <a:r>
                  <a:rPr lang="hu-HU" altLang="hu-HU" b="1" baseline="-25000" dirty="0">
                    <a:effectLst/>
                    <a:latin typeface="Times New Roman" panose="02020603050405020304" pitchFamily="18" charset="0"/>
                  </a:rPr>
                  <a:t>0 </a:t>
                </a:r>
                <a:r>
                  <a:rPr lang="hu-HU" altLang="hu-HU" b="1" dirty="0">
                    <a:effectLst/>
                    <a:latin typeface="Times New Roman" panose="02020603050405020304" pitchFamily="18" charset="0"/>
                  </a:rPr>
                  <a:t>;</a:t>
                </a:r>
                <a:r>
                  <a:rPr lang="en-US" altLang="hu-HU" b="1" dirty="0">
                    <a:effectLst/>
                    <a:latin typeface="Times New Roman" panose="02020603050405020304" pitchFamily="18" charset="0"/>
                  </a:rPr>
                  <a:t>  </a:t>
                </a:r>
                <a:r>
                  <a:rPr lang="hu-HU" altLang="hu-HU" b="1" dirty="0">
                    <a:effectLst/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hu-HU" altLang="hu-HU" b="1" i="1" dirty="0" smtClean="0">
                        <a:effectLst/>
                        <a:latin typeface="Cambria Math" panose="02040503050406030204" pitchFamily="18" charset="0"/>
                      </a:rPr>
                      <m:t>𝒗</m:t>
                    </m:r>
                    <m:r>
                      <a:rPr lang="hu-HU" altLang="hu-HU" b="1" i="1" dirty="0" smtClean="0">
                        <a:effectLst/>
                        <a:latin typeface="Cambria Math" panose="02040503050406030204" pitchFamily="18" charset="0"/>
                      </a:rPr>
                      <m:t> =</m:t>
                    </m:r>
                    <m:rad>
                      <m:radPr>
                        <m:degHide m:val="on"/>
                        <m:ctrlPr>
                          <a:rPr lang="hu-HU" altLang="hu-HU" b="1" i="1" dirty="0"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hu-HU" altLang="hu-HU" b="1" i="1" dirty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hu-HU" altLang="hu-HU" b="1" i="1" dirty="0">
                            <a:effectLst/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hu-HU" altLang="hu-HU" b="1" i="1" baseline="-25000" dirty="0"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hu-HU" altLang="hu-HU" b="1" i="1" dirty="0">
                            <a:effectLst/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hu-HU" altLang="hu-HU" b="1" i="1" baseline="-25000" dirty="0"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rad>
                    <m:r>
                      <a:rPr lang="hu-HU" altLang="hu-HU" b="1" i="1" dirty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u-HU" altLang="hu-HU" b="1" dirty="0">
                    <a:effectLst/>
                    <a:latin typeface="Times New Roman" panose="02020603050405020304" pitchFamily="18" charset="0"/>
                  </a:rPr>
                  <a:t>; </a:t>
                </a:r>
                <a:endParaRPr lang="hu-HU" altLang="hu-HU" sz="2400" b="1" dirty="0">
                  <a:effectLst/>
                  <a:latin typeface="Times New Roman" panose="02020603050405020304" pitchFamily="18" charset="0"/>
                </a:endParaRPr>
              </a:p>
              <a:p>
                <a:pPr marL="180975" indent="-179388" algn="just">
                  <a:spcBef>
                    <a:spcPct val="50000"/>
                  </a:spcBef>
                  <a:buFont typeface="Wingdings" panose="05000000000000000000" pitchFamily="2" charset="2"/>
                  <a:buNone/>
                  <a:defRPr/>
                </a:pPr>
                <a:r>
                  <a:rPr lang="hu-HU" altLang="hu-HU" sz="2400" b="1" dirty="0">
                    <a:effectLst/>
                    <a:latin typeface="Times New Roman" panose="02020603050405020304" pitchFamily="18" charset="0"/>
                  </a:rPr>
                  <a:t>E képlet pedig a </a:t>
                </a:r>
                <a:r>
                  <a:rPr lang="en-US" altLang="hu-HU" sz="2400" b="1" dirty="0">
                    <a:effectLst/>
                    <a:latin typeface="Times New Roman" panose="02020603050405020304" pitchFamily="18" charset="0"/>
                  </a:rPr>
                  <a:t>parabola-, </a:t>
                </a:r>
                <a:r>
                  <a:rPr lang="en-US" altLang="hu-HU" sz="2400" b="1" dirty="0" err="1">
                    <a:effectLst/>
                    <a:latin typeface="Times New Roman" panose="02020603050405020304" pitchFamily="18" charset="0"/>
                  </a:rPr>
                  <a:t>vag</a:t>
                </a:r>
                <a:r>
                  <a:rPr lang="hu-HU" altLang="hu-HU" sz="2400" b="1" dirty="0" err="1">
                    <a:effectLst/>
                    <a:latin typeface="Times New Roman" panose="02020603050405020304" pitchFamily="18" charset="0"/>
                  </a:rPr>
                  <a:t>yis</a:t>
                </a:r>
                <a:r>
                  <a:rPr lang="hu-HU" altLang="hu-HU" sz="2400" b="1" dirty="0">
                    <a:effectLst/>
                    <a:latin typeface="Times New Roman" panose="02020603050405020304" pitchFamily="18" charset="0"/>
                  </a:rPr>
                  <a:t> a</a:t>
                </a:r>
                <a:r>
                  <a:rPr lang="en-US" altLang="hu-HU" sz="2400" b="1" dirty="0"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lang="hu-HU" altLang="hu-HU" sz="2400" b="1" dirty="0">
                    <a:effectLst/>
                    <a:latin typeface="Times New Roman" panose="02020603050405020304" pitchFamily="18" charset="0"/>
                  </a:rPr>
                  <a:t>második  kozmikus sebesség ér-</a:t>
                </a:r>
                <a:r>
                  <a:rPr lang="hu-HU" altLang="hu-HU" sz="2400" b="1" dirty="0" err="1">
                    <a:effectLst/>
                    <a:latin typeface="Times New Roman" panose="02020603050405020304" pitchFamily="18" charset="0"/>
                  </a:rPr>
                  <a:t>tékét</a:t>
                </a:r>
                <a:r>
                  <a:rPr lang="hu-HU" altLang="hu-HU" sz="2400" b="1" dirty="0">
                    <a:effectLst/>
                    <a:latin typeface="Times New Roman" panose="02020603050405020304" pitchFamily="18" charset="0"/>
                  </a:rPr>
                  <a:t> adja. E képlet alapján levonhatjuk a következtetést, amely minden égitestre vonatkozik: az első kozmikus sebesség négyzet-gyök kétszerese a második kozmikus sebesség értékét adja. </a:t>
                </a:r>
                <a:endParaRPr lang="en-GB" altLang="hu-HU" sz="2400" b="1" baseline="-25000" dirty="0">
                  <a:effectLst/>
                  <a:latin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  <a:buFont typeface="Wingdings" panose="05000000000000000000" pitchFamily="2" charset="2"/>
                  <a:buNone/>
                  <a:defRPr/>
                </a:pPr>
                <a:endParaRPr lang="hu-HU" altLang="hu-HU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9555" name="Rectangle 3">
                <a:extLst>
                  <a:ext uri="{FF2B5EF4-FFF2-40B4-BE49-F238E27FC236}">
                    <a16:creationId xmlns:a16="http://schemas.microsoft.com/office/drawing/2014/main" id="{699541A6-CB0E-4A49-8858-96091A394B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066800"/>
                <a:ext cx="9144000" cy="5791200"/>
              </a:xfrm>
              <a:blipFill>
                <a:blip r:embed="rId3"/>
                <a:stretch>
                  <a:fillRect l="-1067" t="-947" r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813" name="Rectangle 7">
            <a:extLst>
              <a:ext uri="{FF2B5EF4-FFF2-40B4-BE49-F238E27FC236}">
                <a16:creationId xmlns="" xmlns:a16="http://schemas.microsoft.com/office/drawing/2014/main" id="{9AE88364-71B7-4527-BA32-6F968857C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DF34F08D-3BB3-4287-AC82-42E2ABD6FB8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3600">
                <a:solidFill>
                  <a:schemeClr val="tx1"/>
                </a:solidFill>
              </a:rPr>
              <a:t>A MÁSODIK KOZMIKUS SEBESSÉG</a:t>
            </a:r>
            <a:br>
              <a:rPr lang="hu-HU" altLang="hu-HU" sz="3600">
                <a:solidFill>
                  <a:schemeClr val="tx1"/>
                </a:solidFill>
              </a:rPr>
            </a:br>
            <a:r>
              <a:rPr lang="hu-HU" altLang="hu-HU" sz="3600">
                <a:solidFill>
                  <a:schemeClr val="tx1"/>
                </a:solidFill>
              </a:rPr>
              <a:t>MEGHATÁROZÁSA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="" xmlns:a16="http://schemas.microsoft.com/office/drawing/2014/main" id="{0A02A66B-6C07-488C-8644-176E8AD18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chemeClr val="bg2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4000" b="1" i="1" baseline="-250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Beneda</a:t>
            </a:r>
            <a:r>
              <a:rPr lang="hu-HU" altLang="hu-HU" sz="4000" b="1" i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Károly levezette azt a matematikai folyamatot, amelyet nagy valószínűséggel  Ciolkovszkij is követett.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 sz="4000" b="1" i="1" baseline="-2500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4000" b="1" i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Ez az anyag részletesen kifejtve az alábbi honlapon olvasható, illetve röviden kifejtve a további anyagban látható::</a:t>
            </a:r>
            <a:r>
              <a:rPr lang="hu-HU" altLang="hu-HU" sz="40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4000" b="1" baseline="-2500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40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hu-HU" altLang="hu-HU" sz="40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http://emberesavilagur.uw.hu/index.html</a:t>
            </a:r>
            <a:r>
              <a:rPr lang="hu-HU" altLang="hu-HU" sz="40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altLang="hu-HU" sz="4000" dirty="0">
              <a:effectLst/>
            </a:endParaRP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="" xmlns:a16="http://schemas.microsoft.com/office/drawing/2014/main" id="{8FF7781E-F542-41D7-8C81-BD9F16FB3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</p:spPr>
        <p:txBody>
          <a:bodyPr/>
          <a:lstStyle/>
          <a:p>
            <a:r>
              <a:rPr lang="hu-HU" altLang="en-US" sz="3200">
                <a:effectLst/>
              </a:rPr>
              <a:t>A </a:t>
            </a:r>
            <a:r>
              <a:rPr lang="hu-HU" altLang="en-US" sz="3200" i="1">
                <a:effectLst/>
              </a:rPr>
              <a:t>g</a:t>
            </a:r>
            <a:r>
              <a:rPr lang="hu-HU" altLang="en-US" sz="3200">
                <a:effectLst/>
              </a:rPr>
              <a:t> és a </a:t>
            </a:r>
            <a:r>
              <a:rPr lang="hu-HU" altLang="en-US" sz="3200" i="1">
                <a:effectLst/>
              </a:rPr>
              <a:t>Q </a:t>
            </a:r>
            <a:r>
              <a:rPr lang="hu-HU" altLang="en-US" sz="3200">
                <a:effectLst/>
              </a:rPr>
              <a:t>MEGHATÁROZÁSÁRA SZOLGÁLÓ</a:t>
            </a:r>
            <a:br>
              <a:rPr lang="hu-HU" altLang="en-US" sz="3200">
                <a:effectLst/>
              </a:rPr>
            </a:br>
            <a:r>
              <a:rPr lang="hu-HU" altLang="en-US" sz="3200">
                <a:effectLst/>
              </a:rPr>
              <a:t>KÉPLET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="" xmlns:a16="http://schemas.microsoft.com/office/drawing/2014/main" id="{4075F8CC-7933-4DCF-BA38-89913056C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solidFill>
            <a:schemeClr val="bg2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5. Megalkotta a nehézségi gyorsulás (</a:t>
            </a:r>
            <a:r>
              <a:rPr lang="hu-HU" altLang="hu-HU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g)</a:t>
            </a:r>
            <a:r>
              <a:rPr lang="hu-HU" altLang="hu-H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és a és a levegő ellenállásának (</a:t>
            </a:r>
            <a:r>
              <a:rPr lang="hu-HU" altLang="hu-HU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Q)</a:t>
            </a:r>
            <a:r>
              <a:rPr lang="hu-HU" altLang="hu-H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értéke leküzdéséhez  szükséges sebesség meghatározásának  képletét, amely az alábbi: </a:t>
            </a:r>
            <a:endParaRPr lang="hu-HU" altLang="en-US" dirty="0">
              <a:effectLst/>
            </a:endParaRPr>
          </a:p>
        </p:txBody>
      </p:sp>
      <p:sp>
        <p:nvSpPr>
          <p:cNvPr id="121860" name="Rectangle 5">
            <a:extLst>
              <a:ext uri="{FF2B5EF4-FFF2-40B4-BE49-F238E27FC236}">
                <a16:creationId xmlns="" xmlns:a16="http://schemas.microsoft.com/office/drawing/2014/main" id="{3DD98A75-269C-42DD-9A81-E1CBB51EC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861" name="Object 4">
                <a:extLst>
                  <a:ext uri="{FF2B5EF4-FFF2-40B4-BE49-F238E27FC236}">
                    <a16:creationId xmlns="" xmlns:a16="http://schemas.microsoft.com/office/drawing/2014/main" id="{44ABED4D-7D8D-4F7B-A991-322EC7856F1B}"/>
                  </a:ext>
                </a:extLst>
              </p:cNvPr>
              <p:cNvSpPr txBox="1"/>
              <p:nvPr/>
            </p:nvSpPr>
            <p:spPr bwMode="auto">
              <a:xfrm>
                <a:off x="0" y="3810000"/>
                <a:ext cx="914400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 (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3300 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⋅ 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9,81 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14 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,648=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    =3300 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(1−0,7) 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2,157=2135 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861" name="Object 4">
                <a:extLst>
                  <a:ext uri="{FF2B5EF4-FFF2-40B4-BE49-F238E27FC236}">
                    <a16:creationId xmlns:a16="http://schemas.microsoft.com/office/drawing/2014/main" id="{44ABED4D-7D8D-4F7B-A991-322EC7856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810000"/>
                <a:ext cx="9144000" cy="1828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="" xmlns:a16="http://schemas.microsoft.com/office/drawing/2014/main" id="{0C45E693-452F-4E67-82C7-396C6958D66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rgbClr val="0000FF"/>
          </a:solidFill>
          <a:ln w="5715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1000" b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hu-HU" altLang="hu-HU" sz="1000" b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hu-HU" altLang="hu-HU" sz="4800">
                <a:solidFill>
                  <a:schemeClr val="tx1"/>
                </a:solidFill>
                <a:effectLst/>
                <a:latin typeface="Times New Roman" pitchFamily="18" charset="0"/>
              </a:rPr>
              <a:t>ARISZTOTELÉSZ </a:t>
            </a:r>
            <a:br>
              <a:rPr lang="hu-HU" altLang="hu-HU" sz="480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hu-HU" altLang="hu-HU">
                <a:solidFill>
                  <a:schemeClr val="tx1"/>
                </a:solidFill>
                <a:effectLst/>
                <a:latin typeface="Times New Roman" pitchFamily="18" charset="0"/>
              </a:rPr>
              <a:t>(*i. e. 384–†324)</a:t>
            </a:r>
            <a:r>
              <a:rPr lang="hu-HU" altLang="hu-HU">
                <a:latin typeface="Times New Roman" pitchFamily="18" charset="0"/>
              </a:rPr>
              <a:t>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="" xmlns:a16="http://schemas.microsoft.com/office/drawing/2014/main" id="{F3F2784F-C9CE-4F50-A285-A4587A95F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rgbClr val="000000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Az ókor legátfogóbb kutató és elemző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elméje. Filozófiai és szaktudományos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szempontból egyaránt alapvető művei-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dirty="0" err="1">
                <a:effectLst/>
                <a:latin typeface="Times New Roman" panose="02020603050405020304" pitchFamily="18" charset="0"/>
              </a:rPr>
              <a:t>ben</a:t>
            </a: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 rendszerezte korának szinte minden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ismeretét az irodalomtól </a:t>
            </a:r>
            <a:r>
              <a:rPr lang="hu-HU" altLang="hu-HU" sz="2800" b="1" i="1" dirty="0">
                <a:effectLst/>
                <a:latin typeface="Times New Roman" panose="02020603050405020304" pitchFamily="18" charset="0"/>
              </a:rPr>
              <a:t>(Poétika),</a:t>
            </a: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 a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természettudományokon </a:t>
            </a:r>
            <a:r>
              <a:rPr lang="hu-HU" altLang="hu-HU" sz="2800" b="1" i="1" dirty="0">
                <a:effectLst/>
                <a:latin typeface="Times New Roman" panose="02020603050405020304" pitchFamily="18" charset="0"/>
              </a:rPr>
              <a:t>(Fizika) </a:t>
            </a: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és a </a:t>
            </a:r>
            <a:endParaRPr lang="en-US" altLang="hu-HU" sz="2800" b="1" dirty="0">
              <a:effectLst/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i="1" dirty="0">
                <a:effectLst/>
                <a:latin typeface="Times New Roman" panose="02020603050405020304" pitchFamily="18" charset="0"/>
              </a:rPr>
              <a:t>Politiká</a:t>
            </a: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n át eljutott egészen a „természettudományon túli”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metafizikai és logikai  ismeretekig. E nagyszerű tudós,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dirty="0" err="1">
                <a:effectLst/>
                <a:latin typeface="Times New Roman" panose="02020603050405020304" pitchFamily="18" charset="0"/>
              </a:rPr>
              <a:t>Platon</a:t>
            </a: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 tanítványa és az ókor hadvezéróriásának, Nagy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800" b="1" dirty="0">
                <a:effectLst/>
                <a:latin typeface="Times New Roman" panose="02020603050405020304" pitchFamily="18" charset="0"/>
              </a:rPr>
              <a:t>Sándornak a nevelője volt.</a:t>
            </a:r>
            <a:r>
              <a:rPr lang="hu-HU" altLang="hu-HU" sz="2800" dirty="0">
                <a:effectLst/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7412" name="Object 4">
            <a:extLst>
              <a:ext uri="{FF2B5EF4-FFF2-40B4-BE49-F238E27FC236}">
                <a16:creationId xmlns="" xmlns:a16="http://schemas.microsoft.com/office/drawing/2014/main" id="{3C763C85-F0D5-4F43-B21E-D765C74188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1524000"/>
          <a:ext cx="28194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lip" r:id="rId5" imgW="2108863" imgH="2392482" progId="MS_ClipArt_Gallery.5">
                  <p:embed/>
                </p:oleObj>
              </mc:Choice>
              <mc:Fallback>
                <p:oleObj name="Clip" r:id="rId5" imgW="2108863" imgH="2392482" progId="MS_ClipArt_Gallery.5">
                  <p:embed/>
                  <p:pic>
                    <p:nvPicPr>
                      <p:cNvPr id="17412" name="Object 4">
                        <a:extLst>
                          <a:ext uri="{FF2B5EF4-FFF2-40B4-BE49-F238E27FC236}">
                            <a16:creationId xmlns="" xmlns:a16="http://schemas.microsoft.com/office/drawing/2014/main" id="{3C763C85-F0D5-4F43-B21E-D765C74188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524000"/>
                        <a:ext cx="2819400" cy="31242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4" name="KATTINT.WAV"/>
      </p:stSnd>
    </p:sndAc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="" xmlns:a16="http://schemas.microsoft.com/office/drawing/2014/main" id="{FE7753F1-C613-4E98-A72B-7B08AC07FE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rgbClr val="FFFFFF"/>
                </a:solidFill>
                <a:latin typeface="Times New Roman" pitchFamily="18" charset="0"/>
              </a:rPr>
              <a:t>ROBERT H. GODDARD </a:t>
            </a:r>
            <a:br>
              <a:rPr lang="hu-HU" altLang="hu-HU" sz="40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hu-HU" altLang="hu-HU" sz="4000">
                <a:solidFill>
                  <a:srgbClr val="FFFFFF"/>
                </a:solidFill>
                <a:latin typeface="Times New Roman" pitchFamily="18" charset="0"/>
              </a:rPr>
              <a:t>(1882–1945)</a:t>
            </a:r>
          </a:p>
        </p:txBody>
      </p:sp>
      <p:sp>
        <p:nvSpPr>
          <p:cNvPr id="238595" name="Rectangle 3">
            <a:extLst>
              <a:ext uri="{FF2B5EF4-FFF2-40B4-BE49-F238E27FC236}">
                <a16:creationId xmlns="" xmlns:a16="http://schemas.microsoft.com/office/drawing/2014/main" id="{19C3948F-7153-4975-A0F9-EB518A8CCD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9144000" cy="2667000"/>
          </a:xfrm>
          <a:solidFill>
            <a:schemeClr val="bg2"/>
          </a:solidFill>
        </p:spPr>
        <p:txBody>
          <a:bodyPr/>
          <a:lstStyle/>
          <a:p>
            <a:pPr marL="180975" indent="-161925" algn="just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hu-HU" altLang="hu-HU" dirty="0">
                <a:solidFill>
                  <a:srgbClr val="FFFFFF"/>
                </a:solidFill>
                <a:latin typeface="Times New Roman" panose="02020603050405020304" pitchFamily="18" charset="0"/>
              </a:rPr>
              <a:t>1908-ban a bolygóközi űrrepülés lehetőségéről írt jegyzetet. 1912-től kísérletezett rakétákkal. 1914-ben kapott amerikai szabadalmat többlépcsős, valamint SZHR-</a:t>
            </a:r>
            <a:r>
              <a:rPr lang="hu-HU" altLang="hu-HU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ra</a:t>
            </a:r>
            <a:r>
              <a:rPr lang="hu-HU" altLang="hu-HU" dirty="0">
                <a:solidFill>
                  <a:srgbClr val="FFFFFF"/>
                </a:solidFill>
                <a:latin typeface="Times New Roman" panose="02020603050405020304" pitchFamily="18" charset="0"/>
              </a:rPr>
              <a:t>. 1915–1920 között szilárd hajtóanyagú rakétát épített.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dirty="0"/>
          </a:p>
        </p:txBody>
      </p:sp>
      <p:graphicFrame>
        <p:nvGraphicFramePr>
          <p:cNvPr id="122884" name="Object 4">
            <a:extLst>
              <a:ext uri="{FF2B5EF4-FFF2-40B4-BE49-F238E27FC236}">
                <a16:creationId xmlns="" xmlns:a16="http://schemas.microsoft.com/office/drawing/2014/main" id="{AE1C974D-EE90-40BE-BEDC-F1E9BBFC20EA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10331530"/>
              </p:ext>
            </p:extLst>
          </p:nvPr>
        </p:nvGraphicFramePr>
        <p:xfrm>
          <a:off x="6365875" y="3573887"/>
          <a:ext cx="277812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Klip" r:id="rId4" imgW="1304326" imgH="1645923" progId="MS_ClipArt_Gallery.2">
                  <p:embed/>
                </p:oleObj>
              </mc:Choice>
              <mc:Fallback>
                <p:oleObj name="Klip" r:id="rId4" imgW="1304326" imgH="1645923" progId="MS_ClipArt_Gallery.2">
                  <p:embed/>
                  <p:pic>
                    <p:nvPicPr>
                      <p:cNvPr id="122884" name="Object 4">
                        <a:extLst>
                          <a:ext uri="{FF2B5EF4-FFF2-40B4-BE49-F238E27FC236}">
                            <a16:creationId xmlns="" xmlns:a16="http://schemas.microsoft.com/office/drawing/2014/main" id="{AE1C974D-EE90-40BE-BEDC-F1E9BBFC20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75" y="3573887"/>
                        <a:ext cx="2778125" cy="3276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6F53635B-5931-4647-B0D0-599320867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114800"/>
            <a:ext cx="6365875" cy="2743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180975" indent="-161925" algn="just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hu-HU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1935-ben elsőként ért el hangsebes-</a:t>
            </a:r>
            <a:r>
              <a:rPr lang="en-US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/>
            </a:r>
            <a:br>
              <a:rPr lang="en-US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hu-HU" altLang="hu-HU" i="0" kern="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ség</a:t>
            </a:r>
            <a:r>
              <a:rPr lang="hu-HU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 fölötti sebességet rakétával. </a:t>
            </a:r>
          </a:p>
          <a:p>
            <a:pPr marL="180975" indent="-161925" algn="just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hu-HU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A II. </a:t>
            </a:r>
            <a:r>
              <a:rPr lang="hu-HU" altLang="hu-HU" i="0" kern="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vh</a:t>
            </a:r>
            <a:r>
              <a:rPr lang="hu-HU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. alatt katonai rakéták fej</a:t>
            </a:r>
            <a:r>
              <a:rPr lang="en-US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hu-HU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   </a:t>
            </a:r>
            <a:r>
              <a:rPr lang="hu-HU" altLang="hu-HU" i="0" kern="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lesztésével</a:t>
            </a:r>
            <a:r>
              <a:rPr lang="hu-HU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 foglalkozott. 214 </a:t>
            </a:r>
            <a:r>
              <a:rPr lang="hu-HU" altLang="hu-HU" i="0" kern="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sza</a:t>
            </a:r>
            <a:r>
              <a:rPr lang="hu-HU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-   </a:t>
            </a:r>
            <a:r>
              <a:rPr lang="hu-HU" altLang="hu-HU" i="0" kern="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badalmat</a:t>
            </a:r>
            <a:r>
              <a:rPr lang="hu-HU" altLang="hu-HU" i="0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 kapott találmányaira.</a:t>
            </a:r>
            <a:endParaRPr lang="hu-HU" altLang="hu-HU" i="0" kern="0" dirty="0">
              <a:solidFill>
                <a:srgbClr val="FFFFFF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i="0" kern="0" dirty="0"/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="" xmlns:a16="http://schemas.microsoft.com/office/drawing/2014/main" id="{E1E7108A-B50F-4982-9132-843FB79CA91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</a:rPr>
              <a:t>GODDARD ELSŐ</a:t>
            </a:r>
            <a:br>
              <a:rPr lang="hu-HU" altLang="hu-HU" sz="4000">
                <a:solidFill>
                  <a:schemeClr val="tx1"/>
                </a:solidFill>
              </a:rPr>
            </a:br>
            <a:r>
              <a:rPr lang="hu-HU" altLang="hu-HU" sz="4000">
                <a:solidFill>
                  <a:schemeClr val="tx1"/>
                </a:solidFill>
              </a:rPr>
              <a:t>RAKÉTAKÍSÉRLETEI</a:t>
            </a:r>
          </a:p>
        </p:txBody>
      </p:sp>
      <p:graphicFrame>
        <p:nvGraphicFramePr>
          <p:cNvPr id="123908" name="Object 4">
            <a:extLst>
              <a:ext uri="{FF2B5EF4-FFF2-40B4-BE49-F238E27FC236}">
                <a16:creationId xmlns="" xmlns:a16="http://schemas.microsoft.com/office/drawing/2014/main" id="{A60B2221-68E8-408A-8D42-04DC15880D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05475" y="1447800"/>
          <a:ext cx="3438525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Klip" r:id="rId4" imgW="2413816" imgH="3635963" progId="MS_ClipArt_Gallery.2">
                  <p:embed/>
                </p:oleObj>
              </mc:Choice>
              <mc:Fallback>
                <p:oleObj name="Klip" r:id="rId4" imgW="2413816" imgH="3635963" progId="MS_ClipArt_Gallery.2">
                  <p:embed/>
                  <p:pic>
                    <p:nvPicPr>
                      <p:cNvPr id="123908" name="Object 4">
                        <a:extLst>
                          <a:ext uri="{FF2B5EF4-FFF2-40B4-BE49-F238E27FC236}">
                            <a16:creationId xmlns="" xmlns:a16="http://schemas.microsoft.com/office/drawing/2014/main" id="{A60B2221-68E8-408A-8D42-04DC15880D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475" y="1447800"/>
                        <a:ext cx="3438525" cy="5181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80808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9" name="Object 5">
            <a:extLst>
              <a:ext uri="{FF2B5EF4-FFF2-40B4-BE49-F238E27FC236}">
                <a16:creationId xmlns="" xmlns:a16="http://schemas.microsoft.com/office/drawing/2014/main" id="{8EFF8CAA-91C6-4408-9EB9-19617C6C5F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1447800"/>
          <a:ext cx="2714625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Klip" r:id="rId6" imgW="2343520" imgH="4471046" progId="MS_ClipArt_Gallery.2">
                  <p:embed/>
                </p:oleObj>
              </mc:Choice>
              <mc:Fallback>
                <p:oleObj name="Klip" r:id="rId6" imgW="2343520" imgH="4471046" progId="MS_ClipArt_Gallery.2">
                  <p:embed/>
                  <p:pic>
                    <p:nvPicPr>
                      <p:cNvPr id="123909" name="Object 5">
                        <a:extLst>
                          <a:ext uri="{FF2B5EF4-FFF2-40B4-BE49-F238E27FC236}">
                            <a16:creationId xmlns="" xmlns:a16="http://schemas.microsoft.com/office/drawing/2014/main" id="{8EFF8CAA-91C6-4408-9EB9-19617C6C5F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447800"/>
                        <a:ext cx="2714625" cy="5181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0" name="Object 6">
            <a:extLst>
              <a:ext uri="{FF2B5EF4-FFF2-40B4-BE49-F238E27FC236}">
                <a16:creationId xmlns="" xmlns:a16="http://schemas.microsoft.com/office/drawing/2014/main" id="{9A54E0BE-1E4F-4A8C-A5AD-0433D7AD73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057400"/>
          <a:ext cx="292735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CorelPhotoPaint.Image.8" r:id="rId8" imgW="1499429" imgH="2029714" progId="CorelPhotoPaint.Image.8">
                  <p:embed/>
                </p:oleObj>
              </mc:Choice>
              <mc:Fallback>
                <p:oleObj name="CorelPhotoPaint.Image.8" r:id="rId8" imgW="1499429" imgH="2029714" progId="CorelPhotoPaint.Image.8">
                  <p:embed/>
                  <p:pic>
                    <p:nvPicPr>
                      <p:cNvPr id="123910" name="Object 6">
                        <a:extLst>
                          <a:ext uri="{FF2B5EF4-FFF2-40B4-BE49-F238E27FC236}">
                            <a16:creationId xmlns="" xmlns:a16="http://schemas.microsoft.com/office/drawing/2014/main" id="{9A54E0BE-1E4F-4A8C-A5AD-0433D7AD73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57400"/>
                        <a:ext cx="2927350" cy="4038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80808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="" xmlns:a16="http://schemas.microsoft.com/office/drawing/2014/main" id="{CBB60059-6F3E-4639-BC8D-BDB8FD79A37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  <a:latin typeface="Times New Roman" pitchFamily="18" charset="0"/>
              </a:rPr>
              <a:t>WALTER HOHMANN </a:t>
            </a:r>
            <a:r>
              <a:rPr lang="en-US" altLang="hu-HU" sz="400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altLang="hu-HU" sz="4000">
                <a:solidFill>
                  <a:schemeClr val="tx1"/>
                </a:solidFill>
                <a:latin typeface="Times New Roman" pitchFamily="18" charset="0"/>
              </a:rPr>
            </a:br>
            <a:r>
              <a:rPr lang="hu-HU" altLang="hu-HU" sz="4000">
                <a:solidFill>
                  <a:schemeClr val="tx1"/>
                </a:solidFill>
                <a:latin typeface="Times New Roman" pitchFamily="18" charset="0"/>
              </a:rPr>
              <a:t>(1880–1945)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="" xmlns:a16="http://schemas.microsoft.com/office/drawing/2014/main" id="{B6F518D9-0958-48BF-B1E5-DA705DC80B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71600"/>
            <a:ext cx="9144000" cy="5486400"/>
          </a:xfrm>
          <a:solidFill>
            <a:schemeClr val="bg2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bolygóközi repülés elméletével 1914-től </a:t>
            </a:r>
            <a:r>
              <a:rPr lang="hu-HU" altLang="hu-HU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foglalko</a:t>
            </a: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zott</a:t>
            </a: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, s 1925-ben jelentette meg kutatásainak </a:t>
            </a:r>
            <a:r>
              <a:rPr lang="hu-HU" altLang="hu-HU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eredmé</a:t>
            </a: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nyét</a:t>
            </a: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Az égitestek elérhetősége </a:t>
            </a:r>
            <a:endParaRPr lang="en-US" altLang="hu-HU" i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című munkájában. Az általa meg</a:t>
            </a:r>
            <a:r>
              <a:rPr lang="en-US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határozott pálya a </a:t>
            </a:r>
            <a:r>
              <a:rPr lang="hu-HU" altLang="hu-HU" i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Hohmann</a:t>
            </a:r>
            <a:r>
              <a:rPr lang="hu-HU" altLang="hu-HU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-</a:t>
            </a:r>
            <a:endParaRPr lang="en-US" altLang="hu-HU" i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ellipszis</a:t>
            </a: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nevet viseli.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Nevét a Hold túlsó oldalán egy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kráter őrzi.</a:t>
            </a:r>
          </a:p>
        </p:txBody>
      </p:sp>
      <p:graphicFrame>
        <p:nvGraphicFramePr>
          <p:cNvPr id="124932" name="Object 4">
            <a:extLst>
              <a:ext uri="{FF2B5EF4-FFF2-40B4-BE49-F238E27FC236}">
                <a16:creationId xmlns="" xmlns:a16="http://schemas.microsoft.com/office/drawing/2014/main" id="{96B72CB0-E3B1-4117-9C82-2D050BB1E6FC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770563" y="2743200"/>
          <a:ext cx="32956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CorelPhotoPaint.Image.8" r:id="rId4" imgW="1053714" imgH="1316488" progId="CorelPhotoPaint.Image.8">
                  <p:embed/>
                </p:oleObj>
              </mc:Choice>
              <mc:Fallback>
                <p:oleObj name="CorelPhotoPaint.Image.8" r:id="rId4" imgW="1053714" imgH="1316488" progId="CorelPhotoPaint.Image.8">
                  <p:embed/>
                  <p:pic>
                    <p:nvPicPr>
                      <p:cNvPr id="124932" name="Object 4">
                        <a:extLst>
                          <a:ext uri="{FF2B5EF4-FFF2-40B4-BE49-F238E27FC236}">
                            <a16:creationId xmlns="" xmlns:a16="http://schemas.microsoft.com/office/drawing/2014/main" id="{96B72CB0-E3B1-4117-9C82-2D050BB1E6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0563" y="2743200"/>
                        <a:ext cx="329565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="" xmlns:a16="http://schemas.microsoft.com/office/drawing/2014/main" id="{F72713BA-C08E-4B5F-A72A-B4E7395419E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A HOHMANN-ELLIPSZIS</a:t>
            </a:r>
          </a:p>
        </p:txBody>
      </p:sp>
      <p:graphicFrame>
        <p:nvGraphicFramePr>
          <p:cNvPr id="125956" name="Object 4">
            <a:extLst>
              <a:ext uri="{FF2B5EF4-FFF2-40B4-BE49-F238E27FC236}">
                <a16:creationId xmlns="" xmlns:a16="http://schemas.microsoft.com/office/drawing/2014/main" id="{436CA751-87AA-41E9-8A1D-ED2082B2DD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1182688"/>
          <a:ext cx="6553200" cy="567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Klip" r:id="rId4" imgW="1373802" imgH="1261794" progId="MS_ClipArt_Gallery.2">
                  <p:embed/>
                </p:oleObj>
              </mc:Choice>
              <mc:Fallback>
                <p:oleObj name="Klip" r:id="rId4" imgW="1373802" imgH="1261794" progId="MS_ClipArt_Gallery.2">
                  <p:embed/>
                  <p:pic>
                    <p:nvPicPr>
                      <p:cNvPr id="125956" name="Object 4">
                        <a:extLst>
                          <a:ext uri="{FF2B5EF4-FFF2-40B4-BE49-F238E27FC236}">
                            <a16:creationId xmlns="" xmlns:a16="http://schemas.microsoft.com/office/drawing/2014/main" id="{436CA751-87AA-41E9-8A1D-ED2082B2DD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182688"/>
                        <a:ext cx="6553200" cy="567531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7" name="Text Box 5">
            <a:extLst>
              <a:ext uri="{FF2B5EF4-FFF2-40B4-BE49-F238E27FC236}">
                <a16:creationId xmlns="" xmlns:a16="http://schemas.microsoft.com/office/drawing/2014/main" id="{B97672E8-4959-4D8A-99DD-BB27FEB56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352" y="1182688"/>
            <a:ext cx="236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 i="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Hohmann</a:t>
            </a:r>
            <a:r>
              <a:rPr lang="hu-HU" altLang="hu-HU" sz="2400" i="0" dirty="0">
                <a:solidFill>
                  <a:srgbClr val="FFFFFF"/>
                </a:solidFill>
                <a:latin typeface="Times New Roman" panose="02020603050405020304" pitchFamily="18" charset="0"/>
              </a:rPr>
              <a:t>-pályák</a:t>
            </a: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">
            <a:extLst>
              <a:ext uri="{FF2B5EF4-FFF2-40B4-BE49-F238E27FC236}">
                <a16:creationId xmlns="" xmlns:a16="http://schemas.microsoft.com/office/drawing/2014/main" id="{8B1217DB-38F7-47A4-9012-724E6ADE371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ROBERT ESNAULT-PELTERIE</a:t>
            </a:r>
            <a:r>
              <a:rPr lang="hu-HU" altLang="hu-HU" sz="400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hu-HU" altLang="hu-HU" sz="400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hu-HU" sz="400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(1881—1957)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="" xmlns:a16="http://schemas.microsoft.com/office/drawing/2014/main" id="{9FF5CD87-A89A-4670-A5AB-FC955CBC5F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2057400"/>
          </a:xfrm>
          <a:solidFill>
            <a:schemeClr val="bg2"/>
          </a:solidFill>
        </p:spPr>
        <p:txBody>
          <a:bodyPr/>
          <a:lstStyle/>
          <a:p>
            <a:pPr marL="180975" indent="-161925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Francia tudós, feltaláló, a repülés és a rakétatechnika,</a:t>
            </a:r>
            <a:r>
              <a:rPr lang="en-US" altLang="hu-H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valamint</a:t>
            </a:r>
            <a:r>
              <a:rPr lang="en-US" altLang="hu-H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az űrrepülés úttörője. 1907-ben szabadalmaztatta a botkormányt és a csillagmotort. 1928-ban írta híres tanulmányát: </a:t>
            </a:r>
            <a:r>
              <a:rPr lang="hu-HU" altLang="hu-HU" sz="240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„Az</a:t>
            </a:r>
            <a:r>
              <a:rPr lang="en-US" altLang="hu-HU" sz="240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40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igen magas légköri kutatások és a bolygóközi repülés lehetősége” </a:t>
            </a:r>
            <a:r>
              <a:rPr lang="hu-HU" altLang="hu-H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címmel</a:t>
            </a:r>
          </a:p>
          <a:p>
            <a:pPr marL="180975" indent="-161925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. </a:t>
            </a:r>
            <a:br>
              <a:rPr lang="hu-HU" altLang="hu-H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endParaRPr lang="hu-HU" altLang="hu-HU" sz="240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126980" name="Object 4">
            <a:extLst>
              <a:ext uri="{FF2B5EF4-FFF2-40B4-BE49-F238E27FC236}">
                <a16:creationId xmlns="" xmlns:a16="http://schemas.microsoft.com/office/drawing/2014/main" id="{A788470D-5F30-40C2-87E1-D32AD068C30E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453188" y="3657600"/>
          <a:ext cx="2690812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Image" r:id="rId4" imgW="12300741" imgH="15274268" progId="Photoshop.Image.4">
                  <p:embed/>
                </p:oleObj>
              </mc:Choice>
              <mc:Fallback>
                <p:oleObj name="Image" r:id="rId4" imgW="12300741" imgH="15274268" progId="Photoshop.Image.4">
                  <p:embed/>
                  <p:pic>
                    <p:nvPicPr>
                      <p:cNvPr id="126980" name="Object 4">
                        <a:extLst>
                          <a:ext uri="{FF2B5EF4-FFF2-40B4-BE49-F238E27FC236}">
                            <a16:creationId xmlns="" xmlns:a16="http://schemas.microsoft.com/office/drawing/2014/main" id="{A788470D-5F30-40C2-87E1-D32AD068C3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3188" y="3657600"/>
                        <a:ext cx="2690812" cy="3200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80808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7E0566A7-6854-410A-9B60-3B0F1A72F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7600"/>
            <a:ext cx="6453188" cy="3200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180975" indent="-161925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Fő műve </a:t>
            </a:r>
            <a:r>
              <a:rPr lang="hu-HU" altLang="hu-HU" sz="2400" i="1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„Az Asztronautika”</a:t>
            </a:r>
            <a:r>
              <a:rPr lang="en-US" altLang="hu-HU" sz="2400" i="1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400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1930-ban, kiegészített és javított  formában 1935-ben jelent meg. Az FTA tagja. Az 1930-as</a:t>
            </a:r>
            <a:r>
              <a:rPr lang="en-US" altLang="hu-HU" sz="2400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400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években széleskörű rakétakísérleteket végzett. </a:t>
            </a:r>
            <a:r>
              <a:rPr lang="en-US" altLang="hu-HU" sz="2400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400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(Ciolkovszkij hatása a E-P számításaira).</a:t>
            </a:r>
          </a:p>
          <a:p>
            <a:pPr marL="180975" indent="-161925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Nevét a Hold túlsó felén egy kráter  őrzi</a:t>
            </a:r>
            <a:endParaRPr lang="en-US" altLang="hu-HU" sz="2400" i="0" kern="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marL="180975" indent="-161925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.</a:t>
            </a:r>
            <a:br>
              <a:rPr lang="hu-HU" altLang="hu-HU" sz="2400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endParaRPr lang="hu-HU" altLang="hu-HU" sz="2400" i="0" kern="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="" xmlns:a16="http://schemas.microsoft.com/office/drawing/2014/main" id="{FA28F741-5CE7-4DE0-B6A5-802E6CE1E8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HERMANN OBERTH (1894-1981)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="" xmlns:a16="http://schemas.microsoft.com/office/drawing/2014/main" id="{723D57CF-E9A5-4067-B38E-F159415D6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2362200"/>
          </a:xfrm>
          <a:solidFill>
            <a:srgbClr val="111111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marL="180975" indent="-161925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Erdélyi származású német tudós, 1911-től foglal</a:t>
            </a:r>
            <a:r>
              <a:rPr lang="en-US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-</a:t>
            </a:r>
            <a:r>
              <a:rPr lang="hu-HU" altLang="hu-HU" b="1" dirty="0" err="1">
                <a:solidFill>
                  <a:srgbClr val="FFFFFF"/>
                </a:solidFill>
                <a:effectLst/>
                <a:latin typeface="Times New Roman" pitchFamily="18" charset="0"/>
              </a:rPr>
              <a:t>kozott</a:t>
            </a:r>
            <a:r>
              <a:rPr lang="hu-HU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 a rakétakísérletekkel, s 1917-ben levezette a rakétamozgás egyenletét. W</a:t>
            </a:r>
            <a:r>
              <a:rPr lang="en-US" altLang="hu-HU" b="1" dirty="0" err="1">
                <a:solidFill>
                  <a:srgbClr val="FFFFFF"/>
                </a:solidFill>
                <a:effectLst/>
                <a:latin typeface="Times New Roman" pitchFamily="18" charset="0"/>
              </a:rPr>
              <a:t>erner</a:t>
            </a:r>
            <a:r>
              <a:rPr lang="hu-HU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 von Braunnal</a:t>
            </a:r>
            <a:r>
              <a:rPr lang="en-US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 </a:t>
            </a:r>
            <a:r>
              <a:rPr lang="hu-HU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dolgozott </a:t>
            </a:r>
            <a:r>
              <a:rPr lang="hu-HU" altLang="hu-HU" b="1" dirty="0" err="1">
                <a:solidFill>
                  <a:srgbClr val="FFFFFF"/>
                </a:solidFill>
                <a:effectLst/>
                <a:latin typeface="Times New Roman" pitchFamily="18" charset="0"/>
              </a:rPr>
              <a:t>Peenemündében</a:t>
            </a:r>
            <a:r>
              <a:rPr lang="hu-HU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 a V2</a:t>
            </a:r>
            <a:r>
              <a:rPr lang="en-US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 </a:t>
            </a:r>
            <a:r>
              <a:rPr lang="hu-HU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tervezése</a:t>
            </a:r>
            <a:r>
              <a:rPr lang="en-US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 </a:t>
            </a:r>
            <a:r>
              <a:rPr lang="hu-HU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és</a:t>
            </a:r>
            <a:r>
              <a:rPr lang="en-US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 </a:t>
            </a:r>
            <a:r>
              <a:rPr lang="hu-HU" alt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gyártás során.</a:t>
            </a:r>
          </a:p>
          <a:p>
            <a:pPr eaLnBrk="1" hangingPunct="1">
              <a:lnSpc>
                <a:spcPct val="90000"/>
              </a:lnSpc>
              <a:defRPr/>
            </a:pPr>
            <a:endParaRPr lang="hu-HU" altLang="hu-HU" dirty="0"/>
          </a:p>
        </p:txBody>
      </p:sp>
      <p:pic>
        <p:nvPicPr>
          <p:cNvPr id="128004" name="Picture 4">
            <a:extLst>
              <a:ext uri="{FF2B5EF4-FFF2-40B4-BE49-F238E27FC236}">
                <a16:creationId xmlns="" xmlns:a16="http://schemas.microsoft.com/office/drawing/2014/main" id="{2A36A931-54A5-4082-8FAC-2DA238D8F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124200"/>
            <a:ext cx="3011487" cy="3733800"/>
          </a:xfrm>
          <a:prstGeom prst="rect">
            <a:avLst/>
          </a:prstGeom>
          <a:noFill/>
          <a:ln w="38100">
            <a:solidFill>
              <a:srgbClr val="0808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FC9C08E4-74E6-4EB0-9920-A0199DFC8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581400"/>
            <a:ext cx="6132513" cy="3276600"/>
          </a:xfrm>
          <a:prstGeom prst="rect">
            <a:avLst/>
          </a:prstGeom>
          <a:solidFill>
            <a:srgbClr val="111111"/>
          </a:solidFill>
          <a:ln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180975" indent="-161925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b="1" i="0" kern="0" dirty="0">
                <a:solidFill>
                  <a:srgbClr val="FFFFFF"/>
                </a:solidFill>
                <a:effectLst/>
                <a:latin typeface="Times New Roman" pitchFamily="18" charset="0"/>
              </a:rPr>
              <a:t>Háború után három évet </a:t>
            </a:r>
            <a:r>
              <a:rPr lang="hu-HU" altLang="hu-HU" b="1" i="0" kern="0" dirty="0" err="1">
                <a:solidFill>
                  <a:srgbClr val="FFFFFF"/>
                </a:solidFill>
                <a:effectLst/>
                <a:latin typeface="Times New Roman" pitchFamily="18" charset="0"/>
              </a:rPr>
              <a:t>Olaszo</a:t>
            </a:r>
            <a:r>
              <a:rPr lang="hu-HU" altLang="hu-HU" b="1" i="0" kern="0" dirty="0">
                <a:solidFill>
                  <a:srgbClr val="FFFFFF"/>
                </a:solidFill>
                <a:effectLst/>
                <a:latin typeface="Times New Roman" pitchFamily="18" charset="0"/>
              </a:rPr>
              <a:t>.</a:t>
            </a:r>
            <a:r>
              <a:rPr lang="en-US" altLang="hu-HU" b="1" i="0" kern="0" dirty="0">
                <a:solidFill>
                  <a:srgbClr val="FFFFFF"/>
                </a:solidFill>
                <a:effectLst/>
                <a:latin typeface="Times New Roman" pitchFamily="18" charset="0"/>
              </a:rPr>
              <a:t>-</a:t>
            </a:r>
            <a:r>
              <a:rPr lang="hu-HU" altLang="hu-HU" b="1" i="0" kern="0" dirty="0" err="1">
                <a:solidFill>
                  <a:srgbClr val="FFFFFF"/>
                </a:solidFill>
                <a:effectLst/>
                <a:latin typeface="Times New Roman" pitchFamily="18" charset="0"/>
              </a:rPr>
              <a:t>ban</a:t>
            </a:r>
            <a:r>
              <a:rPr lang="hu-HU" altLang="hu-HU" b="1" i="0" kern="0" dirty="0">
                <a:solidFill>
                  <a:srgbClr val="FFFFFF"/>
                </a:solidFill>
                <a:effectLst/>
                <a:latin typeface="Times New Roman" pitchFamily="18" charset="0"/>
              </a:rPr>
              <a:t> majd von Braunnal az  USA-</a:t>
            </a:r>
            <a:r>
              <a:rPr lang="en-US" altLang="hu-HU" b="1" i="0" kern="0" dirty="0">
                <a:solidFill>
                  <a:srgbClr val="FFFFFF"/>
                </a:solidFill>
                <a:effectLst/>
                <a:latin typeface="Times New Roman" pitchFamily="18" charset="0"/>
              </a:rPr>
              <a:t> </a:t>
            </a:r>
            <a:r>
              <a:rPr lang="hu-HU" altLang="hu-HU" b="1" i="0" kern="0" dirty="0" err="1">
                <a:solidFill>
                  <a:srgbClr val="FFFFFF"/>
                </a:solidFill>
                <a:effectLst/>
                <a:latin typeface="Times New Roman" pitchFamily="18" charset="0"/>
              </a:rPr>
              <a:t>ban</a:t>
            </a:r>
            <a:r>
              <a:rPr lang="hu-HU" altLang="hu-HU" b="1" i="0" kern="0" dirty="0">
                <a:solidFill>
                  <a:srgbClr val="FFFFFF"/>
                </a:solidFill>
                <a:effectLst/>
                <a:latin typeface="Times New Roman" pitchFamily="18" charset="0"/>
              </a:rPr>
              <a:t> dolgozott, s a Saturn V tervezésében és megépítésében is</a:t>
            </a:r>
            <a:r>
              <a:rPr lang="en-US" altLang="hu-HU" b="1" i="0" kern="0" dirty="0">
                <a:solidFill>
                  <a:srgbClr val="FFFFFF"/>
                </a:solidFill>
                <a:effectLst/>
                <a:latin typeface="Times New Roman" pitchFamily="18" charset="0"/>
              </a:rPr>
              <a:t> </a:t>
            </a:r>
            <a:r>
              <a:rPr lang="hu-HU" altLang="hu-HU" b="1" i="0" kern="0" dirty="0">
                <a:solidFill>
                  <a:srgbClr val="FFFFFF"/>
                </a:solidFill>
                <a:effectLst/>
                <a:latin typeface="Times New Roman" pitchFamily="18" charset="0"/>
              </a:rPr>
              <a:t>részt vett.</a:t>
            </a:r>
            <a:endParaRPr lang="en-GB" altLang="hu-HU" b="1" i="0" kern="0" dirty="0">
              <a:solidFill>
                <a:srgbClr val="FFFFFF"/>
              </a:solidFill>
              <a:effectLst/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u-HU" altLang="hu-HU" i="0" kern="0" dirty="0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="" xmlns:a16="http://schemas.microsoft.com/office/drawing/2014/main" id="{BD7BDF10-72D8-44CA-BD71-19722FFE4FB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SZERGEJ KOROLJOV </a:t>
            </a:r>
            <a:r>
              <a:rPr lang="hu-HU" altLang="hu-HU">
                <a:solidFill>
                  <a:schemeClr val="tx1"/>
                </a:solidFill>
                <a:effectLst/>
                <a:latin typeface="Times New Roman" pitchFamily="18" charset="0"/>
              </a:rPr>
              <a:t>(1905–1966)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="" xmlns:a16="http://schemas.microsoft.com/office/drawing/2014/main" id="{B92B6078-2B45-4622-93E5-86C9C4862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2057400"/>
          </a:xfrm>
          <a:solidFill>
            <a:srgbClr val="111111"/>
          </a:solidFill>
          <a:ln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marL="180975" indent="-161925" algn="just" eaLnBrk="1" hangingPunct="1">
              <a:lnSpc>
                <a:spcPct val="90000"/>
              </a:lnSpc>
              <a:buNone/>
              <a:defRPr/>
            </a:pPr>
            <a:r>
              <a:rPr lang="hu-HU" altLang="hu-HU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Mérnök rakétatervező, ő tervezte a </a:t>
            </a:r>
            <a:r>
              <a:rPr lang="hu-HU" altLang="hu-HU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Szemjorka</a:t>
            </a:r>
            <a:r>
              <a:rPr lang="hu-HU" altLang="hu-HU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, Vosztok, </a:t>
            </a:r>
            <a:r>
              <a:rPr lang="hu-HU" altLang="hu-HU" sz="2400" b="1" i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Voszhod</a:t>
            </a:r>
            <a:r>
              <a:rPr lang="hu-HU" altLang="hu-HU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, Luna </a:t>
            </a:r>
            <a:r>
              <a:rPr lang="hu-HU" altLang="hu-HU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és </a:t>
            </a:r>
            <a:r>
              <a:rPr lang="hu-HU" altLang="hu-HU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Szojuz</a:t>
            </a:r>
            <a:r>
              <a:rPr lang="hu-HU" altLang="hu-HU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típusú űrhajókat, valamint a hordozórakétákat számos műholdat és űrrakétát. Az ő  terve alapján és irányításával épített R7 és Vosztok típusú űrhajó vitte a Szputnyik-1-et, s a továbbfejlesztett változata az első embert,  Gagarint a világűrbe 1957. okt. 4-én, ill. 1961. április 12-én. </a:t>
            </a:r>
            <a:endParaRPr lang="hu-HU" altLang="hu-HU" sz="2400" dirty="0"/>
          </a:p>
        </p:txBody>
      </p:sp>
      <p:pic>
        <p:nvPicPr>
          <p:cNvPr id="129028" name="Picture 4">
            <a:extLst>
              <a:ext uri="{FF2B5EF4-FFF2-40B4-BE49-F238E27FC236}">
                <a16:creationId xmlns="" xmlns:a16="http://schemas.microsoft.com/office/drawing/2014/main" id="{8C5C54A2-C4C0-4DF2-9CAF-DDF5C913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3124200" cy="3886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D908B4F0-4F88-444D-BE80-55B0B47D8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6019800" cy="3657600"/>
          </a:xfrm>
          <a:prstGeom prst="rect">
            <a:avLst/>
          </a:prstGeom>
          <a:solidFill>
            <a:srgbClr val="111111"/>
          </a:solidFill>
          <a:ln>
            <a:solidFill>
              <a:srgbClr val="1111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180975" indent="-161925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hu-HU" altLang="hu-HU" sz="2400" b="1" i="0" kern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Holdraszállással</a:t>
            </a:r>
            <a:r>
              <a:rPr lang="hu-HU" altLang="hu-HU" sz="2400" b="1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kapcsolatos feladatokat a kezdeti szakaszban még ő vezette, de </a:t>
            </a:r>
            <a:r>
              <a:rPr lang="hu-HU" altLang="hu-HU" sz="2400" b="1" i="0" kern="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19</a:t>
            </a:r>
            <a:r>
              <a:rPr lang="en-US" altLang="hu-HU" sz="2400" b="1" i="0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6</a:t>
            </a:r>
            <a:r>
              <a:rPr lang="hu-HU" altLang="hu-HU" sz="2400" b="1" i="0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6 </a:t>
            </a:r>
            <a:r>
              <a:rPr lang="hu-HU" altLang="hu-HU" sz="2400" b="1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elején elhunyt, s a továbbiakban e feladat megvalósítása utódjára, korábbi</a:t>
            </a:r>
            <a:r>
              <a:rPr lang="en-US" altLang="hu-HU" sz="2400" b="1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hu-HU" sz="2400" b="1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helyettesére, </a:t>
            </a:r>
            <a:r>
              <a:rPr lang="hu-HU" altLang="hu-HU" sz="2400" b="1" i="0" kern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Misinre</a:t>
            </a:r>
            <a:r>
              <a:rPr lang="hu-HU" altLang="hu-HU" sz="2400" b="1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maradt. </a:t>
            </a:r>
          </a:p>
          <a:p>
            <a:pPr marL="180975" indent="-161925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altLang="hu-HU" sz="2400" b="1" i="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kísérletek eredménytelenek voltak, s a szovjetek a Hold körzetébe sem jutottak el.</a:t>
            </a:r>
            <a:endParaRPr lang="en-GB" altLang="hu-HU" sz="2400" b="1" i="0" kern="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altLang="hu-HU" sz="2400" i="0" kern="0" dirty="0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="" xmlns:a16="http://schemas.microsoft.com/office/drawing/2014/main" id="{8C3E74FC-6CD5-4BB6-BEF2-4D42205C61E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</a:rPr>
              <a:t>A KOROLJOV TERVEZTE RAKÉTÁK</a:t>
            </a:r>
          </a:p>
        </p:txBody>
      </p:sp>
      <p:pic>
        <p:nvPicPr>
          <p:cNvPr id="130051" name="Picture 4" descr="GPN-2002-000184">
            <a:extLst>
              <a:ext uri="{FF2B5EF4-FFF2-40B4-BE49-F238E27FC236}">
                <a16:creationId xmlns="" xmlns:a16="http://schemas.microsoft.com/office/drawing/2014/main" id="{4D4D1C13-DB42-4BAA-A9DF-740ACF81CE1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168400"/>
            <a:ext cx="6858000" cy="568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52" name="Rectangle 5">
            <a:extLst>
              <a:ext uri="{FF2B5EF4-FFF2-40B4-BE49-F238E27FC236}">
                <a16:creationId xmlns="" xmlns:a16="http://schemas.microsoft.com/office/drawing/2014/main" id="{4EE5AFBA-80BC-40B1-84A3-1F0DFF6E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6400800"/>
            <a:ext cx="5867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i="0">
                <a:solidFill>
                  <a:schemeClr val="bg2"/>
                </a:solidFill>
              </a:rPr>
              <a:t>R–7 </a:t>
            </a:r>
            <a:r>
              <a:rPr lang="hu-HU" altLang="hu-HU" sz="2400">
                <a:solidFill>
                  <a:schemeClr val="bg2"/>
                </a:solidFill>
              </a:rPr>
              <a:t>     </a:t>
            </a:r>
            <a:r>
              <a:rPr lang="hu-HU" altLang="hu-HU" sz="2400" i="0">
                <a:solidFill>
                  <a:schemeClr val="bg2"/>
                </a:solidFill>
              </a:rPr>
              <a:t>Szputnyik  Vosztok  Voszhod   Szojuz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="" xmlns:a16="http://schemas.microsoft.com/office/drawing/2014/main" id="{454A64EC-279D-4584-BA3B-16DD3C3B6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00FF"/>
          </a:solidFill>
        </p:spPr>
        <p:txBody>
          <a:bodyPr/>
          <a:lstStyle/>
          <a:p>
            <a:r>
              <a:rPr lang="hu-HU" altLang="en-US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SZPUTNYIK-VÁLSÁG KORA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="" xmlns:a16="http://schemas.microsoft.com/office/drawing/2014/main" id="{BBF993D8-7779-47FD-9503-118E00758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991600" cy="5943600"/>
          </a:xfrm>
          <a:noFill/>
        </p:spPr>
        <p:txBody>
          <a:bodyPr/>
          <a:lstStyle/>
          <a:p>
            <a:pPr marL="180975" indent="-161925" algn="just">
              <a:buFont typeface="Wingdings" panose="05000000000000000000" pitchFamily="2" charset="2"/>
              <a:buNone/>
            </a:pPr>
            <a:r>
              <a:rPr lang="hu-HU" altLang="en-US" dirty="0" err="1">
                <a:effectLst/>
              </a:rPr>
              <a:t>Pályáraállás</a:t>
            </a:r>
            <a:r>
              <a:rPr lang="hu-HU" altLang="en-US" dirty="0">
                <a:effectLst/>
              </a:rPr>
              <a:t> után a Szputnyik-1  215–939  </a:t>
            </a:r>
            <a:r>
              <a:rPr lang="hu-HU" altLang="en-US" i="1" dirty="0">
                <a:effectLst/>
              </a:rPr>
              <a:t>km</a:t>
            </a:r>
            <a:r>
              <a:rPr lang="hu-HU" altLang="en-US" dirty="0">
                <a:effectLst/>
              </a:rPr>
              <a:t> perigeum és apogeummagasságú pályán keringett, ami azt jelen-tette, hogy az indulási sebessége kb. 150 </a:t>
            </a:r>
            <a:r>
              <a:rPr lang="hu-HU" altLang="en-US" i="1" dirty="0">
                <a:effectLst/>
              </a:rPr>
              <a:t>m/s</a:t>
            </a:r>
            <a:r>
              <a:rPr lang="hu-HU" altLang="en-US" dirty="0">
                <a:effectLst/>
              </a:rPr>
              <a:t> sebességgel volt nagyobb a 215 </a:t>
            </a:r>
            <a:r>
              <a:rPr lang="hu-HU" altLang="en-US" i="1" dirty="0">
                <a:effectLst/>
              </a:rPr>
              <a:t>km</a:t>
            </a:r>
            <a:r>
              <a:rPr lang="hu-HU" altLang="en-US" dirty="0">
                <a:effectLst/>
              </a:rPr>
              <a:t> magasságon érvényes körpályasebességnél. Ez a viszonylag nagy lehetőség  okozta a Szputnyik-válságot, mert ez azt is jelentette, hogy tömegpusztító eszköz Amerikába juttatására is alkalmas az a rakéta, amely a Szputnyik-1-et ilyen pályára állította (1 m/s sebességnövekedéshez 4-5 km magasságnövekedést feltételezve).</a:t>
            </a:r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="" xmlns:a16="http://schemas.microsoft.com/office/drawing/2014/main" id="{733E15B4-0070-405D-8ECA-6A06D742C1D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CC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</a:rPr>
              <a:t>GAGARIN RAKÉTÁJA ÉS ŰRHAJÓJA</a:t>
            </a:r>
            <a:br>
              <a:rPr lang="hu-HU" altLang="hu-HU" sz="4000">
                <a:solidFill>
                  <a:schemeClr val="tx1"/>
                </a:solidFill>
              </a:rPr>
            </a:br>
            <a:r>
              <a:rPr lang="hu-HU" altLang="hu-HU" sz="4000">
                <a:solidFill>
                  <a:schemeClr val="tx1"/>
                </a:solidFill>
              </a:rPr>
              <a:t>ILLETVE REPÜLÉSI PÁLYÁJA</a:t>
            </a:r>
          </a:p>
        </p:txBody>
      </p:sp>
      <p:pic>
        <p:nvPicPr>
          <p:cNvPr id="132099" name="Picture 4" descr="0001-1c">
            <a:extLst>
              <a:ext uri="{FF2B5EF4-FFF2-40B4-BE49-F238E27FC236}">
                <a16:creationId xmlns="" xmlns:a16="http://schemas.microsoft.com/office/drawing/2014/main" id="{BE0893EA-5283-4868-8039-D6CD373A39B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7813" y="1295400"/>
            <a:ext cx="5056187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100" name="Picture 5" descr="0001-1b">
            <a:extLst>
              <a:ext uri="{FF2B5EF4-FFF2-40B4-BE49-F238E27FC236}">
                <a16:creationId xmlns="" xmlns:a16="http://schemas.microsoft.com/office/drawing/2014/main" id="{4229FAD8-C803-4941-9AEA-BC4A7D66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18000" cy="5562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="" xmlns:a16="http://schemas.microsoft.com/office/drawing/2014/main" id="{CD23607B-A858-4FA4-83D3-952403A7D6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3600">
                <a:effectLst/>
              </a:rPr>
              <a:t>A VILÁG FELÉPÍTÉSE AZ ARISZTOTELÉSZI VILÁGKÉPBEN</a:t>
            </a:r>
          </a:p>
        </p:txBody>
      </p:sp>
      <p:sp>
        <p:nvSpPr>
          <p:cNvPr id="203779" name="Rectangle 3">
            <a:extLst>
              <a:ext uri="{FF2B5EF4-FFF2-40B4-BE49-F238E27FC236}">
                <a16:creationId xmlns="" xmlns:a16="http://schemas.microsoft.com/office/drawing/2014/main" id="{B23C98A1-B459-4713-B2CA-C53925AF6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/>
          </a:p>
        </p:txBody>
      </p:sp>
      <p:sp>
        <p:nvSpPr>
          <p:cNvPr id="19460" name="Oval 5">
            <a:extLst>
              <a:ext uri="{FF2B5EF4-FFF2-40B4-BE49-F238E27FC236}">
                <a16:creationId xmlns="" xmlns:a16="http://schemas.microsoft.com/office/drawing/2014/main" id="{195EBBFE-6046-4811-B5E2-A067DFE8B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676400"/>
            <a:ext cx="5105400" cy="49530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i="0"/>
              <a:t>*</a:t>
            </a:r>
          </a:p>
        </p:txBody>
      </p:sp>
      <p:sp>
        <p:nvSpPr>
          <p:cNvPr id="19461" name="Oval 8">
            <a:extLst>
              <a:ext uri="{FF2B5EF4-FFF2-40B4-BE49-F238E27FC236}">
                <a16:creationId xmlns="" xmlns:a16="http://schemas.microsoft.com/office/drawing/2014/main" id="{E1261901-74D5-4FC2-83AD-7ED330737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429000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19462" name="Line 10">
            <a:extLst>
              <a:ext uri="{FF2B5EF4-FFF2-40B4-BE49-F238E27FC236}">
                <a16:creationId xmlns="" xmlns:a16="http://schemas.microsoft.com/office/drawing/2014/main" id="{63DAD0C1-33FA-43C9-81EF-66F1F1D87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42672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Rectangle 11">
            <a:extLst>
              <a:ext uri="{FF2B5EF4-FFF2-40B4-BE49-F238E27FC236}">
                <a16:creationId xmlns="" xmlns:a16="http://schemas.microsoft.com/office/drawing/2014/main" id="{E5699A0A-D710-4588-8D00-84F53A888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3581400" cy="5486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A világ zárt, hierarchikus;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Van a  föld, tűz a víz 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és a levegő.  Mindez az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ún. szublunáris világban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 található, s ezek kevere-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déséből és szétválásából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van minden.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 Fölötte vannak az  égi szfé-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rák, amelyeket a csillagok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szférája zár be.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 A szublunáris világban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és az égi szférákban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a mozgástörvények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i="0">
                <a:solidFill>
                  <a:schemeClr val="bg2"/>
                </a:solidFill>
                <a:latin typeface="Times New Roman" panose="02020603050405020304" pitchFamily="18" charset="0"/>
              </a:rPr>
              <a:t>különbözőek.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i="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4" name="Rectangle 12">
            <a:extLst>
              <a:ext uri="{FF2B5EF4-FFF2-40B4-BE49-F238E27FC236}">
                <a16:creationId xmlns="" xmlns:a16="http://schemas.microsoft.com/office/drawing/2014/main" id="{AED46032-1E2D-400A-A4AB-93CEE46E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334000"/>
            <a:ext cx="31242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i="0">
                <a:solidFill>
                  <a:schemeClr val="bg2"/>
                </a:solidFill>
              </a:rPr>
              <a:t>ÉGI SZFÉRÁK</a:t>
            </a:r>
          </a:p>
        </p:txBody>
      </p:sp>
      <p:sp>
        <p:nvSpPr>
          <p:cNvPr id="19465" name="Rectangle 13">
            <a:extLst>
              <a:ext uri="{FF2B5EF4-FFF2-40B4-BE49-F238E27FC236}">
                <a16:creationId xmlns="" xmlns:a16="http://schemas.microsoft.com/office/drawing/2014/main" id="{139758B7-E9A0-4D97-BB8C-4FCE9A42C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447800"/>
            <a:ext cx="3124200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i="0">
                <a:solidFill>
                  <a:schemeClr val="bg2"/>
                </a:solidFill>
              </a:rPr>
              <a:t>SZUBL. VILÁG</a:t>
            </a:r>
          </a:p>
        </p:txBody>
      </p:sp>
      <p:sp>
        <p:nvSpPr>
          <p:cNvPr id="19466" name="Line 14">
            <a:extLst>
              <a:ext uri="{FF2B5EF4-FFF2-40B4-BE49-F238E27FC236}">
                <a16:creationId xmlns="" xmlns:a16="http://schemas.microsoft.com/office/drawing/2014/main" id="{5503B372-CCE8-40E4-BD97-2AFA2A374E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2133600"/>
            <a:ext cx="99060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Rectangle 15">
            <a:extLst>
              <a:ext uri="{FF2B5EF4-FFF2-40B4-BE49-F238E27FC236}">
                <a16:creationId xmlns="" xmlns:a16="http://schemas.microsoft.com/office/drawing/2014/main" id="{C0DD7F34-89AF-44B0-A231-BB6DBD92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505200"/>
            <a:ext cx="11430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>
                <a:solidFill>
                  <a:schemeClr val="bg2"/>
                </a:solidFill>
              </a:rPr>
              <a:t>Hold</a:t>
            </a:r>
          </a:p>
        </p:txBody>
      </p:sp>
      <p:sp>
        <p:nvSpPr>
          <p:cNvPr id="19468" name="Oval 16">
            <a:extLst>
              <a:ext uri="{FF2B5EF4-FFF2-40B4-BE49-F238E27FC236}">
                <a16:creationId xmlns="" xmlns:a16="http://schemas.microsoft.com/office/drawing/2014/main" id="{318F1163-EC34-4945-A2CD-C04021E40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800"/>
          </a:p>
        </p:txBody>
      </p:sp>
      <p:sp>
        <p:nvSpPr>
          <p:cNvPr id="19469" name="Line 17">
            <a:extLst>
              <a:ext uri="{FF2B5EF4-FFF2-40B4-BE49-F238E27FC236}">
                <a16:creationId xmlns="" xmlns:a16="http://schemas.microsoft.com/office/drawing/2014/main" id="{4D261105-07F7-4A3C-9759-29B1ABE5FA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2800" y="41148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/>
    <p:sndAc>
      <p:stSnd>
        <p:snd r:embed="rId2" name="KATTINT.WAV"/>
      </p:stSnd>
    </p:sndAc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="" xmlns:a16="http://schemas.microsoft.com/office/drawing/2014/main" id="{94635CC3-1C09-47E1-A46F-6BA8545173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A SZOJUZ RAKÉTAKOMPLEXUM</a:t>
            </a:r>
          </a:p>
        </p:txBody>
      </p:sp>
      <p:pic>
        <p:nvPicPr>
          <p:cNvPr id="133123" name="Picture 4" descr="Szojuz-komplexum">
            <a:extLst>
              <a:ext uri="{FF2B5EF4-FFF2-40B4-BE49-F238E27FC236}">
                <a16:creationId xmlns="" xmlns:a16="http://schemas.microsoft.com/office/drawing/2014/main" id="{E3840365-20D1-4803-A07B-623E66F5AE1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066800"/>
            <a:ext cx="7772400" cy="57912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="" xmlns:a16="http://schemas.microsoft.com/office/drawing/2014/main" id="{D4EF5BBE-E030-41D2-8F5F-73E9B0D00F6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altLang="hu-HU" sz="3600">
                <a:solidFill>
                  <a:schemeClr val="tx1"/>
                </a:solidFill>
                <a:latin typeface="Times New Roman" pitchFamily="18" charset="0"/>
              </a:rPr>
              <a:t>V. DZSANYIBEKOV—MAGYARI B. </a:t>
            </a:r>
            <a:br>
              <a:rPr lang="hu-HU" altLang="hu-HU" sz="3600">
                <a:solidFill>
                  <a:schemeClr val="tx1"/>
                </a:solidFill>
                <a:latin typeface="Times New Roman" pitchFamily="18" charset="0"/>
              </a:rPr>
            </a:br>
            <a:r>
              <a:rPr lang="hu-HU" altLang="hu-HU" sz="3600">
                <a:solidFill>
                  <a:schemeClr val="tx1"/>
                </a:solidFill>
                <a:latin typeface="Times New Roman" pitchFamily="18" charset="0"/>
              </a:rPr>
              <a:t>A SZOJUZ RAKÉTA ELŐTT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="" xmlns:a16="http://schemas.microsoft.com/office/drawing/2014/main" id="{39C24AFD-FFAE-4523-B0C7-5BE7F9933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  <a:ln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altLang="hu-HU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pic>
        <p:nvPicPr>
          <p:cNvPr id="134148" name="Picture 4" descr="Béla-0062">
            <a:extLst>
              <a:ext uri="{FF2B5EF4-FFF2-40B4-BE49-F238E27FC236}">
                <a16:creationId xmlns="" xmlns:a16="http://schemas.microsoft.com/office/drawing/2014/main" id="{8CFF00A9-FC0D-43A3-A7B6-199C1D639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10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="" xmlns:a16="http://schemas.microsoft.com/office/drawing/2014/main" id="{40C241DC-50B1-4FF5-93A8-72B14407B7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00CC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</a:rPr>
              <a:t>WERNHER VON BRAUN</a:t>
            </a:r>
            <a:br>
              <a:rPr lang="hu-HU" altLang="hu-HU" sz="4000">
                <a:solidFill>
                  <a:schemeClr val="tx1"/>
                </a:solidFill>
              </a:rPr>
            </a:br>
            <a:r>
              <a:rPr lang="hu-HU" altLang="hu-HU" sz="4000">
                <a:solidFill>
                  <a:schemeClr val="tx1"/>
                </a:solidFill>
              </a:rPr>
              <a:t>(1912—1977)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="" xmlns:a16="http://schemas.microsoft.com/office/drawing/2014/main" id="{C59C5244-56AD-4C72-A1AC-1BADAF37BEC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24000"/>
            <a:ext cx="9144000" cy="5334000"/>
          </a:xfrm>
          <a:solidFill>
            <a:srgbClr val="000000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Német, majd a II. </a:t>
            </a:r>
            <a:r>
              <a:rPr kumimoji="1" lang="hu-HU" altLang="hu-HU" sz="2800" dirty="0" err="1">
                <a:effectLst/>
                <a:latin typeface="Times New Roman" pitchFamily="18" charset="0"/>
              </a:rPr>
              <a:t>vh</a:t>
            </a:r>
            <a:r>
              <a:rPr kumimoji="1" lang="hu-HU" altLang="hu-HU" sz="2800" dirty="0">
                <a:effectLst/>
                <a:latin typeface="Times New Roman" pitchFamily="18" charset="0"/>
              </a:rPr>
              <a:t>. után amerikai rakétakutató, aki a 30-as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évek elején kezdte kísérleteit. A háború alatt a V–2 rakéta-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programot, irányította, majd az USA-ban katonai rakétákat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tervezett. Amerikai rakétakutatóként az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első embereket a Holdra</a:t>
            </a:r>
            <a:r>
              <a:rPr kumimoji="1" lang="en-US" altLang="hu-HU" sz="2800" dirty="0">
                <a:effectLst/>
                <a:latin typeface="Times New Roman" pitchFamily="18" charset="0"/>
              </a:rPr>
              <a:t> </a:t>
            </a:r>
            <a:r>
              <a:rPr kumimoji="1" lang="hu-HU" altLang="hu-HU" sz="2800" dirty="0">
                <a:effectLst/>
                <a:latin typeface="Times New Roman" pitchFamily="18" charset="0"/>
              </a:rPr>
              <a:t>szállító Apollo-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programot irányította. 1960-1972 között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a NASA egyik vezetője volt. Nyolc kötet-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 err="1">
                <a:effectLst/>
                <a:latin typeface="Times New Roman" pitchFamily="18" charset="0"/>
              </a:rPr>
              <a:t>ben</a:t>
            </a:r>
            <a:r>
              <a:rPr kumimoji="1" lang="hu-HU" altLang="hu-HU" sz="2800" dirty="0">
                <a:effectLst/>
                <a:latin typeface="Times New Roman" pitchFamily="18" charset="0"/>
              </a:rPr>
              <a:t> foglalta össze a rakétakutatással és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tervezéssel kapcsolatos tevékenységének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eredményeit.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2800" dirty="0">
                <a:effectLst/>
                <a:latin typeface="Times New Roman" pitchFamily="18" charset="0"/>
              </a:rPr>
              <a:t>Nevét a Holdon kráter viseli.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1600" dirty="0">
                <a:solidFill>
                  <a:srgbClr val="FFFFFF"/>
                </a:solidFill>
                <a:effectLst/>
                <a:latin typeface="Times New Roman" pitchFamily="18" charset="0"/>
              </a:rPr>
              <a:t>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kumimoji="1" lang="hu-HU" altLang="hu-HU" sz="1000" dirty="0">
                <a:solidFill>
                  <a:srgbClr val="FFFFFF"/>
                </a:solidFill>
                <a:effectLst/>
              </a:rPr>
              <a:t>    </a:t>
            </a:r>
            <a:endParaRPr kumimoji="1" lang="hu-HU" altLang="hu-HU" sz="1000" dirty="0">
              <a:solidFill>
                <a:srgbClr val="FFFFFF"/>
              </a:solidFill>
              <a:effectLst>
                <a:outerShdw blurRad="38100" dist="38100" dir="2700000" algn="tl">
                  <a:srgbClr val="000514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altLang="hu-HU" sz="1000" dirty="0">
              <a:effectLst>
                <a:outerShdw blurRad="38100" dist="38100" dir="2700000" algn="tl">
                  <a:srgbClr val="000514"/>
                </a:outerShdw>
              </a:effectLst>
            </a:endParaRPr>
          </a:p>
        </p:txBody>
      </p:sp>
      <p:graphicFrame>
        <p:nvGraphicFramePr>
          <p:cNvPr id="136196" name="Object 4">
            <a:extLst>
              <a:ext uri="{FF2B5EF4-FFF2-40B4-BE49-F238E27FC236}">
                <a16:creationId xmlns="" xmlns:a16="http://schemas.microsoft.com/office/drawing/2014/main" id="{38288328-CF3F-4DAC-AFE0-B8DA74C9FE8E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127750" y="2819400"/>
          <a:ext cx="301625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Klip" r:id="rId4" imgW="1304326" imgH="1609211" progId="MS_ClipArt_Gallery.2">
                  <p:embed/>
                </p:oleObj>
              </mc:Choice>
              <mc:Fallback>
                <p:oleObj name="Klip" r:id="rId4" imgW="1304326" imgH="1609211" progId="MS_ClipArt_Gallery.2">
                  <p:embed/>
                  <p:pic>
                    <p:nvPicPr>
                      <p:cNvPr id="136196" name="Object 4">
                        <a:extLst>
                          <a:ext uri="{FF2B5EF4-FFF2-40B4-BE49-F238E27FC236}">
                            <a16:creationId xmlns="" xmlns:a16="http://schemas.microsoft.com/office/drawing/2014/main" id="{38288328-CF3F-4DAC-AFE0-B8DA74C9FE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0" y="2819400"/>
                        <a:ext cx="3016250" cy="3733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="" xmlns:a16="http://schemas.microsoft.com/office/drawing/2014/main" id="{16C724BD-7D5C-473F-BE1A-5AB0878B85C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latin typeface="Times New Roman" pitchFamily="18" charset="0"/>
              </a:rPr>
              <a:t>A V–2 BALLISZTIKUS RAKÉTA</a:t>
            </a:r>
          </a:p>
        </p:txBody>
      </p:sp>
      <p:pic>
        <p:nvPicPr>
          <p:cNvPr id="137220" name="Picture 4" descr="A V–2">
            <a:extLst>
              <a:ext uri="{FF2B5EF4-FFF2-40B4-BE49-F238E27FC236}">
                <a16:creationId xmlns="" xmlns:a16="http://schemas.microsoft.com/office/drawing/2014/main" id="{6D2574A3-62EC-4511-ADD1-682F6594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01750"/>
            <a:ext cx="63246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="" xmlns:a16="http://schemas.microsoft.com/office/drawing/2014/main" id="{3B3FE936-BD0A-4F8C-B317-B501C57BB9B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A SATURN V HOLDRAKÉTA</a:t>
            </a:r>
          </a:p>
        </p:txBody>
      </p:sp>
      <p:pic>
        <p:nvPicPr>
          <p:cNvPr id="138243" name="Picture 4" descr="0003-3a">
            <a:extLst>
              <a:ext uri="{FF2B5EF4-FFF2-40B4-BE49-F238E27FC236}">
                <a16:creationId xmlns="" xmlns:a16="http://schemas.microsoft.com/office/drawing/2014/main" id="{C59B1DCE-9314-4C36-B6FE-8869C531C12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8713"/>
            <a:ext cx="9144000" cy="5673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="" xmlns:a16="http://schemas.microsoft.com/office/drawing/2014/main" id="{3B3FE936-BD0A-4F8C-B317-B501C57BB9B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>
                <a:solidFill>
                  <a:schemeClr val="tx1"/>
                </a:solidFill>
              </a:rPr>
              <a:t>A SATURN V HOLDRAKÉTA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E6E4195-D441-4AFC-ACD7-01F2B88D2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" y="1371600"/>
            <a:ext cx="9144000" cy="49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89605"/>
      </p:ext>
    </p:extLst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="" xmlns:a16="http://schemas.microsoft.com/office/drawing/2014/main" id="{6D1B8982-8C3F-4D23-89D2-2C9342E567B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</a:rPr>
              <a:t>AZ „EGYSZERŰ” RAKÉTAHAJTÓMŰ</a:t>
            </a:r>
          </a:p>
        </p:txBody>
      </p:sp>
      <p:pic>
        <p:nvPicPr>
          <p:cNvPr id="139268" name="Picture 4" descr="Szaturn-V-II">
            <a:extLst>
              <a:ext uri="{FF2B5EF4-FFF2-40B4-BE49-F238E27FC236}">
                <a16:creationId xmlns="" xmlns:a16="http://schemas.microsoft.com/office/drawing/2014/main" id="{F7D2BE52-6220-42BA-A301-6A8C489E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4641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="" xmlns:a16="http://schemas.microsoft.com/office/drawing/2014/main" id="{6D1B8982-8C3F-4D23-89D2-2C9342E567B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</a:rPr>
              <a:t>AZ „EGYSZERŰ” RAKÉTAHAJTÓMŰ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8376FED-7F38-4D2D-A69B-72EDEA845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050"/>
            <a:ext cx="9144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76604"/>
      </p:ext>
    </p:extLst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="" xmlns:a16="http://schemas.microsoft.com/office/drawing/2014/main" id="{6D1B8982-8C3F-4D23-89D2-2C9342E567B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0000FF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</a:rPr>
              <a:t>AZ „EGYSZERŰ” RAKÉTAHAJTÓMŰ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387A1543-E22F-4A03-A0D7-FAAF8F2D1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41" y="0"/>
            <a:ext cx="5833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38582"/>
      </p:ext>
    </p:extLst>
  </p:cSld>
  <p:clrMapOvr>
    <a:masterClrMapping/>
  </p:clrMapOvr>
  <p:transition spd="med">
    <p:zoom/>
    <p:sndAc>
      <p:stSnd>
        <p:snd r:embed="rId2" name="KATTINT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9" name="Rectangle 5">
            <a:extLst>
              <a:ext uri="{FF2B5EF4-FFF2-40B4-BE49-F238E27FC236}">
                <a16:creationId xmlns="" xmlns:a16="http://schemas.microsoft.com/office/drawing/2014/main" id="{0BF5A591-6A84-4611-BC85-6CE849D3752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rgbClr val="0000CC"/>
          </a:solidFill>
          <a:ln w="57150">
            <a:solidFill>
              <a:srgbClr val="11111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hu-HU" altLang="hu-HU" sz="4000">
                <a:solidFill>
                  <a:schemeClr val="tx1"/>
                </a:solidFill>
              </a:rPr>
              <a:t>VON BRAUN  EGY ŰRHAJÓZÁSI KONGRESSZUSON</a:t>
            </a:r>
          </a:p>
        </p:txBody>
      </p:sp>
      <p:graphicFrame>
        <p:nvGraphicFramePr>
          <p:cNvPr id="140291" name="Object 4">
            <a:extLst>
              <a:ext uri="{FF2B5EF4-FFF2-40B4-BE49-F238E27FC236}">
                <a16:creationId xmlns="" xmlns:a16="http://schemas.microsoft.com/office/drawing/2014/main" id="{D7CD2A17-7198-4142-A43C-93E858637C3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219200" y="1481138"/>
          <a:ext cx="6781800" cy="529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Image" r:id="rId4" imgW="14816802" imgH="11576421" progId="Photoshop.Image.4">
                  <p:embed/>
                </p:oleObj>
              </mc:Choice>
              <mc:Fallback>
                <p:oleObj name="Image" r:id="rId4" imgW="14816802" imgH="11576421" progId="Photoshop.Image.4">
                  <p:embed/>
                  <p:pic>
                    <p:nvPicPr>
                      <p:cNvPr id="140291" name="Object 4">
                        <a:extLst>
                          <a:ext uri="{FF2B5EF4-FFF2-40B4-BE49-F238E27FC236}">
                            <a16:creationId xmlns="" xmlns:a16="http://schemas.microsoft.com/office/drawing/2014/main" id="{D7CD2A17-7198-4142-A43C-93E858637C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481138"/>
                        <a:ext cx="6781800" cy="5299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 cmpd="sng">
                        <a:solidFill>
                          <a:srgbClr val="080808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2" name="Rectangle 7">
            <a:extLst>
              <a:ext uri="{FF2B5EF4-FFF2-40B4-BE49-F238E27FC236}">
                <a16:creationId xmlns="" xmlns:a16="http://schemas.microsoft.com/office/drawing/2014/main" id="{AFDC9A47-1534-40E9-AAEB-4DC80A523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i="0">
                <a:latin typeface="Times New Roman" panose="02020603050405020304" pitchFamily="18" charset="0"/>
              </a:rPr>
              <a:t>V. Kubászov, Gál Gyula</a:t>
            </a:r>
            <a:r>
              <a:rPr lang="hu-HU" altLang="hu-HU" sz="2800"/>
              <a:t>, </a:t>
            </a:r>
            <a:r>
              <a:rPr lang="hu-HU" altLang="hu-HU" sz="2800" i="0">
                <a:latin typeface="Times New Roman" panose="02020603050405020304" pitchFamily="18" charset="0"/>
              </a:rPr>
              <a:t>Anatolij Filipcsenko és W. von Braun</a:t>
            </a:r>
            <a:endParaRPr lang="hu-HU" altLang="hu-HU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  <p:sndAc>
      <p:stSnd>
        <p:snd r:embed="rId3" name="KATTINT.WAV"/>
      </p:stSnd>
    </p:sndAc>
  </p:transition>
</p:sld>
</file>

<file path=ppt/theme/theme1.xml><?xml version="1.0" encoding="utf-8"?>
<a:theme xmlns:a="http://schemas.openxmlformats.org/drawingml/2006/main" name="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13018</TotalTime>
  <Words>5234</Words>
  <Application>Microsoft Office PowerPoint</Application>
  <PresentationFormat>Diavetítés a képernyőre (4:3 oldalarány)</PresentationFormat>
  <Paragraphs>625</Paragraphs>
  <Slides>99</Slides>
  <Notes>38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99</vt:i4>
      </vt:variant>
    </vt:vector>
  </HeadingPairs>
  <TitlesOfParts>
    <vt:vector size="112" baseType="lpstr">
      <vt:lpstr>Monotype Sorts</vt:lpstr>
      <vt:lpstr>Arial</vt:lpstr>
      <vt:lpstr>Cambria Math</vt:lpstr>
      <vt:lpstr>Garamond</vt:lpstr>
      <vt:lpstr>Symbol</vt:lpstr>
      <vt:lpstr>Times New Roman</vt:lpstr>
      <vt:lpstr>Wingdings</vt:lpstr>
      <vt:lpstr>Patak</vt:lpstr>
      <vt:lpstr>Klip</vt:lpstr>
      <vt:lpstr>Image</vt:lpstr>
      <vt:lpstr>Clip</vt:lpstr>
      <vt:lpstr>Egyenlet</vt:lpstr>
      <vt:lpstr>CorelPhotoPaint.Image.8</vt:lpstr>
      <vt:lpstr>ŰRDINAMIKA — 1-2 </vt:lpstr>
      <vt:lpstr>KAPCSOLATOM AZ ŰRDINAMIKÁVAL</vt:lpstr>
      <vt:lpstr>A VILÁG MEGISMERÉSE</vt:lpstr>
      <vt:lpstr>A     2   MEGOLDÁSA A HATVANAS SZÁMRENDSZERBEN</vt:lpstr>
      <vt:lpstr>A BABILONI MATEMATIKA EGYIK CSÚCSTELJESÍTMÉNYE</vt:lpstr>
      <vt:lpstr>A VILÁG MEGISMERÉSE</vt:lpstr>
      <vt:lpstr>AZ ÓKORI DINAMIKÁRÓL </vt:lpstr>
      <vt:lpstr> ARISZTOTELÉSZ  (*i. e. 384–†324) </vt:lpstr>
      <vt:lpstr>A VILÁG FELÉPÍTÉSE AZ ARISZTOTELÉSZI VILÁGKÉPBEN</vt:lpstr>
      <vt:lpstr>   AZ ARISZTOTELÉSZI VILÁGKÉP </vt:lpstr>
      <vt:lpstr>   AZ ARISZTOTELÉSZI VILÁGKÉP </vt:lpstr>
      <vt:lpstr> AZ ARISZTOTELÉSZI VILÁGKÉP </vt:lpstr>
      <vt:lpstr>AZ ÉGI MOZGÁSOKRÓL</vt:lpstr>
      <vt:lpstr>AZ ÉGITESTEK MÉRETEIRŐL</vt:lpstr>
      <vt:lpstr>AZ ÉGITESTEK MÉRETEIRŐL</vt:lpstr>
      <vt:lpstr>AZ ÉGITESTEK TÁVOLSÁGÁRÓL</vt:lpstr>
      <vt:lpstr>AZ ÉGITESTEK TÁVOLSÁGÁRÓL</vt:lpstr>
      <vt:lpstr>PowerPoint bemutató</vt:lpstr>
      <vt:lpstr>A TÖKÉLETES KÖRMOZGÁS, DEFERENS ÉS EPICIKLUS</vt:lpstr>
      <vt:lpstr>AZ AEKVÁNS KÖR</vt:lpstr>
      <vt:lpstr>LÉPÉSRŐL LÉPÉSRE A fizika fejlődéstörténete a 14. századtól a 18. századig.</vt:lpstr>
      <vt:lpstr>LÉPÉSRŐL LÉPÉSRE</vt:lpstr>
      <vt:lpstr>LÉPÉSRŐL LÉPÉSRE</vt:lpstr>
      <vt:lpstr>LÉPÉSRŐL LÉPÉSRE </vt:lpstr>
      <vt:lpstr>FRANCOIS VILLON (1431—1463)</vt:lpstr>
      <vt:lpstr>LÉPÉSRŐL LÉPÉSRE</vt:lpstr>
      <vt:lpstr>LÉPÉSRŐL LÉPÉSRE</vt:lpstr>
      <vt:lpstr>LÉPÉSRŐL LÉPÉSRE </vt:lpstr>
      <vt:lpstr>TYCHO  DE BRAHE</vt:lpstr>
      <vt:lpstr>LÉPÉSRŐL LÉPÉSRE </vt:lpstr>
      <vt:lpstr>KEPLER ÍRJA TYCHO DE BRAHÉRÓL</vt:lpstr>
      <vt:lpstr>KEPLER  I. TÖRVÉNYE</vt:lpstr>
      <vt:lpstr>KEPLER II. TÖRVÉNYE</vt:lpstr>
      <vt:lpstr>PowerPoint bemutató</vt:lpstr>
      <vt:lpstr>KEPLER III. TÖRVÉNYÉNEKA  IGAZOLÁSA</vt:lpstr>
      <vt:lpstr>A „HARMONICES MUNDI” IGAZOLÁSA</vt:lpstr>
      <vt:lpstr>LÉPÉSRŐL LÉPÉSRE </vt:lpstr>
      <vt:lpstr>GALILEO GALILEI  </vt:lpstr>
      <vt:lpstr>GALILEO GALILEI MONDTA:</vt:lpstr>
      <vt:lpstr>BLAISE PASCAL (1623-1662)</vt:lpstr>
      <vt:lpstr>RENÉ DESCARTES (1595–1650)</vt:lpstr>
      <vt:lpstr>RENÉ DESCARTES</vt:lpstr>
      <vt:lpstr>RENÉ DESCARTES</vt:lpstr>
      <vt:lpstr>RENÉ DESCARTES MONDTA:</vt:lpstr>
      <vt:lpstr>CHRISTIAN HUYGENS (1629–1695)</vt:lpstr>
      <vt:lpstr>LÉPÉSRŐL LÉPÉSRE</vt:lpstr>
      <vt:lpstr>A KÖRMOZGÁS</vt:lpstr>
      <vt:lpstr>ISAAC NEWTON (1642–1727)</vt:lpstr>
      <vt:lpstr>NEWTON TÖRVÉNYEI</vt:lpstr>
      <vt:lpstr>NEWTON ELSŐ TÖRVÉNYE</vt:lpstr>
      <vt:lpstr>A FIZIKAI FOGALMAKRÓL</vt:lpstr>
      <vt:lpstr>NEWTON MÁSODIK TÖRVÉNYE</vt:lpstr>
      <vt:lpstr>NEWTON MÁSODIK TÖRVÉNYE</vt:lpstr>
      <vt:lpstr>NEWTON HARMADIK TÖRVÉNYE</vt:lpstr>
      <vt:lpstr>NEWTON HARMADIK TÖRVÉNYE</vt:lpstr>
      <vt:lpstr>NEWTON NEGYEDIK TÖRVÉNYE</vt:lpstr>
      <vt:lpstr>ISAAC NEWTON </vt:lpstr>
      <vt:lpstr>ISAAC NEWTON </vt:lpstr>
      <vt:lpstr>A GRAVITÁCIÓS ERŐ (F)</vt:lpstr>
      <vt:lpstr>A KEPLER-TÖRVÉNY IGAZOLÁSA</vt:lpstr>
      <vt:lpstr>ISAAC NEWTON  ÉS AZ ŰRREPÜLÉS GONDOLATA</vt:lpstr>
      <vt:lpstr>AZ ELSŐ ÉS MÁSODIK K. S. SZÜLETÉSE</vt:lpstr>
      <vt:lpstr>ISAAC NEWTON MONDTA:</vt:lpstr>
      <vt:lpstr>ISAAC NEWTON </vt:lpstr>
      <vt:lpstr>   A PERIPATETIKUS- ÉS A NEWTONI DINAMIKA ÖSSZEVETÉSE   </vt:lpstr>
      <vt:lpstr>NEWTON VILÁGKÉPE</vt:lpstr>
      <vt:lpstr>A BOLYGÓK ADATAI</vt:lpstr>
      <vt:lpstr>AZ ŰRREPÜLÉS ELMÉLETÉNEK MEGSZÜLETÉSE</vt:lpstr>
      <vt:lpstr>AZ ŰRDINAMIKA ELMÉLETÉNEK KIALAKULÁSA</vt:lpstr>
      <vt:lpstr>KONSZTANTYIN E. CIOLKOVSZKIJ (1857†1935)</vt:lpstr>
      <vt:lpstr>A CIOLKOVSZKIJ-KRÁTER</vt:lpstr>
      <vt:lpstr>KONSZTANTYIN CIOLKOVSZKIJ</vt:lpstr>
      <vt:lpstr>A RAKÉTAELMÉLET ALAPJA</vt:lpstr>
      <vt:lpstr>CIOLKOVSZKIJ MUNKÁSSÁGA</vt:lpstr>
      <vt:lpstr>A vmax  MEGHATÁROZÁSA</vt:lpstr>
      <vt:lpstr>A zC  MEGHATÁROZÁSA</vt:lpstr>
      <vt:lpstr>A II. K. S. MEGHATÁROZÁSA</vt:lpstr>
      <vt:lpstr>A MÁSODIK KOZMIKUS SEBESSÉG MEGHATÁROZÁSA</vt:lpstr>
      <vt:lpstr>A g és a Q MEGHATÁROZÁSÁRA SZOLGÁLÓ KÉPLET</vt:lpstr>
      <vt:lpstr>ROBERT H. GODDARD  (1882–1945)</vt:lpstr>
      <vt:lpstr>GODDARD ELSŐ RAKÉTAKÍSÉRLETEI</vt:lpstr>
      <vt:lpstr>WALTER HOHMANN  (1880–1945)</vt:lpstr>
      <vt:lpstr>A HOHMANN-ELLIPSZIS</vt:lpstr>
      <vt:lpstr>ROBERT ESNAULT-PELTERIE (1881—1957)</vt:lpstr>
      <vt:lpstr>HERMANN OBERTH (1894-1981)</vt:lpstr>
      <vt:lpstr>SZERGEJ KOROLJOV (1905–1966)</vt:lpstr>
      <vt:lpstr>A KOROLJOV TERVEZTE RAKÉTÁK</vt:lpstr>
      <vt:lpstr>A SZPUTNYIK-VÁLSÁG KORA</vt:lpstr>
      <vt:lpstr>GAGARIN RAKÉTÁJA ÉS ŰRHAJÓJA ILLETVE REPÜLÉSI PÁLYÁJA</vt:lpstr>
      <vt:lpstr>A SZOJUZ RAKÉTAKOMPLEXUM</vt:lpstr>
      <vt:lpstr>V. DZSANYIBEKOV—MAGYARI B.  A SZOJUZ RAKÉTA ELŐTT</vt:lpstr>
      <vt:lpstr>WERNHER VON BRAUN (1912—1977)</vt:lpstr>
      <vt:lpstr>A V–2 BALLISZTIKUS RAKÉTA</vt:lpstr>
      <vt:lpstr>A SATURN V HOLDRAKÉTA</vt:lpstr>
      <vt:lpstr>A SATURN V HOLDRAKÉTA</vt:lpstr>
      <vt:lpstr>AZ „EGYSZERŰ” RAKÉTAHAJTÓMŰ</vt:lpstr>
      <vt:lpstr>AZ „EGYSZERŰ” RAKÉTAHAJTÓMŰ</vt:lpstr>
      <vt:lpstr>AZ „EGYSZERŰ” RAKÉTAHAJTÓMŰ</vt:lpstr>
      <vt:lpstr>VON BRAUN  EGY ŰRHAJÓZÁSI KONGRESSZUSON</vt:lpstr>
    </vt:vector>
  </TitlesOfParts>
  <Company>Magyar Szárnyak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ŰRDINAMIKA</dc:title>
  <dc:creator>Dr. Szabó József</dc:creator>
  <cp:lastModifiedBy>Szakács Tamás</cp:lastModifiedBy>
  <cp:revision>528</cp:revision>
  <cp:lastPrinted>2005-02-16T08:26:06Z</cp:lastPrinted>
  <dcterms:created xsi:type="dcterms:W3CDTF">2000-12-25T13:26:47Z</dcterms:created>
  <dcterms:modified xsi:type="dcterms:W3CDTF">2020-09-23T17:09:51Z</dcterms:modified>
</cp:coreProperties>
</file>