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3" r:id="rId3"/>
    <p:sldId id="328" r:id="rId4"/>
    <p:sldId id="329" r:id="rId5"/>
    <p:sldId id="330" r:id="rId6"/>
    <p:sldId id="331" r:id="rId7"/>
    <p:sldId id="267" r:id="rId8"/>
    <p:sldId id="257" r:id="rId9"/>
    <p:sldId id="258" r:id="rId10"/>
    <p:sldId id="319" r:id="rId11"/>
    <p:sldId id="259" r:id="rId12"/>
    <p:sldId id="260" r:id="rId13"/>
    <p:sldId id="261" r:id="rId14"/>
    <p:sldId id="322" r:id="rId15"/>
    <p:sldId id="324" r:id="rId16"/>
    <p:sldId id="323" r:id="rId17"/>
    <p:sldId id="325" r:id="rId18"/>
    <p:sldId id="326" r:id="rId19"/>
    <p:sldId id="262" r:id="rId20"/>
    <p:sldId id="272" r:id="rId21"/>
    <p:sldId id="296" r:id="rId22"/>
    <p:sldId id="263" r:id="rId23"/>
    <p:sldId id="291" r:id="rId24"/>
    <p:sldId id="264" r:id="rId25"/>
    <p:sldId id="265" r:id="rId26"/>
    <p:sldId id="273" r:id="rId27"/>
    <p:sldId id="275" r:id="rId28"/>
    <p:sldId id="295" r:id="rId29"/>
    <p:sldId id="327" r:id="rId30"/>
    <p:sldId id="315" r:id="rId31"/>
    <p:sldId id="276" r:id="rId32"/>
    <p:sldId id="268" r:id="rId33"/>
    <p:sldId id="320" r:id="rId34"/>
    <p:sldId id="321" r:id="rId35"/>
    <p:sldId id="314" r:id="rId36"/>
    <p:sldId id="290" r:id="rId37"/>
    <p:sldId id="317" r:id="rId38"/>
    <p:sldId id="318" r:id="rId39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18F8"/>
    <a:srgbClr val="B1BB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250" autoAdjust="0"/>
  </p:normalViewPr>
  <p:slideViewPr>
    <p:cSldViewPr>
      <p:cViewPr varScale="1">
        <p:scale>
          <a:sx n="75" d="100"/>
          <a:sy n="75" d="100"/>
        </p:scale>
        <p:origin x="11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AFDF27A-BBBE-47F7-AADC-1D04EBE0DF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200DC9A-2A72-4644-99F2-FF550D1BA3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C263A85-CA7F-4158-91EE-64EE2AEDE4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98754-7422-42C7-99E7-0C3E0AA52500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866440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26A1B5C-6E7E-45E9-A048-333B62314A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29A3108-FF51-4941-9984-1C459DD315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849E485-8B70-4A2A-B6C1-CC373AE5CA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5F19D-DE2E-4A14-ADDF-74F212305248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93727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8C06048-D338-4CEF-8377-A0189E6D86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1BFBF99-8DE2-40E0-B9E9-7381C603CF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8BA872F-51DE-4D1E-A558-169B91320F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B6549-995E-4361-83C0-6DF7CB70481E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62757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Cím, szöveg és áb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ClipArt-elem helye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B2BF1F7-B562-4F83-A85E-F7D324546C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751FA70-A007-465E-B545-10A6125C3E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64EF5CB-6183-4944-BEAE-E7678E1B8A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2BF6E-7687-44D5-9332-76E2C94AB1F1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845866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Cím, szöveg és 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1E9B49FA-1656-4968-8342-276C1F1EC7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8B81B167-90FA-44DB-B08A-09693278FC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C993F586-8821-4C47-8E14-C1618EC1B4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48DC7-5C82-47DB-A1CB-3271DF896559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20910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3BDB45D-B943-44F0-A677-891B519E57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49DF50E-0AAF-46AB-9322-68A5867036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0711AEE5-896E-46BD-8C7E-EEE63BEE03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94DB8-24F0-49C7-B508-A4836BE134BD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49735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56F8BC2A-2951-4580-A7F3-0B69839F41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1619AE6-EAC4-4849-B757-E193A94920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696B5B16-8196-42C3-8653-B90C5227F4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F9BAF-FB97-4E70-B130-F8FB03EAB58E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2824563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FEB2BBF-BE69-4632-8308-67E87AF8BA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3E97F46-59C5-40CC-BBFA-27717F730F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8785946-2E63-4835-8DC7-B12E5BED81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926AC-EA87-452F-83E9-B7F34E1411A0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535872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C273E699-06C3-47C5-9935-FFBF7CB7C4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435233F4-1BED-4859-8940-FCF652DCD6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C526F403-4D06-4DFA-AF7F-FF4DA031C6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CAF82-6C4D-4527-82EF-B5875FC7ACEA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837462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892EB078-AF11-4D66-BDA4-EA40D4303D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7ADAE312-0A0D-4C6F-B1FE-C6C2B2B587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801DA83E-266B-48E8-8978-F0A7DA92CF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605D2-2833-4E8D-AD6D-4B6957128B7B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228001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E7B631A-05D5-40D3-A17F-270B4239B5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1E6BBD9F-2F0E-4600-A9EB-446741294A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A70E6882-AE84-409D-BB33-E2D72DA026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8CBB8-08CE-4273-B2C0-173E84166779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23042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AAECB45-D00C-42ED-AF36-6B14BF1E3D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BEE0D76-41DB-4B4D-B93D-DAC6BF57BB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C35AE0A-B10D-47B2-8BDB-376F584BFF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3CDCD-838D-484E-BC17-2C9CE8EAF6DA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673754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3F1ADAF6-135D-4E68-92BC-36429A5D3B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0B7A4A9-CE52-4953-975A-8B87BA249E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380C29E-E9CF-469F-9B36-64D3F077CA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9D7E3-A487-4DAA-9846-3882BCEDC86B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3335626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0DEFF7CB-6687-4372-B5CD-1AFA1E3197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71BA0750-2E6A-4014-A87C-28C89043BB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3DC74DB7-CD24-4EF8-A5E5-8D8A16DC25A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987044A8-F4F7-42F7-90F5-331B471D3AE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F3D511A1-439F-46F2-BD57-A59FF874593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D2D7B18-D6AF-4BB8-BAA6-C17FEF75B0CA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7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9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0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31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3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2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9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2511E37E-CD67-4A7A-A5C7-810FEA19137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3600450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sz="6600" b="1">
                <a:solidFill>
                  <a:schemeClr val="bg1"/>
                </a:solidFill>
                <a:latin typeface="Times New Roman" panose="02020603050405020304" pitchFamily="18" charset="0"/>
              </a:rPr>
              <a:t>ŰRDINAMIKA — 4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A48BFC1F-A3C5-4D40-A91E-43EEFA80C34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644900"/>
            <a:ext cx="9144000" cy="3213100"/>
          </a:xfrm>
          <a:solidFill>
            <a:schemeClr val="tx2"/>
          </a:solidFill>
        </p:spPr>
        <p:txBody>
          <a:bodyPr/>
          <a:lstStyle/>
          <a:p>
            <a:pPr eaLnBrk="1" hangingPunct="1"/>
            <a:r>
              <a:rPr lang="en-US" altLang="hu-HU" b="1">
                <a:solidFill>
                  <a:schemeClr val="bg1"/>
                </a:solidFill>
                <a:latin typeface="Times New Roman" panose="02020603050405020304" pitchFamily="18" charset="0"/>
              </a:rPr>
              <a:t>A</a:t>
            </a:r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</a:rPr>
              <a:t> KOZMIKUS SEBESSÉGEK FIZIKAI HÁTTERE, A HÁROM KOZMIKUS ÉS A KÉT</a:t>
            </a:r>
          </a:p>
          <a:p>
            <a:pPr eaLnBrk="1" hangingPunct="1"/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</a:rPr>
              <a:t>JELLEMZŐ SEBESSÉG, A KERINGÉSI IDŐ, VALAMINT A TÁVOLODÁSI  SEBESSÉG MEGHATÁROZÁSA A PÁLYA BÁRMELY PONTJÁN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artalom helye 2">
            <a:extLst>
              <a:ext uri="{FF2B5EF4-FFF2-40B4-BE49-F238E27FC236}">
                <a16:creationId xmlns:a16="http://schemas.microsoft.com/office/drawing/2014/main" xmlns="" id="{71261D36-2C41-4387-8395-241C85736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  <a:solidFill>
            <a:schemeClr val="tx1"/>
          </a:solidFill>
        </p:spPr>
        <p:txBody>
          <a:bodyPr/>
          <a:lstStyle/>
          <a:p>
            <a:pPr marL="0" indent="0">
              <a:buFontTx/>
              <a:buNone/>
            </a:pPr>
            <a:r>
              <a:rPr lang="hu-HU" altLang="hu-HU"/>
              <a:t> </a:t>
            </a:r>
          </a:p>
        </p:txBody>
      </p:sp>
      <p:sp>
        <p:nvSpPr>
          <p:cNvPr id="11267" name="Rectangle 5">
            <a:extLst>
              <a:ext uri="{FF2B5EF4-FFF2-40B4-BE49-F238E27FC236}">
                <a16:creationId xmlns:a16="http://schemas.microsoft.com/office/drawing/2014/main" xmlns="" id="{E47FE850-A44F-4C19-8FF5-216CDB34A1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2875"/>
          </a:xfrm>
          <a:solidFill>
            <a:srgbClr val="2318F8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sz="4000" b="1">
                <a:solidFill>
                  <a:schemeClr val="bg1"/>
                </a:solidFill>
                <a:latin typeface="Times New Roman" panose="02020603050405020304" pitchFamily="18" charset="0"/>
              </a:rPr>
              <a:t>AZ ELSŐ KOZMIKUS SEBESSÉG MÁSODIK KÉPLETE</a:t>
            </a:r>
          </a:p>
        </p:txBody>
      </p:sp>
      <p:grpSp>
        <p:nvGrpSpPr>
          <p:cNvPr id="11268" name="Csoportba foglalás 3">
            <a:extLst>
              <a:ext uri="{FF2B5EF4-FFF2-40B4-BE49-F238E27FC236}">
                <a16:creationId xmlns:a16="http://schemas.microsoft.com/office/drawing/2014/main" xmlns="" id="{C8DC849C-6A6D-4B34-97A9-1FDEF484E114}"/>
              </a:ext>
            </a:extLst>
          </p:cNvPr>
          <p:cNvGrpSpPr>
            <a:grpSpLocks/>
          </p:cNvGrpSpPr>
          <p:nvPr/>
        </p:nvGrpSpPr>
        <p:grpSpPr bwMode="auto">
          <a:xfrm>
            <a:off x="755650" y="2133600"/>
            <a:ext cx="7129463" cy="3613150"/>
            <a:chOff x="755576" y="2132856"/>
            <a:chExt cx="7128792" cy="3613640"/>
          </a:xfrm>
        </p:grpSpPr>
        <p:graphicFrame>
          <p:nvGraphicFramePr>
            <p:cNvPr id="11269" name="Objektum 1">
              <a:extLst>
                <a:ext uri="{FF2B5EF4-FFF2-40B4-BE49-F238E27FC236}">
                  <a16:creationId xmlns:a16="http://schemas.microsoft.com/office/drawing/2014/main" xmlns="" id="{14536CC3-F14E-4F86-891B-119DAAE9A1A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55576" y="2132856"/>
            <a:ext cx="7128792" cy="36006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76" name="Equation" r:id="rId3" imgW="1663700" imgH="863600" progId="Equation.3">
                    <p:embed/>
                  </p:oleObj>
                </mc:Choice>
                <mc:Fallback>
                  <p:oleObj name="Equation" r:id="rId3" imgW="1663700" imgH="863600" progId="Equation.3">
                    <p:embed/>
                    <p:pic>
                      <p:nvPicPr>
                        <p:cNvPr id="0" name="Objektum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lum bright="100000"/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5576" y="2132856"/>
                          <a:ext cx="7128792" cy="36006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70" name="Line 10">
              <a:extLst>
                <a:ext uri="{FF2B5EF4-FFF2-40B4-BE49-F238E27FC236}">
                  <a16:creationId xmlns:a16="http://schemas.microsoft.com/office/drawing/2014/main" xmlns="" id="{B86B0496-B0E7-4587-B3A7-CEA3085796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7313" y="4292600"/>
              <a:ext cx="288925" cy="3603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1" name="Line 11">
              <a:extLst>
                <a:ext uri="{FF2B5EF4-FFF2-40B4-BE49-F238E27FC236}">
                  <a16:creationId xmlns:a16="http://schemas.microsoft.com/office/drawing/2014/main" xmlns="" id="{85AEB7EA-8419-4CDB-97B5-1B368B895B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32138" y="4292600"/>
              <a:ext cx="215900" cy="4318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2" name="Line 12">
              <a:extLst>
                <a:ext uri="{FF2B5EF4-FFF2-40B4-BE49-F238E27FC236}">
                  <a16:creationId xmlns:a16="http://schemas.microsoft.com/office/drawing/2014/main" xmlns="" id="{84157823-C718-43EB-B715-7323B68A9E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5784" y="5098796"/>
              <a:ext cx="288925" cy="6477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3" name="Line 13">
              <a:extLst>
                <a:ext uri="{FF2B5EF4-FFF2-40B4-BE49-F238E27FC236}">
                  <a16:creationId xmlns:a16="http://schemas.microsoft.com/office/drawing/2014/main" xmlns="" id="{74B03AE9-2C31-421D-A0B1-F986F12BF8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2769" y="5013325"/>
              <a:ext cx="215900" cy="3603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xmlns="" id="{89DC802D-8BD3-43DF-8058-6E9279166B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95400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</a:rPr>
              <a:t>A KOZMIKUS SEBESSÉGEK</a:t>
            </a:r>
          </a:p>
        </p:txBody>
      </p:sp>
      <p:sp>
        <p:nvSpPr>
          <p:cNvPr id="12292" name="Oval 4">
            <a:extLst>
              <a:ext uri="{FF2B5EF4-FFF2-40B4-BE49-F238E27FC236}">
                <a16:creationId xmlns:a16="http://schemas.microsoft.com/office/drawing/2014/main" xmlns="" id="{435F68FB-B0DF-4118-B709-18BDC3D81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05000"/>
            <a:ext cx="4419600" cy="44196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hu-HU" sz="4400" dirty="0" err="1"/>
              <a:t>Föld</a:t>
            </a:r>
            <a:endParaRPr lang="hu-HU" altLang="hu-HU" sz="4400" dirty="0"/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xmlns="" id="{022889FA-7865-4338-B9DC-2843A08DA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3810000"/>
            <a:ext cx="152400" cy="381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sp>
        <p:nvSpPr>
          <p:cNvPr id="12294" name="Line 6">
            <a:extLst>
              <a:ext uri="{FF2B5EF4-FFF2-40B4-BE49-F238E27FC236}">
                <a16:creationId xmlns:a16="http://schemas.microsoft.com/office/drawing/2014/main" xmlns="" id="{24C8902C-0936-462A-A606-8817713C91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48400" y="4038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Line 7">
            <a:extLst>
              <a:ext uri="{FF2B5EF4-FFF2-40B4-BE49-F238E27FC236}">
                <a16:creationId xmlns:a16="http://schemas.microsoft.com/office/drawing/2014/main" xmlns="" id="{D25E07C9-74ED-4090-9A68-AC9A40A932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5200" y="4038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Line 8">
            <a:extLst>
              <a:ext uri="{FF2B5EF4-FFF2-40B4-BE49-F238E27FC236}">
                <a16:creationId xmlns:a16="http://schemas.microsoft.com/office/drawing/2014/main" xmlns="" id="{E88CB77B-4F96-4065-A669-CEB2F675678E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4038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Rectangle 9">
            <a:extLst>
              <a:ext uri="{FF2B5EF4-FFF2-40B4-BE49-F238E27FC236}">
                <a16:creationId xmlns:a16="http://schemas.microsoft.com/office/drawing/2014/main" xmlns="" id="{628D6926-E425-4795-A0CE-220BF77F1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6625" y="4786313"/>
            <a:ext cx="533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hu-HU" altLang="hu-HU" sz="2400" i="1">
                <a:latin typeface="Times New Roman" panose="02020603050405020304" pitchFamily="18" charset="0"/>
              </a:rPr>
              <a:t>v</a:t>
            </a:r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xmlns="" id="{EBACFC81-AF51-42F4-9AE9-CA58F649C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733800"/>
            <a:ext cx="1143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hu-HU" altLang="hu-HU" sz="2400" b="1" i="1">
                <a:latin typeface="Symbol" panose="05050102010706020507" pitchFamily="18" charset="2"/>
              </a:rPr>
              <a:t>g</a:t>
            </a:r>
            <a:r>
              <a:rPr lang="hu-HU" altLang="hu-HU" sz="2400" b="1" i="1">
                <a:latin typeface="Times New Roman" panose="02020603050405020304" pitchFamily="18" charset="0"/>
              </a:rPr>
              <a:t>Mm/r</a:t>
            </a:r>
            <a:r>
              <a:rPr lang="hu-HU" altLang="hu-HU" sz="2400" b="1" baseline="30000">
                <a:latin typeface="Times New Roman" panose="02020603050405020304" pitchFamily="18" charset="0"/>
              </a:rPr>
              <a:t>2</a:t>
            </a:r>
            <a:endParaRPr lang="hu-HU" altLang="hu-HU" sz="2400" b="1" i="1" baseline="30000">
              <a:latin typeface="Times New Roman" panose="02020603050405020304" pitchFamily="18" charset="0"/>
            </a:endParaRPr>
          </a:p>
        </p:txBody>
      </p:sp>
      <p:sp>
        <p:nvSpPr>
          <p:cNvPr id="12299" name="Rectangle 11">
            <a:extLst>
              <a:ext uri="{FF2B5EF4-FFF2-40B4-BE49-F238E27FC236}">
                <a16:creationId xmlns:a16="http://schemas.microsoft.com/office/drawing/2014/main" xmlns="" id="{0ED85A10-977E-4622-AD49-BE5CEE89C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3657600"/>
            <a:ext cx="1143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hu-HU" altLang="hu-HU" sz="2400" b="1" i="1">
                <a:latin typeface="Times New Roman" panose="02020603050405020304" pitchFamily="18" charset="0"/>
              </a:rPr>
              <a:t>m</a:t>
            </a:r>
            <a:r>
              <a:rPr lang="hu-HU" altLang="hu-HU" sz="2400" b="1">
                <a:latin typeface="Times New Roman" panose="02020603050405020304" pitchFamily="18" charset="0"/>
              </a:rPr>
              <a:t>v</a:t>
            </a:r>
            <a:r>
              <a:rPr lang="hu-HU" altLang="hu-HU" sz="2400" b="1" baseline="30000">
                <a:latin typeface="Times New Roman" panose="02020603050405020304" pitchFamily="18" charset="0"/>
              </a:rPr>
              <a:t>2</a:t>
            </a:r>
            <a:r>
              <a:rPr lang="hu-HU" altLang="hu-HU" sz="2400" b="1">
                <a:latin typeface="Times New Roman" panose="02020603050405020304" pitchFamily="18" charset="0"/>
              </a:rPr>
              <a:t>/r</a:t>
            </a:r>
            <a:endParaRPr lang="hu-HU" altLang="hu-HU" sz="2400" b="1" baseline="30000">
              <a:latin typeface="Times New Roman" panose="02020603050405020304" pitchFamily="18" charset="0"/>
            </a:endParaRPr>
          </a:p>
        </p:txBody>
      </p:sp>
      <p:sp>
        <p:nvSpPr>
          <p:cNvPr id="12300" name="Rectangle 12">
            <a:extLst>
              <a:ext uri="{FF2B5EF4-FFF2-40B4-BE49-F238E27FC236}">
                <a16:creationId xmlns:a16="http://schemas.microsoft.com/office/drawing/2014/main" xmlns="" id="{84375325-3E33-47E1-BFDA-78B1070F9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867400"/>
            <a:ext cx="2209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hu-HU" altLang="hu-HU" sz="2400" b="1" i="1">
                <a:latin typeface="Times New Roman" panose="02020603050405020304" pitchFamily="18" charset="0"/>
              </a:rPr>
              <a:t> mv</a:t>
            </a:r>
            <a:r>
              <a:rPr lang="hu-HU" altLang="hu-HU" sz="2400" b="1" baseline="30000">
                <a:latin typeface="Times New Roman" panose="02020603050405020304" pitchFamily="18" charset="0"/>
              </a:rPr>
              <a:t>2</a:t>
            </a:r>
            <a:r>
              <a:rPr lang="hu-HU" altLang="hu-HU" sz="2400" b="1">
                <a:latin typeface="Times New Roman" panose="02020603050405020304" pitchFamily="18" charset="0"/>
              </a:rPr>
              <a:t>/</a:t>
            </a:r>
            <a:r>
              <a:rPr lang="hu-HU" altLang="hu-HU" sz="2400" b="1" i="1">
                <a:latin typeface="Times New Roman" panose="02020603050405020304" pitchFamily="18" charset="0"/>
              </a:rPr>
              <a:t>r = </a:t>
            </a:r>
            <a:r>
              <a:rPr lang="hu-HU" altLang="hu-HU" sz="2400" b="1" i="1">
                <a:latin typeface="Symbol" panose="05050102010706020507" pitchFamily="18" charset="2"/>
              </a:rPr>
              <a:t>g</a:t>
            </a:r>
            <a:r>
              <a:rPr lang="hu-HU" altLang="hu-HU" sz="2400" b="1" i="1">
                <a:latin typeface="Times New Roman" panose="02020603050405020304" pitchFamily="18" charset="0"/>
              </a:rPr>
              <a:t>Mm/r</a:t>
            </a:r>
            <a:r>
              <a:rPr lang="hu-HU" altLang="hu-HU" sz="2400" b="1" baseline="30000">
                <a:latin typeface="Times New Roman" panose="02020603050405020304" pitchFamily="18" charset="0"/>
              </a:rPr>
              <a:t>2</a:t>
            </a:r>
            <a:endParaRPr lang="hu-HU" altLang="hu-HU" sz="2400" b="1" i="1" baseline="30000">
              <a:latin typeface="Times New Roman" panose="02020603050405020304" pitchFamily="18" charset="0"/>
            </a:endParaRPr>
          </a:p>
        </p:txBody>
      </p:sp>
      <p:graphicFrame>
        <p:nvGraphicFramePr>
          <p:cNvPr id="12302" name="Objektum 1">
            <a:extLst>
              <a:ext uri="{FF2B5EF4-FFF2-40B4-BE49-F238E27FC236}">
                <a16:creationId xmlns:a16="http://schemas.microsoft.com/office/drawing/2014/main" xmlns="" id="{D97B6365-6C7F-46BF-A83C-109CF0BD37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53200" y="5791200"/>
          <a:ext cx="2386013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Equation" r:id="rId3" imgW="634725" imgH="253890" progId="Equation.3">
                  <p:embed/>
                </p:oleObj>
              </mc:Choice>
              <mc:Fallback>
                <p:oleObj name="Equation" r:id="rId3" imgW="634725" imgH="253890" progId="Equation.3">
                  <p:embed/>
                  <p:pic>
                    <p:nvPicPr>
                      <p:cNvPr id="0" name="Objektum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5791200"/>
                        <a:ext cx="2386013" cy="85725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Ív 14">
            <a:extLst>
              <a:ext uri="{FF2B5EF4-FFF2-40B4-BE49-F238E27FC236}">
                <a16:creationId xmlns:a16="http://schemas.microsoft.com/office/drawing/2014/main" xmlns="" id="{3E44E24B-5A80-4E62-AAA5-61C5C7BA7C7C}"/>
              </a:ext>
            </a:extLst>
          </p:cNvPr>
          <p:cNvSpPr/>
          <p:nvPr/>
        </p:nvSpPr>
        <p:spPr>
          <a:xfrm>
            <a:off x="6359525" y="1841500"/>
            <a:ext cx="785813" cy="4357688"/>
          </a:xfrm>
          <a:prstGeom prst="arc">
            <a:avLst>
              <a:gd name="adj1" fmla="val 16629593"/>
              <a:gd name="adj2" fmla="val 4902018"/>
            </a:avLst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u-H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1387350F-8CC5-46BF-A96B-A42461F52C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2513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sz="3600" b="1">
                <a:solidFill>
                  <a:schemeClr val="bg1"/>
                </a:solidFill>
                <a:latin typeface="Times" panose="02020603050405020304" pitchFamily="18" charset="0"/>
              </a:rPr>
              <a:t>A KOZMIKUS SEBESSÉGEKRŐL</a:t>
            </a:r>
            <a:r>
              <a:rPr lang="hu-HU" altLang="hu-HU" sz="3600" b="1">
                <a:solidFill>
                  <a:schemeClr val="bg1"/>
                </a:solidFill>
              </a:rPr>
              <a:t> </a:t>
            </a:r>
            <a:endParaRPr lang="hu-HU" altLang="hu-HU" sz="3600">
              <a:solidFill>
                <a:schemeClr val="bg1"/>
              </a:solidFill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xmlns="" id="{49C2ED0A-5971-4EA5-A96D-62123A1D81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5732462"/>
          </a:xfrm>
          <a:solidFill>
            <a:schemeClr val="tx1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hu-HU" altLang="hu-HU" sz="2800" b="1">
                <a:solidFill>
                  <a:schemeClr val="bg1"/>
                </a:solidFill>
                <a:latin typeface="Times" panose="02020603050405020304" pitchFamily="18" charset="0"/>
              </a:rPr>
              <a:t>A parabolasebesség vagy második kozmikus sebesség (szö</a:t>
            </a:r>
            <a:r>
              <a:rPr lang="hu-HU" altLang="hu-HU" sz="2800" b="1">
                <a:solidFill>
                  <a:schemeClr val="bg1"/>
                </a:solidFill>
              </a:rPr>
              <a:t>-</a:t>
            </a:r>
            <a:r>
              <a:rPr lang="hu-HU" altLang="hu-HU" sz="2800" b="1">
                <a:solidFill>
                  <a:schemeClr val="bg1"/>
                </a:solidFill>
                <a:latin typeface="Times" panose="02020603050405020304" pitchFamily="18" charset="0"/>
              </a:rPr>
              <a:t>kési sebesség): az a sebességérték, amelyre ha felgyorsít</a:t>
            </a:r>
            <a:r>
              <a:rPr lang="hu-HU" altLang="hu-HU" sz="2800" b="1">
                <a:solidFill>
                  <a:schemeClr val="bg1"/>
                </a:solidFill>
              </a:rPr>
              <a:t>-</a:t>
            </a:r>
            <a:r>
              <a:rPr lang="hu-HU" altLang="hu-HU" sz="2800" b="1">
                <a:solidFill>
                  <a:schemeClr val="bg1"/>
                </a:solidFill>
                <a:latin typeface="Times" panose="02020603050405020304" pitchFamily="18" charset="0"/>
              </a:rPr>
              <a:t>juk az űrobjektumot, az kilép a Föld hatásszférájából és a Földdel együtt a Hill-szféra határán túl, a Nap körül kering. Ciolkovszkij </a:t>
            </a:r>
            <a:r>
              <a:rPr lang="hu-HU" altLang="hu-HU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elsőként, energetikai számítással a II. kozmikus sebességet határozta meg.</a:t>
            </a:r>
          </a:p>
        </p:txBody>
      </p:sp>
      <p:graphicFrame>
        <p:nvGraphicFramePr>
          <p:cNvPr id="13316" name="Object 4">
            <a:extLst>
              <a:ext uri="{FF2B5EF4-FFF2-40B4-BE49-F238E27FC236}">
                <a16:creationId xmlns:a16="http://schemas.microsoft.com/office/drawing/2014/main" xmlns="" id="{CA9D9250-EA1B-400A-977A-F8ED06240C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3786188"/>
          <a:ext cx="3630613" cy="307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Klip" r:id="rId3" imgW="3168402" imgH="2681313" progId="MS_ClipArt_Gallery.2">
                  <p:embed/>
                </p:oleObj>
              </mc:Choice>
              <mc:Fallback>
                <p:oleObj name="Klip" r:id="rId3" imgW="3168402" imgH="2681313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786188"/>
                        <a:ext cx="3630613" cy="3071812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5">
            <a:extLst>
              <a:ext uri="{FF2B5EF4-FFF2-40B4-BE49-F238E27FC236}">
                <a16:creationId xmlns:a16="http://schemas.microsoft.com/office/drawing/2014/main" xmlns="" id="{C0EC0446-4F5E-4630-B141-FDDE4EAA9F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71938" y="3929063"/>
          <a:ext cx="4800600" cy="217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Klip" r:id="rId5" imgW="2324571" imgH="1053714" progId="MS_ClipArt_Gallery.2">
                  <p:embed/>
                </p:oleObj>
              </mc:Choice>
              <mc:Fallback>
                <p:oleObj name="Klip" r:id="rId5" imgW="2324571" imgH="1053714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8" y="3929063"/>
                        <a:ext cx="4800600" cy="2173287"/>
                      </a:xfrm>
                      <a:prstGeom prst="rect">
                        <a:avLst/>
                      </a:prstGeom>
                      <a:solidFill>
                        <a:srgbClr val="CCFF33"/>
                      </a:solidFill>
                      <a:ln w="12700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xmlns="" id="{ED722697-6E9E-4CDB-93A4-DDEF1AA1CD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2513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sz="3600" b="1">
                <a:solidFill>
                  <a:schemeClr val="bg1"/>
                </a:solidFill>
                <a:latin typeface="Times New Roman" panose="02020603050405020304" pitchFamily="18" charset="0"/>
              </a:rPr>
              <a:t>A KOZMIKUS SEBESSÉGEKRŐL</a:t>
            </a:r>
            <a:r>
              <a:rPr lang="hu-HU" altLang="hu-HU" sz="3600" b="1"/>
              <a:t> </a:t>
            </a:r>
            <a:endParaRPr lang="en-GB" altLang="hu-HU" sz="3600" b="1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xmlns="" id="{2DFE486F-0542-45D6-9968-45FB607978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5732462"/>
          </a:xfrm>
          <a:solidFill>
            <a:schemeClr val="tx2"/>
          </a:solidFill>
        </p:spPr>
        <p:txBody>
          <a:bodyPr/>
          <a:lstStyle/>
          <a:p>
            <a:pPr marL="177800" indent="-165100" algn="just" eaLnBrk="1" hangingPunct="1">
              <a:buFontTx/>
              <a:buNone/>
            </a:pPr>
            <a:r>
              <a:rPr lang="en-US" altLang="hu-HU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A</a:t>
            </a:r>
            <a:r>
              <a:rPr lang="en-US" altLang="hu-HU" sz="2400" b="1" dirty="0">
                <a:latin typeface="Times New Roman" panose="02020603050405020304" pitchFamily="18" charset="0"/>
              </a:rPr>
              <a:t> </a:t>
            </a:r>
            <a:r>
              <a:rPr lang="en-US" altLang="hu-HU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m</a:t>
            </a:r>
            <a:r>
              <a:rPr lang="hu-HU" altLang="hu-HU" sz="24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ásodik</a:t>
            </a:r>
            <a:r>
              <a:rPr lang="hu-HU" altLang="hu-HU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kozmikus sebesség meghatározását első alkalommal </a:t>
            </a:r>
            <a:r>
              <a:rPr lang="en-US" altLang="hu-HU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a 19. s</a:t>
            </a:r>
            <a:r>
              <a:rPr lang="hu-HU" altLang="hu-HU" sz="2400" b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zázad</a:t>
            </a:r>
            <a:r>
              <a:rPr lang="hu-HU" altLang="hu-HU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végén Ciolkovszkij végezte el.  </a:t>
            </a:r>
            <a:r>
              <a:rPr lang="hu-HU" altLang="hu-HU" sz="24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„Tételezzük fel, a nehézségi gyorsulási érték a magasság növekedésével nem változik. Tételezzük fel továbbá, hogy az adott testet a bolygó sugarának megfelelő magasságra emeljük. Ekkor az elvégzett munka annyi, amennyi elegendő a Föld (égitest) </a:t>
            </a:r>
            <a:r>
              <a:rPr lang="hu-HU" altLang="hu-HU" sz="2400" b="1" i="1" dirty="0" err="1">
                <a:solidFill>
                  <a:schemeClr val="bg1"/>
                </a:solidFill>
                <a:latin typeface="Times New Roman" panose="02020603050405020304" pitchFamily="18" charset="0"/>
              </a:rPr>
              <a:t>vonzerejének</a:t>
            </a:r>
            <a:r>
              <a:rPr lang="hu-HU" altLang="hu-HU" sz="24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 végleges legyőzéséhez.”</a:t>
            </a:r>
          </a:p>
          <a:p>
            <a:pPr eaLnBrk="1" hangingPunct="1">
              <a:buFontTx/>
              <a:buNone/>
            </a:pPr>
            <a:r>
              <a:rPr lang="hu-HU" altLang="hu-HU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Ha e mondatokat képlet formájába jelenítjük meg:</a:t>
            </a:r>
          </a:p>
          <a:p>
            <a:pPr eaLnBrk="1" hangingPunct="1">
              <a:buFontTx/>
              <a:buNone/>
            </a:pPr>
            <a:endParaRPr lang="en-GB" altLang="hu-HU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xmlns="" id="{CDE23BE4-6B40-4261-8F75-EAF950933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508500"/>
            <a:ext cx="121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hu-HU" altLang="hu-HU" sz="2800" b="1" i="1">
                <a:latin typeface="Times New Roman" panose="02020603050405020304" pitchFamily="18" charset="0"/>
              </a:rPr>
              <a:t>mv</a:t>
            </a:r>
            <a:r>
              <a:rPr lang="hu-HU" altLang="hu-HU" sz="2800" b="1" baseline="30000">
                <a:latin typeface="Times New Roman" panose="02020603050405020304" pitchFamily="18" charset="0"/>
              </a:rPr>
              <a:t>2</a:t>
            </a:r>
            <a:endParaRPr lang="en-GB" altLang="hu-HU" sz="2800" b="1" baseline="30000">
              <a:latin typeface="Times New Roman" panose="02020603050405020304" pitchFamily="18" charset="0"/>
            </a:endParaRPr>
          </a:p>
        </p:txBody>
      </p:sp>
      <p:sp>
        <p:nvSpPr>
          <p:cNvPr id="14341" name="Line 5">
            <a:extLst>
              <a:ext uri="{FF2B5EF4-FFF2-40B4-BE49-F238E27FC236}">
                <a16:creationId xmlns:a16="http://schemas.microsoft.com/office/drawing/2014/main" xmlns="" id="{51E0A9C4-C18B-4453-8395-4BC92A59790A}"/>
              </a:ext>
            </a:extLst>
          </p:cNvPr>
          <p:cNvSpPr>
            <a:spLocks noChangeShapeType="1"/>
          </p:cNvSpPr>
          <p:nvPr/>
        </p:nvSpPr>
        <p:spPr bwMode="auto">
          <a:xfrm>
            <a:off x="827088" y="4941888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Text Box 6">
            <a:extLst>
              <a:ext uri="{FF2B5EF4-FFF2-40B4-BE49-F238E27FC236}">
                <a16:creationId xmlns:a16="http://schemas.microsoft.com/office/drawing/2014/main" xmlns="" id="{663A503C-A9D8-4536-B2F9-E8F368E30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941888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hu-HU" altLang="hu-HU" sz="2800" b="1">
                <a:latin typeface="Times New Roman" panose="02020603050405020304" pitchFamily="18" charset="0"/>
              </a:rPr>
              <a:t>2</a:t>
            </a:r>
            <a:endParaRPr lang="en-GB" altLang="hu-HU" sz="2800" b="1">
              <a:latin typeface="Times New Roman" panose="02020603050405020304" pitchFamily="18" charset="0"/>
            </a:endParaRPr>
          </a:p>
        </p:txBody>
      </p:sp>
      <p:sp>
        <p:nvSpPr>
          <p:cNvPr id="14343" name="Text Box 7">
            <a:extLst>
              <a:ext uri="{FF2B5EF4-FFF2-40B4-BE49-F238E27FC236}">
                <a16:creationId xmlns:a16="http://schemas.microsoft.com/office/drawing/2014/main" xmlns="" id="{7A94BCA7-28F1-4686-B53C-B942EB219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652963"/>
            <a:ext cx="533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hu-HU" altLang="hu-HU" sz="2800" b="1">
                <a:latin typeface="Times New Roman" panose="02020603050405020304" pitchFamily="18" charset="0"/>
              </a:rPr>
              <a:t>=</a:t>
            </a:r>
            <a:endParaRPr lang="en-GB" altLang="hu-HU" sz="2800" b="1">
              <a:latin typeface="Times New Roman" panose="02020603050405020304" pitchFamily="18" charset="0"/>
            </a:endParaRPr>
          </a:p>
        </p:txBody>
      </p:sp>
      <p:sp>
        <p:nvSpPr>
          <p:cNvPr id="14344" name="Text Box 8">
            <a:extLst>
              <a:ext uri="{FF2B5EF4-FFF2-40B4-BE49-F238E27FC236}">
                <a16:creationId xmlns:a16="http://schemas.microsoft.com/office/drawing/2014/main" xmlns="" id="{D7B96DC4-4E00-4421-8A02-F0D52AC4E5C4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0" y="4149725"/>
            <a:ext cx="9143999" cy="2523319"/>
          </a:xfrm>
          <a:prstGeom prst="rect">
            <a:avLst/>
          </a:prstGeom>
          <a:blipFill rotWithShape="0">
            <a:blip r:embed="rId2"/>
            <a:stretch>
              <a:fillRect l="-1333" t="-725" r="-1333" b="-5797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u-HU" dirty="0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9415583A-2880-4A93-B6BF-49D3BDB673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2513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sz="3600" b="1">
                <a:solidFill>
                  <a:schemeClr val="bg1"/>
                </a:solidFill>
                <a:latin typeface="Times New Roman" panose="02020603050405020304" pitchFamily="18" charset="0"/>
              </a:rPr>
              <a:t>A MÁSODIK KOZMIKUS SEBESSÉG</a:t>
            </a:r>
            <a:r>
              <a:rPr lang="hu-HU" altLang="hu-HU" sz="3600" b="1"/>
              <a:t> </a:t>
            </a:r>
            <a:endParaRPr lang="en-GB" altLang="hu-HU" sz="3600" b="1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00381A2A-7F75-463D-A8C4-56845B6E4A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5732462"/>
          </a:xfrm>
          <a:solidFill>
            <a:schemeClr val="tx2"/>
          </a:solidFill>
        </p:spPr>
        <p:txBody>
          <a:bodyPr/>
          <a:lstStyle/>
          <a:p>
            <a:pPr marL="177800" indent="-165100" algn="just" eaLnBrk="1" hangingPunct="1">
              <a:buFontTx/>
              <a:buNone/>
            </a:pPr>
            <a:r>
              <a:rPr lang="hu-HU" altLang="hu-HU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Ciolkovszkij állításának igazát a következőképpen bizonyíthatjuk be:</a:t>
            </a:r>
          </a:p>
          <a:p>
            <a:pPr marL="177800" indent="-165100" eaLnBrk="1" hangingPunct="1">
              <a:buFontTx/>
              <a:buNone/>
            </a:pPr>
            <a:endParaRPr lang="hu-HU" altLang="hu-HU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marL="177800" indent="-165100" algn="just" eaLnBrk="1" hangingPunct="1">
              <a:buFontTx/>
              <a:buNone/>
            </a:pPr>
            <a:r>
              <a:rPr lang="hu-HU" altLang="hu-HU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Adott egy </a:t>
            </a:r>
            <a:r>
              <a:rPr lang="hu-HU" altLang="hu-HU" sz="24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m</a:t>
            </a:r>
            <a:r>
              <a:rPr lang="hu-HU" altLang="hu-HU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tömegű test, amelyet a Föld felszínéről indítva ki akarunk juttatni a Föld vonzáskörzetéből. Ehhez tegyük fel, hogy minden magasságon éppen akkora erőt fejtünk ki, mint az ott érvényes gravitációs vonzóerő, vagyis a test kezdeti mozgásállapotát (v ≠ 0) közben nem változtatjuk meg, kizárólag a Föld vonzóerejének leküzdésére szükséges energiát biztosítjuk. Ekkor minden </a:t>
            </a:r>
            <a:r>
              <a:rPr lang="hu-HU" altLang="hu-HU" sz="24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r</a:t>
            </a:r>
            <a:r>
              <a:rPr lang="hu-HU" altLang="hu-HU" sz="24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 magasságon a következő egyenlettel leírható elemi munkát kell végeznünk az elemi magasságnövekedés érdekében:</a:t>
            </a:r>
            <a:endParaRPr lang="en-GB" altLang="hu-HU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4" name="Line 5">
            <a:extLst>
              <a:ext uri="{FF2B5EF4-FFF2-40B4-BE49-F238E27FC236}">
                <a16:creationId xmlns:a16="http://schemas.microsoft.com/office/drawing/2014/main" xmlns="" id="{1FAD0DD3-7C6C-41F5-81CE-3AB2667ADA72}"/>
              </a:ext>
            </a:extLst>
          </p:cNvPr>
          <p:cNvSpPr>
            <a:spLocks noChangeShapeType="1"/>
          </p:cNvSpPr>
          <p:nvPr/>
        </p:nvSpPr>
        <p:spPr bwMode="auto">
          <a:xfrm>
            <a:off x="827088" y="4941888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5365" name="Objektum 1">
            <a:extLst>
              <a:ext uri="{FF2B5EF4-FFF2-40B4-BE49-F238E27FC236}">
                <a16:creationId xmlns:a16="http://schemas.microsoft.com/office/drawing/2014/main" xmlns="" id="{32C29C43-DF0B-420D-9A09-5443CCBAD5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16238" y="5805488"/>
          <a:ext cx="327660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Equation" r:id="rId3" imgW="1320227" imgH="203112" progId="Equation.3">
                  <p:embed/>
                </p:oleObj>
              </mc:Choice>
              <mc:Fallback>
                <p:oleObj name="Equation" r:id="rId3" imgW="1320227" imgH="203112" progId="Equation.3">
                  <p:embed/>
                  <p:pic>
                    <p:nvPicPr>
                      <p:cNvPr id="0" name="Objektum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5805488"/>
                        <a:ext cx="3276600" cy="50323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693D2437-1E07-41B6-94A2-5163582923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2513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sz="3600" b="1">
                <a:solidFill>
                  <a:schemeClr val="bg1"/>
                </a:solidFill>
                <a:latin typeface="Times New Roman" panose="02020603050405020304" pitchFamily="18" charset="0"/>
              </a:rPr>
              <a:t>A MÁSODIK KOZMIKUS SEBESSÉG</a:t>
            </a:r>
            <a:r>
              <a:rPr lang="hu-HU" altLang="hu-HU" sz="3600" b="1"/>
              <a:t> </a:t>
            </a:r>
            <a:endParaRPr lang="en-GB" altLang="hu-HU" sz="3600" b="1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C054804A-6A3A-4EC8-B4EE-43AF19003A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5732462"/>
          </a:xfrm>
          <a:solidFill>
            <a:schemeClr val="tx2"/>
          </a:solidFill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hu-HU" altLang="hu-HU" sz="2400" b="1">
                <a:solidFill>
                  <a:schemeClr val="bg1"/>
                </a:solidFill>
                <a:latin typeface="Times New Roman" panose="02020603050405020304" pitchFamily="18" charset="0"/>
              </a:rPr>
              <a:t>Ahhoz, hogy a Föld vonzóerejét teljesen legyőzzük, az elemi munkákat az indítási sugártól a végtelenig kell integrálni:</a:t>
            </a:r>
          </a:p>
          <a:p>
            <a:pPr algn="just" eaLnBrk="1" hangingPunct="1">
              <a:buFontTx/>
              <a:buNone/>
            </a:pPr>
            <a:endParaRPr lang="hu-HU" altLang="hu-HU" sz="24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endParaRPr lang="hu-HU" altLang="hu-HU" sz="24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endParaRPr lang="hu-HU" altLang="hu-HU" sz="24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hu-HU" altLang="hu-HU" sz="2400" b="1">
                <a:solidFill>
                  <a:schemeClr val="bg1"/>
                </a:solidFill>
                <a:latin typeface="Times New Roman" panose="02020603050405020304" pitchFamily="18" charset="0"/>
              </a:rPr>
              <a:t>Tudjuk, hogy a gravitációs gyorsulás függ a bolygó tömegközéppontjának távolságától:</a:t>
            </a:r>
          </a:p>
          <a:p>
            <a:pPr algn="just" eaLnBrk="1" hangingPunct="1">
              <a:buFontTx/>
              <a:buNone/>
            </a:pPr>
            <a:endParaRPr lang="hu-HU" altLang="hu-HU" sz="20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endParaRPr lang="hu-HU" altLang="hu-HU" sz="20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endParaRPr lang="hu-HU" altLang="hu-HU" sz="20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8" name="Line 5">
            <a:extLst>
              <a:ext uri="{FF2B5EF4-FFF2-40B4-BE49-F238E27FC236}">
                <a16:creationId xmlns:a16="http://schemas.microsoft.com/office/drawing/2014/main" xmlns="" id="{E1E29898-D786-4347-BE15-4964E6FE949E}"/>
              </a:ext>
            </a:extLst>
          </p:cNvPr>
          <p:cNvSpPr>
            <a:spLocks noChangeShapeType="1"/>
          </p:cNvSpPr>
          <p:nvPr/>
        </p:nvSpPr>
        <p:spPr bwMode="auto">
          <a:xfrm>
            <a:off x="827088" y="4941888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6389" name="Objektum 1">
            <a:extLst>
              <a:ext uri="{FF2B5EF4-FFF2-40B4-BE49-F238E27FC236}">
                <a16:creationId xmlns:a16="http://schemas.microsoft.com/office/drawing/2014/main" xmlns="" id="{18169772-4AB6-410D-A744-037A101224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00363" y="2058988"/>
          <a:ext cx="330835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Equation" r:id="rId3" imgW="1333500" imgH="495300" progId="Equation.3">
                  <p:embed/>
                </p:oleObj>
              </mc:Choice>
              <mc:Fallback>
                <p:oleObj name="Equation" r:id="rId3" imgW="1333500" imgH="495300" progId="Equation.3">
                  <p:embed/>
                  <p:pic>
                    <p:nvPicPr>
                      <p:cNvPr id="0" name="Objektum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0363" y="2058988"/>
                        <a:ext cx="3308350" cy="12255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ktum 2">
            <a:extLst>
              <a:ext uri="{FF2B5EF4-FFF2-40B4-BE49-F238E27FC236}">
                <a16:creationId xmlns:a16="http://schemas.microsoft.com/office/drawing/2014/main" xmlns="" id="{04277470-2DE6-4220-B437-3AFED87CC9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98788" y="4121150"/>
          <a:ext cx="2709862" cy="103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name="Equation" r:id="rId5" imgW="1091726" imgH="418918" progId="Equation.3">
                  <p:embed/>
                </p:oleObj>
              </mc:Choice>
              <mc:Fallback>
                <p:oleObj name="Equation" r:id="rId5" imgW="1091726" imgH="418918" progId="Equation.3">
                  <p:embed/>
                  <p:pic>
                    <p:nvPicPr>
                      <p:cNvPr id="0" name="Objektum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8788" y="4121150"/>
                        <a:ext cx="2709862" cy="103663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A7A425BD-F2CC-4F92-8B6A-4135C6D37D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2513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sz="3600" b="1">
                <a:solidFill>
                  <a:schemeClr val="bg1"/>
                </a:solidFill>
                <a:latin typeface="Times New Roman" panose="02020603050405020304" pitchFamily="18" charset="0"/>
              </a:rPr>
              <a:t>A MÁSODIK KOZMIKUS SEBESSÉG</a:t>
            </a:r>
            <a:r>
              <a:rPr lang="hu-HU" altLang="hu-HU" sz="3600" b="1"/>
              <a:t> </a:t>
            </a:r>
            <a:endParaRPr lang="en-GB" altLang="hu-HU" sz="3600" b="1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xmlns="" id="{28449239-689F-4233-9B85-B6B7338678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5732462"/>
          </a:xfrm>
          <a:solidFill>
            <a:schemeClr val="tx2"/>
          </a:solidFill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hu-HU" altLang="hu-HU" sz="2400" b="1">
                <a:solidFill>
                  <a:schemeClr val="bg1"/>
                </a:solidFill>
                <a:latin typeface="Times New Roman" panose="02020603050405020304" pitchFamily="18" charset="0"/>
              </a:rPr>
              <a:t>Ekkor az integrandus a következőképpen alakul:</a:t>
            </a:r>
          </a:p>
          <a:p>
            <a:pPr algn="just" eaLnBrk="1" hangingPunct="1">
              <a:buFontTx/>
              <a:buNone/>
            </a:pPr>
            <a:endParaRPr lang="hu-HU" altLang="hu-HU" sz="24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endParaRPr lang="hu-HU" altLang="hu-HU" sz="24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endParaRPr lang="hu-HU" altLang="hu-HU" sz="24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hu-HU" altLang="hu-HU" sz="2400" b="1">
                <a:solidFill>
                  <a:schemeClr val="bg1"/>
                </a:solidFill>
                <a:latin typeface="Times New Roman" panose="02020603050405020304" pitchFamily="18" charset="0"/>
              </a:rPr>
              <a:t>Kiemelve az integráljel elé az állandókat, valamint figyelembe véve, hogy                       :</a:t>
            </a:r>
            <a:endParaRPr lang="en-GB" altLang="hu-HU" sz="24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2" name="Line 5">
            <a:extLst>
              <a:ext uri="{FF2B5EF4-FFF2-40B4-BE49-F238E27FC236}">
                <a16:creationId xmlns:a16="http://schemas.microsoft.com/office/drawing/2014/main" xmlns="" id="{2C7A33F8-31AE-4C4F-819B-86C201E6DC4F}"/>
              </a:ext>
            </a:extLst>
          </p:cNvPr>
          <p:cNvSpPr>
            <a:spLocks noChangeShapeType="1"/>
          </p:cNvSpPr>
          <p:nvPr/>
        </p:nvSpPr>
        <p:spPr bwMode="auto">
          <a:xfrm>
            <a:off x="827088" y="4941888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7413" name="Objektum 3">
            <a:extLst>
              <a:ext uri="{FF2B5EF4-FFF2-40B4-BE49-F238E27FC236}">
                <a16:creationId xmlns:a16="http://schemas.microsoft.com/office/drawing/2014/main" xmlns="" id="{2916B3B7-ACC9-453D-8F0B-1055DF1C7A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92400" y="1627188"/>
          <a:ext cx="3151188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Equation" r:id="rId3" imgW="1269449" imgH="495085" progId="Equation.3">
                  <p:embed/>
                </p:oleObj>
              </mc:Choice>
              <mc:Fallback>
                <p:oleObj name="Equation" r:id="rId3" imgW="1269449" imgH="495085" progId="Equation.3">
                  <p:embed/>
                  <p:pic>
                    <p:nvPicPr>
                      <p:cNvPr id="0" name="Objektum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2400" y="1627188"/>
                        <a:ext cx="3151188" cy="12255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ktum 4">
            <a:extLst>
              <a:ext uri="{FF2B5EF4-FFF2-40B4-BE49-F238E27FC236}">
                <a16:creationId xmlns:a16="http://schemas.microsoft.com/office/drawing/2014/main" xmlns="" id="{283B0BB6-0960-4FB2-A972-CDDDEE0754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6563" y="4005263"/>
          <a:ext cx="2646362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Equation" r:id="rId5" imgW="1066337" imgH="495085" progId="Equation.3">
                  <p:embed/>
                </p:oleObj>
              </mc:Choice>
              <mc:Fallback>
                <p:oleObj name="Equation" r:id="rId5" imgW="1066337" imgH="495085" progId="Equation.3">
                  <p:embed/>
                  <p:pic>
                    <p:nvPicPr>
                      <p:cNvPr id="0" name="Objektum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6563" y="4005263"/>
                        <a:ext cx="2646362" cy="12255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ktum 5">
            <a:extLst>
              <a:ext uri="{FF2B5EF4-FFF2-40B4-BE49-F238E27FC236}">
                <a16:creationId xmlns:a16="http://schemas.microsoft.com/office/drawing/2014/main" xmlns="" id="{474E9571-B802-4BF3-972C-12068D0E40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39838" y="3343275"/>
          <a:ext cx="146050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4" name="Equation" r:id="rId7" imgW="787400" imgH="241300" progId="Equation.3">
                  <p:embed/>
                </p:oleObj>
              </mc:Choice>
              <mc:Fallback>
                <p:oleObj name="Equation" r:id="rId7" imgW="787400" imgH="241300" progId="Equation.3">
                  <p:embed/>
                  <p:pic>
                    <p:nvPicPr>
                      <p:cNvPr id="0" name="Objektum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838" y="3343275"/>
                        <a:ext cx="1460500" cy="44608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0242B21C-9785-420B-BFAD-2C21AF341A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2513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sz="3600" b="1">
                <a:solidFill>
                  <a:schemeClr val="bg1"/>
                </a:solidFill>
                <a:latin typeface="Times New Roman" panose="02020603050405020304" pitchFamily="18" charset="0"/>
              </a:rPr>
              <a:t>A MÁSODIK KOZMIKUS SEBESSÉG</a:t>
            </a:r>
            <a:r>
              <a:rPr lang="hu-HU" altLang="hu-HU" sz="3600" b="1"/>
              <a:t> </a:t>
            </a:r>
            <a:endParaRPr lang="en-GB" altLang="hu-HU" sz="3600" b="1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72EAAD1F-588E-47EF-AE67-9B86D9DFA0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5732462"/>
          </a:xfrm>
          <a:solidFill>
            <a:schemeClr val="tx2"/>
          </a:solidFill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hu-HU" altLang="hu-HU" sz="2400" b="1">
                <a:solidFill>
                  <a:schemeClr val="bg1"/>
                </a:solidFill>
                <a:latin typeface="Times New Roman" panose="02020603050405020304" pitchFamily="18" charset="0"/>
              </a:rPr>
              <a:t>Végezzük el az integrálást:</a:t>
            </a:r>
          </a:p>
          <a:p>
            <a:pPr algn="just" eaLnBrk="1" hangingPunct="1">
              <a:buFontTx/>
              <a:buNone/>
            </a:pPr>
            <a:endParaRPr lang="hu-HU" altLang="hu-HU" sz="24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endParaRPr lang="hu-HU" altLang="hu-HU" sz="24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endParaRPr lang="hu-HU" altLang="hu-HU" sz="24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hu-HU" altLang="hu-HU" sz="2400" b="1">
                <a:solidFill>
                  <a:schemeClr val="bg1"/>
                </a:solidFill>
                <a:latin typeface="Times New Roman" panose="02020603050405020304" pitchFamily="18" charset="0"/>
              </a:rPr>
              <a:t>Elvégezve a kijelölt műveleteket, kapjuk:</a:t>
            </a:r>
          </a:p>
          <a:p>
            <a:pPr algn="just" eaLnBrk="1" hangingPunct="1">
              <a:buFontTx/>
              <a:buNone/>
            </a:pPr>
            <a:endParaRPr lang="hu-HU" altLang="hu-HU" sz="24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endParaRPr lang="hu-HU" altLang="hu-HU" sz="24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endParaRPr lang="hu-HU" altLang="hu-HU" sz="24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endParaRPr lang="hu-HU" altLang="hu-HU" sz="24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6" name="Line 5">
            <a:extLst>
              <a:ext uri="{FF2B5EF4-FFF2-40B4-BE49-F238E27FC236}">
                <a16:creationId xmlns:a16="http://schemas.microsoft.com/office/drawing/2014/main" xmlns="" id="{460D0A9A-5F74-44DD-902A-28A93A92F95F}"/>
              </a:ext>
            </a:extLst>
          </p:cNvPr>
          <p:cNvSpPr>
            <a:spLocks noChangeShapeType="1"/>
          </p:cNvSpPr>
          <p:nvPr/>
        </p:nvSpPr>
        <p:spPr bwMode="auto">
          <a:xfrm>
            <a:off x="827088" y="4941888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8437" name="Objektum 4">
            <a:extLst>
              <a:ext uri="{FF2B5EF4-FFF2-40B4-BE49-F238E27FC236}">
                <a16:creationId xmlns:a16="http://schemas.microsoft.com/office/drawing/2014/main" xmlns="" id="{B81CD918-8EA9-426E-ADC7-0B63FD16A7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4150" y="1628775"/>
          <a:ext cx="8851900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Equation" r:id="rId3" imgW="3568700" imgH="495300" progId="Equation.3">
                  <p:embed/>
                </p:oleObj>
              </mc:Choice>
              <mc:Fallback>
                <p:oleObj name="Equation" r:id="rId3" imgW="3568700" imgH="495300" progId="Equation.3">
                  <p:embed/>
                  <p:pic>
                    <p:nvPicPr>
                      <p:cNvPr id="0" name="Objektum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150" y="1628775"/>
                        <a:ext cx="8851900" cy="12255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ktum 1">
            <a:extLst>
              <a:ext uri="{FF2B5EF4-FFF2-40B4-BE49-F238E27FC236}">
                <a16:creationId xmlns:a16="http://schemas.microsoft.com/office/drawing/2014/main" xmlns="" id="{1D73EFAC-4D41-4CFC-8D50-DFA929A783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1050" y="3357563"/>
          <a:ext cx="5072063" cy="169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Equation" r:id="rId5" imgW="2044700" imgH="685800" progId="Equation.3">
                  <p:embed/>
                </p:oleObj>
              </mc:Choice>
              <mc:Fallback>
                <p:oleObj name="Equation" r:id="rId5" imgW="2044700" imgH="685800" progId="Equation.3">
                  <p:embed/>
                  <p:pic>
                    <p:nvPicPr>
                      <p:cNvPr id="0" name="Objektum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3357563"/>
                        <a:ext cx="5072063" cy="169703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xmlns="" id="{C8A6C044-C440-4CDB-8EA5-681D718D96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2513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sz="3600" b="1">
                <a:solidFill>
                  <a:schemeClr val="bg1"/>
                </a:solidFill>
                <a:latin typeface="Times New Roman" panose="02020603050405020304" pitchFamily="18" charset="0"/>
              </a:rPr>
              <a:t>A MÁSODIK KOZMIKUS SEBESSÉG</a:t>
            </a:r>
            <a:r>
              <a:rPr lang="hu-HU" altLang="hu-HU" sz="3600" b="1"/>
              <a:t> </a:t>
            </a:r>
            <a:endParaRPr lang="en-GB" altLang="hu-HU" sz="3600" b="1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xmlns="" id="{EDE911FB-7074-47C4-91C5-F706B43C84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3" y="1125538"/>
            <a:ext cx="9144000" cy="5732462"/>
          </a:xfrm>
          <a:solidFill>
            <a:schemeClr val="tx2"/>
          </a:solidFill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hu-HU" altLang="hu-HU" sz="2400" b="1">
                <a:solidFill>
                  <a:schemeClr val="bg1"/>
                </a:solidFill>
                <a:latin typeface="Times New Roman" panose="02020603050405020304" pitchFamily="18" charset="0"/>
              </a:rPr>
              <a:t>Tudjuk, hogy a Föld gravitációs mutatója                      , ezért</a:t>
            </a:r>
          </a:p>
          <a:p>
            <a:pPr algn="just" eaLnBrk="1" hangingPunct="1">
              <a:buFontTx/>
              <a:buNone/>
            </a:pPr>
            <a:endParaRPr lang="hu-HU" altLang="hu-HU" sz="24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endParaRPr lang="hu-HU" altLang="hu-HU" sz="24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hu-HU" altLang="hu-HU" sz="2400" b="1">
                <a:solidFill>
                  <a:schemeClr val="bg1"/>
                </a:solidFill>
                <a:latin typeface="Times New Roman" panose="02020603050405020304" pitchFamily="18" charset="0"/>
              </a:rPr>
              <a:t>Vagyis végeredményként írhatjuk: </a:t>
            </a:r>
          </a:p>
          <a:p>
            <a:pPr algn="just" eaLnBrk="1" hangingPunct="1">
              <a:buFontTx/>
              <a:buNone/>
            </a:pPr>
            <a:endParaRPr lang="hu-HU" altLang="hu-HU" sz="24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endParaRPr lang="hu-HU" altLang="hu-HU" sz="2400" b="1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hu-HU" altLang="hu-HU" sz="2400" b="1">
                <a:solidFill>
                  <a:schemeClr val="bg1"/>
                </a:solidFill>
                <a:latin typeface="Times New Roman" panose="02020603050405020304" pitchFamily="18" charset="0"/>
              </a:rPr>
              <a:t>Tehát visszakaptuk azt a kifejezést, amelyet Ciolkovszkij szövegesen meghatározott, feltehetően az előzővel megegyező levezetés és a kritikák tanulságait levonva.</a:t>
            </a:r>
            <a:endParaRPr lang="en-GB" altLang="hu-HU" sz="24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0" name="Line 5">
            <a:extLst>
              <a:ext uri="{FF2B5EF4-FFF2-40B4-BE49-F238E27FC236}">
                <a16:creationId xmlns:a16="http://schemas.microsoft.com/office/drawing/2014/main" xmlns="" id="{8C595A88-7F2D-49AF-9980-9C63381E4D8A}"/>
              </a:ext>
            </a:extLst>
          </p:cNvPr>
          <p:cNvSpPr>
            <a:spLocks noChangeShapeType="1"/>
          </p:cNvSpPr>
          <p:nvPr/>
        </p:nvSpPr>
        <p:spPr bwMode="auto">
          <a:xfrm>
            <a:off x="827088" y="4941888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9461" name="Objektum 1">
            <a:extLst>
              <a:ext uri="{FF2B5EF4-FFF2-40B4-BE49-F238E27FC236}">
                <a16:creationId xmlns:a16="http://schemas.microsoft.com/office/drawing/2014/main" xmlns="" id="{143CC53C-7D1E-4B2F-9A70-63D8AF2A27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92500" y="3006725"/>
          <a:ext cx="2205038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0" name="Equation" r:id="rId3" imgW="889000" imgH="228600" progId="Equation.3">
                  <p:embed/>
                </p:oleObj>
              </mc:Choice>
              <mc:Fallback>
                <p:oleObj name="Equation" r:id="rId3" imgW="889000" imgH="228600" progId="Equation.3">
                  <p:embed/>
                  <p:pic>
                    <p:nvPicPr>
                      <p:cNvPr id="0" name="Objektum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3006725"/>
                        <a:ext cx="2205038" cy="56673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ktum 2">
            <a:extLst>
              <a:ext uri="{FF2B5EF4-FFF2-40B4-BE49-F238E27FC236}">
                <a16:creationId xmlns:a16="http://schemas.microsoft.com/office/drawing/2014/main" xmlns="" id="{48440917-2D23-4304-A764-27DB445975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89600" y="1196975"/>
          <a:ext cx="1462088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Equation" r:id="rId5" imgW="787400" imgH="241300" progId="Equation.3">
                  <p:embed/>
                </p:oleObj>
              </mc:Choice>
              <mc:Fallback>
                <p:oleObj name="Equation" r:id="rId5" imgW="787400" imgH="241300" progId="Equation.3">
                  <p:embed/>
                  <p:pic>
                    <p:nvPicPr>
                      <p:cNvPr id="0" name="Objektum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9600" y="1196975"/>
                        <a:ext cx="1462088" cy="44608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ktum 3">
            <a:extLst>
              <a:ext uri="{FF2B5EF4-FFF2-40B4-BE49-F238E27FC236}">
                <a16:creationId xmlns:a16="http://schemas.microsoft.com/office/drawing/2014/main" xmlns="" id="{17ABFE6F-D18C-4D82-92BA-521107C614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79838" y="1628775"/>
          <a:ext cx="148590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Equation" r:id="rId7" imgW="799753" imgH="431613" progId="Equation.3">
                  <p:embed/>
                </p:oleObj>
              </mc:Choice>
              <mc:Fallback>
                <p:oleObj name="Equation" r:id="rId7" imgW="799753" imgH="431613" progId="Equation.3">
                  <p:embed/>
                  <p:pic>
                    <p:nvPicPr>
                      <p:cNvPr id="0" name="Objektum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1628775"/>
                        <a:ext cx="1485900" cy="798513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5333F050-31F2-4AAC-8CA4-12E3F1F6B9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sz="3600" b="1">
                <a:solidFill>
                  <a:schemeClr val="bg1"/>
                </a:solidFill>
                <a:latin typeface="Times" panose="02020603050405020304" pitchFamily="18" charset="0"/>
              </a:rPr>
              <a:t>A KOZMIKUS SEBESSÉGEK</a:t>
            </a:r>
            <a:r>
              <a:rPr lang="hu-HU" altLang="hu-HU" sz="3600" b="1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483" name="Rectangle 3">
                <a:extLst>
                  <a:ext uri="{FF2B5EF4-FFF2-40B4-BE49-F238E27FC236}">
                    <a16:creationId xmlns:a16="http://schemas.microsoft.com/office/drawing/2014/main" xmlns="" id="{1E47F2D4-385C-40F8-8A35-343FB4B726CB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0" y="1219200"/>
                <a:ext cx="5435600" cy="5638800"/>
              </a:xfrm>
              <a:solidFill>
                <a:schemeClr val="tx2"/>
              </a:solidFill>
            </p:spPr>
            <p:txBody>
              <a:bodyPr/>
              <a:lstStyle/>
              <a:p>
                <a:pPr algn="just" eaLnBrk="1" hangingPunct="1">
                  <a:buFontTx/>
                  <a:buNone/>
                </a:pPr>
                <a:r>
                  <a:rPr lang="hu-HU" altLang="hu-HU" sz="2800" dirty="0">
                    <a:solidFill>
                      <a:schemeClr val="bg1"/>
                    </a:solidFill>
                    <a:latin typeface="Times" panose="02020603050405020304" pitchFamily="18" charset="0"/>
                  </a:rPr>
                  <a:t>A körpálya- és a parabolasebesség értéke a magassággal csökken. Ennek oka, hogy a nehézségi gyorsulás (</a:t>
                </a:r>
                <a:r>
                  <a:rPr lang="hu-HU" altLang="hu-HU" sz="2800" i="1" dirty="0">
                    <a:solidFill>
                      <a:schemeClr val="bg1"/>
                    </a:solidFill>
                    <a:latin typeface="Times" panose="02020603050405020304" pitchFamily="18" charset="0"/>
                  </a:rPr>
                  <a:t>g</a:t>
                </a:r>
                <a:r>
                  <a:rPr lang="hu-HU" altLang="hu-HU" sz="2800" dirty="0">
                    <a:solidFill>
                      <a:schemeClr val="bg1"/>
                    </a:solidFill>
                    <a:latin typeface="Times" panose="02020603050405020304" pitchFamily="18" charset="0"/>
                  </a:rPr>
                  <a:t>) csökkenése intenzívebb, mint a magasság növekedése. Így a végeredmény kisebb lesz.</a:t>
                </a:r>
              </a:p>
              <a:p>
                <a:pPr algn="just" eaLnBrk="1" hangingPunct="1">
                  <a:buFontTx/>
                  <a:buNone/>
                </a:pPr>
                <a:r>
                  <a:rPr lang="hu-HU" altLang="hu-HU" sz="2800" dirty="0">
                    <a:solidFill>
                      <a:schemeClr val="bg1"/>
                    </a:solidFill>
                    <a:latin typeface="Times" panose="02020603050405020304" pitchFamily="18" charset="0"/>
                  </a:rPr>
                  <a:t>(L.: Newton: egyetemes tömegvonzás törvénye)</a:t>
                </a:r>
              </a:p>
              <a:p>
                <a:pPr eaLnBrk="1" hangingPunct="1">
                  <a:buFontTx/>
                  <a:buNone/>
                </a:pPr>
                <a:r>
                  <a:rPr lang="hu-HU" altLang="hu-HU" sz="2800" dirty="0">
                    <a:solidFill>
                      <a:schemeClr val="bg1"/>
                    </a:solidFill>
                    <a:latin typeface="Times" panose="02020603050405020304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altLang="hu-HU" sz="36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𝑭</m:t>
                    </m:r>
                    <m:r>
                      <a:rPr lang="en-US" altLang="hu-HU" sz="36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hu-HU" altLang="hu-HU" sz="36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  <m:f>
                      <m:fPr>
                        <m:ctrlPr>
                          <a:rPr lang="hu-HU" altLang="hu-HU" sz="3600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hu-HU" sz="3600" b="1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𝑴𝒎</m:t>
                        </m:r>
                      </m:num>
                      <m:den>
                        <m:sSup>
                          <m:sSupPr>
                            <m:ctrlPr>
                              <a:rPr lang="hu-HU" altLang="hu-HU" sz="3600" b="1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hu-HU" sz="3600" b="1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p>
                            <m:r>
                              <a:rPr lang="en-US" altLang="hu-HU" sz="3600" b="1" i="1" dirty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el-GR" altLang="hu-HU" sz="3600" b="1" baseline="30000" dirty="0">
                  <a:solidFill>
                    <a:schemeClr val="bg1"/>
                  </a:solidFill>
                  <a:latin typeface="Times" panose="02020603050405020304" pitchFamily="18" charset="0"/>
                </a:endParaRPr>
              </a:p>
            </p:txBody>
          </p:sp>
        </mc:Choice>
        <mc:Fallback xmlns="">
          <p:sp>
            <p:nvSpPr>
              <p:cNvPr id="20483" name="Rectangle 3">
                <a:extLst>
                  <a:ext uri="{FF2B5EF4-FFF2-40B4-BE49-F238E27FC236}">
                    <a16:creationId xmlns:a16="http://schemas.microsoft.com/office/drawing/2014/main" id="{1E47F2D4-385C-40F8-8A35-343FB4B726C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0" y="1219200"/>
                <a:ext cx="5435600" cy="5638800"/>
              </a:xfrm>
              <a:blipFill>
                <a:blip r:embed="rId2"/>
                <a:stretch>
                  <a:fillRect l="-2242" t="-1081" r="-21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484" name="Object 4">
            <a:extLst>
              <a:ext uri="{FF2B5EF4-FFF2-40B4-BE49-F238E27FC236}">
                <a16:creationId xmlns:a16="http://schemas.microsoft.com/office/drawing/2014/main" xmlns="" id="{0E901293-A3DF-4548-BCD3-D745BC1E07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1219200"/>
            <a:ext cx="3714750" cy="5638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F4FD1A40-1B25-4314-914C-0009EEAD9D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1075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</a:rPr>
              <a:t>A GRAVITÁCIÓS</a:t>
            </a:r>
            <a:r>
              <a:rPr lang="hu-HU" altLang="hu-HU" b="1">
                <a:solidFill>
                  <a:schemeClr val="bg1"/>
                </a:solidFill>
              </a:rPr>
              <a:t> </a:t>
            </a:r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</a:rPr>
              <a:t>SZFÉRÁK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76838E5-ACB7-4C8F-A263-6EF7689458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  <a:solidFill>
            <a:schemeClr val="tx2"/>
          </a:solidFill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hu-HU" altLang="hu-HU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A gravitációs szférák az égitestek (bolygók, holdak) vonzó-erejének jellemzésére használt fogalmak. A hatásszféra az, amelyen belül az adott égitest határozza meg az objektumok mozgását. Az égitesteknél négy gravitációs szférát különböztethetünk meg: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hu-HU" altLang="hu-HU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Vonzási szféra (a Föld esetében </a:t>
            </a:r>
            <a:r>
              <a:rPr lang="hu-HU" altLang="hu-HU" sz="2800" i="1" dirty="0">
                <a:solidFill>
                  <a:schemeClr val="bg1"/>
                </a:solidFill>
                <a:latin typeface="Times New Roman" panose="02020603050405020304" pitchFamily="18" charset="0"/>
              </a:rPr>
              <a:t>R</a:t>
            </a:r>
            <a:r>
              <a:rPr lang="hu-HU" altLang="hu-HU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= 260 000 </a:t>
            </a:r>
            <a:r>
              <a:rPr lang="hu-HU" altLang="hu-HU" sz="2800" i="1" dirty="0">
                <a:solidFill>
                  <a:schemeClr val="bg1"/>
                </a:solidFill>
                <a:latin typeface="Times New Roman" panose="02020603050405020304" pitchFamily="18" charset="0"/>
              </a:rPr>
              <a:t>km</a:t>
            </a:r>
            <a:r>
              <a:rPr lang="hu-HU" altLang="hu-HU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);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hu-HU" altLang="hu-HU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Hatásszféra (</a:t>
            </a:r>
            <a:r>
              <a:rPr lang="hu-HU" altLang="hu-HU" sz="2800" i="1" dirty="0">
                <a:solidFill>
                  <a:schemeClr val="bg1"/>
                </a:solidFill>
                <a:latin typeface="Times New Roman" panose="02020603050405020304" pitchFamily="18" charset="0"/>
              </a:rPr>
              <a:t>R</a:t>
            </a:r>
            <a:r>
              <a:rPr lang="hu-HU" altLang="hu-HU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= 930 000 </a:t>
            </a:r>
            <a:r>
              <a:rPr lang="hu-HU" altLang="hu-HU" sz="2800" i="1" dirty="0">
                <a:solidFill>
                  <a:schemeClr val="bg1"/>
                </a:solidFill>
                <a:latin typeface="Times New Roman" panose="02020603050405020304" pitchFamily="18" charset="0"/>
              </a:rPr>
              <a:t>km</a:t>
            </a:r>
            <a:r>
              <a:rPr lang="hu-HU" altLang="hu-HU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);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hu-HU" altLang="hu-HU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Hill-szféra (</a:t>
            </a:r>
            <a:r>
              <a:rPr lang="hu-HU" altLang="hu-HU" sz="2800" i="1" dirty="0">
                <a:solidFill>
                  <a:schemeClr val="bg1"/>
                </a:solidFill>
                <a:latin typeface="Times New Roman" panose="02020603050405020304" pitchFamily="18" charset="0"/>
              </a:rPr>
              <a:t>R = </a:t>
            </a:r>
            <a:r>
              <a:rPr lang="hu-HU" altLang="hu-HU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1,5 millió km);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hu-HU" altLang="hu-HU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Befolyásolási szféra (</a:t>
            </a:r>
            <a:r>
              <a:rPr lang="hu-HU" altLang="hu-HU" sz="2800" i="1" dirty="0">
                <a:solidFill>
                  <a:schemeClr val="bg1"/>
                </a:solidFill>
                <a:latin typeface="Times New Roman" panose="02020603050405020304" pitchFamily="18" charset="0"/>
              </a:rPr>
              <a:t>R = </a:t>
            </a:r>
            <a:r>
              <a:rPr lang="hu-HU" altLang="hu-HU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2,5 millió </a:t>
            </a:r>
            <a:r>
              <a:rPr lang="hu-HU" altLang="hu-HU" sz="2800" i="1" dirty="0">
                <a:solidFill>
                  <a:schemeClr val="bg1"/>
                </a:solidFill>
                <a:latin typeface="Times New Roman" panose="02020603050405020304" pitchFamily="18" charset="0"/>
              </a:rPr>
              <a:t>km</a:t>
            </a:r>
            <a:r>
              <a:rPr lang="hu-HU" altLang="hu-HU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).</a:t>
            </a:r>
          </a:p>
          <a:p>
            <a:pPr marL="609600" indent="-609600" eaLnBrk="1" hangingPunct="1">
              <a:buFontTx/>
              <a:buNone/>
            </a:pPr>
            <a:r>
              <a:rPr lang="hu-HU" altLang="hu-HU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A Hold hatásszférájának a sugara </a:t>
            </a:r>
            <a:r>
              <a:rPr lang="hu-HU" altLang="hu-HU" sz="2800" i="1" dirty="0">
                <a:solidFill>
                  <a:schemeClr val="bg1"/>
                </a:solidFill>
                <a:latin typeface="Times New Roman" panose="02020603050405020304" pitchFamily="18" charset="0"/>
              </a:rPr>
              <a:t>R</a:t>
            </a:r>
            <a:r>
              <a:rPr lang="hu-HU" altLang="hu-HU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= 66 000 </a:t>
            </a:r>
            <a:r>
              <a:rPr lang="hu-HU" altLang="hu-HU" sz="2800" i="1" dirty="0">
                <a:solidFill>
                  <a:schemeClr val="bg1"/>
                </a:solidFill>
                <a:latin typeface="Times New Roman" panose="02020603050405020304" pitchFamily="18" charset="0"/>
              </a:rPr>
              <a:t>km</a:t>
            </a:r>
            <a:r>
              <a:rPr lang="hu-HU" altLang="hu-HU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. </a:t>
            </a:r>
          </a:p>
          <a:p>
            <a:pPr marL="609600" indent="-609600" eaLnBrk="1" hangingPunct="1">
              <a:buFontTx/>
              <a:buNone/>
            </a:pPr>
            <a:r>
              <a:rPr lang="hu-HU" altLang="hu-HU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A Nap hatásszférájának a sugara 60 000 </a:t>
            </a:r>
            <a:r>
              <a:rPr lang="hu-HU" altLang="hu-HU" sz="2800" i="1" dirty="0">
                <a:solidFill>
                  <a:schemeClr val="bg1"/>
                </a:solidFill>
                <a:latin typeface="Times New Roman" panose="02020603050405020304" pitchFamily="18" charset="0"/>
              </a:rPr>
              <a:t>CSE, </a:t>
            </a:r>
            <a:r>
              <a:rPr lang="hu-HU" altLang="hu-HU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kb</a:t>
            </a:r>
            <a:r>
              <a:rPr lang="hu-HU" altLang="hu-HU" sz="2800" i="1" dirty="0">
                <a:solidFill>
                  <a:schemeClr val="bg1"/>
                </a:solidFill>
                <a:latin typeface="Times New Roman" panose="02020603050405020304" pitchFamily="18" charset="0"/>
              </a:rPr>
              <a:t>. </a:t>
            </a:r>
            <a:r>
              <a:rPr lang="hu-HU" altLang="hu-HU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9 billió</a:t>
            </a:r>
            <a:r>
              <a:rPr lang="hu-HU" altLang="hu-HU" sz="2800" i="1" dirty="0">
                <a:solidFill>
                  <a:schemeClr val="bg1"/>
                </a:solidFill>
                <a:latin typeface="Times New Roman" panose="02020603050405020304" pitchFamily="18" charset="0"/>
              </a:rPr>
              <a:t> km. </a:t>
            </a:r>
          </a:p>
          <a:p>
            <a:pPr marL="609600" indent="-609600" eaLnBrk="1" hangingPunct="1">
              <a:buFontTx/>
              <a:buNone/>
            </a:pPr>
            <a:r>
              <a:rPr lang="hu-HU" altLang="hu-HU" sz="2800" dirty="0">
                <a:solidFill>
                  <a:schemeClr val="bg1"/>
                </a:solidFill>
                <a:latin typeface="Times New Roman" panose="02020603050405020304" pitchFamily="18" charset="0"/>
              </a:rPr>
              <a:t>          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7FC9F09F-888E-4B28-A7F7-2A01F53B85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sz="4000" b="1">
                <a:solidFill>
                  <a:schemeClr val="bg1"/>
                </a:solidFill>
                <a:latin typeface="Times" panose="02020603050405020304" pitchFamily="18" charset="0"/>
              </a:rPr>
              <a:t>A SEBESSÉGCSÖKKENÉS OKA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xmlns="" id="{FBBD6B5A-E769-4956-B765-6705FA764B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  <a:solidFill>
            <a:schemeClr val="tx2"/>
          </a:solidFill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 az első kozmikus sebesség értékét nulla magasságra meghatározzuk, 7910 </a:t>
            </a:r>
            <a:r>
              <a:rPr lang="hu-HU" altLang="hu-HU" sz="28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m/s</a:t>
            </a: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értéket kapunk (ha az ezredeket és tízezredeket is figyelembe vesszük), ugyanezen sebességérték 1000 </a:t>
            </a:r>
            <a:r>
              <a:rPr lang="hu-HU" altLang="hu-HU" sz="28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</a:t>
            </a: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magasságon már csak 7358 </a:t>
            </a:r>
            <a:r>
              <a:rPr lang="hu-HU" altLang="hu-HU" sz="28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m/s</a:t>
            </a: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lesz. A magasság 1000 km-rel, vagyis 16%-kal nőtt, miközben a nehézségi gyorsulás értéke 9,81-ről 7,33-ra, kb. 25%-kal csökkent.</a:t>
            </a:r>
          </a:p>
          <a:p>
            <a:pPr eaLnBrk="1" hangingPunct="1">
              <a:buFontTx/>
              <a:buNone/>
            </a:pP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kisebb %-arányú növekedésnek, s a nagyobb %-arányú csökkenésnek az eredményeként kapott 7358 </a:t>
            </a:r>
            <a:r>
              <a:rPr lang="hu-HU" altLang="hu-HU" sz="28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m/s</a:t>
            </a: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viszont a felszíni sebességhez viszonyítva kb. 7%-os csökkenést jelent (7358/7910 = 0,93).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>
            <a:extLst>
              <a:ext uri="{FF2B5EF4-FFF2-40B4-BE49-F238E27FC236}">
                <a16:creationId xmlns:a16="http://schemas.microsoft.com/office/drawing/2014/main" xmlns="" id="{A8841F9C-30D5-4914-A905-89A82BD73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9688"/>
            <a:ext cx="7164387" cy="681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ctangle 5">
            <a:extLst>
              <a:ext uri="{FF2B5EF4-FFF2-40B4-BE49-F238E27FC236}">
                <a16:creationId xmlns:a16="http://schemas.microsoft.com/office/drawing/2014/main" xmlns="" id="{F39263D3-ABDB-4A09-8865-971CC3376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260350"/>
            <a:ext cx="295275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i="1"/>
              <a:t>V </a:t>
            </a:r>
            <a:r>
              <a:rPr lang="en-US" altLang="hu-HU" sz="2400" i="1"/>
              <a:t>&lt;</a:t>
            </a:r>
            <a:r>
              <a:rPr lang="hu-HU" altLang="hu-HU" sz="2400" i="1"/>
              <a:t> v</a:t>
            </a:r>
            <a:r>
              <a:rPr lang="hu-HU" altLang="hu-HU" sz="2400" i="1" baseline="-25000"/>
              <a:t>I</a:t>
            </a:r>
            <a:endParaRPr lang="en-US" altLang="hu-HU" sz="2400" i="1" baseline="-25000"/>
          </a:p>
        </p:txBody>
      </p:sp>
      <p:sp>
        <p:nvSpPr>
          <p:cNvPr id="22532" name="Rectangle 6">
            <a:extLst>
              <a:ext uri="{FF2B5EF4-FFF2-40B4-BE49-F238E27FC236}">
                <a16:creationId xmlns:a16="http://schemas.microsoft.com/office/drawing/2014/main" xmlns="" id="{C8C3D90B-A8DA-4FBD-8ABB-6F0A54420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260350"/>
            <a:ext cx="10795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2400" i="1"/>
              <a:t>V = V</a:t>
            </a:r>
            <a:r>
              <a:rPr lang="hu-HU" altLang="hu-HU" sz="2400" i="1" baseline="-25000"/>
              <a:t>I</a:t>
            </a:r>
          </a:p>
        </p:txBody>
      </p:sp>
      <p:sp>
        <p:nvSpPr>
          <p:cNvPr id="22533" name="Rectangle 7">
            <a:extLst>
              <a:ext uri="{FF2B5EF4-FFF2-40B4-BE49-F238E27FC236}">
                <a16:creationId xmlns:a16="http://schemas.microsoft.com/office/drawing/2014/main" xmlns="" id="{E3580843-7A89-4F77-BEF9-767EDA322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24625"/>
            <a:ext cx="9144000" cy="3333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u-HU" altLang="hu-HU" sz="1800"/>
              <a:t>Űrhajózási Lexikon. Akadémiai és a Zrínyi Kiadók közös kiadványából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xmlns="" id="{7A5E59E3-640D-4540-9EF4-11E0570F36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sz="3600" b="1">
                <a:solidFill>
                  <a:schemeClr val="bg1"/>
                </a:solidFill>
                <a:latin typeface="Times" panose="02020603050405020304" pitchFamily="18" charset="0"/>
              </a:rPr>
              <a:t>A KOZMIKUS SEBESSÉGEKRŐL</a:t>
            </a:r>
            <a:r>
              <a:rPr lang="hu-HU" altLang="hu-HU" sz="3600" b="1"/>
              <a:t> </a:t>
            </a:r>
            <a:endParaRPr lang="hu-HU" altLang="hu-HU" sz="3600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xmlns="" id="{5048E683-0F9F-4792-8D7A-245659A1D5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  <a:solidFill>
            <a:schemeClr val="tx2"/>
          </a:solidFill>
          <a:ln>
            <a:solidFill>
              <a:schemeClr val="folHlink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harmadik kozmikus sebesség: az a sebességérték, amely biztosítja a kijutást a Nap hatásszférájából, vagyis a Nap vonzerejének a leküzdését. </a:t>
            </a:r>
            <a:endParaRPr lang="hu-HU" altLang="hu-HU" sz="28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Föld pályájának a távolságában a Napra vonatkoztatott második kozmikus, vagyis a szökési sebesség 42,1 </a:t>
            </a:r>
            <a:r>
              <a:rPr lang="hu-HU" altLang="hu-HU" sz="28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km/s.</a:t>
            </a:r>
            <a:endParaRPr lang="hu-HU" altLang="hu-HU" sz="28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Föld Nap körüli pályáján közel</a:t>
            </a:r>
            <a:r>
              <a:rPr lang="en-US" altLang="hu-HU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29,8 </a:t>
            </a:r>
            <a:r>
              <a:rPr lang="hu-HU" altLang="hu-HU" sz="28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km/s</a:t>
            </a: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sebességgel halad. A Föld pályájának távolságában tehát a Nap hatásszférá-jának elhagyásához 42,1 – 29,8 = 12,3 </a:t>
            </a:r>
            <a:r>
              <a:rPr lang="hu-HU" altLang="hu-HU" sz="28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km/s </a:t>
            </a: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távolodási sebességet kell biztosítani. Amikor a harmadik kozmikus sebességet keressük, leegyszerűsítve a dolgokat, a földi logikát követve mondhatnánk: a két sebességérték összege lesz a keresett sebesség (12,3+11,2 = 23,5 </a:t>
            </a:r>
            <a:r>
              <a:rPr lang="hu-HU" altLang="hu-HU" sz="28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km/s</a:t>
            </a: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b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ez nem így van. Newton már említett törvénye szerint a vonzerő a távolság négyzetével arányosan csökken.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xmlns="" id="{914C6221-F60C-498D-A0FD-E847C21506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sz="4000" b="1">
                <a:solidFill>
                  <a:schemeClr val="bg1"/>
                </a:solidFill>
                <a:latin typeface="Times" panose="02020603050405020304" pitchFamily="18" charset="0"/>
              </a:rPr>
              <a:t>A KOZMIKUS SEBESSÉGEKRŐL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xmlns="" id="{AF2D1017-70B3-4275-9D15-85BF1BB2B0C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0" y="1412875"/>
            <a:ext cx="9144000" cy="5445125"/>
          </a:xfrm>
          <a:solidFill>
            <a:schemeClr val="tx2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Ezért az alábbiakban megadott, az energiamegmaradás kép-</a:t>
            </a:r>
          </a:p>
          <a:p>
            <a:pPr eaLnBrk="1" hangingPunct="1">
              <a:buFontTx/>
              <a:buNone/>
            </a:pP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letéből kapott  származtatott képlet segítségével határozhatjuk </a:t>
            </a:r>
          </a:p>
          <a:p>
            <a:pPr eaLnBrk="1" hangingPunct="1">
              <a:buFontTx/>
              <a:buNone/>
            </a:pP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 az indítási sebességet:</a:t>
            </a:r>
          </a:p>
          <a:p>
            <a:pPr eaLnBrk="1" hangingPunct="1">
              <a:buFontTx/>
              <a:buNone/>
            </a:pPr>
            <a:endParaRPr lang="hu-HU" altLang="hu-HU" sz="28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hu-HU" altLang="hu-HU" sz="28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Majd pedig osztva a test (feltételezésünk szerint állandó) tömegével; szorozva 2-vel, végül négyzetgyököt vonva:</a:t>
            </a:r>
          </a:p>
          <a:p>
            <a:pPr eaLnBrk="1" hangingPunct="1">
              <a:buFontTx/>
              <a:buNone/>
            </a:pPr>
            <a:endParaRPr lang="hu-HU" altLang="hu-HU" sz="28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580" name="Objektum 1">
            <a:extLst>
              <a:ext uri="{FF2B5EF4-FFF2-40B4-BE49-F238E27FC236}">
                <a16:creationId xmlns:a16="http://schemas.microsoft.com/office/drawing/2014/main" xmlns="" id="{CAFA640F-C3D0-469B-865B-1C2CC6D829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11413" y="2997200"/>
          <a:ext cx="43180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6" name="Equation" r:id="rId3" imgW="1726451" imgH="393529" progId="Equation.3">
                  <p:embed/>
                </p:oleObj>
              </mc:Choice>
              <mc:Fallback>
                <p:oleObj name="Equation" r:id="rId3" imgW="1726451" imgH="393529" progId="Equation.3">
                  <p:embed/>
                  <p:pic>
                    <p:nvPicPr>
                      <p:cNvPr id="0" name="Objektum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2997200"/>
                        <a:ext cx="4318000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1" name="Objektum 2">
            <a:extLst>
              <a:ext uri="{FF2B5EF4-FFF2-40B4-BE49-F238E27FC236}">
                <a16:creationId xmlns:a16="http://schemas.microsoft.com/office/drawing/2014/main" xmlns="" id="{A6B8ECD6-9300-457B-B363-78E02936A2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00413" y="5124450"/>
          <a:ext cx="23495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7" name="Equation" r:id="rId5" imgW="939392" imgH="304668" progId="Equation.3">
                  <p:embed/>
                </p:oleObj>
              </mc:Choice>
              <mc:Fallback>
                <p:oleObj name="Equation" r:id="rId5" imgW="939392" imgH="304668" progId="Equation.3">
                  <p:embed/>
                  <p:pic>
                    <p:nvPicPr>
                      <p:cNvPr id="0" name="Objektum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0413" y="5124450"/>
                        <a:ext cx="23495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0C5967A4-687E-4F64-A7F8-4E944C2149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sz="3600" b="1">
                <a:solidFill>
                  <a:schemeClr val="bg1"/>
                </a:solidFill>
                <a:latin typeface="Times New Roman" panose="02020603050405020304" pitchFamily="18" charset="0"/>
              </a:rPr>
              <a:t>A KOZMIKUS SEBESSÉGEKRŐL</a:t>
            </a:r>
            <a:r>
              <a:rPr lang="hu-HU" altLang="hu-HU" sz="3600" b="1"/>
              <a:t> </a:t>
            </a:r>
            <a:endParaRPr lang="hu-HU" altLang="hu-HU" sz="360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xmlns="" id="{52867F75-9DEC-4C06-9925-D1881C8183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  <a:solidFill>
            <a:schemeClr val="tx2"/>
          </a:solidFill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Sajátossága e képletnek, hogyha az indítási sebességet  mintegy 300 </a:t>
            </a:r>
            <a:r>
              <a:rPr lang="hu-HU" altLang="hu-HU" i="1">
                <a:solidFill>
                  <a:schemeClr val="bg1"/>
                </a:solidFill>
                <a:latin typeface="Times New Roman" panose="02020603050405020304" pitchFamily="18" charset="0"/>
              </a:rPr>
              <a:t>m/s-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mal növeljük 2,9 </a:t>
            </a:r>
            <a:r>
              <a:rPr lang="hu-HU" altLang="hu-HU" i="1">
                <a:solidFill>
                  <a:schemeClr val="bg1"/>
                </a:solidFill>
                <a:latin typeface="Times New Roman" panose="02020603050405020304" pitchFamily="18" charset="0"/>
              </a:rPr>
              <a:t>km/s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 távolodási sebességet kapunk. Ezért az indítási sebesség nem a két sebességérték (a parabolasebesség valamint a távolodási sebesség) összege, hanem annak a négy-zetgyök alól kihozott értéke lesz. Ezért áll elő az a sajátos helyzet, hogy a két sebességgel való ilyen-forma számolás az érkezési sebességnél nagyobb sebességet biztosít a hatásszféra határán. Ez a jelenség ugyancsak a Newton egyetemes tömegvon-zás törvényére vezethető vissza.  (Pl.: Voyager–1, 1/90 F)</a:t>
            </a:r>
          </a:p>
        </p:txBody>
      </p:sp>
      <p:sp>
        <p:nvSpPr>
          <p:cNvPr id="25604" name="Text Box 5">
            <a:extLst>
              <a:ext uri="{FF2B5EF4-FFF2-40B4-BE49-F238E27FC236}">
                <a16:creationId xmlns:a16="http://schemas.microsoft.com/office/drawing/2014/main" xmlns="" id="{177E1DA0-E5E3-4E6F-8EDB-F9F18A702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49580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hu-HU" altLang="hu-HU" sz="2400">
              <a:latin typeface="Times New Roman" panose="02020603050405020304" pitchFamily="18" charset="0"/>
            </a:endParaRPr>
          </a:p>
        </p:txBody>
      </p:sp>
      <p:sp>
        <p:nvSpPr>
          <p:cNvPr id="25605" name="Line 8">
            <a:extLst>
              <a:ext uri="{FF2B5EF4-FFF2-40B4-BE49-F238E27FC236}">
                <a16:creationId xmlns:a16="http://schemas.microsoft.com/office/drawing/2014/main" xmlns="" id="{5F61B82D-33EA-4823-934B-4369902158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3575" y="4437063"/>
            <a:ext cx="215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E8854BF8-6B17-45CC-91E2-A4664FA0E3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95400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sz="3600" b="1">
                <a:solidFill>
                  <a:schemeClr val="bg1"/>
                </a:solidFill>
                <a:latin typeface="Times New Roman" panose="02020603050405020304" pitchFamily="18" charset="0"/>
              </a:rPr>
              <a:t>A KOZMIKUS SEBESSÉGEKRŐL</a:t>
            </a:r>
            <a:r>
              <a:rPr lang="hu-HU" altLang="hu-HU" sz="3600" b="1"/>
              <a:t> </a:t>
            </a:r>
            <a:endParaRPr lang="hu-HU" altLang="hu-HU" sz="360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xmlns="" id="{4A4C2F86-BBA3-4369-ABEE-1650615184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562600"/>
          </a:xfrm>
          <a:solidFill>
            <a:schemeClr val="tx2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</a:rPr>
              <a:t>Ha az előző képlet alapján kiszámítjuk a távolodási sebessé-get, megkapjuk a földfelszíni harmadik kozmikus sebesség tényleges értékét, amely:</a:t>
            </a:r>
          </a:p>
          <a:p>
            <a:pPr eaLnBrk="1" hangingPunct="1">
              <a:buFontTx/>
              <a:buNone/>
            </a:pP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</a:rPr>
              <a:t>          </a:t>
            </a:r>
            <a:endParaRPr lang="hu-HU" altLang="hu-HU" sz="120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hu-HU" altLang="hu-HU" sz="3600" b="1" i="1">
                <a:solidFill>
                  <a:schemeClr val="bg1"/>
                </a:solidFill>
                <a:latin typeface="Times New Roman" panose="02020603050405020304" pitchFamily="18" charset="0"/>
              </a:rPr>
              <a:t>V</a:t>
            </a:r>
            <a:r>
              <a:rPr lang="hu-HU" altLang="hu-HU" sz="3600" b="1" i="1" baseline="-25000">
                <a:solidFill>
                  <a:schemeClr val="bg1"/>
                </a:solidFill>
                <a:latin typeface="Times New Roman" panose="02020603050405020304" pitchFamily="18" charset="0"/>
              </a:rPr>
              <a:t>ind.</a:t>
            </a:r>
            <a:r>
              <a:rPr lang="hu-HU" altLang="hu-HU" sz="3600" b="1" i="1">
                <a:solidFill>
                  <a:schemeClr val="bg1"/>
                </a:solidFill>
                <a:latin typeface="Times New Roman" panose="02020603050405020304" pitchFamily="18" charset="0"/>
              </a:rPr>
              <a:t>  =      </a:t>
            </a:r>
            <a:r>
              <a:rPr lang="hu-HU" altLang="hu-HU" sz="3600" b="1">
                <a:solidFill>
                  <a:schemeClr val="bg1"/>
                </a:solidFill>
                <a:latin typeface="Times New Roman" panose="02020603050405020304" pitchFamily="18" charset="0"/>
              </a:rPr>
              <a:t>11,2</a:t>
            </a:r>
            <a:r>
              <a:rPr lang="hu-HU" altLang="hu-HU" sz="3600" b="1" baseline="30000">
                <a:solidFill>
                  <a:schemeClr val="bg1"/>
                </a:solidFill>
                <a:latin typeface="Times New Roman" panose="02020603050405020304" pitchFamily="18" charset="0"/>
              </a:rPr>
              <a:t>2 </a:t>
            </a:r>
            <a:r>
              <a:rPr lang="hu-HU" altLang="hu-HU" sz="3600" b="1">
                <a:solidFill>
                  <a:schemeClr val="bg1"/>
                </a:solidFill>
                <a:latin typeface="Times New Roman" panose="02020603050405020304" pitchFamily="18" charset="0"/>
              </a:rPr>
              <a:t> + 12,3</a:t>
            </a:r>
            <a:r>
              <a:rPr lang="hu-HU" altLang="hu-HU" sz="3600" b="1" baseline="30000">
                <a:solidFill>
                  <a:schemeClr val="bg1"/>
                </a:solidFill>
                <a:latin typeface="Times New Roman" panose="02020603050405020304" pitchFamily="18" charset="0"/>
              </a:rPr>
              <a:t>2  </a:t>
            </a:r>
            <a:r>
              <a:rPr lang="hu-HU" altLang="hu-HU" sz="3600" b="1">
                <a:solidFill>
                  <a:schemeClr val="bg1"/>
                </a:solidFill>
                <a:latin typeface="Times New Roman" panose="02020603050405020304" pitchFamily="18" charset="0"/>
              </a:rPr>
              <a:t> =      276,73 km</a:t>
            </a:r>
            <a:r>
              <a:rPr lang="hu-HU" altLang="hu-HU" sz="3600" b="1" baseline="3000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r>
              <a:rPr lang="hu-HU" altLang="hu-HU" sz="3600" b="1">
                <a:solidFill>
                  <a:schemeClr val="bg1"/>
                </a:solidFill>
                <a:latin typeface="Times New Roman" panose="02020603050405020304" pitchFamily="18" charset="0"/>
              </a:rPr>
              <a:t>/s</a:t>
            </a:r>
            <a:r>
              <a:rPr lang="hu-HU" altLang="hu-HU" sz="3600" b="1" baseline="3000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r>
              <a:rPr lang="hu-HU" altLang="hu-HU" sz="3600" b="1">
                <a:solidFill>
                  <a:schemeClr val="bg1"/>
                </a:solidFill>
                <a:latin typeface="Times New Roman" panose="02020603050405020304" pitchFamily="18" charset="0"/>
              </a:rPr>
              <a:t> =     </a:t>
            </a:r>
          </a:p>
          <a:p>
            <a:pPr eaLnBrk="1" hangingPunct="1">
              <a:buFontTx/>
              <a:buNone/>
            </a:pPr>
            <a:r>
              <a:rPr lang="hu-HU" altLang="hu-HU" sz="3600" b="1">
                <a:solidFill>
                  <a:schemeClr val="bg1"/>
                </a:solidFill>
                <a:latin typeface="Times New Roman" panose="02020603050405020304" pitchFamily="18" charset="0"/>
              </a:rPr>
              <a:t>                              = </a:t>
            </a:r>
            <a:r>
              <a:rPr lang="hu-HU" altLang="hu-HU" sz="3600" b="1" u="sng">
                <a:solidFill>
                  <a:schemeClr val="bg1"/>
                </a:solidFill>
                <a:latin typeface="Times New Roman" panose="02020603050405020304" pitchFamily="18" charset="0"/>
              </a:rPr>
              <a:t>16,635 </a:t>
            </a:r>
            <a:r>
              <a:rPr lang="hu-HU" altLang="hu-HU" sz="3600" b="1" i="1" u="sng">
                <a:solidFill>
                  <a:schemeClr val="bg1"/>
                </a:solidFill>
                <a:latin typeface="Times New Roman" panose="02020603050405020304" pitchFamily="18" charset="0"/>
              </a:rPr>
              <a:t>km/s.</a:t>
            </a:r>
            <a:r>
              <a:rPr lang="hu-HU" altLang="hu-HU" b="1" u="sng" baseline="30000">
                <a:solidFill>
                  <a:schemeClr val="bg1"/>
                </a:solidFill>
                <a:latin typeface="Times New Roman" panose="02020603050405020304" pitchFamily="18" charset="0"/>
              </a:rPr>
              <a:t>  </a:t>
            </a:r>
            <a:endParaRPr lang="hu-HU" altLang="hu-HU" b="1" u="sng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</a:rPr>
              <a:t>Ha tehát az űrobjektumot a Földről</a:t>
            </a:r>
            <a:r>
              <a:rPr lang="hu-HU" altLang="hu-HU" sz="2800" b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</a:rPr>
              <a:t>16,6 </a:t>
            </a:r>
            <a:r>
              <a:rPr lang="hu-HU" altLang="hu-HU" sz="2800" i="1">
                <a:solidFill>
                  <a:schemeClr val="bg1"/>
                </a:solidFill>
                <a:latin typeface="Times New Roman" panose="02020603050405020304" pitchFamily="18" charset="0"/>
              </a:rPr>
              <a:t>km/s</a:t>
            </a: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</a:rPr>
              <a:t> sebességgel in-dítjuk, a hatásszféra határán a távolodási (maradék) sebes-ség 12,3 </a:t>
            </a:r>
            <a:r>
              <a:rPr lang="hu-HU" altLang="hu-HU" sz="2800" i="1">
                <a:solidFill>
                  <a:schemeClr val="bg1"/>
                </a:solidFill>
                <a:latin typeface="Times New Roman" panose="02020603050405020304" pitchFamily="18" charset="0"/>
              </a:rPr>
              <a:t>km/s</a:t>
            </a: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</a:rPr>
              <a:t> lesz. Így a Napra vonatkoztatott, a Föld köze-pes pályatávolságára érvényes II. kozmikus sebességet kap-juk eredményül (29,8 </a:t>
            </a:r>
            <a:r>
              <a:rPr lang="hu-HU" altLang="hu-HU" sz="2800" i="1">
                <a:solidFill>
                  <a:schemeClr val="bg1"/>
                </a:solidFill>
                <a:latin typeface="Times New Roman" panose="02020603050405020304" pitchFamily="18" charset="0"/>
              </a:rPr>
              <a:t>km/s</a:t>
            </a: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</a:rPr>
              <a:t> + 12,3 </a:t>
            </a:r>
            <a:r>
              <a:rPr lang="hu-HU" altLang="hu-HU" sz="2800" i="1">
                <a:solidFill>
                  <a:schemeClr val="bg1"/>
                </a:solidFill>
                <a:latin typeface="Times New Roman" panose="02020603050405020304" pitchFamily="18" charset="0"/>
              </a:rPr>
              <a:t>km/s = </a:t>
            </a: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</a:rPr>
              <a:t>42,1</a:t>
            </a:r>
            <a:r>
              <a:rPr lang="hu-HU" altLang="hu-HU" sz="2800" i="1">
                <a:solidFill>
                  <a:schemeClr val="bg1"/>
                </a:solidFill>
                <a:latin typeface="Times New Roman" panose="02020603050405020304" pitchFamily="18" charset="0"/>
              </a:rPr>
              <a:t> km/s</a:t>
            </a: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</a:rPr>
              <a:t>).</a:t>
            </a:r>
            <a:r>
              <a:rPr lang="hu-HU" altLang="hu-HU" sz="2800"/>
              <a:t>                    </a:t>
            </a:r>
          </a:p>
        </p:txBody>
      </p:sp>
      <p:sp>
        <p:nvSpPr>
          <p:cNvPr id="26628" name="Line 4">
            <a:extLst>
              <a:ext uri="{FF2B5EF4-FFF2-40B4-BE49-F238E27FC236}">
                <a16:creationId xmlns:a16="http://schemas.microsoft.com/office/drawing/2014/main" xmlns="" id="{0CAFB2D1-FA4B-480F-A2BD-178F0943A6C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5150" y="3429000"/>
            <a:ext cx="152400" cy="3175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5">
            <a:extLst>
              <a:ext uri="{FF2B5EF4-FFF2-40B4-BE49-F238E27FC236}">
                <a16:creationId xmlns:a16="http://schemas.microsoft.com/office/drawing/2014/main" xmlns="" id="{1FAE6E51-F8FF-4774-ADB7-329EBAD470C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79613" y="3097213"/>
            <a:ext cx="215900" cy="61595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Line 6">
            <a:extLst>
              <a:ext uri="{FF2B5EF4-FFF2-40B4-BE49-F238E27FC236}">
                <a16:creationId xmlns:a16="http://schemas.microsoft.com/office/drawing/2014/main" xmlns="" id="{B33AE927-3DF9-48F0-9ACE-452EDF5E33E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95513" y="3100388"/>
            <a:ext cx="2592387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Line 7">
            <a:extLst>
              <a:ext uri="{FF2B5EF4-FFF2-40B4-BE49-F238E27FC236}">
                <a16:creationId xmlns:a16="http://schemas.microsoft.com/office/drawing/2014/main" xmlns="" id="{A6A66412-34D6-4B99-86A1-9A6D6D8B79C4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3429000"/>
            <a:ext cx="142875" cy="28892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>
            <a:extLst>
              <a:ext uri="{FF2B5EF4-FFF2-40B4-BE49-F238E27FC236}">
                <a16:creationId xmlns:a16="http://schemas.microsoft.com/office/drawing/2014/main" xmlns="" id="{FEEA971A-412A-422C-84BE-15B10C9F79E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80063" y="2997200"/>
            <a:ext cx="215900" cy="72072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>
            <a:extLst>
              <a:ext uri="{FF2B5EF4-FFF2-40B4-BE49-F238E27FC236}">
                <a16:creationId xmlns:a16="http://schemas.microsoft.com/office/drawing/2014/main" xmlns="" id="{169B4AEE-D1ED-413E-A15C-4702622E9B7D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5963" y="2997200"/>
            <a:ext cx="26638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D7E1B99B-D639-42C9-8B1B-F91B95707D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25538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sz="3600" b="1">
                <a:solidFill>
                  <a:schemeClr val="bg1"/>
                </a:solidFill>
                <a:latin typeface="Times" panose="02020603050405020304" pitchFamily="18" charset="0"/>
              </a:rPr>
              <a:t>MIRE JÓ A HARMADIK  KOZMIKUS SEBESSÉG?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xmlns="" id="{BE254512-7FCA-41B5-9780-B2293A9108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9144000" cy="5661025"/>
          </a:xfrm>
          <a:solidFill>
            <a:schemeClr val="tx2"/>
          </a:solidFill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harmadik kozmikus sebesség a jelenlegi eszköze-inkkel elérhető legnagyobb sebességérték. Ez biz-tosítja, hogy az ilyen sebességre felgyorsított űrob-jektum 42,1 </a:t>
            </a:r>
            <a:r>
              <a:rPr lang="hu-HU" altLang="hu-HU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km/s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sebességgel induljon el a Nap-rendszer hatásszférájának a határa felé. Annak érde-kében, hogy a nagyobb távolodási sebességet is biztosítsák, az amerikaiak felhasználták a nagy boly-gók lendítő erejét is, hogy a Voyager–1-et és 2-t a legközelebbi csillagok irányába elindíthassák. Ezek az eszközök kb. 6500-9300 év múlva érnek a Nap hatásszférájának a határára. (</a:t>
            </a:r>
            <a:r>
              <a:rPr lang="en-US" altLang="hu-HU">
                <a:solidFill>
                  <a:schemeClr val="bg1"/>
                </a:solidFill>
              </a:rPr>
              <a:t>~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billió km</a:t>
            </a:r>
            <a:r>
              <a:rPr lang="hu-HU" altLang="hu-HU">
                <a:solidFill>
                  <a:schemeClr val="bg1"/>
                </a:solidFill>
              </a:rPr>
              <a:t>)</a:t>
            </a:r>
            <a:endParaRPr lang="en-US" altLang="hu-HU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xmlns="" id="{4956EE9A-631D-450F-857C-84F892C567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25538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hu-HU" b="1">
                <a:solidFill>
                  <a:schemeClr val="bg1"/>
                </a:solidFill>
                <a:latin typeface="Times" panose="02020603050405020304" pitchFamily="18" charset="0"/>
              </a:rPr>
              <a:t>JELLEM</a:t>
            </a:r>
            <a:r>
              <a:rPr lang="hu-HU" altLang="hu-HU" b="1">
                <a:solidFill>
                  <a:schemeClr val="bg1"/>
                </a:solidFill>
                <a:latin typeface="Times" panose="02020603050405020304" pitchFamily="18" charset="0"/>
              </a:rPr>
              <a:t>ZŐ SEBESSÉGEK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xmlns="" id="{F348C2FD-F229-463A-9169-976B54B097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5732462"/>
          </a:xfrm>
          <a:solidFill>
            <a:schemeClr val="tx2"/>
          </a:solidFill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Negyedik kozmikus sebességnek – értelemszerűen –, azt a sebességértéket nevezik, amely a Tejút-rendszer hatásszférájának a határára viszi ki az elin-dított űrobjektumot. Ennek értéke a 250 </a:t>
            </a:r>
            <a:r>
              <a:rPr lang="hu-HU" altLang="hu-HU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km/s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pálya-sebesség négyzetgyök kétszerese, vagyis 353 </a:t>
            </a:r>
            <a:r>
              <a:rPr lang="hu-HU" altLang="hu-HU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km/s 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lenne</a:t>
            </a:r>
            <a:r>
              <a:rPr lang="hu-HU" altLang="hu-HU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Ezt úgy</a:t>
            </a:r>
            <a:r>
              <a:rPr lang="hu-HU" altLang="hu-HU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lehetne létrehozni, hogy a Nap hatás-szférájának a határán el kellene érni a 353-250 = 103 </a:t>
            </a:r>
            <a:r>
              <a:rPr lang="hu-HU" altLang="hu-HU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km/s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távolodási sebességet. E sebességérték elé-résének lehetősége ma még a fantázia birodalmába tartozik, hiszen a Voyagerek távolodási sebessége maximum 15–20 </a:t>
            </a:r>
            <a:r>
              <a:rPr lang="hu-HU" altLang="hu-HU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km/s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sebességet érheti majd el.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xmlns="" id="{8638F234-B505-4651-9343-5ACB26848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1075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sz="4000" b="1">
                <a:solidFill>
                  <a:schemeClr val="bg1"/>
                </a:solidFill>
                <a:latin typeface="Times New Roman" panose="02020603050405020304" pitchFamily="18" charset="0"/>
              </a:rPr>
              <a:t>NEGYEDIK KOZMIKUS SEBESSÉG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xmlns="" id="{7054F953-7DBE-4A54-B7D6-F97697DCDE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  <a:solidFill>
            <a:schemeClr val="tx2"/>
          </a:solidFill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Gyakran egy másik sebességértéket is negyedik koz-mikus sebességnek neveznek. Ez pedig az a sebes-ségérték, amelyre ha a Föld körüli pályán felgyor-sítjuk az űrobjektumot, és a Föld haladási irányával ellentétes irányban kivisszük a hatásszféra határára, a Föld haladási sebességével azonos távolodási se-bességet hozunk létre. Ez  négyzetgyök alól kihozott 31,8 </a:t>
            </a:r>
            <a:r>
              <a:rPr lang="hu-HU" altLang="hu-HU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km/s 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indulási sebesség. Ma még ilyen sebes-séget sem tudunk elérni (11,2 + 29,8 </a:t>
            </a:r>
            <a:r>
              <a:rPr lang="hu-HU" altLang="hu-HU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km/s = 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31,834</a:t>
            </a:r>
            <a:r>
              <a:rPr lang="hu-HU" altLang="hu-HU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km/s, 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miután a gyök alól kihoztuk). (Ezt, ma még nem tudjuk létrehozni, maximum 17 </a:t>
            </a:r>
            <a:r>
              <a:rPr lang="hu-HU" altLang="hu-HU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km/s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amit elér-hetünk).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xmlns="" id="{858BD2F0-EC07-4FF0-8277-6EE3D2B20A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1075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sz="4000" b="1">
                <a:solidFill>
                  <a:schemeClr val="bg1"/>
                </a:solidFill>
                <a:latin typeface="Times New Roman" panose="02020603050405020304" pitchFamily="18" charset="0"/>
              </a:rPr>
              <a:t>NEGYEDIK KOZMIKUS SEBESSÉG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xmlns="" id="{75283D83-0D33-41AC-8B98-49C97ADE28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  <a:solidFill>
            <a:schemeClr val="tx2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Érdekességként érdemes megjegyezni, hogy a Nap hatásszférájának a határára már el tudtuk indítani az űrobjektumot (Voyager 1 és 2), de  a Napba belevinni, még nem vagyunk képesek. (Egy hallgató elképzelése: Az atomszemetet a Napba kellene jut-tatni,hogy ne maradjon a veszélyes szemét a Föl-dön! Amint látjuk, ma még ez sem megoldható.)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F17DD039-417C-4BC2-88B6-19FD235846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1075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</a:rPr>
              <a:t>A GRAVITÁCIÓS</a:t>
            </a:r>
            <a:r>
              <a:rPr lang="hu-HU" altLang="hu-HU" b="1">
                <a:solidFill>
                  <a:schemeClr val="bg1"/>
                </a:solidFill>
              </a:rPr>
              <a:t> </a:t>
            </a:r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</a:rPr>
              <a:t>SZFÉRÁK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EF3DD05C-A928-44AC-8046-181F0F0BEC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  <a:solidFill>
            <a:schemeClr val="tx2"/>
          </a:solidFill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hu-HU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Hatásszféra:</a:t>
            </a:r>
            <a:r>
              <a:rPr lang="hu-HU" altLang="en-US">
                <a:solidFill>
                  <a:schemeClr val="bg1"/>
                </a:solidFill>
                <a:latin typeface="Times New Roman" panose="02020603050405020304" pitchFamily="18" charset="0"/>
              </a:rPr>
              <a:t> melyen belül a sokkal nagyobb tömegű központi égitest nagyobb vonzóereje ellenére a bolygó határozza meg a kialakuló mozgásokat. Segítségével a háromtest probléma egy korlátozott kéttest problémára redukálható.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hu-HU" altLang="en-US" sz="180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hu-HU" altLang="en-US">
                <a:solidFill>
                  <a:schemeClr val="bg1"/>
                </a:solidFill>
                <a:latin typeface="Times New Roman" panose="02020603050405020304" pitchFamily="18" charset="0"/>
              </a:rPr>
              <a:t>Képlete: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hu-HU" altLang="en-US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hu-HU" altLang="en-US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hu-HU" altLang="en-US">
                <a:solidFill>
                  <a:schemeClr val="bg1"/>
                </a:solidFill>
                <a:latin typeface="Times New Roman" panose="02020603050405020304" pitchFamily="18" charset="0"/>
              </a:rPr>
              <a:t>ahol </a:t>
            </a:r>
            <a:r>
              <a:rPr lang="hu-HU" altLang="en-US" i="1">
                <a:solidFill>
                  <a:schemeClr val="bg1"/>
                </a:solidFill>
                <a:latin typeface="Times New Roman" panose="02020603050405020304" pitchFamily="18" charset="0"/>
              </a:rPr>
              <a:t>m</a:t>
            </a:r>
            <a:r>
              <a:rPr lang="hu-HU" altLang="en-US">
                <a:solidFill>
                  <a:schemeClr val="bg1"/>
                </a:solidFill>
                <a:latin typeface="Times New Roman" panose="02020603050405020304" pitchFamily="18" charset="0"/>
              </a:rPr>
              <a:t> – a bolygó (5,976 · 10</a:t>
            </a:r>
            <a:r>
              <a:rPr lang="hu-HU" altLang="en-US" baseline="30000">
                <a:solidFill>
                  <a:schemeClr val="bg1"/>
                </a:solidFill>
                <a:latin typeface="Times New Roman" panose="02020603050405020304" pitchFamily="18" charset="0"/>
              </a:rPr>
              <a:t>24</a:t>
            </a:r>
            <a:r>
              <a:rPr lang="hu-HU" altLang="en-US">
                <a:solidFill>
                  <a:schemeClr val="bg1"/>
                </a:solidFill>
                <a:latin typeface="Times New Roman" panose="02020603050405020304" pitchFamily="18" charset="0"/>
              </a:rPr>
              <a:t> kg) ;   </a:t>
            </a:r>
            <a:r>
              <a:rPr lang="hu-HU" altLang="en-US" i="1">
                <a:solidFill>
                  <a:schemeClr val="bg1"/>
                </a:solidFill>
                <a:latin typeface="Times New Roman" panose="02020603050405020304" pitchFamily="18" charset="0"/>
              </a:rPr>
              <a:t>M</a:t>
            </a:r>
            <a:r>
              <a:rPr lang="hu-HU" altLang="en-US">
                <a:solidFill>
                  <a:schemeClr val="bg1"/>
                </a:solidFill>
                <a:latin typeface="Times New Roman" panose="02020603050405020304" pitchFamily="18" charset="0"/>
              </a:rPr>
              <a:t> – a központi égitest tömege    (2 · 10</a:t>
            </a:r>
            <a:r>
              <a:rPr lang="hu-HU" altLang="en-US" baseline="30000">
                <a:solidFill>
                  <a:schemeClr val="bg1"/>
                </a:solidFill>
                <a:latin typeface="Times New Roman" panose="02020603050405020304" pitchFamily="18" charset="0"/>
              </a:rPr>
              <a:t>30</a:t>
            </a:r>
            <a:r>
              <a:rPr lang="hu-HU" altLang="en-US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hu-HU" altLang="en-US" i="1">
                <a:solidFill>
                  <a:schemeClr val="bg1"/>
                </a:solidFill>
                <a:latin typeface="Times New Roman" panose="02020603050405020304" pitchFamily="18" charset="0"/>
              </a:rPr>
              <a:t>kg);   a</a:t>
            </a:r>
            <a:r>
              <a:rPr lang="hu-HU" altLang="en-US">
                <a:solidFill>
                  <a:schemeClr val="bg1"/>
                </a:solidFill>
                <a:latin typeface="Times New Roman" panose="02020603050405020304" pitchFamily="18" charset="0"/>
              </a:rPr>
              <a:t> – nagy féltengely (149,6 M km);</a:t>
            </a:r>
          </a:p>
        </p:txBody>
      </p:sp>
      <p:graphicFrame>
        <p:nvGraphicFramePr>
          <p:cNvPr id="4100" name="Objektum 1">
            <a:extLst>
              <a:ext uri="{FF2B5EF4-FFF2-40B4-BE49-F238E27FC236}">
                <a16:creationId xmlns:a16="http://schemas.microsoft.com/office/drawing/2014/main" xmlns="" id="{1DB33A2D-3635-46C2-9FAE-910FC8D841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16238" y="3357563"/>
          <a:ext cx="2436812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3" imgW="812447" imgH="520474" progId="Equation.3">
                  <p:embed/>
                </p:oleObj>
              </mc:Choice>
              <mc:Fallback>
                <p:oleObj name="Equation" r:id="rId3" imgW="812447" imgH="520474" progId="Equation.3">
                  <p:embed/>
                  <p:pic>
                    <p:nvPicPr>
                      <p:cNvPr id="0" name="Objektum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3357563"/>
                        <a:ext cx="2436812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xmlns="" id="{F0AE175C-AA0D-4E18-934D-18373033AC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25538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</a:rPr>
              <a:t>IRÁNY A NAP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xmlns="" id="{93B1C167-3B6D-48FA-88B3-3D83EB703C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9144000" cy="5661025"/>
          </a:xfrm>
          <a:solidFill>
            <a:schemeClr val="tx2"/>
          </a:solidFill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</a:rPr>
              <a:t>Egy hallgató érdekes gondolata: </a:t>
            </a:r>
            <a:r>
              <a:rPr lang="hu-HU" altLang="hu-HU" sz="2800" b="1" i="1">
                <a:solidFill>
                  <a:schemeClr val="bg1"/>
                </a:solidFill>
                <a:latin typeface="Times New Roman" panose="02020603050405020304" pitchFamily="18" charset="0"/>
              </a:rPr>
              <a:t>„Az atomszemetet a Napba kellene juttatni, akkor nem szennyezné a Földet.”</a:t>
            </a:r>
          </a:p>
          <a:p>
            <a:pPr algn="just" eaLnBrk="1" hangingPunct="1">
              <a:buFontTx/>
              <a:buNone/>
            </a:pP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</a:rPr>
              <a:t>Sajnos, ehhez még nem rendelkezünk megfelelő lehetőséggel.</a:t>
            </a:r>
            <a:r>
              <a:rPr lang="hu-HU" altLang="hu-HU" sz="2800" b="1" i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</a:rPr>
              <a:t>Ugyanis ehhez, a Föld haladási irányával ellentétes irányba a mai lehetőségeinknél jóval nagyobb sebességgel kellene indítani az atomszemetet szállító űrobjektumot. Ebben az esetben ugyanis:</a:t>
            </a:r>
          </a:p>
          <a:p>
            <a:pPr eaLnBrk="1" hangingPunct="1">
              <a:buFontTx/>
              <a:buNone/>
            </a:pPr>
            <a:endParaRPr lang="hu-HU" altLang="hu-HU" sz="280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                                                                               </a:t>
            </a:r>
          </a:p>
        </p:txBody>
      </p:sp>
      <p:graphicFrame>
        <p:nvGraphicFramePr>
          <p:cNvPr id="31748" name="Objektum 1">
            <a:extLst>
              <a:ext uri="{FF2B5EF4-FFF2-40B4-BE49-F238E27FC236}">
                <a16:creationId xmlns:a16="http://schemas.microsoft.com/office/drawing/2014/main" xmlns="" id="{07BACFA6-4AE4-4A37-9485-045296615B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68413" y="4075113"/>
          <a:ext cx="70485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1" name="Equation" r:id="rId3" imgW="2819400" imgH="1066800" progId="Equation.3">
                  <p:embed/>
                </p:oleObj>
              </mc:Choice>
              <mc:Fallback>
                <p:oleObj name="Equation" r:id="rId3" imgW="2819400" imgH="1066800" progId="Equation.3">
                  <p:embed/>
                  <p:pic>
                    <p:nvPicPr>
                      <p:cNvPr id="0" name="Objektum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413" y="4075113"/>
                        <a:ext cx="704850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xmlns="" id="{8FC9ADD0-5876-4D75-A1F1-65F2FBFE9A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b="1">
                <a:solidFill>
                  <a:schemeClr val="bg1"/>
                </a:solidFill>
                <a:latin typeface="Times" panose="02020603050405020304" pitchFamily="18" charset="0"/>
              </a:rPr>
              <a:t>A JELLEMZŐ SEBESSÉGEK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xmlns="" id="{32BFFE19-8922-4847-9649-500F728FF7D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0" y="1196975"/>
            <a:ext cx="9144000" cy="5661025"/>
          </a:xfrm>
          <a:solidFill>
            <a:schemeClr val="tx2"/>
          </a:solidFill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gyakorlatban két jellemző sebességről beszélhe-tünk: az egyik startrakétának a pályára állítás ma-gasságától függően szükséges helyesbítési műve-letek során felhasznált hajtóanyag-mennyiség által létrehozható sebesség (a </a:t>
            </a:r>
            <a:r>
              <a:rPr lang="hu-HU" altLang="hu-HU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és a </a:t>
            </a:r>
            <a:r>
              <a:rPr lang="hu-HU" altLang="hu-HU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számításba vétele nélkül), a másik a többlépcsős rakéta végsebessége.</a:t>
            </a:r>
          </a:p>
          <a:p>
            <a:pPr algn="just" eaLnBrk="1" hangingPunct="1">
              <a:buFontTx/>
              <a:buNone/>
            </a:pP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első képlete: </a:t>
            </a:r>
            <a:r>
              <a:rPr lang="hu-HU" altLang="hu-HU" sz="2400">
                <a:latin typeface="Times" panose="02020603050405020304" pitchFamily="18" charset="0"/>
              </a:rPr>
              <a:t>             </a:t>
            </a:r>
            <a:r>
              <a:rPr lang="hu-HU" altLang="hu-HU" sz="2400"/>
              <a:t>                         </a:t>
            </a:r>
            <a:r>
              <a:rPr lang="hu-HU" altLang="hu-HU" sz="2400" b="1" i="1">
                <a:latin typeface="Times" panose="02020603050405020304" pitchFamily="18" charset="0"/>
              </a:rPr>
              <a:t> </a:t>
            </a:r>
            <a:r>
              <a:rPr lang="hu-HU" altLang="hu-HU" sz="2400" b="1" i="1"/>
              <a:t>          </a:t>
            </a:r>
          </a:p>
          <a:p>
            <a:pPr algn="just" eaLnBrk="1" hangingPunct="1">
              <a:buFontTx/>
              <a:buNone/>
            </a:pPr>
            <a:endParaRPr lang="hu-HU" altLang="hu-HU" sz="2400" b="1" i="1"/>
          </a:p>
          <a:p>
            <a:pPr algn="just" eaLnBrk="1" hangingPunct="1">
              <a:buFontTx/>
              <a:buNone/>
            </a:pPr>
            <a:endParaRPr lang="hu-HU" altLang="hu-HU" sz="24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hu-HU" altLang="hu-HU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így kapott értékből kivonjuk a Föld felszínén érvényes első kozmikus sebességet, s </a:t>
            </a:r>
            <a:r>
              <a:rPr lang="hu-HU" altLang="hu-HU" sz="24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km/s</a:t>
            </a:r>
            <a:r>
              <a:rPr lang="hu-HU" altLang="hu-HU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-ban megkapjuk a helyesbítésre elhasznált hajtóanyag méterre, ill. kilométerre átszámított értékét.</a:t>
            </a:r>
          </a:p>
        </p:txBody>
      </p:sp>
      <p:graphicFrame>
        <p:nvGraphicFramePr>
          <p:cNvPr id="32772" name="Objektum 1">
            <a:extLst>
              <a:ext uri="{FF2B5EF4-FFF2-40B4-BE49-F238E27FC236}">
                <a16:creationId xmlns:a16="http://schemas.microsoft.com/office/drawing/2014/main" xmlns="" id="{928A4C84-BD91-411A-9DFF-86CE7E28372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59113" y="4365625"/>
          <a:ext cx="34925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5" name="Equation" r:id="rId3" imgW="1397000" imgH="482600" progId="Equation.3">
                  <p:embed/>
                </p:oleObj>
              </mc:Choice>
              <mc:Fallback>
                <p:oleObj name="Equation" r:id="rId3" imgW="1397000" imgH="482600" progId="Equation.3">
                  <p:embed/>
                  <p:pic>
                    <p:nvPicPr>
                      <p:cNvPr id="0" name="Objektum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4365625"/>
                        <a:ext cx="3492500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80691BFA-9D6B-44D7-AAA7-D6C2AEF0EF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2513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b="1">
                <a:solidFill>
                  <a:schemeClr val="bg1"/>
                </a:solidFill>
                <a:latin typeface="Times" panose="02020603050405020304" pitchFamily="18" charset="0"/>
              </a:rPr>
              <a:t>A JELLEMZŐ SEBESSÉGEK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8A9CAE5C-E455-4321-B60C-C8F96977E6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5732462"/>
          </a:xfrm>
          <a:solidFill>
            <a:schemeClr val="tx2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másik jellemző sebességérték: ez pedig a többlép-csős rakétával elérhető maximális sebességérték, ha az egyes lépcsők </a:t>
            </a:r>
            <a:r>
              <a:rPr lang="hu-HU" altLang="hu-HU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értékei azonosak.</a:t>
            </a:r>
          </a:p>
          <a:p>
            <a:pPr marL="609600" indent="-609600" eaLnBrk="1" hangingPunct="1">
              <a:buFontTx/>
              <a:buNone/>
            </a:pP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Ebben az esetben a végsebesség az alábbi képlettel határozható meg:</a:t>
            </a:r>
          </a:p>
          <a:p>
            <a:pPr marL="609600" indent="-609600" eaLnBrk="1" hangingPunct="1">
              <a:buFontTx/>
              <a:buNone/>
            </a:pP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u-HU" altLang="hu-HU" b="1" i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hu-HU" altLang="hu-HU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k · n · w · </a:t>
            </a:r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ln</a:t>
            </a:r>
            <a:r>
              <a:rPr lang="hu-HU" altLang="hu-HU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u-HU" altLang="hu-HU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+z) = </a:t>
            </a:r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hu-HU" altLang="hu-HU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,7 </a:t>
            </a:r>
            <a:r>
              <a:rPr lang="en-US" altLang="hu-HU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hu-HU" altLang="hu-HU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hu-HU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3,5 </a:t>
            </a:r>
            <a:r>
              <a:rPr lang="hu-HU" altLang="hu-HU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km/s </a:t>
            </a:r>
            <a:r>
              <a:rPr lang="en-US" altLang="hu-HU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hu-HU" altLang="hu-HU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2,219 = = 16,3 </a:t>
            </a:r>
            <a:r>
              <a:rPr lang="hu-HU" altLang="hu-HU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km/s</a:t>
            </a:r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altLang="hu-HU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eaLnBrk="1" hangingPunct="1">
              <a:buFontTx/>
              <a:buNone/>
            </a:pPr>
            <a:endParaRPr lang="hu-HU" altLang="hu-HU" b="1" i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eaLnBrk="1" hangingPunct="1">
              <a:buFontTx/>
              <a:buNone/>
            </a:pP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 Saturn V-nél</a:t>
            </a:r>
            <a:r>
              <a:rPr lang="hu-HU" altLang="hu-HU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</a:t>
            </a:r>
            <a:r>
              <a:rPr lang="hu-HU" altLang="hu-HU" b="1" i="1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u-HU" altLang="hu-HU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9,2 esetén 16,3 km/s)</a:t>
            </a:r>
            <a:endParaRPr lang="hu-HU" altLang="hu-HU" baseline="-25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xmlns="" id="{0CFA15E6-8E9F-4BBD-9E47-2D4F953F31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2513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b="1">
                <a:solidFill>
                  <a:schemeClr val="bg1"/>
                </a:solidFill>
                <a:latin typeface="Times" panose="02020603050405020304" pitchFamily="18" charset="0"/>
              </a:rPr>
              <a:t>A KERINGÉSI IDŐ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xmlns="" id="{8FE417AB-95CE-4CE4-A37C-99C5B62902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5732462"/>
          </a:xfrm>
          <a:solidFill>
            <a:schemeClr val="tx2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hu-HU" altLang="hu-HU" b="1">
                <a:solidFill>
                  <a:schemeClr val="bg1"/>
                </a:solidFill>
              </a:rPr>
              <a:t> </a:t>
            </a:r>
            <a:r>
              <a:rPr lang="hu-HU" altLang="hu-HU" b="1">
                <a:solidFill>
                  <a:schemeClr val="bg1"/>
                </a:solidFill>
                <a:latin typeface="Times" panose="02020603050405020304" pitchFamily="18" charset="0"/>
              </a:rPr>
              <a:t>A keringési idő meghatározása:</a:t>
            </a:r>
          </a:p>
          <a:p>
            <a:pPr eaLnBrk="1" hangingPunct="1">
              <a:buFontTx/>
              <a:buAutoNum type="arabicPeriod"/>
            </a:pPr>
            <a:r>
              <a:rPr lang="hu-HU" altLang="hu-HU" sz="2800" b="1">
                <a:solidFill>
                  <a:schemeClr val="bg1"/>
                </a:solidFill>
                <a:latin typeface="Times" panose="02020603050405020304" pitchFamily="18" charset="0"/>
              </a:rPr>
              <a:t>Tudjuk, hogy az űrobjektum egy kör megtételekor an</a:t>
            </a:r>
            <a:r>
              <a:rPr lang="hu-HU" altLang="hu-HU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hu-HU" altLang="hu-HU" sz="2800" b="1">
                <a:solidFill>
                  <a:schemeClr val="bg1"/>
                </a:solidFill>
              </a:rPr>
              <a:t>-</a:t>
            </a:r>
            <a:r>
              <a:rPr lang="hu-HU" altLang="hu-HU" sz="2800" b="1">
                <a:solidFill>
                  <a:schemeClr val="bg1"/>
                </a:solidFill>
                <a:latin typeface="Times" panose="02020603050405020304" pitchFamily="18" charset="0"/>
              </a:rPr>
              <a:t>nyi utat fut be, amennyi annak a körpályának a kerüle</a:t>
            </a:r>
            <a:r>
              <a:rPr lang="hu-HU" altLang="hu-HU" sz="2800" b="1">
                <a:solidFill>
                  <a:schemeClr val="bg1"/>
                </a:solidFill>
              </a:rPr>
              <a:t>-</a:t>
            </a:r>
            <a:r>
              <a:rPr lang="hu-HU" altLang="hu-HU" sz="2800" b="1">
                <a:solidFill>
                  <a:schemeClr val="bg1"/>
                </a:solidFill>
                <a:latin typeface="Times" panose="02020603050405020304" pitchFamily="18" charset="0"/>
              </a:rPr>
              <a:t>te, amelynek sugara az ellipszis nagy féltengelyével (</a:t>
            </a:r>
            <a:r>
              <a:rPr lang="hu-HU" altLang="hu-HU" sz="2800" b="1" i="1">
                <a:solidFill>
                  <a:schemeClr val="bg1"/>
                </a:solidFill>
                <a:latin typeface="Times" panose="02020603050405020304" pitchFamily="18" charset="0"/>
              </a:rPr>
              <a:t>a</a:t>
            </a:r>
            <a:r>
              <a:rPr lang="hu-HU" altLang="hu-HU" sz="2800" b="1">
                <a:solidFill>
                  <a:schemeClr val="bg1"/>
                </a:solidFill>
                <a:latin typeface="Times" panose="02020603050405020304" pitchFamily="18" charset="0"/>
              </a:rPr>
              <a:t>) egyezik meg:</a:t>
            </a:r>
          </a:p>
          <a:p>
            <a:pPr marL="1314450" lvl="2" indent="-514350" eaLnBrk="1" hangingPunct="1">
              <a:buFontTx/>
              <a:buAutoNum type="arabicPeriod"/>
            </a:pPr>
            <a:endParaRPr lang="hu-HU" altLang="hu-HU" sz="2000" b="1">
              <a:solidFill>
                <a:schemeClr val="bg1"/>
              </a:solidFill>
              <a:latin typeface="Times" panose="02020603050405020304" pitchFamily="18" charset="0"/>
            </a:endParaRPr>
          </a:p>
          <a:p>
            <a:pPr marL="1314450" lvl="2" indent="-514350" eaLnBrk="1" hangingPunct="1">
              <a:buFontTx/>
              <a:buAutoNum type="arabicPeriod"/>
            </a:pPr>
            <a:endParaRPr lang="hu-HU" altLang="hu-HU" sz="2000" b="1">
              <a:solidFill>
                <a:schemeClr val="bg1"/>
              </a:solidFill>
              <a:latin typeface="Times" panose="02020603050405020304" pitchFamily="18" charset="0"/>
            </a:endParaRPr>
          </a:p>
          <a:p>
            <a:pPr eaLnBrk="1" hangingPunct="1">
              <a:buFontTx/>
              <a:buAutoNum type="arabicPeriod"/>
            </a:pPr>
            <a:r>
              <a:rPr lang="hu-HU" altLang="hu-HU" sz="2800" b="1">
                <a:solidFill>
                  <a:schemeClr val="bg1"/>
                </a:solidFill>
                <a:latin typeface="Times" panose="02020603050405020304" pitchFamily="18" charset="0"/>
              </a:rPr>
              <a:t>Ezt a távolságot olyan átlagos sebességgel teljesíti, amely a körpályán való maradáshoz szükséges:</a:t>
            </a:r>
            <a:endParaRPr lang="hu-HU" altLang="hu-HU" sz="2800">
              <a:solidFill>
                <a:schemeClr val="bg1"/>
              </a:solidFill>
            </a:endParaRPr>
          </a:p>
        </p:txBody>
      </p:sp>
      <p:graphicFrame>
        <p:nvGraphicFramePr>
          <p:cNvPr id="34820" name="Objektum 1">
            <a:extLst>
              <a:ext uri="{FF2B5EF4-FFF2-40B4-BE49-F238E27FC236}">
                <a16:creationId xmlns:a16="http://schemas.microsoft.com/office/drawing/2014/main" xmlns="" id="{F5CF8E6E-6526-428A-B7E4-64959ADF66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08400" y="3716338"/>
          <a:ext cx="197961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6" name="Equation" r:id="rId3" imgW="698197" imgH="177723" progId="Equation.3">
                  <p:embed/>
                </p:oleObj>
              </mc:Choice>
              <mc:Fallback>
                <p:oleObj name="Equation" r:id="rId3" imgW="698197" imgH="177723" progId="Equation.3">
                  <p:embed/>
                  <p:pic>
                    <p:nvPicPr>
                      <p:cNvPr id="0" name="Objektum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3716338"/>
                        <a:ext cx="1979613" cy="50482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1" name="Objektum 2">
            <a:extLst>
              <a:ext uri="{FF2B5EF4-FFF2-40B4-BE49-F238E27FC236}">
                <a16:creationId xmlns:a16="http://schemas.microsoft.com/office/drawing/2014/main" xmlns="" id="{3DE71907-C80A-4F34-8D97-4F68F1F17B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24300" y="5300663"/>
          <a:ext cx="1511300" cy="126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7" name="Equation" r:id="rId5" imgW="533169" imgH="444307" progId="Equation.3">
                  <p:embed/>
                </p:oleObj>
              </mc:Choice>
              <mc:Fallback>
                <p:oleObj name="Equation" r:id="rId5" imgW="533169" imgH="444307" progId="Equation.3">
                  <p:embed/>
                  <p:pic>
                    <p:nvPicPr>
                      <p:cNvPr id="0" name="Objektum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5300663"/>
                        <a:ext cx="1511300" cy="126206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xmlns="" id="{204E5FB3-6DB6-4270-A288-C1BD2DF699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2513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b="1">
                <a:solidFill>
                  <a:schemeClr val="bg1"/>
                </a:solidFill>
                <a:latin typeface="Times" panose="02020603050405020304" pitchFamily="18" charset="0"/>
              </a:rPr>
              <a:t>A KERINGÉSI IDŐ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2CEF216B-B9A8-44F3-B798-EA82F0EEBB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5732462"/>
          </a:xfrm>
          <a:solidFill>
            <a:schemeClr val="tx2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hu-HU" b="1" dirty="0">
                <a:solidFill>
                  <a:schemeClr val="bg1"/>
                </a:solidFill>
              </a:rPr>
              <a:t> </a:t>
            </a:r>
            <a:r>
              <a:rPr lang="hu-HU" b="1" dirty="0">
                <a:solidFill>
                  <a:schemeClr val="bg1"/>
                </a:solidFill>
                <a:latin typeface="Times" pitchFamily="18" charset="0"/>
              </a:rPr>
              <a:t>A keringési idő meghatározása:</a:t>
            </a:r>
          </a:p>
          <a:p>
            <a:pPr marL="514350" indent="-514350" eaLnBrk="1" hangingPunct="1">
              <a:buFont typeface="+mj-lt"/>
              <a:buAutoNum type="arabicPeriod" startAt="3"/>
              <a:defRPr/>
            </a:pPr>
            <a:r>
              <a:rPr lang="hu-HU" sz="2800" b="1" dirty="0">
                <a:solidFill>
                  <a:schemeClr val="bg1"/>
                </a:solidFill>
                <a:latin typeface="Times" pitchFamily="18" charset="0"/>
              </a:rPr>
              <a:t>Ekkor az egy keringéshez tartozó idő a megtett út és a sebesség hányadosa:</a:t>
            </a:r>
            <a:endParaRPr lang="hu-HU" sz="2800" dirty="0">
              <a:solidFill>
                <a:schemeClr val="bg1"/>
              </a:solidFill>
            </a:endParaRPr>
          </a:p>
        </p:txBody>
      </p:sp>
      <p:graphicFrame>
        <p:nvGraphicFramePr>
          <p:cNvPr id="35844" name="Objektum 1">
            <a:extLst>
              <a:ext uri="{FF2B5EF4-FFF2-40B4-BE49-F238E27FC236}">
                <a16:creationId xmlns:a16="http://schemas.microsoft.com/office/drawing/2014/main" xmlns="" id="{C7E62669-A605-44BA-99E1-9D4E31FEEB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988" y="2708275"/>
          <a:ext cx="7378700" cy="191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0" name="Equation" r:id="rId3" imgW="2603500" imgH="673100" progId="Equation.3">
                  <p:embed/>
                </p:oleObj>
              </mc:Choice>
              <mc:Fallback>
                <p:oleObj name="Equation" r:id="rId3" imgW="2603500" imgH="673100" progId="Equation.3">
                  <p:embed/>
                  <p:pic>
                    <p:nvPicPr>
                      <p:cNvPr id="0" name="Objektum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2708275"/>
                        <a:ext cx="7378700" cy="19113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5" name="Objektum 3">
            <a:extLst>
              <a:ext uri="{FF2B5EF4-FFF2-40B4-BE49-F238E27FC236}">
                <a16:creationId xmlns:a16="http://schemas.microsoft.com/office/drawing/2014/main" xmlns="" id="{76948998-4687-4A2D-82DC-942DF0565A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19475" y="5013325"/>
          <a:ext cx="2555875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1" name="Equation" r:id="rId5" imgW="901309" imgH="469696" progId="Equation.3">
                  <p:embed/>
                </p:oleObj>
              </mc:Choice>
              <mc:Fallback>
                <p:oleObj name="Equation" r:id="rId5" imgW="901309" imgH="469696" progId="Equation.3">
                  <p:embed/>
                  <p:pic>
                    <p:nvPicPr>
                      <p:cNvPr id="0" name="Objektum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5013325"/>
                        <a:ext cx="2555875" cy="13335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xmlns="" id="{575D3DA8-A2D4-43EE-907D-56F35286D4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68413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</a:rPr>
              <a:t>A KERINGÉSI IDŐ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xmlns="" id="{0535E810-64FF-46E4-864A-986C44981E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  <a:solidFill>
            <a:schemeClr val="tx1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A keringési idő az alábbi képlet segítségével egyszerűsíthető a Földre vonatkozóan:</a:t>
            </a:r>
          </a:p>
        </p:txBody>
      </p:sp>
      <p:sp>
        <p:nvSpPr>
          <p:cNvPr id="36868" name="Rectangle 5">
            <a:extLst>
              <a:ext uri="{FF2B5EF4-FFF2-40B4-BE49-F238E27FC236}">
                <a16:creationId xmlns:a16="http://schemas.microsoft.com/office/drawing/2014/main" xmlns="" id="{685F5566-21DF-4AEC-8DFD-41FE556D2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sp>
        <p:nvSpPr>
          <p:cNvPr id="36869" name="Rectangle 7">
            <a:extLst>
              <a:ext uri="{FF2B5EF4-FFF2-40B4-BE49-F238E27FC236}">
                <a16:creationId xmlns:a16="http://schemas.microsoft.com/office/drawing/2014/main" xmlns="" id="{902656CC-CAC0-4B4A-B5C2-0E111B202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956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sp>
        <p:nvSpPr>
          <p:cNvPr id="36870" name="Rectangle 9">
            <a:extLst>
              <a:ext uri="{FF2B5EF4-FFF2-40B4-BE49-F238E27FC236}">
                <a16:creationId xmlns:a16="http://schemas.microsoft.com/office/drawing/2014/main" xmlns="" id="{8CC26A9F-2CA6-406F-A4EA-7D587F83F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sp>
        <p:nvSpPr>
          <p:cNvPr id="36871" name="Rectangle 11">
            <a:extLst>
              <a:ext uri="{FF2B5EF4-FFF2-40B4-BE49-F238E27FC236}">
                <a16:creationId xmlns:a16="http://schemas.microsoft.com/office/drawing/2014/main" xmlns="" id="{E26B5477-CA48-4ACE-8EAA-EAEE58D43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956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sp>
        <p:nvSpPr>
          <p:cNvPr id="36872" name="Rectangle 15">
            <a:extLst>
              <a:ext uri="{FF2B5EF4-FFF2-40B4-BE49-F238E27FC236}">
                <a16:creationId xmlns:a16="http://schemas.microsoft.com/office/drawing/2014/main" xmlns="" id="{3F18B97C-894E-4063-A510-A0BBE5933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graphicFrame>
        <p:nvGraphicFramePr>
          <p:cNvPr id="36873" name="Object 14">
            <a:extLst>
              <a:ext uri="{FF2B5EF4-FFF2-40B4-BE49-F238E27FC236}">
                <a16:creationId xmlns:a16="http://schemas.microsoft.com/office/drawing/2014/main" xmlns="" id="{51DC78DD-4F70-4F00-9D72-18BFB309D1C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54325" y="2276475"/>
          <a:ext cx="5749925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9" name="Equation" r:id="rId3" imgW="1409700" imgH="469900" progId="Equation.3">
                  <p:embed/>
                </p:oleObj>
              </mc:Choice>
              <mc:Fallback>
                <p:oleObj name="Equation" r:id="rId3" imgW="1409700" imgH="4699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4325" y="2276475"/>
                        <a:ext cx="5749925" cy="193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4" name="Rectangle 17">
            <a:extLst>
              <a:ext uri="{FF2B5EF4-FFF2-40B4-BE49-F238E27FC236}">
                <a16:creationId xmlns:a16="http://schemas.microsoft.com/office/drawing/2014/main" xmlns="" id="{8DCDD1FB-FB76-449B-89DA-2A46684C9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graphicFrame>
        <p:nvGraphicFramePr>
          <p:cNvPr id="36875" name="Object 16">
            <a:extLst>
              <a:ext uri="{FF2B5EF4-FFF2-40B4-BE49-F238E27FC236}">
                <a16:creationId xmlns:a16="http://schemas.microsoft.com/office/drawing/2014/main" xmlns="" id="{F9C63145-A248-435E-A4F1-2CCFF9CEE8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9413" y="5240338"/>
          <a:ext cx="3562350" cy="157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0" name="Equation" r:id="rId5" imgW="812447" imgH="457002" progId="Equation.3">
                  <p:embed/>
                </p:oleObj>
              </mc:Choice>
              <mc:Fallback>
                <p:oleObj name="Equation" r:id="rId5" imgW="812447" imgH="457002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413" y="5240338"/>
                        <a:ext cx="3562350" cy="157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6" name="Rectangle 19">
            <a:extLst>
              <a:ext uri="{FF2B5EF4-FFF2-40B4-BE49-F238E27FC236}">
                <a16:creationId xmlns:a16="http://schemas.microsoft.com/office/drawing/2014/main" xmlns="" id="{D1EF6688-742B-4413-B248-995ED93E0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graphicFrame>
        <p:nvGraphicFramePr>
          <p:cNvPr id="36877" name="Object 18">
            <a:extLst>
              <a:ext uri="{FF2B5EF4-FFF2-40B4-BE49-F238E27FC236}">
                <a16:creationId xmlns:a16="http://schemas.microsoft.com/office/drawing/2014/main" xmlns="" id="{7B030557-593E-4E90-9663-042F0E5995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00563" y="5240338"/>
          <a:ext cx="4319587" cy="1465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1" name="Egyenlet" r:id="rId7" imgW="1231366" imgH="418918" progId="Equation.3">
                  <p:embed/>
                </p:oleObj>
              </mc:Choice>
              <mc:Fallback>
                <p:oleObj name="Egyenlet" r:id="rId7" imgW="1231366" imgH="418918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5240338"/>
                        <a:ext cx="4319587" cy="1465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zalagnyíl jobbra 2">
            <a:extLst>
              <a:ext uri="{FF2B5EF4-FFF2-40B4-BE49-F238E27FC236}">
                <a16:creationId xmlns:a16="http://schemas.microsoft.com/office/drawing/2014/main" xmlns="" id="{F86BD35E-4241-4D60-B6FB-F6FD1DBF991D}"/>
              </a:ext>
            </a:extLst>
          </p:cNvPr>
          <p:cNvSpPr/>
          <p:nvPr/>
        </p:nvSpPr>
        <p:spPr>
          <a:xfrm rot="1376074">
            <a:off x="644525" y="2860675"/>
            <a:ext cx="1609725" cy="3081338"/>
          </a:xfrm>
          <a:prstGeom prst="curvedRightArrow">
            <a:avLst>
              <a:gd name="adj1" fmla="val 11290"/>
              <a:gd name="adj2" fmla="val 29043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u-HU">
              <a:solidFill>
                <a:schemeClr val="tx1"/>
              </a:solidFill>
            </a:endParaRPr>
          </a:p>
        </p:txBody>
      </p:sp>
      <p:sp>
        <p:nvSpPr>
          <p:cNvPr id="36879" name="Szövegdoboz 3">
            <a:extLst>
              <a:ext uri="{FF2B5EF4-FFF2-40B4-BE49-F238E27FC236}">
                <a16:creationId xmlns:a16="http://schemas.microsoft.com/office/drawing/2014/main" xmlns="" id="{A80FA2D1-DE95-4DBE-B442-C70A3F157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950" y="2693988"/>
            <a:ext cx="2236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1800"/>
              <a:t>Négyzetre emelünk,</a:t>
            </a:r>
          </a:p>
        </p:txBody>
      </p:sp>
      <p:graphicFrame>
        <p:nvGraphicFramePr>
          <p:cNvPr id="36880" name="Objektum 4">
            <a:extLst>
              <a:ext uri="{FF2B5EF4-FFF2-40B4-BE49-F238E27FC236}">
                <a16:creationId xmlns:a16="http://schemas.microsoft.com/office/drawing/2014/main" xmlns="" id="{BCE7F0A2-DB9D-4650-9ED0-4B4614BAAED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4424363"/>
          <a:ext cx="9144000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2" name="Egyenlet" r:id="rId9" imgW="3568700" imgH="495300" progId="Equation.3">
                  <p:embed/>
                </p:oleObj>
              </mc:Choice>
              <mc:Fallback>
                <p:oleObj name="Egyenlet" r:id="rId9" imgW="3568700" imgH="495300" progId="Equation.3">
                  <p:embed/>
                  <p:pic>
                    <p:nvPicPr>
                      <p:cNvPr id="0" name="Objektum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424363"/>
                        <a:ext cx="9144000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xmlns="" id="{6B397AD6-14BB-4AE0-96E8-3FAF7E19B2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2513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b="1">
                <a:solidFill>
                  <a:schemeClr val="bg1"/>
                </a:solidFill>
                <a:latin typeface="Times" panose="02020603050405020304" pitchFamily="18" charset="0"/>
              </a:rPr>
              <a:t>A KERINGÉSI IDŐ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xmlns="" id="{0656408A-54B5-41DA-BB34-CB8291CDCA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5732462"/>
          </a:xfrm>
          <a:solidFill>
            <a:schemeClr val="tx2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hu-HU" altLang="hu-HU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Föld körüli pályára állított űrobjektum legfontosabb pályaadatai: perigeum- és apogeummagasság, az Egyenlítővel bezárt szög és a keringési idő. </a:t>
            </a:r>
          </a:p>
          <a:p>
            <a:pPr algn="just" eaLnBrk="1" hangingPunct="1">
              <a:buFontTx/>
              <a:buNone/>
            </a:pPr>
            <a:r>
              <a:rPr lang="hu-HU" altLang="hu-HU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mesterséges égitestek a Föld körül ellipszis pályán kerin-genek. A körpálya az űrrepülésben kivételnek számít. A keringési idő 0 magasságon 84,4 perc, majd 50 </a:t>
            </a:r>
            <a:r>
              <a:rPr lang="hu-HU" altLang="hu-HU" sz="28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</a:t>
            </a:r>
            <a:r>
              <a:rPr lang="hu-HU" altLang="hu-HU" sz="2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-en-ként kb. 1 perccel növekszik. Kiszámítása a következő képlettel is történhet:</a:t>
            </a:r>
          </a:p>
          <a:p>
            <a:pPr eaLnBrk="1" hangingPunct="1">
              <a:buFontTx/>
              <a:buNone/>
            </a:pPr>
            <a:endParaRPr lang="hu-HU" altLang="hu-HU" sz="2800" b="1">
              <a:solidFill>
                <a:schemeClr val="bg1"/>
              </a:solidFill>
              <a:latin typeface="Times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ahol: </a:t>
            </a:r>
            <a:r>
              <a:rPr lang="hu-HU" altLang="hu-HU" sz="2800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az ellipszispálya nagy féltengelye  </a:t>
            </a:r>
            <a:r>
              <a:rPr lang="hu-HU" altLang="hu-HU" sz="28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</a:t>
            </a:r>
            <a:r>
              <a:rPr lang="hu-HU" altLang="hu-HU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-ben. </a:t>
            </a:r>
          </a:p>
          <a:p>
            <a:pPr eaLnBrk="1" hangingPunct="1">
              <a:buFontTx/>
              <a:buNone/>
            </a:pPr>
            <a:endParaRPr lang="hu-HU" altLang="hu-HU" sz="2800">
              <a:solidFill>
                <a:schemeClr val="bg1"/>
              </a:solidFill>
            </a:endParaRPr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xmlns="" id="{B3799CF5-DF5F-4313-9E39-1EC3AE815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4437063"/>
            <a:ext cx="36576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hu-HU" altLang="hu-HU" sz="2800" b="1" i="1">
                <a:latin typeface="Times New Roman" panose="02020603050405020304" pitchFamily="18" charset="0"/>
              </a:rPr>
              <a:t>T</a:t>
            </a:r>
            <a:r>
              <a:rPr lang="hu-HU" altLang="hu-HU" sz="2800" b="1" baseline="30000">
                <a:latin typeface="Times New Roman" panose="02020603050405020304" pitchFamily="18" charset="0"/>
              </a:rPr>
              <a:t>2</a:t>
            </a:r>
            <a:r>
              <a:rPr lang="hu-HU" altLang="hu-HU" sz="2800" b="1" i="1">
                <a:latin typeface="Times New Roman" panose="02020603050405020304" pitchFamily="18" charset="0"/>
              </a:rPr>
              <a:t>  =  a</a:t>
            </a:r>
            <a:r>
              <a:rPr lang="hu-HU" altLang="hu-HU" sz="2800" b="1" baseline="30000">
                <a:latin typeface="Times New Roman" panose="02020603050405020304" pitchFamily="18" charset="0"/>
              </a:rPr>
              <a:t>3</a:t>
            </a:r>
            <a:r>
              <a:rPr lang="hu-HU" altLang="hu-HU" sz="2800" b="1">
                <a:latin typeface="Times New Roman" panose="02020603050405020304" pitchFamily="18" charset="0"/>
              </a:rPr>
              <a:t> / 10 095</a:t>
            </a:r>
            <a:endParaRPr lang="hu-HU" altLang="hu-HU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xmlns="" id="{3C56930E-987D-44A5-9C11-0D22919F0A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68413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/>
              <a:t> </a:t>
            </a:r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</a:rPr>
              <a:t>A TÁVOLODÁSI SEBESSÉG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xmlns="" id="{DC4F4FBF-AD37-415A-9FD2-CB7A49BCE7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  <a:solidFill>
            <a:schemeClr val="tx1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hu-HU" altLang="hu-HU"/>
              <a:t>  </a:t>
            </a:r>
          </a:p>
          <a:p>
            <a:pPr eaLnBrk="1" hangingPunct="1">
              <a:buFontTx/>
              <a:buNone/>
            </a:pPr>
            <a:endParaRPr lang="hu-HU" altLang="hu-HU"/>
          </a:p>
          <a:p>
            <a:pPr eaLnBrk="1" hangingPunct="1">
              <a:buFontTx/>
              <a:buNone/>
            </a:pPr>
            <a:endParaRPr lang="hu-HU" altLang="hu-HU"/>
          </a:p>
          <a:p>
            <a:pPr algn="just" eaLnBrk="1" hangingPunct="1">
              <a:buFontTx/>
              <a:buNone/>
            </a:pP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E képletből kapjuk az alábbi képleteket, amelyek segítségével meghatározzuk bármely r távolságon a távolodási sebesség értékét:</a:t>
            </a:r>
          </a:p>
        </p:txBody>
      </p:sp>
      <p:sp>
        <p:nvSpPr>
          <p:cNvPr id="38916" name="Rectangle 5">
            <a:extLst>
              <a:ext uri="{FF2B5EF4-FFF2-40B4-BE49-F238E27FC236}">
                <a16:creationId xmlns:a16="http://schemas.microsoft.com/office/drawing/2014/main" xmlns="" id="{84A01B82-6AE0-464A-BB89-DE88C6368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sp>
        <p:nvSpPr>
          <p:cNvPr id="38917" name="Rectangle 7">
            <a:extLst>
              <a:ext uri="{FF2B5EF4-FFF2-40B4-BE49-F238E27FC236}">
                <a16:creationId xmlns:a16="http://schemas.microsoft.com/office/drawing/2014/main" xmlns="" id="{D1ECBDEB-39BE-435E-9C9B-ABDF580D8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1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sp>
        <p:nvSpPr>
          <p:cNvPr id="38918" name="Rectangle 9">
            <a:extLst>
              <a:ext uri="{FF2B5EF4-FFF2-40B4-BE49-F238E27FC236}">
                <a16:creationId xmlns:a16="http://schemas.microsoft.com/office/drawing/2014/main" xmlns="" id="{4EA40552-DEBA-41C7-916B-3495AC8B1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1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graphicFrame>
        <p:nvGraphicFramePr>
          <p:cNvPr id="38919" name="Object 8">
            <a:extLst>
              <a:ext uri="{FF2B5EF4-FFF2-40B4-BE49-F238E27FC236}">
                <a16:creationId xmlns:a16="http://schemas.microsoft.com/office/drawing/2014/main" xmlns="" id="{CC11C639-27DF-4DFF-BA63-8752E4CD16D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23963" y="1484313"/>
          <a:ext cx="6334125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0" name="Equation" r:id="rId3" imgW="1854200" imgH="431800" progId="Equation.3">
                  <p:embed/>
                </p:oleObj>
              </mc:Choice>
              <mc:Fallback>
                <p:oleObj name="Equation" r:id="rId3" imgW="1854200" imgH="4318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3963" y="1484313"/>
                        <a:ext cx="6334125" cy="148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Object 11">
            <a:extLst>
              <a:ext uri="{FF2B5EF4-FFF2-40B4-BE49-F238E27FC236}">
                <a16:creationId xmlns:a16="http://schemas.microsoft.com/office/drawing/2014/main" xmlns="" id="{1A0909D7-B03D-490C-A5F7-B569066CB7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4868863"/>
          <a:ext cx="4572000" cy="127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1" name="Egyenlet" r:id="rId5" imgW="1574800" imgH="444500" progId="Equation.3">
                  <p:embed/>
                </p:oleObj>
              </mc:Choice>
              <mc:Fallback>
                <p:oleObj name="Egyenlet" r:id="rId5" imgW="1574800" imgH="4445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868863"/>
                        <a:ext cx="4572000" cy="1277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1" name="Object 10">
            <a:extLst>
              <a:ext uri="{FF2B5EF4-FFF2-40B4-BE49-F238E27FC236}">
                <a16:creationId xmlns:a16="http://schemas.microsoft.com/office/drawing/2014/main" xmlns="" id="{12D66138-442B-41AE-B520-419F5CAC40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16463" y="4797425"/>
          <a:ext cx="4427537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2" name="Egyenlet" r:id="rId7" imgW="1447172" imgH="444307" progId="Equation.3">
                  <p:embed/>
                </p:oleObj>
              </mc:Choice>
              <mc:Fallback>
                <p:oleObj name="Egyenlet" r:id="rId7" imgW="1447172" imgH="444307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4797425"/>
                        <a:ext cx="4427537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2" name="Rectangle 12">
            <a:extLst>
              <a:ext uri="{FF2B5EF4-FFF2-40B4-BE49-F238E27FC236}">
                <a16:creationId xmlns:a16="http://schemas.microsoft.com/office/drawing/2014/main" xmlns="" id="{E4BBAC7E-688A-42A2-AEBF-533DF8C42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sp>
        <p:nvSpPr>
          <p:cNvPr id="38923" name="Rectangle 13">
            <a:extLst>
              <a:ext uri="{FF2B5EF4-FFF2-40B4-BE49-F238E27FC236}">
                <a16:creationId xmlns:a16="http://schemas.microsoft.com/office/drawing/2014/main" xmlns="" id="{A630546F-E7A1-450E-A9B8-F56D70FBE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9429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xmlns="" id="{98447F21-55A4-4E3E-9153-AC66EDA222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557338"/>
          </a:xfrm>
          <a:solidFill>
            <a:srgbClr val="2318F8"/>
          </a:solidFill>
        </p:spPr>
        <p:txBody>
          <a:bodyPr/>
          <a:lstStyle/>
          <a:p>
            <a:pPr eaLnBrk="1" hangingPunct="1"/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</a:rPr>
              <a:t>A KÉPLET ALKALMAZÁSI TERÜLETEI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xmlns="" id="{B4EAEFDC-97E2-483A-BF84-9EFB33B348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557338"/>
            <a:ext cx="9144000" cy="5300662"/>
          </a:xfrm>
          <a:solidFill>
            <a:schemeClr val="tx2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Az így kapott képlet segítségével meghatározhatjuk a távolodási sebesség értékét, így pl. a Hold körzetébe érkezési, vagy a hatásszféra határán a távolodási sebességet stb.  (</a:t>
            </a:r>
            <a:r>
              <a:rPr lang="hu-HU" altLang="hu-HU" i="1">
                <a:solidFill>
                  <a:schemeClr val="bg1"/>
                </a:solidFill>
                <a:latin typeface="Times New Roman" panose="02020603050405020304" pitchFamily="18" charset="0"/>
              </a:rPr>
              <a:t>K</a:t>
            </a:r>
            <a:r>
              <a:rPr lang="hu-HU" altLang="hu-HU" i="1" baseline="-25000">
                <a:solidFill>
                  <a:schemeClr val="bg1"/>
                </a:solidFill>
                <a:latin typeface="Times New Roman" panose="02020603050405020304" pitchFamily="18" charset="0"/>
              </a:rPr>
              <a:t>F</a:t>
            </a:r>
            <a:r>
              <a:rPr lang="hu-HU" altLang="hu-HU" i="1">
                <a:solidFill>
                  <a:schemeClr val="bg1"/>
                </a:solidFill>
                <a:latin typeface="Times New Roman" panose="02020603050405020304" pitchFamily="18" charset="0"/>
              </a:rPr>
              <a:t> = 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398 600 </a:t>
            </a:r>
            <a:r>
              <a:rPr lang="hu-HU" altLang="hu-HU" i="1">
                <a:solidFill>
                  <a:schemeClr val="bg1"/>
                </a:solidFill>
                <a:latin typeface="Times New Roman" panose="02020603050405020304" pitchFamily="18" charset="0"/>
              </a:rPr>
              <a:t>km</a:t>
            </a:r>
            <a:r>
              <a:rPr lang="hu-HU" altLang="hu-HU" baseline="3000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/</a:t>
            </a:r>
            <a:r>
              <a:rPr lang="hu-HU" altLang="hu-HU" i="1">
                <a:solidFill>
                  <a:schemeClr val="bg1"/>
                </a:solidFill>
                <a:latin typeface="Times New Roman" panose="02020603050405020304" pitchFamily="18" charset="0"/>
              </a:rPr>
              <a:t>s</a:t>
            </a:r>
            <a:r>
              <a:rPr lang="hu-HU" altLang="hu-HU" baseline="3000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)</a:t>
            </a:r>
            <a:r>
              <a:rPr lang="hu-HU" altLang="hu-HU" i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endParaRPr lang="hu-HU" altLang="hu-HU" i="1" baseline="-2500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Ugyanez a képlet alkalmazható, ha pl. a Voyager űr-szondák útját kívánjuk követni, csupán ebben az esetben a Napra vonatkozó gravitációs mutató al-kalmazása, s a Nap középpontjától való távolság-értékek figyelembevétele szükséges.</a:t>
            </a:r>
          </a:p>
          <a:p>
            <a:pPr eaLnBrk="1" hangingPunct="1">
              <a:buFontTx/>
              <a:buNone/>
            </a:pP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    (</a:t>
            </a:r>
            <a:r>
              <a:rPr lang="hu-HU" altLang="hu-HU" i="1">
                <a:solidFill>
                  <a:schemeClr val="bg1"/>
                </a:solidFill>
                <a:latin typeface="Times New Roman" panose="02020603050405020304" pitchFamily="18" charset="0"/>
              </a:rPr>
              <a:t>K</a:t>
            </a:r>
            <a:r>
              <a:rPr lang="hu-HU" altLang="hu-HU" i="1" baseline="-25000">
                <a:solidFill>
                  <a:schemeClr val="bg1"/>
                </a:solidFill>
                <a:latin typeface="Times New Roman" panose="02020603050405020304" pitchFamily="18" charset="0"/>
              </a:rPr>
              <a:t>N</a:t>
            </a:r>
            <a:r>
              <a:rPr lang="hu-HU" altLang="hu-HU" i="1">
                <a:solidFill>
                  <a:schemeClr val="bg1"/>
                </a:solidFill>
                <a:latin typeface="Times New Roman" panose="02020603050405020304" pitchFamily="18" charset="0"/>
              </a:rPr>
              <a:t> = 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1,32718 · 10</a:t>
            </a:r>
            <a:r>
              <a:rPr lang="hu-HU" altLang="hu-HU" baseline="30000">
                <a:solidFill>
                  <a:schemeClr val="bg1"/>
                </a:solidFill>
                <a:latin typeface="Times New Roman" panose="02020603050405020304" pitchFamily="18" charset="0"/>
              </a:rPr>
              <a:t>11 </a:t>
            </a:r>
            <a:r>
              <a:rPr lang="hu-HU" altLang="hu-HU" i="1">
                <a:solidFill>
                  <a:schemeClr val="bg1"/>
                </a:solidFill>
                <a:latin typeface="Times New Roman" panose="02020603050405020304" pitchFamily="18" charset="0"/>
              </a:rPr>
              <a:t>km</a:t>
            </a:r>
            <a:r>
              <a:rPr lang="hu-HU" altLang="hu-HU" baseline="3000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/</a:t>
            </a:r>
            <a:r>
              <a:rPr lang="hu-HU" altLang="hu-HU" i="1">
                <a:solidFill>
                  <a:schemeClr val="bg1"/>
                </a:solidFill>
                <a:latin typeface="Times New Roman" panose="02020603050405020304" pitchFamily="18" charset="0"/>
              </a:rPr>
              <a:t>s</a:t>
            </a:r>
            <a:r>
              <a:rPr lang="hu-HU" altLang="hu-HU" baseline="3000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)</a:t>
            </a:r>
            <a:endParaRPr lang="hu-HU" altLang="hu-HU" baseline="300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454B7266-7DF8-4274-A7BF-B82FB2F6FA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1075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</a:rPr>
              <a:t>A GRAVITÁCIÓS</a:t>
            </a:r>
            <a:r>
              <a:rPr lang="hu-HU" altLang="hu-HU" b="1">
                <a:solidFill>
                  <a:schemeClr val="bg1"/>
                </a:solidFill>
              </a:rPr>
              <a:t> </a:t>
            </a:r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</a:rPr>
              <a:t>SZFÉRÁK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CED9674F-A2F7-455F-90A8-8691D3D4E7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  <a:solidFill>
            <a:schemeClr val="tx2"/>
          </a:solidFill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hu-HU" altLang="en-US" b="1">
                <a:solidFill>
                  <a:schemeClr val="bg1"/>
                </a:solidFill>
                <a:latin typeface="Times New Roman" panose="02020603050405020304" pitchFamily="18" charset="0"/>
              </a:rPr>
              <a:t>Hill-szféra: </a:t>
            </a:r>
            <a:r>
              <a:rPr lang="hu-HU" altLang="en-US">
                <a:solidFill>
                  <a:schemeClr val="bg1"/>
                </a:solidFill>
                <a:latin typeface="Times New Roman" panose="02020603050405020304" pitchFamily="18" charset="0"/>
              </a:rPr>
              <a:t>az a térség, melyben a központi égitest folyamatosan növekvő vonzereje egyre inkább dominál a bolygó hatása a mozgások kialakulásában.</a:t>
            </a:r>
          </a:p>
          <a:p>
            <a:pPr marL="0" indent="0" eaLnBrk="1" hangingPunct="1">
              <a:buFontTx/>
              <a:buNone/>
            </a:pPr>
            <a:r>
              <a:rPr lang="hu-HU" altLang="en-US">
                <a:solidFill>
                  <a:schemeClr val="bg1"/>
                </a:solidFill>
                <a:latin typeface="Times New Roman" panose="02020603050405020304" pitchFamily="18" charset="0"/>
              </a:rPr>
              <a:t>Elméletileg ezen a határon belül lehet egy égitest, amely az adott bolygó körül és nem a központi égitest körül kering.</a:t>
            </a:r>
          </a:p>
          <a:p>
            <a:pPr marL="0" indent="0" eaLnBrk="1" hangingPunct="1">
              <a:buFontTx/>
              <a:buNone/>
            </a:pPr>
            <a:endParaRPr lang="hu-HU" altLang="en-US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hu-HU" altLang="en-US">
                <a:solidFill>
                  <a:schemeClr val="bg1"/>
                </a:solidFill>
                <a:latin typeface="Times New Roman" panose="02020603050405020304" pitchFamily="18" charset="0"/>
              </a:rPr>
              <a:t>Képlete:</a:t>
            </a:r>
          </a:p>
          <a:p>
            <a:pPr marL="0" indent="0" eaLnBrk="1" hangingPunct="1">
              <a:buFontTx/>
              <a:buNone/>
            </a:pPr>
            <a:endParaRPr lang="hu-HU" altLang="en-US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hu-HU" altLang="en-US">
                <a:solidFill>
                  <a:schemeClr val="bg1"/>
                </a:solidFill>
                <a:latin typeface="Times New Roman" panose="02020603050405020304" pitchFamily="18" charset="0"/>
              </a:rPr>
              <a:t>ahol </a:t>
            </a:r>
            <a:r>
              <a:rPr lang="hu-HU" altLang="en-US" i="1">
                <a:solidFill>
                  <a:schemeClr val="bg1"/>
                </a:solidFill>
                <a:latin typeface="Times New Roman" panose="02020603050405020304" pitchFamily="18" charset="0"/>
              </a:rPr>
              <a:t>e</a:t>
            </a:r>
            <a:r>
              <a:rPr lang="hu-HU" altLang="en-US">
                <a:solidFill>
                  <a:schemeClr val="bg1"/>
                </a:solidFill>
                <a:latin typeface="Times New Roman" panose="02020603050405020304" pitchFamily="18" charset="0"/>
              </a:rPr>
              <a:t> – a pálya excentricitása.</a:t>
            </a:r>
          </a:p>
        </p:txBody>
      </p:sp>
      <p:graphicFrame>
        <p:nvGraphicFramePr>
          <p:cNvPr id="5124" name="Objektum 1">
            <a:extLst>
              <a:ext uri="{FF2B5EF4-FFF2-40B4-BE49-F238E27FC236}">
                <a16:creationId xmlns:a16="http://schemas.microsoft.com/office/drawing/2014/main" xmlns="" id="{ED928E1E-E99C-4EDD-AB74-D8527A1C82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63875" y="4406900"/>
          <a:ext cx="3581400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3" imgW="1193800" imgH="444500" progId="Equation.3">
                  <p:embed/>
                </p:oleObj>
              </mc:Choice>
              <mc:Fallback>
                <p:oleObj name="Equation" r:id="rId3" imgW="1193800" imgH="444500" progId="Equation.3">
                  <p:embed/>
                  <p:pic>
                    <p:nvPicPr>
                      <p:cNvPr id="0" name="Objektum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75" y="4406900"/>
                        <a:ext cx="3581400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A6B79F34-9938-43B4-A765-57BA2E7038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1075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</a:rPr>
              <a:t>A GRAVITÁCIÓS</a:t>
            </a:r>
            <a:r>
              <a:rPr lang="hu-HU" altLang="hu-HU" b="1">
                <a:solidFill>
                  <a:schemeClr val="bg1"/>
                </a:solidFill>
              </a:rPr>
              <a:t> </a:t>
            </a:r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</a:rPr>
              <a:t>SZFÉRÁK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287C03AB-2EFE-4048-AABC-230304B87F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  <a:solidFill>
            <a:schemeClr val="tx2"/>
          </a:solidFill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</a:rPr>
              <a:t>Statikus súlytalanság, libráció pontok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: olyan hely-zet, amelyben két égitest gravitációs mezejében, egy testre mindkét égitest azonos nagyságú erővel, de ellentétes irányban hat. Az ide helyezett test ekkor évszázadokig is az adott pozícióban maradhat.</a:t>
            </a:r>
          </a:p>
        </p:txBody>
      </p:sp>
      <p:pic>
        <p:nvPicPr>
          <p:cNvPr id="3" name="Objektum 2">
            <a:extLst>
              <a:ext uri="{FF2B5EF4-FFF2-40B4-BE49-F238E27FC236}">
                <a16:creationId xmlns:a16="http://schemas.microsoft.com/office/drawing/2014/main" xmlns="" id="{AB1D9C24-E358-4343-B7BB-C5BA6B9345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850" y="3622675"/>
            <a:ext cx="5638800" cy="323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36C2B410-5560-4CFB-8ADB-428649E271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1075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</a:rPr>
              <a:t>A GRAVITÁCIÓS</a:t>
            </a:r>
            <a:r>
              <a:rPr lang="hu-HU" altLang="hu-HU" b="1">
                <a:solidFill>
                  <a:schemeClr val="bg1"/>
                </a:solidFill>
              </a:rPr>
              <a:t> </a:t>
            </a:r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</a:rPr>
              <a:t>SZFÉRÁK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884359A0-51E7-4775-A971-5163056B79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  <a:solidFill>
            <a:schemeClr val="tx2"/>
          </a:solidFill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</a:rPr>
              <a:t>Statikus súlytalanság, libráció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: A térben öt olyan pont létezik, melyben egy kis test két, egymás körül keringő nagyobb test együttes gravitációs mezejében nyugalomban maradhat,</a:t>
            </a:r>
          </a:p>
          <a:p>
            <a:pPr marL="0" indent="0" algn="just" eaLnBrk="1" hangingPunct="1">
              <a:buFontTx/>
              <a:buNone/>
            </a:pP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ezek a </a:t>
            </a:r>
            <a:r>
              <a:rPr lang="hu-HU" altLang="hu-HU" b="1" i="1">
                <a:solidFill>
                  <a:schemeClr val="bg1"/>
                </a:solidFill>
                <a:latin typeface="Times New Roman" panose="02020603050405020304" pitchFamily="18" charset="0"/>
              </a:rPr>
              <a:t>Lagrange-pontok.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Az L</a:t>
            </a:r>
            <a:r>
              <a:rPr lang="hu-HU" altLang="hu-HU" baseline="-25000">
                <a:solidFill>
                  <a:schemeClr val="bg1"/>
                </a:solidFill>
                <a:latin typeface="Times New Roman" panose="02020603050405020304" pitchFamily="18" charset="0"/>
              </a:rPr>
              <a:t>1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, L</a:t>
            </a:r>
            <a:r>
              <a:rPr lang="hu-HU" altLang="hu-HU" baseline="-25000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, L</a:t>
            </a:r>
            <a:r>
              <a:rPr lang="hu-HU" altLang="hu-HU" baseline="-2500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 pontok insta-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bilak, itt csak rövidebb 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ideig maradhat az égitest.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endParaRPr lang="hu-HU" altLang="hu-HU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Nap-Föld L</a:t>
            </a:r>
            <a:r>
              <a:rPr lang="hu-HU" altLang="hu-HU" baseline="-25000">
                <a:solidFill>
                  <a:schemeClr val="bg1"/>
                </a:solidFill>
                <a:latin typeface="Times New Roman" panose="02020603050405020304" pitchFamily="18" charset="0"/>
              </a:rPr>
              <a:t>1</a:t>
            </a: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: International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hu-HU" altLang="hu-HU">
                <a:solidFill>
                  <a:schemeClr val="bg1"/>
                </a:solidFill>
                <a:latin typeface="Times New Roman" panose="02020603050405020304" pitchFamily="18" charset="0"/>
              </a:rPr>
              <a:t>Sun Earth Explorer </a:t>
            </a:r>
          </a:p>
        </p:txBody>
      </p:sp>
      <p:pic>
        <p:nvPicPr>
          <p:cNvPr id="7172" name="Picture 2" descr="https://upload.wikimedia.org/wikipedia/commons/thumb/8/88/Lagrange_points.jpg/800px-Lagrange_points.jpg">
            <a:extLst>
              <a:ext uri="{FF2B5EF4-FFF2-40B4-BE49-F238E27FC236}">
                <a16:creationId xmlns:a16="http://schemas.microsoft.com/office/drawing/2014/main" xmlns="" id="{BBC1E2C8-A5DB-4777-BCAF-6559D43F19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113" y="2636838"/>
            <a:ext cx="4521200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C3ADFA51-6CC6-42AA-AD89-3C1F475289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25538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b="1">
                <a:solidFill>
                  <a:schemeClr val="bg1"/>
                </a:solidFill>
                <a:latin typeface="Times" panose="02020603050405020304" pitchFamily="18" charset="0"/>
              </a:rPr>
              <a:t>A KOZMIKUS SEBESSÉGEK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xmlns="" id="{4DC297EC-FCD3-4CCA-9664-A7F589A80D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5732462"/>
          </a:xfrm>
          <a:solidFill>
            <a:schemeClr val="tx1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hu-HU" altLang="hu-HU">
                <a:solidFill>
                  <a:schemeClr val="bg1"/>
                </a:solidFill>
                <a:latin typeface="Times" panose="02020603050405020304" pitchFamily="18" charset="0"/>
              </a:rPr>
              <a:t>— </a:t>
            </a:r>
            <a:r>
              <a:rPr lang="hu-HU" altLang="hu-HU" sz="2800">
                <a:solidFill>
                  <a:schemeClr val="bg1"/>
                </a:solidFill>
                <a:latin typeface="Times" panose="02020603050405020304" pitchFamily="18" charset="0"/>
              </a:rPr>
              <a:t>körpályasebesség (</a:t>
            </a:r>
            <a:r>
              <a:rPr lang="hu-HU" altLang="hu-HU" sz="2800" i="1">
                <a:solidFill>
                  <a:schemeClr val="bg1"/>
                </a:solidFill>
                <a:latin typeface="Times" panose="02020603050405020304" pitchFamily="18" charset="0"/>
              </a:rPr>
              <a:t>H = </a:t>
            </a:r>
            <a:r>
              <a:rPr lang="hu-HU" altLang="hu-HU" sz="2800">
                <a:solidFill>
                  <a:schemeClr val="bg1"/>
                </a:solidFill>
                <a:latin typeface="Times" panose="02020603050405020304" pitchFamily="18" charset="0"/>
              </a:rPr>
              <a:t>0): 7</a:t>
            </a:r>
            <a:r>
              <a:rPr lang="hu-HU" altLang="hu-HU" sz="2800">
                <a:solidFill>
                  <a:schemeClr val="bg1"/>
                </a:solidFill>
              </a:rPr>
              <a:t>,</a:t>
            </a:r>
            <a:r>
              <a:rPr lang="hu-HU" altLang="hu-HU" sz="2800">
                <a:solidFill>
                  <a:schemeClr val="bg1"/>
                </a:solidFill>
                <a:latin typeface="Times" panose="02020603050405020304" pitchFamily="18" charset="0"/>
              </a:rPr>
              <a:t>910 </a:t>
            </a:r>
            <a:r>
              <a:rPr lang="hu-HU" altLang="hu-HU" sz="28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altLang="hu-HU" sz="2800" i="1">
                <a:solidFill>
                  <a:schemeClr val="bg1"/>
                </a:solidFill>
                <a:latin typeface="Times" panose="02020603050405020304" pitchFamily="18" charset="0"/>
              </a:rPr>
              <a:t>m/s,</a:t>
            </a:r>
            <a:r>
              <a:rPr lang="hu-HU" altLang="hu-HU" sz="2800">
                <a:solidFill>
                  <a:schemeClr val="bg1"/>
                </a:solidFill>
                <a:latin typeface="Times" panose="02020603050405020304" pitchFamily="18" charset="0"/>
              </a:rPr>
              <a:t> 28 456 </a:t>
            </a:r>
            <a:r>
              <a:rPr lang="hu-HU" altLang="hu-HU" sz="2800" i="1">
                <a:solidFill>
                  <a:schemeClr val="bg1"/>
                </a:solidFill>
                <a:latin typeface="Times" panose="02020603050405020304" pitchFamily="18" charset="0"/>
              </a:rPr>
              <a:t>km/h;</a:t>
            </a:r>
          </a:p>
          <a:p>
            <a:pPr eaLnBrk="1" hangingPunct="1">
              <a:buFontTx/>
              <a:buNone/>
            </a:pPr>
            <a:r>
              <a:rPr lang="hu-HU" altLang="hu-HU" sz="2800">
                <a:solidFill>
                  <a:schemeClr val="bg1"/>
                </a:solidFill>
                <a:latin typeface="Times" panose="02020603050405020304" pitchFamily="18" charset="0"/>
              </a:rPr>
              <a:t>— parabolasebesség: 11</a:t>
            </a:r>
            <a:r>
              <a:rPr lang="hu-HU" altLang="hu-HU" sz="2800">
                <a:solidFill>
                  <a:schemeClr val="bg1"/>
                </a:solidFill>
              </a:rPr>
              <a:t>,</a:t>
            </a:r>
            <a:r>
              <a:rPr lang="hu-HU" altLang="hu-HU" sz="2800">
                <a:solidFill>
                  <a:schemeClr val="bg1"/>
                </a:solidFill>
                <a:latin typeface="Times" panose="02020603050405020304" pitchFamily="18" charset="0"/>
              </a:rPr>
              <a:t>186 </a:t>
            </a:r>
            <a:r>
              <a:rPr lang="hu-HU" altLang="hu-HU" sz="28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km/s</a:t>
            </a:r>
            <a:r>
              <a:rPr lang="hu-HU" altLang="hu-HU" sz="2800" i="1">
                <a:solidFill>
                  <a:schemeClr val="bg1"/>
                </a:solidFill>
                <a:latin typeface="Times" panose="02020603050405020304" pitchFamily="18" charset="0"/>
              </a:rPr>
              <a:t>,</a:t>
            </a:r>
            <a:r>
              <a:rPr lang="hu-HU" altLang="hu-HU" sz="2800">
                <a:solidFill>
                  <a:schemeClr val="bg1"/>
                </a:solidFill>
                <a:latin typeface="Times" panose="02020603050405020304" pitchFamily="18" charset="0"/>
              </a:rPr>
              <a:t>  40 270 </a:t>
            </a:r>
            <a:r>
              <a:rPr lang="hu-HU" altLang="hu-HU" sz="2800" i="1">
                <a:solidFill>
                  <a:schemeClr val="bg1"/>
                </a:solidFill>
                <a:latin typeface="Times" panose="02020603050405020304" pitchFamily="18" charset="0"/>
              </a:rPr>
              <a:t>km/h;</a:t>
            </a:r>
          </a:p>
          <a:p>
            <a:pPr eaLnBrk="1" hangingPunct="1">
              <a:buFontTx/>
              <a:buNone/>
            </a:pPr>
            <a:r>
              <a:rPr lang="hu-HU" altLang="hu-HU" sz="2800">
                <a:solidFill>
                  <a:schemeClr val="bg1"/>
                </a:solidFill>
                <a:latin typeface="Times" panose="02020603050405020304" pitchFamily="18" charset="0"/>
              </a:rPr>
              <a:t>— hiperbolasebesség: 16</a:t>
            </a:r>
            <a:r>
              <a:rPr lang="hu-HU" altLang="hu-HU" sz="2800">
                <a:solidFill>
                  <a:schemeClr val="bg1"/>
                </a:solidFill>
              </a:rPr>
              <a:t>,</a:t>
            </a:r>
            <a:r>
              <a:rPr lang="hu-HU" altLang="hu-HU" sz="2800">
                <a:solidFill>
                  <a:schemeClr val="bg1"/>
                </a:solidFill>
                <a:latin typeface="Times" panose="02020603050405020304" pitchFamily="18" charset="0"/>
              </a:rPr>
              <a:t>600 </a:t>
            </a:r>
            <a:r>
              <a:rPr lang="hu-HU" altLang="hu-HU" sz="28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altLang="hu-HU" sz="2800" i="1">
                <a:solidFill>
                  <a:schemeClr val="bg1"/>
                </a:solidFill>
                <a:latin typeface="Times" panose="02020603050405020304" pitchFamily="18" charset="0"/>
              </a:rPr>
              <a:t>m/s,</a:t>
            </a:r>
            <a:r>
              <a:rPr lang="hu-HU" altLang="hu-HU" sz="2800">
                <a:solidFill>
                  <a:schemeClr val="bg1"/>
                </a:solidFill>
                <a:latin typeface="Times" panose="02020603050405020304" pitchFamily="18" charset="0"/>
              </a:rPr>
              <a:t>  59 760 </a:t>
            </a:r>
            <a:r>
              <a:rPr lang="hu-HU" altLang="hu-HU" sz="2800" i="1">
                <a:solidFill>
                  <a:schemeClr val="bg1"/>
                </a:solidFill>
                <a:latin typeface="Times" panose="02020603050405020304" pitchFamily="18" charset="0"/>
              </a:rPr>
              <a:t>km/h;</a:t>
            </a:r>
          </a:p>
          <a:p>
            <a:pPr eaLnBrk="1" hangingPunct="1">
              <a:buFontTx/>
              <a:buNone/>
            </a:pPr>
            <a:r>
              <a:rPr lang="hu-HU" altLang="hu-HU" sz="2800">
                <a:solidFill>
                  <a:schemeClr val="bg1"/>
                </a:solidFill>
                <a:latin typeface="Times" panose="02020603050405020304" pitchFamily="18" charset="0"/>
              </a:rPr>
              <a:t>— a Föld pályasebessége: 29,8 </a:t>
            </a:r>
            <a:r>
              <a:rPr lang="hu-HU" altLang="hu-HU" sz="2800" i="1">
                <a:solidFill>
                  <a:schemeClr val="bg1"/>
                </a:solidFill>
                <a:latin typeface="Times" panose="02020603050405020304" pitchFamily="18" charset="0"/>
              </a:rPr>
              <a:t>km/s,</a:t>
            </a:r>
            <a:r>
              <a:rPr lang="hu-HU" altLang="hu-HU" sz="2800">
                <a:solidFill>
                  <a:schemeClr val="bg1"/>
                </a:solidFill>
                <a:latin typeface="Times" panose="02020603050405020304" pitchFamily="18" charset="0"/>
              </a:rPr>
              <a:t> 107 280 </a:t>
            </a:r>
            <a:r>
              <a:rPr lang="hu-HU" altLang="hu-HU" sz="2800" i="1">
                <a:solidFill>
                  <a:schemeClr val="bg1"/>
                </a:solidFill>
                <a:latin typeface="Times" panose="02020603050405020304" pitchFamily="18" charset="0"/>
              </a:rPr>
              <a:t>km/h;</a:t>
            </a:r>
          </a:p>
          <a:p>
            <a:pPr eaLnBrk="1" hangingPunct="1">
              <a:buFontTx/>
              <a:buNone/>
            </a:pPr>
            <a:r>
              <a:rPr lang="hu-HU" altLang="hu-HU" sz="2800">
                <a:solidFill>
                  <a:schemeClr val="bg1"/>
                </a:solidFill>
                <a:latin typeface="Times" panose="02020603050405020304" pitchFamily="18" charset="0"/>
              </a:rPr>
              <a:t>— a Nap pályasebessége: 250 </a:t>
            </a:r>
            <a:r>
              <a:rPr lang="hu-HU" altLang="hu-HU" sz="2800" i="1">
                <a:solidFill>
                  <a:schemeClr val="bg1"/>
                </a:solidFill>
                <a:latin typeface="Times" panose="02020603050405020304" pitchFamily="18" charset="0"/>
              </a:rPr>
              <a:t>km/s</a:t>
            </a:r>
            <a:r>
              <a:rPr lang="hu-HU" altLang="hu-HU" sz="2800">
                <a:solidFill>
                  <a:schemeClr val="bg1"/>
                </a:solidFill>
                <a:latin typeface="Times" panose="02020603050405020304" pitchFamily="18" charset="0"/>
              </a:rPr>
              <a:t>, 900 000 </a:t>
            </a:r>
            <a:r>
              <a:rPr lang="hu-HU" altLang="hu-HU" sz="2800" i="1">
                <a:solidFill>
                  <a:schemeClr val="bg1"/>
                </a:solidFill>
                <a:latin typeface="Times" panose="02020603050405020304" pitchFamily="18" charset="0"/>
              </a:rPr>
              <a:t>km/h;</a:t>
            </a:r>
          </a:p>
          <a:p>
            <a:pPr eaLnBrk="1" hangingPunct="1">
              <a:buFontTx/>
              <a:buNone/>
            </a:pPr>
            <a:r>
              <a:rPr lang="hu-HU" altLang="hu-HU" sz="2800">
                <a:solidFill>
                  <a:schemeClr val="bg1"/>
                </a:solidFill>
                <a:latin typeface="Times" panose="02020603050405020304" pitchFamily="18" charset="0"/>
              </a:rPr>
              <a:t>— a fény sebessége vákuumban; 300 000 </a:t>
            </a:r>
            <a:r>
              <a:rPr lang="hu-HU" altLang="hu-HU" i="1">
                <a:solidFill>
                  <a:schemeClr val="bg1"/>
                </a:solidFill>
                <a:latin typeface="Times" panose="02020603050405020304" pitchFamily="18" charset="0"/>
              </a:rPr>
              <a:t>km/s.</a:t>
            </a:r>
          </a:p>
          <a:p>
            <a:pPr algn="just" eaLnBrk="1" hangingPunct="1">
              <a:buFontTx/>
              <a:buNone/>
            </a:pPr>
            <a:r>
              <a:rPr lang="hu-HU" altLang="hu-HU">
                <a:solidFill>
                  <a:schemeClr val="bg1"/>
                </a:solidFill>
                <a:latin typeface="Times" panose="02020603050405020304" pitchFamily="18" charset="0"/>
              </a:rPr>
              <a:t>Vannak hatalmas, százmilliárdnyi csillagot magukban foglaló képződmények, amelyek a Tejútrendszertől 0,5 fénysebességgel távolodnak. Vákuumban a se</a:t>
            </a:r>
            <a:r>
              <a:rPr lang="hu-HU" altLang="hu-HU">
                <a:solidFill>
                  <a:schemeClr val="bg1"/>
                </a:solidFill>
              </a:rPr>
              <a:t>-</a:t>
            </a:r>
            <a:r>
              <a:rPr lang="hu-HU" altLang="hu-HU">
                <a:solidFill>
                  <a:schemeClr val="bg1"/>
                </a:solidFill>
                <a:latin typeface="Times" panose="02020603050405020304" pitchFamily="18" charset="0"/>
              </a:rPr>
              <a:t>bességet kizárólag a gravitációs erő határozza meg.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9B33E48E-A2EC-4605-94D5-4189C4DE8F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</a:rPr>
              <a:t>A KOZMIKUS SEBESSÉGEKRŐL</a:t>
            </a:r>
            <a:r>
              <a:rPr lang="hu-HU" altLang="hu-HU" b="1"/>
              <a:t> </a:t>
            </a:r>
            <a:endParaRPr lang="hu-HU" altLang="hu-HU" sz="36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4599BB11-5185-4557-8B35-4C85393F7A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  <a:solidFill>
            <a:schemeClr val="tx1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hu-HU" altLang="hu-HU" sz="2800" b="1">
                <a:solidFill>
                  <a:schemeClr val="bg1"/>
                </a:solidFill>
                <a:latin typeface="Times New Roman" panose="02020603050405020304" pitchFamily="18" charset="0"/>
              </a:rPr>
              <a:t>A körpályasebesség, első kozmikus sebesség meghatáro-zása:</a:t>
            </a:r>
          </a:p>
        </p:txBody>
      </p:sp>
      <p:graphicFrame>
        <p:nvGraphicFramePr>
          <p:cNvPr id="9220" name="Object 4">
            <a:extLst>
              <a:ext uri="{FF2B5EF4-FFF2-40B4-BE49-F238E27FC236}">
                <a16:creationId xmlns:a16="http://schemas.microsoft.com/office/drawing/2014/main" xmlns="" id="{A41B6353-D780-4EA7-B416-86E22000B4E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2276475"/>
          <a:ext cx="4213225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Klip" r:id="rId3" imgW="2377445" imgH="2450597" progId="MS_ClipArt_Gallery.2">
                  <p:embed/>
                </p:oleObj>
              </mc:Choice>
              <mc:Fallback>
                <p:oleObj name="Klip" r:id="rId3" imgW="2377445" imgH="2450597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276475"/>
                        <a:ext cx="4213225" cy="434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7">
            <a:extLst>
              <a:ext uri="{FF2B5EF4-FFF2-40B4-BE49-F238E27FC236}">
                <a16:creationId xmlns:a16="http://schemas.microsoft.com/office/drawing/2014/main" xmlns="" id="{70D16275-8259-4882-AC76-5C33E996FC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0273903"/>
              </p:ext>
            </p:extLst>
          </p:nvPr>
        </p:nvGraphicFramePr>
        <p:xfrm>
          <a:off x="4268788" y="2650604"/>
          <a:ext cx="4697412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gyenlet" r:id="rId5" imgW="1739900" imgH="635000" progId="Equation.3">
                  <p:embed/>
                </p:oleObj>
              </mc:Choice>
              <mc:Fallback>
                <p:oleObj name="Egyenlet" r:id="rId5" imgW="1739900" imgH="635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8788" y="2650604"/>
                        <a:ext cx="4697412" cy="17145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8">
            <a:extLst>
              <a:ext uri="{FF2B5EF4-FFF2-40B4-BE49-F238E27FC236}">
                <a16:creationId xmlns:a16="http://schemas.microsoft.com/office/drawing/2014/main" xmlns="" id="{49D9AF4E-27BE-4578-9840-07DAF2B757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03800" y="4783138"/>
          <a:ext cx="3214688" cy="207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7" imgW="787400" imgH="508000" progId="Equation.3">
                  <p:embed/>
                </p:oleObj>
              </mc:Choice>
              <mc:Fallback>
                <p:oleObj name="Equation" r:id="rId7" imgW="787400" imgH="508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lum bright="10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4783138"/>
                        <a:ext cx="3214688" cy="207486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189647B5-6F58-4B6C-A4E0-45C9DAD779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2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hu-HU" altLang="hu-HU" b="1">
                <a:solidFill>
                  <a:schemeClr val="bg1"/>
                </a:solidFill>
                <a:latin typeface="Times New Roman" panose="02020603050405020304" pitchFamily="18" charset="0"/>
              </a:rPr>
              <a:t>A KOZMIKUS SEBESSÉGEKRŐL</a:t>
            </a:r>
            <a:r>
              <a:rPr lang="hu-HU" altLang="hu-HU" b="1"/>
              <a:t> </a:t>
            </a:r>
            <a:endParaRPr lang="en-GB" altLang="hu-HU" b="1"/>
          </a:p>
        </p:txBody>
      </p:sp>
      <p:sp>
        <p:nvSpPr>
          <p:cNvPr id="10243" name="Rectangle 22">
            <a:extLst>
              <a:ext uri="{FF2B5EF4-FFF2-40B4-BE49-F238E27FC236}">
                <a16:creationId xmlns:a16="http://schemas.microsoft.com/office/drawing/2014/main" xmlns="" id="{44D3C3A4-1524-47A8-91FA-6C857060B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sp>
        <p:nvSpPr>
          <p:cNvPr id="10244" name="Rectangle 24">
            <a:extLst>
              <a:ext uri="{FF2B5EF4-FFF2-40B4-BE49-F238E27FC236}">
                <a16:creationId xmlns:a16="http://schemas.microsoft.com/office/drawing/2014/main" xmlns="" id="{DB12659F-D4DC-4FC6-9D59-5EEBA3A05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987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sp>
        <p:nvSpPr>
          <p:cNvPr id="10245" name="Rectangle 26">
            <a:extLst>
              <a:ext uri="{FF2B5EF4-FFF2-40B4-BE49-F238E27FC236}">
                <a16:creationId xmlns:a16="http://schemas.microsoft.com/office/drawing/2014/main" xmlns="" id="{2F49A4F2-FD73-43C0-93DB-CB2EC435B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987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sp>
        <p:nvSpPr>
          <p:cNvPr id="10246" name="Rectangle 28">
            <a:extLst>
              <a:ext uri="{FF2B5EF4-FFF2-40B4-BE49-F238E27FC236}">
                <a16:creationId xmlns:a16="http://schemas.microsoft.com/office/drawing/2014/main" xmlns="" id="{D42227F1-0846-4A33-A2BE-009A2882D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987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sp>
        <p:nvSpPr>
          <p:cNvPr id="10247" name="Rectangle 30">
            <a:extLst>
              <a:ext uri="{FF2B5EF4-FFF2-40B4-BE49-F238E27FC236}">
                <a16:creationId xmlns:a16="http://schemas.microsoft.com/office/drawing/2014/main" xmlns="" id="{E25EF006-E9EC-4589-9A75-E32F3AA66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987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sp>
        <p:nvSpPr>
          <p:cNvPr id="10248" name="Rectangle 32">
            <a:extLst>
              <a:ext uri="{FF2B5EF4-FFF2-40B4-BE49-F238E27FC236}">
                <a16:creationId xmlns:a16="http://schemas.microsoft.com/office/drawing/2014/main" xmlns="" id="{647E302D-DFF8-4732-B5D6-942CD0021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987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sp>
        <p:nvSpPr>
          <p:cNvPr id="10249" name="Rectangle 35">
            <a:extLst>
              <a:ext uri="{FF2B5EF4-FFF2-40B4-BE49-F238E27FC236}">
                <a16:creationId xmlns:a16="http://schemas.microsoft.com/office/drawing/2014/main" xmlns="" id="{3FB89C00-F84C-4331-A3E6-19A89CC7E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9987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sp>
        <p:nvSpPr>
          <p:cNvPr id="10250" name="Rectangle 36">
            <a:extLst>
              <a:ext uri="{FF2B5EF4-FFF2-40B4-BE49-F238E27FC236}">
                <a16:creationId xmlns:a16="http://schemas.microsoft.com/office/drawing/2014/main" xmlns="" id="{800C7824-CFA6-4266-AF68-93991AA72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96975"/>
            <a:ext cx="9144000" cy="5661025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hu-HU" altLang="hu-HU" sz="3600">
                <a:solidFill>
                  <a:schemeClr val="bg1"/>
                </a:solidFill>
                <a:latin typeface="Times New Roman" panose="02020603050405020304" pitchFamily="18" charset="0"/>
              </a:rPr>
              <a:t>Térjünk most vissza Newton egyetemes tömegvonzással kapcsolatos törvényéhez, amely ugyancsak felhasználható az első kozmikus sebesség kiszámításához, mert az általa meghatározott erővel ellentétes irányba kell a megfelelő centrifugális erőt létrehozni. Ha ezt létrehoztuk, abban az esetben az általunk pályára állított űrobjektum ugyancsak körpályára áll.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3600">
                <a:solidFill>
                  <a:schemeClr val="bg1"/>
                </a:solidFill>
                <a:latin typeface="Times New Roman" panose="02020603050405020304" pitchFamily="18" charset="0"/>
              </a:rPr>
              <a:t>Ezt a következő képlet szemlélteti: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2496</TotalTime>
  <Words>2216</Words>
  <Application>Microsoft Office PowerPoint</Application>
  <PresentationFormat>On-screen Show (4:3)</PresentationFormat>
  <Paragraphs>181</Paragraphs>
  <Slides>38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38</vt:i4>
      </vt:variant>
    </vt:vector>
  </HeadingPairs>
  <TitlesOfParts>
    <vt:vector size="47" baseType="lpstr">
      <vt:lpstr>Arial</vt:lpstr>
      <vt:lpstr>Cambria Math</vt:lpstr>
      <vt:lpstr>Symbol</vt:lpstr>
      <vt:lpstr>Times</vt:lpstr>
      <vt:lpstr>Times New Roman</vt:lpstr>
      <vt:lpstr>Alapértelmezett terv</vt:lpstr>
      <vt:lpstr>Equation</vt:lpstr>
      <vt:lpstr>Klip</vt:lpstr>
      <vt:lpstr>Egyenlet</vt:lpstr>
      <vt:lpstr>ŰRDINAMIKA — 4</vt:lpstr>
      <vt:lpstr>A GRAVITÁCIÓS SZFÉRÁK</vt:lpstr>
      <vt:lpstr>A GRAVITÁCIÓS SZFÉRÁK</vt:lpstr>
      <vt:lpstr>A GRAVITÁCIÓS SZFÉRÁK</vt:lpstr>
      <vt:lpstr>A GRAVITÁCIÓS SZFÉRÁK</vt:lpstr>
      <vt:lpstr>A GRAVITÁCIÓS SZFÉRÁK</vt:lpstr>
      <vt:lpstr>A KOZMIKUS SEBESSÉGEK</vt:lpstr>
      <vt:lpstr>A KOZMIKUS SEBESSÉGEKRŐL </vt:lpstr>
      <vt:lpstr>A KOZMIKUS SEBESSÉGEKRŐL </vt:lpstr>
      <vt:lpstr>AZ ELSŐ KOZMIKUS SEBESSÉG MÁSODIK KÉPLETE</vt:lpstr>
      <vt:lpstr>A KOZMIKUS SEBESSÉGEK</vt:lpstr>
      <vt:lpstr>A KOZMIKUS SEBESSÉGEKRŐL </vt:lpstr>
      <vt:lpstr>A KOZMIKUS SEBESSÉGEKRŐL </vt:lpstr>
      <vt:lpstr>A MÁSODIK KOZMIKUS SEBESSÉG </vt:lpstr>
      <vt:lpstr>A MÁSODIK KOZMIKUS SEBESSÉG </vt:lpstr>
      <vt:lpstr>A MÁSODIK KOZMIKUS SEBESSÉG </vt:lpstr>
      <vt:lpstr>A MÁSODIK KOZMIKUS SEBESSÉG </vt:lpstr>
      <vt:lpstr>A MÁSODIK KOZMIKUS SEBESSÉG </vt:lpstr>
      <vt:lpstr>A KOZMIKUS SEBESSÉGEK </vt:lpstr>
      <vt:lpstr>A SEBESSÉGCSÖKKENÉS OKA</vt:lpstr>
      <vt:lpstr>PowerPoint Presentation</vt:lpstr>
      <vt:lpstr>A KOZMIKUS SEBESSÉGEKRŐL </vt:lpstr>
      <vt:lpstr>A KOZMIKUS SEBESSÉGEKRŐL</vt:lpstr>
      <vt:lpstr>A KOZMIKUS SEBESSÉGEKRŐL </vt:lpstr>
      <vt:lpstr>A KOZMIKUS SEBESSÉGEKRŐL </vt:lpstr>
      <vt:lpstr>MIRE JÓ A HARMADIK  KOZMIKUS SEBESSÉG?</vt:lpstr>
      <vt:lpstr>JELLEMZŐ SEBESSÉGEK</vt:lpstr>
      <vt:lpstr>NEGYEDIK KOZMIKUS SEBESSÉG</vt:lpstr>
      <vt:lpstr>NEGYEDIK KOZMIKUS SEBESSÉG</vt:lpstr>
      <vt:lpstr>IRÁNY A NAP</vt:lpstr>
      <vt:lpstr>A JELLEMZŐ SEBESSÉGEK</vt:lpstr>
      <vt:lpstr>A JELLEMZŐ SEBESSÉGEK</vt:lpstr>
      <vt:lpstr>A KERINGÉSI IDŐ</vt:lpstr>
      <vt:lpstr>A KERINGÉSI IDŐ</vt:lpstr>
      <vt:lpstr>A KERINGÉSI IDŐ</vt:lpstr>
      <vt:lpstr>A KERINGÉSI IDŐ</vt:lpstr>
      <vt:lpstr> A TÁVOLODÁSI SEBESSÉG</vt:lpstr>
      <vt:lpstr>A KÉPLET ALKALMAZÁSI TERÜLETEI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Dr Szabó József</dc:creator>
  <cp:lastModifiedBy>Tamas</cp:lastModifiedBy>
  <cp:revision>149</cp:revision>
  <dcterms:created xsi:type="dcterms:W3CDTF">2010-03-09T10:24:24Z</dcterms:created>
  <dcterms:modified xsi:type="dcterms:W3CDTF">2018-10-02T10:33:39Z</dcterms:modified>
</cp:coreProperties>
</file>