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57" r:id="rId3"/>
    <p:sldId id="273" r:id="rId4"/>
    <p:sldId id="287" r:id="rId5"/>
    <p:sldId id="258" r:id="rId6"/>
    <p:sldId id="259" r:id="rId7"/>
    <p:sldId id="286" r:id="rId8"/>
    <p:sldId id="260" r:id="rId9"/>
    <p:sldId id="262" r:id="rId10"/>
    <p:sldId id="279" r:id="rId11"/>
    <p:sldId id="263" r:id="rId12"/>
    <p:sldId id="264" r:id="rId13"/>
    <p:sldId id="265" r:id="rId14"/>
    <p:sldId id="266" r:id="rId15"/>
    <p:sldId id="280" r:id="rId16"/>
    <p:sldId id="267" r:id="rId17"/>
    <p:sldId id="268" r:id="rId18"/>
    <p:sldId id="278" r:id="rId19"/>
    <p:sldId id="295" r:id="rId20"/>
    <p:sldId id="296" r:id="rId21"/>
    <p:sldId id="297" r:id="rId22"/>
    <p:sldId id="288" r:id="rId23"/>
    <p:sldId id="289" r:id="rId24"/>
    <p:sldId id="290" r:id="rId25"/>
    <p:sldId id="291" r:id="rId26"/>
    <p:sldId id="292" r:id="rId27"/>
    <p:sldId id="293" r:id="rId28"/>
    <p:sldId id="298" r:id="rId29"/>
    <p:sldId id="299" r:id="rId30"/>
    <p:sldId id="294" r:id="rId31"/>
    <p:sldId id="281" r:id="rId32"/>
    <p:sldId id="282" r:id="rId33"/>
    <p:sldId id="283" r:id="rId34"/>
    <p:sldId id="284" r:id="rId35"/>
    <p:sldId id="285"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70" y="84"/>
      </p:cViewPr>
      <p:guideLst>
        <p:guide orient="horz" pos="2160"/>
        <p:guide pos="2880"/>
      </p:guideLst>
    </p:cSldViewPr>
  </p:slideViewPr>
  <p:notesTextViewPr>
    <p:cViewPr>
      <p:scale>
        <a:sx n="1" d="1"/>
        <a:sy n="1" d="1"/>
      </p:scale>
      <p:origin x="0" y="0"/>
    </p:cViewPr>
  </p:notesTextViewPr>
  <p:sorterViewPr>
    <p:cViewPr>
      <p:scale>
        <a:sx n="66" d="100"/>
        <a:sy n="66" d="100"/>
      </p:scale>
      <p:origin x="0" y="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Tomas" userId="cf16af9998696632" providerId="LiveId" clId="{3375BE77-E338-42D8-A0A8-4746842827C1}"/>
    <pc:docChg chg="modSld">
      <pc:chgData name="Cook Tomas" userId="cf16af9998696632" providerId="LiveId" clId="{3375BE77-E338-42D8-A0A8-4746842827C1}" dt="2017-12-02T07:51:46.235" v="1" actId="790"/>
      <pc:docMkLst>
        <pc:docMk/>
      </pc:docMkLst>
      <pc:sldChg chg="modSp">
        <pc:chgData name="Cook Tomas" userId="cf16af9998696632" providerId="LiveId" clId="{3375BE77-E338-42D8-A0A8-4746842827C1}" dt="2017-12-02T07:51:34.219" v="0" actId="790"/>
        <pc:sldMkLst>
          <pc:docMk/>
          <pc:sldMk cId="0" sldId="273"/>
        </pc:sldMkLst>
        <pc:spChg chg="mod">
          <ac:chgData name="Cook Tomas" userId="cf16af9998696632" providerId="LiveId" clId="{3375BE77-E338-42D8-A0A8-4746842827C1}" dt="2017-12-02T07:51:34.219" v="0" actId="790"/>
          <ac:spMkLst>
            <pc:docMk/>
            <pc:sldMk cId="0" sldId="273"/>
            <ac:spMk id="4099" creationId="{00000000-0000-0000-0000-000000000000}"/>
          </ac:spMkLst>
        </pc:spChg>
      </pc:sldChg>
      <pc:sldChg chg="modSp">
        <pc:chgData name="Cook Tomas" userId="cf16af9998696632" providerId="LiveId" clId="{3375BE77-E338-42D8-A0A8-4746842827C1}" dt="2017-12-02T07:51:46.235" v="1" actId="790"/>
        <pc:sldMkLst>
          <pc:docMk/>
          <pc:sldMk cId="2318290139" sldId="287"/>
        </pc:sldMkLst>
        <pc:spChg chg="mod">
          <ac:chgData name="Cook Tomas" userId="cf16af9998696632" providerId="LiveId" clId="{3375BE77-E338-42D8-A0A8-4746842827C1}" dt="2017-12-02T07:51:46.235" v="1" actId="790"/>
          <ac:spMkLst>
            <pc:docMk/>
            <pc:sldMk cId="2318290139" sldId="287"/>
            <ac:spMk id="4098" creationId="{00000000-0000-0000-0000-000000000000}"/>
          </ac:spMkLst>
        </pc:spChg>
        <pc:spChg chg="mod">
          <ac:chgData name="Cook Tomas" userId="cf16af9998696632" providerId="LiveId" clId="{3375BE77-E338-42D8-A0A8-4746842827C1}" dt="2017-12-02T07:51:46.235" v="1" actId="790"/>
          <ac:spMkLst>
            <pc:docMk/>
            <pc:sldMk cId="2318290139" sldId="287"/>
            <ac:spMk id="4099"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e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1084979-1D71-4FF8-8145-9404FAF53CA2}" type="slidenum">
              <a:rPr lang="en-US" altLang="en-US"/>
              <a:pPr>
                <a:defRPr/>
              </a:pPr>
              <a:t>‹#›</a:t>
            </a:fld>
            <a:endParaRPr lang="en-US" altLang="en-US"/>
          </a:p>
        </p:txBody>
      </p:sp>
    </p:spTree>
    <p:extLst>
      <p:ext uri="{BB962C8B-B14F-4D97-AF65-F5344CB8AC3E}">
        <p14:creationId xmlns:p14="http://schemas.microsoft.com/office/powerpoint/2010/main" val="168422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4BD8C37-CB5C-44C9-8911-A4F08213D072}" type="slidenum">
              <a:rPr lang="en-US" altLang="en-US"/>
              <a:pPr>
                <a:defRPr/>
              </a:pPr>
              <a:t>‹#›</a:t>
            </a:fld>
            <a:endParaRPr lang="en-US" altLang="en-US"/>
          </a:p>
        </p:txBody>
      </p:sp>
    </p:spTree>
    <p:extLst>
      <p:ext uri="{BB962C8B-B14F-4D97-AF65-F5344CB8AC3E}">
        <p14:creationId xmlns:p14="http://schemas.microsoft.com/office/powerpoint/2010/main" val="4074067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FDB8A0F-9963-4A3C-AB23-128EC61BF69B}" type="slidenum">
              <a:rPr lang="en-US" altLang="en-US"/>
              <a:pPr>
                <a:defRPr/>
              </a:pPr>
              <a:t>‹#›</a:t>
            </a:fld>
            <a:endParaRPr lang="en-US" altLang="en-US"/>
          </a:p>
        </p:txBody>
      </p:sp>
    </p:spTree>
    <p:extLst>
      <p:ext uri="{BB962C8B-B14F-4D97-AF65-F5344CB8AC3E}">
        <p14:creationId xmlns:p14="http://schemas.microsoft.com/office/powerpoint/2010/main" val="43852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5702EB8-3ABA-44A2-940C-223B385F4E07}" type="slidenum">
              <a:rPr lang="en-US" altLang="en-US"/>
              <a:pPr>
                <a:defRPr/>
              </a:pPr>
              <a:t>‹#›</a:t>
            </a:fld>
            <a:endParaRPr lang="en-US" altLang="en-US"/>
          </a:p>
        </p:txBody>
      </p:sp>
    </p:spTree>
    <p:extLst>
      <p:ext uri="{BB962C8B-B14F-4D97-AF65-F5344CB8AC3E}">
        <p14:creationId xmlns:p14="http://schemas.microsoft.com/office/powerpoint/2010/main" val="168688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D48441-5D9B-40BA-8866-68A32F850D03}" type="slidenum">
              <a:rPr lang="en-US" altLang="en-US"/>
              <a:pPr>
                <a:defRPr/>
              </a:pPr>
              <a:t>‹#›</a:t>
            </a:fld>
            <a:endParaRPr lang="en-US" altLang="en-US"/>
          </a:p>
        </p:txBody>
      </p:sp>
    </p:spTree>
    <p:extLst>
      <p:ext uri="{BB962C8B-B14F-4D97-AF65-F5344CB8AC3E}">
        <p14:creationId xmlns:p14="http://schemas.microsoft.com/office/powerpoint/2010/main" val="45739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FB1B1FF-418E-4020-87B7-258EEBE5A64A}" type="slidenum">
              <a:rPr lang="en-US" altLang="en-US"/>
              <a:pPr>
                <a:defRPr/>
              </a:pPr>
              <a:t>‹#›</a:t>
            </a:fld>
            <a:endParaRPr lang="en-US" altLang="en-US"/>
          </a:p>
        </p:txBody>
      </p:sp>
    </p:spTree>
    <p:extLst>
      <p:ext uri="{BB962C8B-B14F-4D97-AF65-F5344CB8AC3E}">
        <p14:creationId xmlns:p14="http://schemas.microsoft.com/office/powerpoint/2010/main" val="364676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8377186-62AB-4D63-A483-9626946DFBAA}" type="slidenum">
              <a:rPr lang="en-US" altLang="en-US"/>
              <a:pPr>
                <a:defRPr/>
              </a:pPr>
              <a:t>‹#›</a:t>
            </a:fld>
            <a:endParaRPr lang="en-US" altLang="en-US"/>
          </a:p>
        </p:txBody>
      </p:sp>
    </p:spTree>
    <p:extLst>
      <p:ext uri="{BB962C8B-B14F-4D97-AF65-F5344CB8AC3E}">
        <p14:creationId xmlns:p14="http://schemas.microsoft.com/office/powerpoint/2010/main" val="51163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1FAE978-53F3-4CBC-A9CE-8D83DA4EB7F9}" type="slidenum">
              <a:rPr lang="en-US" altLang="en-US"/>
              <a:pPr>
                <a:defRPr/>
              </a:pPr>
              <a:t>‹#›</a:t>
            </a:fld>
            <a:endParaRPr lang="en-US" altLang="en-US"/>
          </a:p>
        </p:txBody>
      </p:sp>
    </p:spTree>
    <p:extLst>
      <p:ext uri="{BB962C8B-B14F-4D97-AF65-F5344CB8AC3E}">
        <p14:creationId xmlns:p14="http://schemas.microsoft.com/office/powerpoint/2010/main" val="118744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0B90F473-C165-4999-A3C9-C106E1FCA1BF}" type="slidenum">
              <a:rPr lang="en-US" altLang="en-US"/>
              <a:pPr>
                <a:defRPr/>
              </a:pPr>
              <a:t>‹#›</a:t>
            </a:fld>
            <a:endParaRPr lang="en-US" altLang="en-US"/>
          </a:p>
        </p:txBody>
      </p:sp>
    </p:spTree>
    <p:extLst>
      <p:ext uri="{BB962C8B-B14F-4D97-AF65-F5344CB8AC3E}">
        <p14:creationId xmlns:p14="http://schemas.microsoft.com/office/powerpoint/2010/main" val="335904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DDD9A5E-5837-44E2-97ED-03C05D31A99A}" type="slidenum">
              <a:rPr lang="en-US" altLang="en-US"/>
              <a:pPr>
                <a:defRPr/>
              </a:pPr>
              <a:t>‹#›</a:t>
            </a:fld>
            <a:endParaRPr lang="en-US" altLang="en-US"/>
          </a:p>
        </p:txBody>
      </p:sp>
    </p:spTree>
    <p:extLst>
      <p:ext uri="{BB962C8B-B14F-4D97-AF65-F5344CB8AC3E}">
        <p14:creationId xmlns:p14="http://schemas.microsoft.com/office/powerpoint/2010/main" val="303957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1FB2D8-557E-4733-A9E1-7B2744764466}" type="slidenum">
              <a:rPr lang="en-US" altLang="en-US"/>
              <a:pPr>
                <a:defRPr/>
              </a:pPr>
              <a:t>‹#›</a:t>
            </a:fld>
            <a:endParaRPr lang="en-US" altLang="en-US"/>
          </a:p>
        </p:txBody>
      </p:sp>
    </p:spTree>
    <p:extLst>
      <p:ext uri="{BB962C8B-B14F-4D97-AF65-F5344CB8AC3E}">
        <p14:creationId xmlns:p14="http://schemas.microsoft.com/office/powerpoint/2010/main" val="889836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179912-C063-4BCA-834D-9EA92DA51E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e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oleObject" Target="../embeddings/oleObject11.bin"/><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7.emf"/><Relationship Id="rId5" Type="http://schemas.openxmlformats.org/officeDocument/2006/relationships/oleObject" Target="../embeddings/oleObject16.bin"/><Relationship Id="rId4" Type="http://schemas.openxmlformats.org/officeDocument/2006/relationships/image" Target="../media/image16.wmf"/></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9.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22.emf"/><Relationship Id="rId5" Type="http://schemas.openxmlformats.org/officeDocument/2006/relationships/oleObject" Target="../embeddings/oleObject20.bin"/><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8.wmf"/></Relationships>
</file>

<file path=ppt/slides/_rels/slide2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30.wmf"/><Relationship Id="rId5" Type="http://schemas.openxmlformats.org/officeDocument/2006/relationships/oleObject" Target="../embeddings/oleObject23.bin"/><Relationship Id="rId4" Type="http://schemas.openxmlformats.org/officeDocument/2006/relationships/image" Target="../media/image2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32.emf"/><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35.emf"/><Relationship Id="rId5" Type="http://schemas.openxmlformats.org/officeDocument/2006/relationships/oleObject" Target="../embeddings/oleObject27.bin"/><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38.emf"/><Relationship Id="rId5" Type="http://schemas.openxmlformats.org/officeDocument/2006/relationships/oleObject" Target="../embeddings/oleObject30.bin"/><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41.emf"/><Relationship Id="rId5" Type="http://schemas.openxmlformats.org/officeDocument/2006/relationships/oleObject" Target="../embeddings/oleObject33.bin"/><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43.emf"/><Relationship Id="rId5" Type="http://schemas.openxmlformats.org/officeDocument/2006/relationships/oleObject" Target="../embeddings/oleObject35.bin"/><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0" y="4572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sz="3600" b="1" i="1"/>
              <a:t>Basics of</a:t>
            </a:r>
            <a:r>
              <a:rPr lang="en-US" altLang="en-US" sz="3600" b="1" i="1"/>
              <a:t> Mechatroni</a:t>
            </a:r>
            <a:r>
              <a:rPr lang="hu-HU" altLang="en-US" sz="3600" b="1" i="1"/>
              <a:t>c</a:t>
            </a:r>
            <a:r>
              <a:rPr lang="en-US" altLang="en-US" sz="3600" b="1" i="1"/>
              <a:t> I</a:t>
            </a:r>
          </a:p>
        </p:txBody>
      </p:sp>
      <p:sp>
        <p:nvSpPr>
          <p:cNvPr id="2051" name="Text Box 5"/>
          <p:cNvSpPr txBox="1">
            <a:spLocks noChangeArrowheads="1"/>
          </p:cNvSpPr>
          <p:nvPr/>
        </p:nvSpPr>
        <p:spPr bwMode="auto">
          <a:xfrm>
            <a:off x="228600" y="1524000"/>
            <a:ext cx="42726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19113" indent="-519113">
              <a:tabLst>
                <a:tab pos="519113" algn="l"/>
              </a:tabLst>
              <a:defRPr sz="2400">
                <a:solidFill>
                  <a:schemeClr val="tx1"/>
                </a:solidFill>
                <a:latin typeface="Times New Roman" panose="02020603050405020304" pitchFamily="18" charset="0"/>
              </a:defRPr>
            </a:lvl1pPr>
            <a:lvl2pPr marL="742950" indent="-285750">
              <a:tabLst>
                <a:tab pos="519113" algn="l"/>
              </a:tabLst>
              <a:defRPr sz="2400">
                <a:solidFill>
                  <a:schemeClr val="tx1"/>
                </a:solidFill>
                <a:latin typeface="Times New Roman" panose="02020603050405020304" pitchFamily="18" charset="0"/>
              </a:defRPr>
            </a:lvl2pPr>
            <a:lvl3pPr marL="1143000" indent="-228600">
              <a:tabLst>
                <a:tab pos="519113" algn="l"/>
              </a:tabLst>
              <a:defRPr sz="2400">
                <a:solidFill>
                  <a:schemeClr val="tx1"/>
                </a:solidFill>
                <a:latin typeface="Times New Roman" panose="02020603050405020304" pitchFamily="18" charset="0"/>
              </a:defRPr>
            </a:lvl3pPr>
            <a:lvl4pPr marL="1600200" indent="-228600">
              <a:tabLst>
                <a:tab pos="519113" algn="l"/>
              </a:tabLst>
              <a:defRPr sz="2400">
                <a:solidFill>
                  <a:schemeClr val="tx1"/>
                </a:solidFill>
                <a:latin typeface="Times New Roman" panose="02020603050405020304" pitchFamily="18" charset="0"/>
              </a:defRPr>
            </a:lvl4pPr>
            <a:lvl5pPr marL="2057400" indent="-228600">
              <a:tabLst>
                <a:tab pos="51911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51911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51911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51911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519113" algn="l"/>
              </a:tabLst>
              <a:defRPr sz="2400">
                <a:solidFill>
                  <a:schemeClr val="tx1"/>
                </a:solidFill>
                <a:latin typeface="Times New Roman" panose="02020603050405020304" pitchFamily="18" charset="0"/>
              </a:defRPr>
            </a:lvl9pPr>
          </a:lstStyle>
          <a:p>
            <a:endParaRPr lang="de-DE" altLang="en-US" dirty="0"/>
          </a:p>
          <a:p>
            <a:r>
              <a:rPr lang="hu-HU" altLang="en-US" dirty="0" err="1"/>
              <a:t>Materials</a:t>
            </a:r>
            <a:r>
              <a:rPr lang="de-DE" altLang="en-US" dirty="0"/>
              <a:t>:</a:t>
            </a:r>
          </a:p>
          <a:p>
            <a:pPr>
              <a:buFontTx/>
              <a:buChar char="•"/>
            </a:pPr>
            <a:r>
              <a:rPr lang="de-DE" altLang="en-US" dirty="0"/>
              <a:t>http://siva.banki.hu/~szakacs</a:t>
            </a:r>
          </a:p>
          <a:p>
            <a:pPr>
              <a:buFontTx/>
              <a:buChar char="•"/>
            </a:pPr>
            <a:endParaRPr lang="de-DE" altLang="en-US" dirty="0"/>
          </a:p>
        </p:txBody>
      </p:sp>
      <p:sp>
        <p:nvSpPr>
          <p:cNvPr id="2052" name="Text Box 6"/>
          <p:cNvSpPr txBox="1">
            <a:spLocks noChangeArrowheads="1"/>
          </p:cNvSpPr>
          <p:nvPr/>
        </p:nvSpPr>
        <p:spPr bwMode="auto">
          <a:xfrm>
            <a:off x="228600" y="6019800"/>
            <a:ext cx="3883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Dr. -Ing. Tamás Szakács,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95288" y="5373688"/>
            <a:ext cx="8382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a:t>For determiation of the Noth-pole, again the right-hand rule can be used. </a:t>
            </a:r>
            <a:endParaRPr lang="de-DE" altLang="en-US"/>
          </a:p>
        </p:txBody>
      </p:sp>
      <p:graphicFrame>
        <p:nvGraphicFramePr>
          <p:cNvPr id="10243" name="Object 1"/>
          <p:cNvGraphicFramePr>
            <a:graphicFrameLocks noChangeAspect="1"/>
          </p:cNvGraphicFramePr>
          <p:nvPr/>
        </p:nvGraphicFramePr>
        <p:xfrm>
          <a:off x="1042988" y="23813"/>
          <a:ext cx="6856412" cy="5192712"/>
        </p:xfrm>
        <a:graphic>
          <a:graphicData uri="http://schemas.openxmlformats.org/presentationml/2006/ole">
            <mc:AlternateContent xmlns:mc="http://schemas.openxmlformats.org/markup-compatibility/2006">
              <mc:Choice xmlns:v="urn:schemas-microsoft-com:vml" Requires="v">
                <p:oleObj spid="_x0000_s4098" name="Image" r:id="rId3" imgW="6857143" imgH="5193651" progId="Photoshop.Image.13">
                  <p:embed/>
                </p:oleObj>
              </mc:Choice>
              <mc:Fallback>
                <p:oleObj name="Image" r:id="rId3" imgW="6857143" imgH="5193651" progId="Photoshop.Image.13">
                  <p:embed/>
                  <p:pic>
                    <p:nvPicPr>
                      <p:cNvPr id="1024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3813"/>
                        <a:ext cx="6856412"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Flux and Magnetic Flux density</a:t>
            </a:r>
            <a:endParaRPr lang="en-US" altLang="en-US" sz="3600" b="1"/>
          </a:p>
        </p:txBody>
      </p:sp>
      <p:sp>
        <p:nvSpPr>
          <p:cNvPr id="20486" name="Rectangle 6"/>
          <p:cNvSpPr>
            <a:spLocks noChangeArrowheads="1"/>
          </p:cNvSpPr>
          <p:nvPr/>
        </p:nvSpPr>
        <p:spPr bwMode="auto">
          <a:xfrm>
            <a:off x="185738" y="1501775"/>
            <a:ext cx="88392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dirty="0"/>
              <a:t>The </a:t>
            </a:r>
            <a:r>
              <a:rPr lang="hu-HU" altLang="en-US" dirty="0" err="1"/>
              <a:t>total</a:t>
            </a:r>
            <a:r>
              <a:rPr lang="hu-HU" altLang="en-US" dirty="0"/>
              <a:t> </a:t>
            </a:r>
            <a:r>
              <a:rPr lang="hu-HU" altLang="en-US" dirty="0" err="1"/>
              <a:t>amount</a:t>
            </a:r>
            <a:r>
              <a:rPr lang="hu-HU" altLang="en-US" dirty="0"/>
              <a:t> of </a:t>
            </a:r>
            <a:r>
              <a:rPr lang="hu-HU" altLang="en-US" dirty="0" err="1"/>
              <a:t>the</a:t>
            </a:r>
            <a:r>
              <a:rPr lang="hu-HU" altLang="en-US" dirty="0"/>
              <a:t> </a:t>
            </a:r>
            <a:r>
              <a:rPr lang="hu-HU" altLang="en-US" dirty="0" err="1"/>
              <a:t>magnetic</a:t>
            </a:r>
            <a:r>
              <a:rPr lang="hu-HU" altLang="en-US" dirty="0"/>
              <a:t> </a:t>
            </a:r>
            <a:r>
              <a:rPr lang="hu-HU" altLang="en-US" dirty="0" err="1"/>
              <a:t>field</a:t>
            </a:r>
            <a:r>
              <a:rPr lang="hu-HU" altLang="en-US" dirty="0"/>
              <a:t> </a:t>
            </a:r>
            <a:r>
              <a:rPr lang="hu-HU" altLang="en-US" dirty="0" err="1"/>
              <a:t>lines</a:t>
            </a:r>
            <a:r>
              <a:rPr lang="hu-HU" altLang="en-US" dirty="0"/>
              <a:t> </a:t>
            </a:r>
            <a:r>
              <a:rPr lang="hu-HU" altLang="en-US" dirty="0" err="1"/>
              <a:t>are</a:t>
            </a:r>
            <a:r>
              <a:rPr lang="hu-HU" altLang="en-US" dirty="0"/>
              <a:t> </a:t>
            </a:r>
            <a:r>
              <a:rPr lang="hu-HU" altLang="en-US" dirty="0" err="1"/>
              <a:t>called</a:t>
            </a:r>
            <a:r>
              <a:rPr lang="hu-HU" altLang="en-US" dirty="0"/>
              <a:t> </a:t>
            </a:r>
            <a:r>
              <a:rPr lang="hu-HU" altLang="en-US" dirty="0" err="1"/>
              <a:t>magnetic</a:t>
            </a:r>
            <a:r>
              <a:rPr lang="hu-HU" altLang="en-US" dirty="0"/>
              <a:t> </a:t>
            </a:r>
            <a:r>
              <a:rPr lang="hu-HU" altLang="en-US" dirty="0" err="1"/>
              <a:t>flux</a:t>
            </a:r>
            <a:r>
              <a:rPr lang="hu-HU" altLang="en-US" dirty="0"/>
              <a:t> </a:t>
            </a:r>
            <a:r>
              <a:rPr lang="en-US" altLang="en-US" dirty="0"/>
              <a:t>(denoted Φ or Φ</a:t>
            </a:r>
            <a:r>
              <a:rPr lang="en-US" altLang="en-US" baseline="-25000" dirty="0"/>
              <a:t>B</a:t>
            </a:r>
            <a:r>
              <a:rPr lang="en-US" altLang="en-US" dirty="0"/>
              <a:t>)</a:t>
            </a:r>
            <a:r>
              <a:rPr lang="hu-HU" altLang="en-US" dirty="0"/>
              <a:t>.</a:t>
            </a:r>
          </a:p>
          <a:p>
            <a:pPr algn="just"/>
            <a:r>
              <a:rPr lang="hu-HU" altLang="en-US" dirty="0"/>
              <a:t>More </a:t>
            </a:r>
            <a:r>
              <a:rPr lang="hu-HU" altLang="en-US" dirty="0" err="1"/>
              <a:t>exactly</a:t>
            </a:r>
            <a:r>
              <a:rPr lang="hu-HU" altLang="en-US" dirty="0"/>
              <a:t>:</a:t>
            </a:r>
            <a:r>
              <a:rPr lang="en-US" altLang="en-US" dirty="0"/>
              <a:t> the magnetic flux through a surface is the surface integral of the normal component of the magnetic field B passing through that surface</a:t>
            </a:r>
            <a:endParaRPr lang="de-DE" altLang="en-US" dirty="0"/>
          </a:p>
        </p:txBody>
      </p:sp>
      <p:grpSp>
        <p:nvGrpSpPr>
          <p:cNvPr id="20489" name="Group 9"/>
          <p:cNvGrpSpPr>
            <a:grpSpLocks/>
          </p:cNvGrpSpPr>
          <p:nvPr/>
        </p:nvGrpSpPr>
        <p:grpSpPr bwMode="auto">
          <a:xfrm>
            <a:off x="185738" y="5678488"/>
            <a:ext cx="8839200" cy="973137"/>
            <a:chOff x="117" y="3577"/>
            <a:chExt cx="5568" cy="613"/>
          </a:xfrm>
        </p:grpSpPr>
        <p:sp>
          <p:nvSpPr>
            <p:cNvPr id="11270" name="Rectangle 7"/>
            <p:cNvSpPr>
              <a:spLocks noChangeArrowheads="1"/>
            </p:cNvSpPr>
            <p:nvPr/>
          </p:nvSpPr>
          <p:spPr bwMode="auto">
            <a:xfrm>
              <a:off x="117" y="3577"/>
              <a:ext cx="55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a:t>The SI unit of magnetic flux is the </a:t>
              </a:r>
              <a:r>
                <a:rPr lang="hu-HU" altLang="en-US"/>
                <a:t>W</a:t>
              </a:r>
              <a:r>
                <a:rPr lang="en-US" altLang="en-US"/>
                <a:t>eber </a:t>
              </a:r>
              <a:endParaRPr lang="de-DE" altLang="en-US"/>
            </a:p>
          </p:txBody>
        </p:sp>
        <p:graphicFrame>
          <p:nvGraphicFramePr>
            <p:cNvPr id="11271" name="Object 8"/>
            <p:cNvGraphicFramePr>
              <a:graphicFrameLocks noChangeAspect="1"/>
            </p:cNvGraphicFramePr>
            <p:nvPr/>
          </p:nvGraphicFramePr>
          <p:xfrm>
            <a:off x="1574" y="3865"/>
            <a:ext cx="2496" cy="325"/>
          </p:xfrm>
          <a:graphic>
            <a:graphicData uri="http://schemas.openxmlformats.org/presentationml/2006/ole">
              <mc:AlternateContent xmlns:mc="http://schemas.openxmlformats.org/markup-compatibility/2006">
                <mc:Choice xmlns:v="urn:schemas-microsoft-com:vml" Requires="v">
                  <p:oleObj spid="_x0000_s5122" name="Equation" r:id="rId3" imgW="1651000" imgH="215900" progId="Equation.3">
                    <p:embed/>
                  </p:oleObj>
                </mc:Choice>
                <mc:Fallback>
                  <p:oleObj name="Equation" r:id="rId3" imgW="1651000" imgH="215900" progId="Equation.3">
                    <p:embed/>
                    <p:pic>
                      <p:nvPicPr>
                        <p:cNvPr id="11271"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 y="3865"/>
                          <a:ext cx="2496" cy="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1269" name="Rectangle 2"/>
          <p:cNvSpPr>
            <a:spLocks noChangeArrowheads="1"/>
          </p:cNvSpPr>
          <p:nvPr/>
        </p:nvSpPr>
        <p:spPr bwMode="auto">
          <a:xfrm>
            <a:off x="207963" y="755650"/>
            <a:ext cx="2089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b="1"/>
              <a:t>Magneti</a:t>
            </a:r>
            <a:r>
              <a:rPr lang="hu-HU" altLang="en-US" b="1"/>
              <a:t>c</a:t>
            </a:r>
            <a:r>
              <a:rPr lang="de-DE" altLang="en-US" b="1"/>
              <a:t> Flu</a:t>
            </a:r>
            <a:r>
              <a:rPr lang="hu-HU" altLang="en-US" b="1"/>
              <a:t>x</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52400" y="990600"/>
            <a:ext cx="88392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b="1"/>
              <a:t>Magneti</a:t>
            </a:r>
            <a:r>
              <a:rPr lang="hu-HU" altLang="en-US" b="1"/>
              <a:t>c</a:t>
            </a:r>
            <a:r>
              <a:rPr lang="de-DE" altLang="en-US" b="1"/>
              <a:t> Flu</a:t>
            </a:r>
            <a:r>
              <a:rPr lang="hu-HU" altLang="en-US" b="1"/>
              <a:t>x-density</a:t>
            </a:r>
            <a:endParaRPr lang="en-US" altLang="en-US"/>
          </a:p>
          <a:p>
            <a:pPr algn="just"/>
            <a:endParaRPr lang="de-DE" altLang="en-US" sz="1200"/>
          </a:p>
          <a:p>
            <a:pPr algn="just"/>
            <a:r>
              <a:rPr lang="hu-HU" altLang="en-US"/>
              <a:t>The flux density can be defined by a surface element</a:t>
            </a:r>
            <a:r>
              <a:rPr lang="de-DE" altLang="en-US"/>
              <a:t> dA, </a:t>
            </a:r>
            <a:r>
              <a:rPr lang="hu-HU" altLang="en-US"/>
              <a:t>which for the </a:t>
            </a:r>
            <a:r>
              <a:rPr lang="de-DE" altLang="en-US"/>
              <a:t>flu</a:t>
            </a:r>
            <a:r>
              <a:rPr lang="hu-HU" altLang="en-US"/>
              <a:t>x </a:t>
            </a:r>
            <a:r>
              <a:rPr lang="de-DE" altLang="en-US"/>
              <a:t>lin</a:t>
            </a:r>
            <a:r>
              <a:rPr lang="hu-HU" altLang="en-US"/>
              <a:t>e elements</a:t>
            </a:r>
            <a:r>
              <a:rPr lang="de-DE" altLang="en-US"/>
              <a:t> d</a:t>
            </a:r>
            <a:r>
              <a:rPr lang="de-DE" altLang="en-US">
                <a:sym typeface="Symbol" panose="05050102010706020507" pitchFamily="18" charset="2"/>
              </a:rPr>
              <a:t> </a:t>
            </a:r>
            <a:r>
              <a:rPr lang="hu-HU" altLang="en-US">
                <a:sym typeface="Symbol" panose="05050102010706020507" pitchFamily="18" charset="2"/>
              </a:rPr>
              <a:t>perpendicular oriented, In this way the </a:t>
            </a:r>
            <a:r>
              <a:rPr lang="de-DE" altLang="en-US"/>
              <a:t>Flu</a:t>
            </a:r>
            <a:r>
              <a:rPr lang="hu-HU" altLang="en-US"/>
              <a:t>x-density </a:t>
            </a:r>
            <a:r>
              <a:rPr lang="de-DE" altLang="en-US"/>
              <a:t>B</a:t>
            </a:r>
            <a:r>
              <a:rPr lang="hu-HU" altLang="en-US"/>
              <a:t> can be calculated</a:t>
            </a:r>
            <a:r>
              <a:rPr lang="de-DE" altLang="en-US"/>
              <a:t>.</a:t>
            </a:r>
          </a:p>
        </p:txBody>
      </p:sp>
      <p:grpSp>
        <p:nvGrpSpPr>
          <p:cNvPr id="21514" name="Group 10"/>
          <p:cNvGrpSpPr>
            <a:grpSpLocks/>
          </p:cNvGrpSpPr>
          <p:nvPr/>
        </p:nvGrpSpPr>
        <p:grpSpPr bwMode="auto">
          <a:xfrm>
            <a:off x="152400" y="4267200"/>
            <a:ext cx="8839200" cy="1462088"/>
            <a:chOff x="96" y="3168"/>
            <a:chExt cx="5568" cy="921"/>
          </a:xfrm>
        </p:grpSpPr>
        <p:sp>
          <p:nvSpPr>
            <p:cNvPr id="12295" name="Rectangle 6"/>
            <p:cNvSpPr>
              <a:spLocks noChangeArrowheads="1"/>
            </p:cNvSpPr>
            <p:nvPr/>
          </p:nvSpPr>
          <p:spPr bwMode="auto">
            <a:xfrm>
              <a:off x="96" y="3168"/>
              <a:ext cx="55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a:t>The equation of calculation the </a:t>
              </a:r>
              <a:r>
                <a:rPr lang="en-US" altLang="en-US"/>
                <a:t>magneti</a:t>
              </a:r>
              <a:r>
                <a:rPr lang="hu-HU" altLang="en-US"/>
                <a:t>c</a:t>
              </a:r>
              <a:r>
                <a:rPr lang="en-US" altLang="en-US"/>
                <a:t> Flu</a:t>
              </a:r>
              <a:r>
                <a:rPr lang="hu-HU" altLang="en-US"/>
                <a:t>x-density is</a:t>
              </a:r>
              <a:r>
                <a:rPr lang="en-US" altLang="en-US"/>
                <a:t>:</a:t>
              </a:r>
              <a:endParaRPr lang="de-DE" altLang="en-US"/>
            </a:p>
          </p:txBody>
        </p:sp>
        <p:graphicFrame>
          <p:nvGraphicFramePr>
            <p:cNvPr id="12296" name="Object 7"/>
            <p:cNvGraphicFramePr>
              <a:graphicFrameLocks noChangeAspect="1"/>
            </p:cNvGraphicFramePr>
            <p:nvPr/>
          </p:nvGraphicFramePr>
          <p:xfrm>
            <a:off x="2429" y="3437"/>
            <a:ext cx="902" cy="652"/>
          </p:xfrm>
          <a:graphic>
            <a:graphicData uri="http://schemas.openxmlformats.org/presentationml/2006/ole">
              <mc:AlternateContent xmlns:mc="http://schemas.openxmlformats.org/markup-compatibility/2006">
                <mc:Choice xmlns:v="urn:schemas-microsoft-com:vml" Requires="v">
                  <p:oleObj spid="_x0000_s6146" name="Equation" r:id="rId3" imgW="596900" imgH="431800" progId="Equation.3">
                    <p:embed/>
                  </p:oleObj>
                </mc:Choice>
                <mc:Fallback>
                  <p:oleObj name="Equation" r:id="rId3" imgW="596900" imgH="431800" progId="Equation.3">
                    <p:embed/>
                    <p:pic>
                      <p:nvPicPr>
                        <p:cNvPr id="1229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 y="3437"/>
                          <a:ext cx="902" cy="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1515" name="Object 11"/>
          <p:cNvGraphicFramePr>
            <a:graphicFrameLocks noChangeAspect="1"/>
          </p:cNvGraphicFramePr>
          <p:nvPr/>
        </p:nvGraphicFramePr>
        <p:xfrm>
          <a:off x="3856038" y="2301875"/>
          <a:ext cx="5478462" cy="1992313"/>
        </p:xfrm>
        <a:graphic>
          <a:graphicData uri="http://schemas.openxmlformats.org/presentationml/2006/ole">
            <mc:AlternateContent xmlns:mc="http://schemas.openxmlformats.org/markup-compatibility/2006">
              <mc:Choice xmlns:v="urn:schemas-microsoft-com:vml" Requires="v">
                <p:oleObj spid="_x0000_s6147" name="Image" r:id="rId5" imgW="8516417" imgH="3097073" progId="Photoshop.Image.8">
                  <p:embed/>
                </p:oleObj>
              </mc:Choice>
              <mc:Fallback>
                <p:oleObj name="Image" r:id="rId5" imgW="8516417" imgH="3097073" progId="Photoshop.Image.8">
                  <p:embed/>
                  <p:pic>
                    <p:nvPicPr>
                      <p:cNvPr id="21515" name="Object 11"/>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a:off x="3856038" y="2301875"/>
                        <a:ext cx="5478462"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8" name="Object 14"/>
          <p:cNvGraphicFramePr>
            <a:graphicFrameLocks noChangeAspect="1"/>
          </p:cNvGraphicFramePr>
          <p:nvPr/>
        </p:nvGraphicFramePr>
        <p:xfrm>
          <a:off x="1830388" y="5697538"/>
          <a:ext cx="5486400" cy="1008062"/>
        </p:xfrm>
        <a:graphic>
          <a:graphicData uri="http://schemas.openxmlformats.org/presentationml/2006/ole">
            <mc:AlternateContent xmlns:mc="http://schemas.openxmlformats.org/markup-compatibility/2006">
              <mc:Choice xmlns:v="urn:schemas-microsoft-com:vml" Requires="v">
                <p:oleObj spid="_x0000_s6148" name="Equation" r:id="rId7" imgW="2286000" imgH="419100" progId="Equation.3">
                  <p:embed/>
                </p:oleObj>
              </mc:Choice>
              <mc:Fallback>
                <p:oleObj name="Equation" r:id="rId7" imgW="2286000" imgH="419100" progId="Equation.3">
                  <p:embed/>
                  <p:pic>
                    <p:nvPicPr>
                      <p:cNvPr id="2151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0388" y="5697538"/>
                        <a:ext cx="54864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4" name="Rectangle 15"/>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Flux and Magnetic Flux density</a:t>
            </a:r>
            <a:endParaRPr lang="en-US" altLang="en-US"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52400" y="990600"/>
            <a:ext cx="8839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b="1"/>
              <a:t>Magneti</a:t>
            </a:r>
            <a:r>
              <a:rPr lang="hu-HU" altLang="en-US" b="1"/>
              <a:t>c</a:t>
            </a:r>
            <a:r>
              <a:rPr lang="de-DE" altLang="en-US" b="1"/>
              <a:t> Flu</a:t>
            </a:r>
            <a:r>
              <a:rPr lang="hu-HU" altLang="en-US" b="1"/>
              <a:t>x-density</a:t>
            </a:r>
            <a:endParaRPr lang="en-US" altLang="en-US"/>
          </a:p>
          <a:p>
            <a:pPr algn="just"/>
            <a:endParaRPr lang="de-DE" altLang="en-US" sz="1200"/>
          </a:p>
          <a:p>
            <a:pPr algn="just"/>
            <a:r>
              <a:rPr lang="hu-HU" altLang="en-US"/>
              <a:t>For a homogenous field e.g within a cilinder-winding the f</a:t>
            </a:r>
            <a:r>
              <a:rPr lang="en-US" altLang="en-US"/>
              <a:t>lu</a:t>
            </a:r>
            <a:r>
              <a:rPr lang="hu-HU" altLang="en-US"/>
              <a:t>x-density can be calculated as:</a:t>
            </a:r>
            <a:endParaRPr lang="de-DE" altLang="en-US"/>
          </a:p>
        </p:txBody>
      </p:sp>
      <p:graphicFrame>
        <p:nvGraphicFramePr>
          <p:cNvPr id="13315" name="Object 6"/>
          <p:cNvGraphicFramePr>
            <a:graphicFrameLocks noChangeAspect="1"/>
          </p:cNvGraphicFramePr>
          <p:nvPr/>
        </p:nvGraphicFramePr>
        <p:xfrm>
          <a:off x="3368675" y="2514600"/>
          <a:ext cx="1247775" cy="1035050"/>
        </p:xfrm>
        <a:graphic>
          <a:graphicData uri="http://schemas.openxmlformats.org/presentationml/2006/ole">
            <mc:AlternateContent xmlns:mc="http://schemas.openxmlformats.org/markup-compatibility/2006">
              <mc:Choice xmlns:v="urn:schemas-microsoft-com:vml" Requires="v">
                <p:oleObj spid="_x0000_s7170" name="Equation" r:id="rId3" imgW="520474" imgH="431613" progId="Equation.3">
                  <p:embed/>
                </p:oleObj>
              </mc:Choice>
              <mc:Fallback>
                <p:oleObj name="Equation" r:id="rId3" imgW="520474" imgH="431613" progId="Equation.3">
                  <p:embed/>
                  <p:pic>
                    <p:nvPicPr>
                      <p:cNvPr id="13315"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675" y="2514600"/>
                        <a:ext cx="1247775" cy="103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Rectangle 9"/>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Flux and Magnetic Flux density</a:t>
            </a:r>
            <a:endParaRPr lang="en-US" altLang="en-US" sz="36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3"/>
          <p:cNvGraphicFramePr>
            <a:graphicFrameLocks noChangeAspect="1"/>
          </p:cNvGraphicFramePr>
          <p:nvPr/>
        </p:nvGraphicFramePr>
        <p:xfrm>
          <a:off x="3460750" y="577850"/>
          <a:ext cx="1182688" cy="944563"/>
        </p:xfrm>
        <a:graphic>
          <a:graphicData uri="http://schemas.openxmlformats.org/presentationml/2006/ole">
            <mc:AlternateContent xmlns:mc="http://schemas.openxmlformats.org/markup-compatibility/2006">
              <mc:Choice xmlns:v="urn:schemas-microsoft-com:vml" Requires="v">
                <p:oleObj spid="_x0000_s8194" name="Equation" r:id="rId3" imgW="495085" imgH="393529" progId="Equation.3">
                  <p:embed/>
                </p:oleObj>
              </mc:Choice>
              <mc:Fallback>
                <p:oleObj name="Equation" r:id="rId3" imgW="495085" imgH="393529" progId="Equation.3">
                  <p:embed/>
                  <p:pic>
                    <p:nvPicPr>
                      <p:cNvPr id="143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0" y="577850"/>
                        <a:ext cx="1182688"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9"/>
          <p:cNvSpPr>
            <a:spLocks noChangeArrowheads="1"/>
          </p:cNvSpPr>
          <p:nvPr/>
        </p:nvSpPr>
        <p:spPr bwMode="auto">
          <a:xfrm>
            <a:off x="0" y="0"/>
            <a:ext cx="91440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u-HU" altLang="en-US" u="sng" dirty="0" err="1"/>
              <a:t>Current</a:t>
            </a:r>
            <a:r>
              <a:rPr lang="hu-HU" altLang="en-US" u="sng" dirty="0"/>
              <a:t> </a:t>
            </a:r>
            <a:r>
              <a:rPr lang="hu-HU" altLang="en-US" u="sng" dirty="0" err="1"/>
              <a:t>leading</a:t>
            </a:r>
            <a:r>
              <a:rPr lang="hu-HU" altLang="en-US" u="sng" dirty="0"/>
              <a:t> </a:t>
            </a:r>
            <a:r>
              <a:rPr lang="hu-HU" altLang="en-US" u="sng" dirty="0" err="1"/>
              <a:t>leader</a:t>
            </a:r>
            <a:r>
              <a:rPr lang="hu-HU" altLang="en-US" u="sng" dirty="0"/>
              <a:t> </a:t>
            </a:r>
            <a:r>
              <a:rPr lang="hu-HU" altLang="en-US" u="sng" dirty="0" err="1"/>
              <a:t>perpendicular</a:t>
            </a:r>
            <a:r>
              <a:rPr lang="hu-HU" altLang="en-US" u="sng" dirty="0"/>
              <a:t> </a:t>
            </a:r>
            <a:r>
              <a:rPr lang="hu-HU" altLang="en-US" u="sng" dirty="0" err="1"/>
              <a:t>to</a:t>
            </a:r>
            <a:r>
              <a:rPr lang="hu-HU" altLang="en-US" u="sng" dirty="0"/>
              <a:t> </a:t>
            </a:r>
            <a:r>
              <a:rPr lang="hu-HU" altLang="en-US" u="sng" dirty="0" err="1"/>
              <a:t>the</a:t>
            </a:r>
            <a:r>
              <a:rPr lang="hu-HU" altLang="en-US" u="sng" dirty="0"/>
              <a:t> </a:t>
            </a:r>
            <a:r>
              <a:rPr lang="hu-HU" altLang="en-US" u="sng" dirty="0" err="1"/>
              <a:t>field-lines</a:t>
            </a:r>
            <a:r>
              <a:rPr lang="hu-HU" altLang="en-US" u="sng" dirty="0"/>
              <a:t> of </a:t>
            </a:r>
            <a:r>
              <a:rPr lang="hu-HU" altLang="en-US" u="sng" dirty="0" err="1"/>
              <a:t>magnetic</a:t>
            </a:r>
            <a:r>
              <a:rPr lang="hu-HU" altLang="en-US" u="sng" dirty="0"/>
              <a:t> </a:t>
            </a:r>
            <a:r>
              <a:rPr lang="hu-HU" altLang="en-US" u="sng" dirty="0" err="1"/>
              <a:t>field</a:t>
            </a:r>
            <a:r>
              <a:rPr lang="hu-HU" altLang="en-US" u="sng" dirty="0"/>
              <a:t>:</a:t>
            </a:r>
            <a:endParaRPr lang="en-US" altLang="en-US" dirty="0"/>
          </a:p>
          <a:p>
            <a:endParaRPr lang="en-US" altLang="en-US" dirty="0"/>
          </a:p>
          <a:p>
            <a:r>
              <a:rPr lang="en-US" altLang="en-US" dirty="0" err="1"/>
              <a:t>Magnetische</a:t>
            </a:r>
            <a:r>
              <a:rPr lang="en-US" altLang="en-US" dirty="0"/>
              <a:t> Flu</a:t>
            </a:r>
            <a:r>
              <a:rPr lang="hu-HU" altLang="en-US" dirty="0" err="1"/>
              <a:t>x-density</a:t>
            </a:r>
            <a:r>
              <a:rPr lang="en-US" altLang="en-US" dirty="0"/>
              <a:t> </a:t>
            </a:r>
          </a:p>
          <a:p>
            <a:endParaRPr lang="en-US" altLang="en-US" sz="1200" dirty="0"/>
          </a:p>
          <a:p>
            <a:r>
              <a:rPr lang="hu-HU" altLang="en-US" dirty="0" err="1"/>
              <a:t>where</a:t>
            </a:r>
            <a:r>
              <a:rPr lang="en-US" altLang="en-US" dirty="0"/>
              <a:t>:</a:t>
            </a:r>
          </a:p>
          <a:p>
            <a:endParaRPr lang="en-US" altLang="en-US" sz="1200" dirty="0"/>
          </a:p>
          <a:p>
            <a:pPr>
              <a:buFontTx/>
              <a:buChar char="•"/>
            </a:pPr>
            <a:r>
              <a:rPr lang="en-US" altLang="en-US" dirty="0"/>
              <a:t> B </a:t>
            </a:r>
            <a:r>
              <a:rPr lang="hu-HU" altLang="en-US" dirty="0" err="1"/>
              <a:t>the</a:t>
            </a:r>
            <a:r>
              <a:rPr lang="hu-HU" altLang="en-US" dirty="0"/>
              <a:t> </a:t>
            </a:r>
            <a:r>
              <a:rPr lang="en-US" altLang="en-US" dirty="0" err="1"/>
              <a:t>magneti</a:t>
            </a:r>
            <a:r>
              <a:rPr lang="hu-HU" altLang="en-US" dirty="0"/>
              <a:t>c</a:t>
            </a:r>
            <a:r>
              <a:rPr lang="en-US" altLang="en-US" dirty="0"/>
              <a:t> Flu</a:t>
            </a:r>
            <a:r>
              <a:rPr lang="hu-HU" altLang="en-US" dirty="0" err="1"/>
              <a:t>x-density</a:t>
            </a:r>
            <a:r>
              <a:rPr lang="en-US" altLang="en-US" dirty="0"/>
              <a:t> in Newton pro </a:t>
            </a:r>
            <a:r>
              <a:rPr lang="en-US" altLang="en-US" dirty="0" err="1"/>
              <a:t>Amperemeter</a:t>
            </a:r>
            <a:r>
              <a:rPr lang="en-US" altLang="en-US" dirty="0"/>
              <a:t> [N/Am]</a:t>
            </a:r>
          </a:p>
          <a:p>
            <a:pPr>
              <a:buFontTx/>
              <a:buChar char="•"/>
            </a:pPr>
            <a:r>
              <a:rPr lang="en-US" altLang="en-US" dirty="0"/>
              <a:t> F </a:t>
            </a:r>
            <a:r>
              <a:rPr lang="hu-HU" altLang="en-US" dirty="0" err="1"/>
              <a:t>the</a:t>
            </a:r>
            <a:r>
              <a:rPr lang="hu-HU" altLang="en-US" dirty="0"/>
              <a:t> </a:t>
            </a:r>
            <a:r>
              <a:rPr lang="hu-HU" altLang="en-US" dirty="0" err="1"/>
              <a:t>force</a:t>
            </a:r>
            <a:r>
              <a:rPr lang="hu-HU" altLang="en-US" dirty="0"/>
              <a:t> </a:t>
            </a:r>
            <a:r>
              <a:rPr lang="en-US" altLang="en-US" dirty="0"/>
              <a:t>in Newton [ N ]</a:t>
            </a:r>
          </a:p>
          <a:p>
            <a:pPr>
              <a:buFontTx/>
              <a:buChar char="•"/>
            </a:pPr>
            <a:r>
              <a:rPr lang="en-US" altLang="en-US" dirty="0"/>
              <a:t> I </a:t>
            </a:r>
            <a:r>
              <a:rPr lang="hu-HU" altLang="en-US" dirty="0" err="1"/>
              <a:t>the</a:t>
            </a:r>
            <a:r>
              <a:rPr lang="hu-HU" altLang="en-US" dirty="0"/>
              <a:t> </a:t>
            </a:r>
            <a:r>
              <a:rPr lang="hu-HU" altLang="en-US" dirty="0" err="1"/>
              <a:t>current</a:t>
            </a:r>
            <a:r>
              <a:rPr lang="en-US" altLang="en-US" dirty="0"/>
              <a:t>in </a:t>
            </a:r>
            <a:r>
              <a:rPr lang="en-US" altLang="en-US" dirty="0" err="1"/>
              <a:t>Amper</a:t>
            </a:r>
            <a:r>
              <a:rPr lang="hu-HU" altLang="en-US" dirty="0"/>
              <a:t>e</a:t>
            </a:r>
            <a:r>
              <a:rPr lang="en-US" altLang="en-US" dirty="0"/>
              <a:t> [ A ]</a:t>
            </a:r>
          </a:p>
          <a:p>
            <a:pPr>
              <a:buFontTx/>
              <a:buChar char="•"/>
            </a:pPr>
            <a:r>
              <a:rPr lang="en-US" altLang="en-US" dirty="0"/>
              <a:t> l </a:t>
            </a:r>
            <a:r>
              <a:rPr lang="hu-HU" altLang="en-US" dirty="0" err="1"/>
              <a:t>the</a:t>
            </a:r>
            <a:r>
              <a:rPr lang="hu-HU" altLang="en-US" dirty="0"/>
              <a:t> </a:t>
            </a:r>
            <a:r>
              <a:rPr lang="hu-HU" altLang="en-US" dirty="0" err="1"/>
              <a:t>length</a:t>
            </a:r>
            <a:r>
              <a:rPr lang="hu-HU" altLang="en-US" dirty="0"/>
              <a:t> of </a:t>
            </a:r>
            <a:r>
              <a:rPr lang="hu-HU" altLang="en-US" dirty="0" err="1"/>
              <a:t>the</a:t>
            </a:r>
            <a:r>
              <a:rPr lang="hu-HU" altLang="en-US" dirty="0"/>
              <a:t> </a:t>
            </a:r>
            <a:r>
              <a:rPr lang="hu-HU" altLang="en-US" dirty="0" err="1"/>
              <a:t>leader</a:t>
            </a:r>
            <a:r>
              <a:rPr lang="en-US" altLang="en-US" dirty="0"/>
              <a:t> [ m ]</a:t>
            </a:r>
          </a:p>
        </p:txBody>
      </p:sp>
      <p:sp>
        <p:nvSpPr>
          <p:cNvPr id="23564" name="Rectangle 12"/>
          <p:cNvSpPr>
            <a:spLocks noChangeArrowheads="1"/>
          </p:cNvSpPr>
          <p:nvPr/>
        </p:nvSpPr>
        <p:spPr bwMode="auto">
          <a:xfrm>
            <a:off x="0" y="4953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aphicFrame>
        <p:nvGraphicFramePr>
          <p:cNvPr id="14341" name="Object 16"/>
          <p:cNvGraphicFramePr>
            <a:graphicFrameLocks noChangeAspect="1"/>
          </p:cNvGraphicFramePr>
          <p:nvPr/>
        </p:nvGraphicFramePr>
        <p:xfrm>
          <a:off x="3962400" y="2273300"/>
          <a:ext cx="5181600" cy="4584700"/>
        </p:xfrm>
        <a:graphic>
          <a:graphicData uri="http://schemas.openxmlformats.org/presentationml/2006/ole">
            <mc:AlternateContent xmlns:mc="http://schemas.openxmlformats.org/markup-compatibility/2006">
              <mc:Choice xmlns:v="urn:schemas-microsoft-com:vml" Requires="v">
                <p:oleObj spid="_x0000_s8195" name="Image" r:id="rId5" imgW="11658708" imgH="10322831" progId="Photoshop.Image.8">
                  <p:embed/>
                </p:oleObj>
              </mc:Choice>
              <mc:Fallback>
                <p:oleObj name="Image" r:id="rId5" imgW="11658708" imgH="10322831" progId="Photoshop.Image.8">
                  <p:embed/>
                  <p:pic>
                    <p:nvPicPr>
                      <p:cNvPr id="14341"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273300"/>
                        <a:ext cx="51816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3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0"/>
            <a:ext cx="9144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u-HU" altLang="en-US" dirty="0" err="1"/>
              <a:t>Example</a:t>
            </a:r>
            <a:r>
              <a:rPr lang="en-US" altLang="en-US" dirty="0"/>
              <a:t>:</a:t>
            </a:r>
          </a:p>
          <a:p>
            <a:endParaRPr lang="en-US" altLang="en-US" sz="1000" dirty="0"/>
          </a:p>
          <a:p>
            <a:pPr algn="just"/>
            <a:r>
              <a:rPr lang="hu-HU" altLang="en-US" dirty="0" err="1"/>
              <a:t>In</a:t>
            </a:r>
            <a:r>
              <a:rPr lang="hu-HU" altLang="en-US" dirty="0"/>
              <a:t> a </a:t>
            </a:r>
            <a:r>
              <a:rPr lang="hu-HU" altLang="en-US" dirty="0" err="1"/>
              <a:t>current</a:t>
            </a:r>
            <a:r>
              <a:rPr lang="hu-HU" altLang="en-US" dirty="0"/>
              <a:t> </a:t>
            </a:r>
            <a:r>
              <a:rPr lang="hu-HU" altLang="en-US" dirty="0" err="1"/>
              <a:t>flown</a:t>
            </a:r>
            <a:r>
              <a:rPr lang="hu-HU" altLang="en-US" dirty="0"/>
              <a:t> </a:t>
            </a:r>
            <a:r>
              <a:rPr lang="hu-HU" altLang="en-US" dirty="0" err="1"/>
              <a:t>electric</a:t>
            </a:r>
            <a:r>
              <a:rPr lang="hu-HU" altLang="en-US" dirty="0"/>
              <a:t> </a:t>
            </a:r>
            <a:r>
              <a:rPr lang="hu-HU" altLang="en-US" dirty="0" err="1"/>
              <a:t>leader</a:t>
            </a:r>
            <a:r>
              <a:rPr lang="hu-HU" altLang="en-US" dirty="0"/>
              <a:t> of </a:t>
            </a:r>
            <a:r>
              <a:rPr lang="en-US" altLang="en-US" dirty="0"/>
              <a:t>0</a:t>
            </a:r>
            <a:r>
              <a:rPr lang="hu-HU" altLang="en-US" dirty="0"/>
              <a:t>.</a:t>
            </a:r>
            <a:r>
              <a:rPr lang="en-US" altLang="en-US" dirty="0"/>
              <a:t>50 </a:t>
            </a:r>
            <a:r>
              <a:rPr lang="hu-HU" altLang="en-US" dirty="0"/>
              <a:t>m</a:t>
            </a:r>
            <a:r>
              <a:rPr lang="en-US" altLang="en-US" dirty="0" err="1"/>
              <a:t>eter</a:t>
            </a:r>
            <a:r>
              <a:rPr lang="en-US" altLang="en-US" dirty="0"/>
              <a:t> </a:t>
            </a:r>
            <a:r>
              <a:rPr lang="hu-HU" altLang="en-US" dirty="0" err="1"/>
              <a:t>flows</a:t>
            </a:r>
            <a:r>
              <a:rPr lang="hu-HU" altLang="en-US" dirty="0"/>
              <a:t> </a:t>
            </a:r>
            <a:r>
              <a:rPr lang="hu-HU" altLang="en-US" dirty="0" err="1"/>
              <a:t>electric</a:t>
            </a:r>
            <a:r>
              <a:rPr lang="hu-HU" altLang="en-US" dirty="0"/>
              <a:t> </a:t>
            </a:r>
            <a:r>
              <a:rPr lang="hu-HU" altLang="en-US" dirty="0" err="1"/>
              <a:t>current</a:t>
            </a:r>
            <a:r>
              <a:rPr lang="hu-HU" altLang="en-US" dirty="0"/>
              <a:t> of </a:t>
            </a:r>
            <a:r>
              <a:rPr lang="en-US" altLang="en-US" dirty="0"/>
              <a:t>5 </a:t>
            </a:r>
            <a:r>
              <a:rPr lang="en-US" altLang="en-US" dirty="0" err="1"/>
              <a:t>Amper</a:t>
            </a:r>
            <a:r>
              <a:rPr lang="hu-HU" altLang="en-US" dirty="0"/>
              <a:t>s</a:t>
            </a:r>
            <a:r>
              <a:rPr lang="en-US" altLang="en-US" dirty="0"/>
              <a:t>. </a:t>
            </a:r>
            <a:r>
              <a:rPr lang="hu-HU" altLang="en-US" dirty="0"/>
              <a:t>The </a:t>
            </a:r>
            <a:r>
              <a:rPr lang="hu-HU" altLang="en-US" dirty="0" err="1"/>
              <a:t>acting</a:t>
            </a:r>
            <a:r>
              <a:rPr lang="hu-HU" altLang="en-US" dirty="0"/>
              <a:t> </a:t>
            </a:r>
            <a:r>
              <a:rPr lang="hu-HU" altLang="en-US" dirty="0" err="1"/>
              <a:t>force</a:t>
            </a:r>
            <a:r>
              <a:rPr lang="hu-HU" altLang="en-US" dirty="0"/>
              <a:t> is </a:t>
            </a:r>
            <a:r>
              <a:rPr lang="en-US" altLang="en-US" dirty="0"/>
              <a:t>0</a:t>
            </a:r>
            <a:r>
              <a:rPr lang="hu-HU" altLang="en-US" dirty="0"/>
              <a:t>.</a:t>
            </a:r>
            <a:r>
              <a:rPr lang="en-US" altLang="en-US" dirty="0"/>
              <a:t>6 Newton. </a:t>
            </a:r>
            <a:endParaRPr lang="hu-HU" altLang="en-US" dirty="0"/>
          </a:p>
          <a:p>
            <a:pPr algn="just"/>
            <a:r>
              <a:rPr lang="hu-HU" altLang="en-US" dirty="0" err="1"/>
              <a:t>Determne</a:t>
            </a:r>
            <a:r>
              <a:rPr lang="hu-HU" altLang="en-US" dirty="0"/>
              <a:t> </a:t>
            </a:r>
            <a:r>
              <a:rPr lang="hu-HU" altLang="en-US" dirty="0" err="1"/>
              <a:t>the</a:t>
            </a:r>
            <a:r>
              <a:rPr lang="hu-HU" altLang="en-US" dirty="0"/>
              <a:t> </a:t>
            </a:r>
            <a:r>
              <a:rPr lang="hu-HU" altLang="en-US" dirty="0" err="1"/>
              <a:t>magnetic</a:t>
            </a:r>
            <a:r>
              <a:rPr lang="hu-HU" altLang="en-US" dirty="0"/>
              <a:t> </a:t>
            </a:r>
            <a:r>
              <a:rPr lang="hu-HU" altLang="en-US" dirty="0" err="1"/>
              <a:t>flux-density</a:t>
            </a:r>
            <a:endParaRPr lang="en-US" altLang="en-US" dirty="0"/>
          </a:p>
        </p:txBody>
      </p:sp>
      <p:sp>
        <p:nvSpPr>
          <p:cNvPr id="37893" name="Rectangle 5"/>
          <p:cNvSpPr>
            <a:spLocks noChangeArrowheads="1"/>
          </p:cNvSpPr>
          <p:nvPr/>
        </p:nvSpPr>
        <p:spPr bwMode="auto">
          <a:xfrm>
            <a:off x="0" y="4953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nvGrpSpPr>
          <p:cNvPr id="37894" name="Group 6"/>
          <p:cNvGrpSpPr>
            <a:grpSpLocks/>
          </p:cNvGrpSpPr>
          <p:nvPr/>
        </p:nvGrpSpPr>
        <p:grpSpPr bwMode="auto">
          <a:xfrm>
            <a:off x="0" y="1749425"/>
            <a:ext cx="9144000" cy="3459163"/>
            <a:chOff x="0" y="3168"/>
            <a:chExt cx="5760" cy="2179"/>
          </a:xfrm>
        </p:grpSpPr>
        <p:graphicFrame>
          <p:nvGraphicFramePr>
            <p:cNvPr id="15365" name="Object 7"/>
            <p:cNvGraphicFramePr>
              <a:graphicFrameLocks noChangeAspect="1"/>
            </p:cNvGraphicFramePr>
            <p:nvPr>
              <p:extLst>
                <p:ext uri="{D42A27DB-BD31-4B8C-83A1-F6EECF244321}">
                  <p14:modId xmlns:p14="http://schemas.microsoft.com/office/powerpoint/2010/main" val="1613536325"/>
                </p:ext>
              </p:extLst>
            </p:nvPr>
          </p:nvGraphicFramePr>
          <p:xfrm>
            <a:off x="1428" y="4694"/>
            <a:ext cx="2626" cy="653"/>
          </p:xfrm>
          <a:graphic>
            <a:graphicData uri="http://schemas.openxmlformats.org/presentationml/2006/ole">
              <mc:AlternateContent xmlns:mc="http://schemas.openxmlformats.org/markup-compatibility/2006">
                <mc:Choice xmlns:v="urn:schemas-microsoft-com:vml" Requires="v">
                  <p:oleObj spid="_x0000_s9218" name="Equation" r:id="rId3" imgW="1739880" imgH="431640" progId="Equation.3">
                    <p:embed/>
                  </p:oleObj>
                </mc:Choice>
                <mc:Fallback>
                  <p:oleObj name="Equation" r:id="rId3" imgW="1739880" imgH="431640" progId="Equation.3">
                    <p:embed/>
                    <p:pic>
                      <p:nvPicPr>
                        <p:cNvPr id="15365" name="Object 7"/>
                        <p:cNvPicPr>
                          <a:picLocks noChangeAspect="1" noChangeArrowheads="1"/>
                        </p:cNvPicPr>
                        <p:nvPr/>
                      </p:nvPicPr>
                      <p:blipFill>
                        <a:blip r:embed="rId4"/>
                        <a:srcRect/>
                        <a:stretch>
                          <a:fillRect/>
                        </a:stretch>
                      </p:blipFill>
                      <p:spPr bwMode="auto">
                        <a:xfrm>
                          <a:off x="1428" y="4694"/>
                          <a:ext cx="2626" cy="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Rectangle 8"/>
            <p:cNvSpPr>
              <a:spLocks noChangeArrowheads="1"/>
            </p:cNvSpPr>
            <p:nvPr/>
          </p:nvSpPr>
          <p:spPr bwMode="auto">
            <a:xfrm>
              <a:off x="0" y="3168"/>
              <a:ext cx="5760" cy="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u-HU" altLang="en-US" dirty="0" err="1"/>
                <a:t>Solution</a:t>
              </a:r>
              <a:r>
                <a:rPr lang="en-US" altLang="en-US" dirty="0"/>
                <a:t>: </a:t>
              </a:r>
              <a:br>
                <a:rPr lang="hu-HU" altLang="en-US" dirty="0"/>
              </a:br>
              <a:r>
                <a:rPr lang="en-US" altLang="en-US" dirty="0"/>
                <a:t>l = 0</a:t>
              </a:r>
              <a:r>
                <a:rPr lang="hu-HU" altLang="en-US" dirty="0"/>
                <a:t>.</a:t>
              </a:r>
              <a:r>
                <a:rPr lang="en-US" altLang="en-US" dirty="0"/>
                <a:t>50m</a:t>
              </a:r>
              <a:br>
                <a:rPr lang="hu-HU" altLang="en-US" dirty="0"/>
              </a:br>
              <a:r>
                <a:rPr lang="en-US" altLang="en-US" dirty="0"/>
                <a:t>I = 5A </a:t>
              </a:r>
              <a:r>
                <a:rPr lang="hu-HU" altLang="en-US" dirty="0"/>
                <a:t>and </a:t>
              </a:r>
              <a:br>
                <a:rPr lang="hu-HU" altLang="en-US" dirty="0"/>
              </a:br>
              <a:r>
                <a:rPr lang="en-US" altLang="en-US" dirty="0"/>
                <a:t>F = 0</a:t>
              </a:r>
              <a:r>
                <a:rPr lang="hu-HU" altLang="en-US" dirty="0"/>
                <a:t>.</a:t>
              </a:r>
              <a:r>
                <a:rPr lang="en-US" altLang="en-US" dirty="0"/>
                <a:t>6N</a:t>
              </a:r>
              <a:br>
                <a:rPr lang="hu-HU" altLang="en-US" dirty="0"/>
              </a:br>
              <a:br>
                <a:rPr lang="hu-HU" altLang="en-US" dirty="0"/>
              </a:br>
              <a:r>
                <a:rPr lang="hu-HU" altLang="en-US" dirty="0" err="1"/>
                <a:t>After</a:t>
              </a:r>
              <a:r>
                <a:rPr lang="hu-HU" altLang="en-US" dirty="0"/>
                <a:t> </a:t>
              </a:r>
              <a:r>
                <a:rPr lang="hu-HU" altLang="en-US" dirty="0" err="1"/>
                <a:t>substitution</a:t>
              </a:r>
              <a:r>
                <a:rPr lang="hu-HU" altLang="en-US" dirty="0"/>
                <a:t> of </a:t>
              </a:r>
              <a:r>
                <a:rPr lang="hu-HU" altLang="en-US" dirty="0" err="1"/>
                <a:t>the</a:t>
              </a:r>
              <a:r>
                <a:rPr lang="hu-HU" altLang="en-US" dirty="0"/>
                <a:t> </a:t>
              </a:r>
              <a:r>
                <a:rPr lang="hu-HU" altLang="en-US" dirty="0" err="1"/>
                <a:t>values</a:t>
              </a:r>
              <a:r>
                <a:rPr lang="hu-HU" altLang="en-US" dirty="0"/>
                <a:t>:</a:t>
              </a:r>
              <a:endParaRPr lang="en-US"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378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89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dirty="0" err="1"/>
              <a:t>Magnetic</a:t>
            </a:r>
            <a:r>
              <a:rPr lang="hu-HU" altLang="en-US" dirty="0"/>
              <a:t> </a:t>
            </a:r>
            <a:r>
              <a:rPr lang="hu-HU" altLang="en-US" dirty="0" err="1"/>
              <a:t>flux-density</a:t>
            </a:r>
            <a:endParaRPr lang="en-US" altLang="en-US" dirty="0"/>
          </a:p>
          <a:p>
            <a:endParaRPr lang="en-US" altLang="en-US" dirty="0"/>
          </a:p>
          <a:p>
            <a:r>
              <a:rPr lang="hu-HU" altLang="en-US" dirty="0" err="1"/>
              <a:t>When</a:t>
            </a:r>
            <a:r>
              <a:rPr lang="hu-HU" altLang="en-US" dirty="0"/>
              <a:t> a </a:t>
            </a:r>
            <a:r>
              <a:rPr lang="hu-HU" altLang="en-US" dirty="0" err="1"/>
              <a:t>current</a:t>
            </a:r>
            <a:r>
              <a:rPr lang="hu-HU" altLang="en-US" dirty="0"/>
              <a:t> </a:t>
            </a:r>
            <a:r>
              <a:rPr lang="hu-HU" altLang="en-US" dirty="0" err="1"/>
              <a:t>leading</a:t>
            </a:r>
            <a:r>
              <a:rPr lang="hu-HU" altLang="en-US" dirty="0"/>
              <a:t> </a:t>
            </a:r>
            <a:r>
              <a:rPr lang="hu-HU" altLang="en-US" dirty="0" err="1"/>
              <a:t>leader</a:t>
            </a:r>
            <a:r>
              <a:rPr lang="hu-HU" altLang="en-US" dirty="0"/>
              <a:t> is </a:t>
            </a:r>
            <a:r>
              <a:rPr lang="hu-HU" altLang="en-US" dirty="0" err="1"/>
              <a:t>not</a:t>
            </a:r>
            <a:r>
              <a:rPr lang="hu-HU" altLang="en-US" dirty="0"/>
              <a:t> </a:t>
            </a:r>
            <a:r>
              <a:rPr lang="hu-HU" altLang="en-US" dirty="0" err="1"/>
              <a:t>perpendicular</a:t>
            </a:r>
            <a:r>
              <a:rPr lang="hu-HU" altLang="en-US" dirty="0"/>
              <a:t> </a:t>
            </a:r>
            <a:r>
              <a:rPr lang="hu-HU" altLang="en-US" dirty="0" err="1"/>
              <a:t>to</a:t>
            </a:r>
            <a:r>
              <a:rPr lang="hu-HU" altLang="en-US" dirty="0"/>
              <a:t> </a:t>
            </a:r>
            <a:r>
              <a:rPr lang="hu-HU" altLang="en-US" dirty="0" err="1"/>
              <a:t>the</a:t>
            </a:r>
            <a:r>
              <a:rPr lang="hu-HU" altLang="en-US" dirty="0"/>
              <a:t> </a:t>
            </a:r>
            <a:r>
              <a:rPr lang="hu-HU" altLang="en-US" dirty="0" err="1"/>
              <a:t>magnetic</a:t>
            </a:r>
            <a:r>
              <a:rPr lang="hu-HU" altLang="en-US" dirty="0"/>
              <a:t> </a:t>
            </a:r>
            <a:r>
              <a:rPr lang="hu-HU" altLang="en-US" dirty="0" err="1"/>
              <a:t>field</a:t>
            </a:r>
            <a:r>
              <a:rPr lang="hu-HU" altLang="en-US" dirty="0"/>
              <a:t>: </a:t>
            </a:r>
            <a:r>
              <a:rPr lang="hu-HU" altLang="en-US" dirty="0" err="1"/>
              <a:t>Magnetic</a:t>
            </a:r>
            <a:r>
              <a:rPr lang="hu-HU" altLang="en-US" dirty="0"/>
              <a:t> </a:t>
            </a:r>
            <a:r>
              <a:rPr lang="hu-HU" altLang="en-US" dirty="0" err="1"/>
              <a:t>flux-density</a:t>
            </a:r>
            <a:r>
              <a:rPr lang="hu-HU" altLang="en-US" dirty="0"/>
              <a:t> </a:t>
            </a:r>
            <a:r>
              <a:rPr lang="hu-HU" altLang="en-US" dirty="0" err="1"/>
              <a:t>equation</a:t>
            </a:r>
            <a:endParaRPr lang="en-US" altLang="en-US" dirty="0"/>
          </a:p>
          <a:p>
            <a:endParaRPr lang="en-US" altLang="en-US" dirty="0"/>
          </a:p>
          <a:p>
            <a:r>
              <a:rPr lang="hu-HU" altLang="en-US" dirty="0" err="1"/>
              <a:t>Where</a:t>
            </a:r>
            <a:r>
              <a:rPr lang="en-US" altLang="en-US" dirty="0"/>
              <a:t>:</a:t>
            </a:r>
          </a:p>
          <a:p>
            <a:endParaRPr lang="en-US" altLang="en-US" dirty="0"/>
          </a:p>
          <a:p>
            <a:pPr>
              <a:buFontTx/>
              <a:buChar char="•"/>
            </a:pPr>
            <a:r>
              <a:rPr lang="hu-HU" altLang="en-US" dirty="0"/>
              <a:t> </a:t>
            </a:r>
            <a:r>
              <a:rPr lang="en-US" altLang="en-US" dirty="0"/>
              <a:t>B </a:t>
            </a:r>
            <a:r>
              <a:rPr lang="hu-HU" altLang="en-US" dirty="0" err="1"/>
              <a:t>the</a:t>
            </a:r>
            <a:r>
              <a:rPr lang="hu-HU" altLang="en-US" dirty="0"/>
              <a:t> </a:t>
            </a:r>
            <a:r>
              <a:rPr lang="en-US" altLang="en-US" dirty="0" err="1"/>
              <a:t>magneti</a:t>
            </a:r>
            <a:r>
              <a:rPr lang="hu-HU" altLang="en-US" dirty="0"/>
              <a:t>c</a:t>
            </a:r>
            <a:r>
              <a:rPr lang="en-US" altLang="en-US" dirty="0"/>
              <a:t> Flu</a:t>
            </a:r>
            <a:r>
              <a:rPr lang="hu-HU" altLang="en-US" dirty="0" err="1"/>
              <a:t>x-density</a:t>
            </a:r>
            <a:r>
              <a:rPr lang="en-US" altLang="en-US" dirty="0"/>
              <a:t> in Newton pro </a:t>
            </a:r>
            <a:r>
              <a:rPr lang="en-US" altLang="en-US" dirty="0" err="1"/>
              <a:t>Amperemeter</a:t>
            </a:r>
            <a:r>
              <a:rPr lang="en-US" altLang="en-US" dirty="0"/>
              <a:t> [N/Am]</a:t>
            </a:r>
          </a:p>
          <a:p>
            <a:pPr>
              <a:buFontTx/>
              <a:buChar char="•"/>
            </a:pPr>
            <a:r>
              <a:rPr lang="en-US" altLang="en-US" dirty="0"/>
              <a:t> F </a:t>
            </a:r>
            <a:r>
              <a:rPr lang="hu-HU" altLang="en-US" dirty="0" err="1"/>
              <a:t>the</a:t>
            </a:r>
            <a:r>
              <a:rPr lang="hu-HU" altLang="en-US" dirty="0"/>
              <a:t> </a:t>
            </a:r>
            <a:r>
              <a:rPr lang="hu-HU" altLang="en-US" dirty="0" err="1"/>
              <a:t>force</a:t>
            </a:r>
            <a:r>
              <a:rPr lang="hu-HU" altLang="en-US" dirty="0"/>
              <a:t> </a:t>
            </a:r>
            <a:r>
              <a:rPr lang="en-US" altLang="en-US" dirty="0"/>
              <a:t>in Newton [ N ]</a:t>
            </a:r>
          </a:p>
          <a:p>
            <a:pPr>
              <a:buFontTx/>
              <a:buChar char="•"/>
            </a:pPr>
            <a:r>
              <a:rPr lang="en-US" altLang="en-US" dirty="0"/>
              <a:t> I </a:t>
            </a:r>
            <a:r>
              <a:rPr lang="hu-HU" altLang="en-US" dirty="0" err="1"/>
              <a:t>the</a:t>
            </a:r>
            <a:r>
              <a:rPr lang="hu-HU" altLang="en-US" dirty="0"/>
              <a:t> </a:t>
            </a:r>
            <a:r>
              <a:rPr lang="hu-HU" altLang="en-US" dirty="0" err="1"/>
              <a:t>current</a:t>
            </a:r>
            <a:r>
              <a:rPr lang="en-US" altLang="en-US" dirty="0"/>
              <a:t>in Ampere [ A ]</a:t>
            </a:r>
          </a:p>
          <a:p>
            <a:pPr>
              <a:buFontTx/>
              <a:buChar char="•"/>
            </a:pPr>
            <a:r>
              <a:rPr lang="en-US" altLang="en-US" dirty="0"/>
              <a:t> l </a:t>
            </a:r>
            <a:r>
              <a:rPr lang="hu-HU" altLang="en-US" dirty="0" err="1"/>
              <a:t>the</a:t>
            </a:r>
            <a:r>
              <a:rPr lang="hu-HU" altLang="en-US" dirty="0"/>
              <a:t> </a:t>
            </a:r>
            <a:r>
              <a:rPr lang="hu-HU" altLang="en-US" dirty="0" err="1"/>
              <a:t>length</a:t>
            </a:r>
            <a:r>
              <a:rPr lang="hu-HU" altLang="en-US" dirty="0"/>
              <a:t> of </a:t>
            </a:r>
            <a:r>
              <a:rPr lang="hu-HU" altLang="en-US" dirty="0" err="1"/>
              <a:t>the</a:t>
            </a:r>
            <a:r>
              <a:rPr lang="hu-HU" altLang="en-US" dirty="0"/>
              <a:t> </a:t>
            </a:r>
            <a:r>
              <a:rPr lang="hu-HU" altLang="en-US" dirty="0" err="1"/>
              <a:t>leader</a:t>
            </a:r>
            <a:r>
              <a:rPr lang="en-US" altLang="en-US" dirty="0"/>
              <a:t> [ m ]</a:t>
            </a:r>
          </a:p>
          <a:p>
            <a:pPr>
              <a:buFontTx/>
              <a:buChar char="•"/>
            </a:pPr>
            <a:r>
              <a:rPr lang="en-US" altLang="en-US" dirty="0"/>
              <a:t> </a:t>
            </a:r>
            <a:r>
              <a:rPr lang="en-US" altLang="en-US" dirty="0">
                <a:sym typeface="Symbol" panose="05050102010706020507" pitchFamily="18" charset="2"/>
              </a:rPr>
              <a:t></a:t>
            </a:r>
            <a:r>
              <a:rPr lang="en-US" altLang="en-US" dirty="0"/>
              <a:t> </a:t>
            </a:r>
            <a:r>
              <a:rPr lang="hu-HU" altLang="en-US" dirty="0" err="1"/>
              <a:t>the</a:t>
            </a:r>
            <a:r>
              <a:rPr lang="hu-HU" altLang="en-US" dirty="0"/>
              <a:t> </a:t>
            </a:r>
            <a:r>
              <a:rPr lang="hu-HU" altLang="en-US" dirty="0" err="1"/>
              <a:t>angle</a:t>
            </a:r>
            <a:r>
              <a:rPr lang="hu-HU" altLang="en-US" dirty="0"/>
              <a:t> </a:t>
            </a:r>
            <a:r>
              <a:rPr lang="hu-HU" altLang="en-US" dirty="0" err="1"/>
              <a:t>between</a:t>
            </a:r>
            <a:r>
              <a:rPr lang="hu-HU" altLang="en-US" dirty="0"/>
              <a:t> </a:t>
            </a:r>
            <a:r>
              <a:rPr lang="hu-HU" altLang="en-US" dirty="0" err="1"/>
              <a:t>leader</a:t>
            </a:r>
            <a:r>
              <a:rPr lang="hu-HU" altLang="en-US" dirty="0"/>
              <a:t> and </a:t>
            </a:r>
            <a:r>
              <a:rPr lang="hu-HU" altLang="en-US" dirty="0" err="1"/>
              <a:t>field</a:t>
            </a:r>
            <a:r>
              <a:rPr lang="hu-HU" altLang="en-US" dirty="0"/>
              <a:t>.</a:t>
            </a:r>
            <a:endParaRPr lang="en-US" altLang="en-US" dirty="0"/>
          </a:p>
        </p:txBody>
      </p:sp>
      <p:graphicFrame>
        <p:nvGraphicFramePr>
          <p:cNvPr id="16387" name="Object 5"/>
          <p:cNvGraphicFramePr>
            <a:graphicFrameLocks noChangeAspect="1"/>
          </p:cNvGraphicFramePr>
          <p:nvPr/>
        </p:nvGraphicFramePr>
        <p:xfrm>
          <a:off x="4356100" y="1268413"/>
          <a:ext cx="2373313" cy="1101725"/>
        </p:xfrm>
        <a:graphic>
          <a:graphicData uri="http://schemas.openxmlformats.org/presentationml/2006/ole">
            <mc:AlternateContent xmlns:mc="http://schemas.openxmlformats.org/markup-compatibility/2006">
              <mc:Choice xmlns:v="urn:schemas-microsoft-com:vml" Requires="v">
                <p:oleObj spid="_x0000_s10242" name="Equation" r:id="rId3" imgW="990600" imgH="457200" progId="Equation.3">
                  <p:embed/>
                </p:oleObj>
              </mc:Choice>
              <mc:Fallback>
                <p:oleObj name="Equation" r:id="rId3" imgW="990600" imgH="457200" progId="Equation.3">
                  <p:embed/>
                  <p:pic>
                    <p:nvPicPr>
                      <p:cNvPr id="1638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268413"/>
                        <a:ext cx="2373313"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533400"/>
            <a:ext cx="9144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22250" algn="l"/>
              </a:tabLst>
              <a:defRPr sz="2400">
                <a:solidFill>
                  <a:schemeClr val="tx1"/>
                </a:solidFill>
                <a:latin typeface="Times New Roman" panose="02020603050405020304" pitchFamily="18" charset="0"/>
              </a:defRPr>
            </a:lvl1pPr>
            <a:lvl2pPr marL="742950" indent="-285750">
              <a:tabLst>
                <a:tab pos="222250" algn="l"/>
              </a:tabLst>
              <a:defRPr sz="2400">
                <a:solidFill>
                  <a:schemeClr val="tx1"/>
                </a:solidFill>
                <a:latin typeface="Times New Roman" panose="02020603050405020304" pitchFamily="18" charset="0"/>
              </a:defRPr>
            </a:lvl2pPr>
            <a:lvl3pPr marL="1143000" indent="-228600">
              <a:tabLst>
                <a:tab pos="222250" algn="l"/>
              </a:tabLst>
              <a:defRPr sz="2400">
                <a:solidFill>
                  <a:schemeClr val="tx1"/>
                </a:solidFill>
                <a:latin typeface="Times New Roman" panose="02020603050405020304" pitchFamily="18" charset="0"/>
              </a:defRPr>
            </a:lvl3pPr>
            <a:lvl4pPr marL="1600200" indent="-228600">
              <a:tabLst>
                <a:tab pos="222250" algn="l"/>
              </a:tabLst>
              <a:defRPr sz="2400">
                <a:solidFill>
                  <a:schemeClr val="tx1"/>
                </a:solidFill>
                <a:latin typeface="Times New Roman" panose="02020603050405020304" pitchFamily="18" charset="0"/>
              </a:defRPr>
            </a:lvl4pPr>
            <a:lvl5pPr marL="2057400" indent="-228600">
              <a:tabLst>
                <a:tab pos="22225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2225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2225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2225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22250" algn="l"/>
              </a:tabLst>
              <a:defRPr sz="2400">
                <a:solidFill>
                  <a:schemeClr val="tx1"/>
                </a:solidFill>
                <a:latin typeface="Times New Roman" panose="02020603050405020304" pitchFamily="18" charset="0"/>
              </a:defRPr>
            </a:lvl9pPr>
          </a:lstStyle>
          <a:p>
            <a:endParaRPr lang="en-US" altLang="en-US" dirty="0"/>
          </a:p>
          <a:p>
            <a:endParaRPr lang="en-US" altLang="en-US" dirty="0"/>
          </a:p>
          <a:p>
            <a:r>
              <a:rPr lang="en-US" altLang="en-US" dirty="0" err="1"/>
              <a:t>Magneti</a:t>
            </a:r>
            <a:r>
              <a:rPr lang="hu-HU" altLang="en-US" dirty="0"/>
              <a:t>c</a:t>
            </a:r>
            <a:r>
              <a:rPr lang="en-US" altLang="en-US" dirty="0"/>
              <a:t> </a:t>
            </a:r>
            <a:r>
              <a:rPr lang="hu-HU" altLang="en-US" dirty="0"/>
              <a:t>fi</a:t>
            </a:r>
            <a:r>
              <a:rPr lang="en-US" altLang="en-US" dirty="0" err="1"/>
              <a:t>eld</a:t>
            </a:r>
            <a:endParaRPr lang="en-US" altLang="en-US" dirty="0"/>
          </a:p>
          <a:p>
            <a:endParaRPr lang="en-US" altLang="en-US" sz="1200" dirty="0"/>
          </a:p>
          <a:p>
            <a:r>
              <a:rPr lang="hu-HU" altLang="en-US" dirty="0" err="1"/>
              <a:t>Where</a:t>
            </a:r>
            <a:r>
              <a:rPr lang="en-US" altLang="en-US" dirty="0"/>
              <a:t>:</a:t>
            </a:r>
          </a:p>
          <a:p>
            <a:endParaRPr lang="en-US" altLang="en-US" dirty="0"/>
          </a:p>
          <a:p>
            <a:pPr>
              <a:buFontTx/>
              <a:buChar char="•"/>
            </a:pPr>
            <a:r>
              <a:rPr lang="en-US" altLang="en-US" dirty="0"/>
              <a:t> B die magnet</a:t>
            </a:r>
            <a:r>
              <a:rPr lang="hu-HU" altLang="en-US" dirty="0"/>
              <a:t>c</a:t>
            </a:r>
            <a:r>
              <a:rPr lang="en-US" altLang="en-US" dirty="0"/>
              <a:t> Flu</a:t>
            </a:r>
            <a:r>
              <a:rPr lang="hu-HU" altLang="en-US" dirty="0" err="1"/>
              <a:t>x-density</a:t>
            </a:r>
            <a:r>
              <a:rPr lang="en-US" altLang="en-US" dirty="0"/>
              <a:t> in Newton p</a:t>
            </a:r>
            <a:r>
              <a:rPr lang="hu-HU" altLang="en-US" dirty="0" err="1"/>
              <a:t>er</a:t>
            </a:r>
            <a:r>
              <a:rPr lang="en-US" altLang="en-US" dirty="0"/>
              <a:t> </a:t>
            </a:r>
            <a:r>
              <a:rPr lang="en-US" altLang="en-US" dirty="0" err="1"/>
              <a:t>Amperemeter</a:t>
            </a:r>
            <a:r>
              <a:rPr lang="en-US" altLang="en-US" dirty="0"/>
              <a:t> [N/Am]</a:t>
            </a:r>
          </a:p>
          <a:p>
            <a:pPr>
              <a:buFontTx/>
              <a:buChar char="•"/>
            </a:pPr>
            <a:r>
              <a:rPr lang="en-US" altLang="en-US" dirty="0"/>
              <a:t> </a:t>
            </a:r>
            <a:r>
              <a:rPr lang="en-US" altLang="en-US" dirty="0">
                <a:sym typeface="Symbol" panose="05050102010706020507" pitchFamily="18" charset="2"/>
              </a:rPr>
              <a:t></a:t>
            </a:r>
            <a:r>
              <a:rPr lang="en-US" altLang="en-US" baseline="-25000" dirty="0"/>
              <a:t>0</a:t>
            </a:r>
            <a:r>
              <a:rPr lang="en-US" altLang="en-US" dirty="0"/>
              <a:t> die </a:t>
            </a:r>
            <a:r>
              <a:rPr lang="en-US" altLang="en-US" dirty="0" err="1"/>
              <a:t>magneti</a:t>
            </a:r>
            <a:r>
              <a:rPr lang="hu-HU" altLang="en-US" dirty="0"/>
              <a:t>c</a:t>
            </a:r>
            <a:r>
              <a:rPr lang="en-US" altLang="en-US" dirty="0"/>
              <a:t> </a:t>
            </a:r>
            <a:r>
              <a:rPr lang="hu-HU" altLang="en-US" dirty="0"/>
              <a:t>fi</a:t>
            </a:r>
            <a:r>
              <a:rPr lang="en-US" altLang="en-US" dirty="0" err="1"/>
              <a:t>eld</a:t>
            </a:r>
            <a:r>
              <a:rPr lang="hu-HU" altLang="en-US" dirty="0"/>
              <a:t> </a:t>
            </a:r>
            <a:r>
              <a:rPr lang="en-US" altLang="en-US" dirty="0" err="1"/>
              <a:t>konstant</a:t>
            </a:r>
            <a:r>
              <a:rPr lang="en-US" altLang="en-US" dirty="0"/>
              <a:t> in </a:t>
            </a:r>
            <a:r>
              <a:rPr lang="en-US" altLang="en-US" dirty="0" err="1"/>
              <a:t>Voltsekund</a:t>
            </a:r>
            <a:r>
              <a:rPr lang="hu-HU" altLang="en-US" dirty="0"/>
              <a:t>s</a:t>
            </a:r>
            <a:r>
              <a:rPr lang="en-US" altLang="en-US" dirty="0"/>
              <a:t> </a:t>
            </a:r>
            <a:r>
              <a:rPr lang="hu-HU" altLang="en-US" dirty="0"/>
              <a:t>per</a:t>
            </a:r>
            <a:r>
              <a:rPr lang="en-US" altLang="en-US" dirty="0"/>
              <a:t> </a:t>
            </a:r>
            <a:r>
              <a:rPr lang="en-US" altLang="en-US" dirty="0" err="1"/>
              <a:t>Amperemeter</a:t>
            </a:r>
            <a:r>
              <a:rPr lang="hu-HU" altLang="en-US" dirty="0"/>
              <a:t>s</a:t>
            </a:r>
            <a:r>
              <a:rPr lang="en-US" altLang="en-US" dirty="0"/>
              <a:t>           	[Vs/Am]</a:t>
            </a:r>
          </a:p>
          <a:p>
            <a:pPr>
              <a:buFontTx/>
              <a:buChar char="•"/>
            </a:pPr>
            <a:r>
              <a:rPr lang="en-US" altLang="en-US" dirty="0"/>
              <a:t> </a:t>
            </a:r>
            <a:r>
              <a:rPr lang="en-US" altLang="en-US" dirty="0">
                <a:sym typeface="Symbol" panose="05050102010706020507" pitchFamily="18" charset="2"/>
              </a:rPr>
              <a:t></a:t>
            </a:r>
            <a:r>
              <a:rPr lang="en-US" altLang="en-US" baseline="-25000" dirty="0"/>
              <a:t>r</a:t>
            </a:r>
            <a:r>
              <a:rPr lang="en-US" altLang="en-US" dirty="0"/>
              <a:t> die </a:t>
            </a:r>
            <a:r>
              <a:rPr lang="hu-HU" altLang="en-US" dirty="0"/>
              <a:t>p</a:t>
            </a:r>
            <a:r>
              <a:rPr lang="en-US" altLang="en-US" dirty="0" err="1"/>
              <a:t>ermeabili</a:t>
            </a:r>
            <a:r>
              <a:rPr lang="hu-HU" altLang="en-US" dirty="0" err="1"/>
              <a:t>ty</a:t>
            </a:r>
            <a:endParaRPr lang="en-US" altLang="en-US" dirty="0"/>
          </a:p>
          <a:p>
            <a:pPr>
              <a:buFontTx/>
              <a:buChar char="•"/>
            </a:pPr>
            <a:r>
              <a:rPr lang="en-US" altLang="en-US" dirty="0"/>
              <a:t> H die </a:t>
            </a:r>
            <a:r>
              <a:rPr lang="en-US" altLang="en-US" dirty="0" err="1"/>
              <a:t>magneti</a:t>
            </a:r>
            <a:r>
              <a:rPr lang="hu-HU" altLang="en-US" dirty="0"/>
              <a:t>c</a:t>
            </a:r>
            <a:r>
              <a:rPr lang="en-US" altLang="en-US" dirty="0"/>
              <a:t> </a:t>
            </a:r>
            <a:r>
              <a:rPr lang="hu-HU" altLang="en-US" dirty="0"/>
              <a:t>fi</a:t>
            </a:r>
            <a:r>
              <a:rPr lang="en-US" altLang="en-US" dirty="0" err="1"/>
              <a:t>eld</a:t>
            </a:r>
            <a:r>
              <a:rPr lang="hu-HU" altLang="en-US" dirty="0"/>
              <a:t> </a:t>
            </a:r>
            <a:r>
              <a:rPr lang="en-US" altLang="en-US" dirty="0"/>
              <a:t>in Ampere </a:t>
            </a:r>
            <a:r>
              <a:rPr lang="hu-HU" altLang="en-US" dirty="0"/>
              <a:t>/ m</a:t>
            </a:r>
            <a:r>
              <a:rPr lang="en-US" altLang="en-US" dirty="0" err="1"/>
              <a:t>eter</a:t>
            </a:r>
            <a:r>
              <a:rPr lang="en-US" altLang="en-US" dirty="0"/>
              <a:t> [ A/m ]</a:t>
            </a:r>
          </a:p>
          <a:p>
            <a:endParaRPr lang="en-US" altLang="en-US" dirty="0"/>
          </a:p>
          <a:p>
            <a:r>
              <a:rPr lang="hu-HU" altLang="en-US" dirty="0" err="1"/>
              <a:t>Tip</a:t>
            </a:r>
            <a:r>
              <a:rPr lang="en-US" altLang="en-US" dirty="0"/>
              <a:t>: </a:t>
            </a:r>
            <a:r>
              <a:rPr lang="en-US" altLang="en-US" dirty="0">
                <a:sym typeface="Symbol" panose="05050102010706020507" pitchFamily="18" charset="2"/>
              </a:rPr>
              <a:t></a:t>
            </a:r>
            <a:r>
              <a:rPr lang="en-US" altLang="en-US" baseline="-25000" dirty="0"/>
              <a:t>0</a:t>
            </a:r>
            <a:r>
              <a:rPr lang="en-US" altLang="en-US" dirty="0"/>
              <a:t> = 1</a:t>
            </a:r>
            <a:r>
              <a:rPr lang="hu-HU" altLang="en-US" dirty="0"/>
              <a:t>.</a:t>
            </a:r>
            <a:r>
              <a:rPr lang="en-US" altLang="en-US" dirty="0"/>
              <a:t>2566 · 10</a:t>
            </a:r>
            <a:r>
              <a:rPr lang="en-US" altLang="en-US" baseline="30000" dirty="0"/>
              <a:t>-6</a:t>
            </a:r>
            <a:r>
              <a:rPr lang="en-US" altLang="en-US" dirty="0"/>
              <a:t> Vs/Am. </a:t>
            </a:r>
            <a:br>
              <a:rPr lang="hu-HU" altLang="en-US" dirty="0"/>
            </a:br>
            <a:r>
              <a:rPr lang="hu-HU" altLang="en-US" dirty="0"/>
              <a:t>The </a:t>
            </a:r>
            <a:r>
              <a:rPr lang="hu-HU" altLang="en-US" dirty="0" err="1"/>
              <a:t>permeability</a:t>
            </a:r>
            <a:r>
              <a:rPr lang="hu-HU" altLang="en-US" dirty="0"/>
              <a:t> is </a:t>
            </a:r>
            <a:r>
              <a:rPr lang="hu-HU" altLang="en-US" dirty="0" err="1"/>
              <a:t>depending</a:t>
            </a:r>
            <a:r>
              <a:rPr lang="hu-HU" altLang="en-US" dirty="0"/>
              <a:t> </a:t>
            </a:r>
            <a:r>
              <a:rPr lang="hu-HU" altLang="en-US" dirty="0" err="1"/>
              <a:t>on</a:t>
            </a:r>
            <a:r>
              <a:rPr lang="hu-HU" altLang="en-US" dirty="0"/>
              <a:t> </a:t>
            </a:r>
            <a:r>
              <a:rPr lang="hu-HU" altLang="en-US" dirty="0" err="1"/>
              <a:t>the</a:t>
            </a:r>
            <a:r>
              <a:rPr lang="hu-HU" altLang="en-US" dirty="0"/>
              <a:t> </a:t>
            </a:r>
            <a:r>
              <a:rPr lang="hu-HU" altLang="en-US" dirty="0" err="1"/>
              <a:t>material</a:t>
            </a:r>
            <a:r>
              <a:rPr lang="en-US" altLang="en-US" dirty="0"/>
              <a:t>.</a:t>
            </a:r>
          </a:p>
          <a:p>
            <a:endParaRPr lang="en-US" altLang="en-US" sz="1200" dirty="0"/>
          </a:p>
          <a:p>
            <a:r>
              <a:rPr lang="en-US" altLang="en-US" sz="1200" dirty="0"/>
              <a:t> </a:t>
            </a:r>
          </a:p>
        </p:txBody>
      </p:sp>
      <p:graphicFrame>
        <p:nvGraphicFramePr>
          <p:cNvPr id="17411" name="Object 3"/>
          <p:cNvGraphicFramePr>
            <a:graphicFrameLocks noChangeAspect="1"/>
          </p:cNvGraphicFramePr>
          <p:nvPr/>
        </p:nvGraphicFramePr>
        <p:xfrm>
          <a:off x="3733800" y="1676400"/>
          <a:ext cx="2209800" cy="655638"/>
        </p:xfrm>
        <a:graphic>
          <a:graphicData uri="http://schemas.openxmlformats.org/presentationml/2006/ole">
            <mc:AlternateContent xmlns:mc="http://schemas.openxmlformats.org/markup-compatibility/2006">
              <mc:Choice xmlns:v="urn:schemas-microsoft-com:vml" Requires="v">
                <p:oleObj spid="_x0000_s11266" name="Equation" r:id="rId3" imgW="850531" imgH="253890" progId="Equation.3">
                  <p:embed/>
                </p:oleObj>
              </mc:Choice>
              <mc:Fallback>
                <p:oleObj name="Equation" r:id="rId3" imgW="850531" imgH="253890" progId="Equation.3">
                  <p:embed/>
                  <p:pic>
                    <p:nvPicPr>
                      <p:cNvPr id="1741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76400"/>
                        <a:ext cx="2209800"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2" name="Rectangle 4"/>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t>Magnetic Flux density and magnetic Field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663471"/>
            <a:ext cx="8640960" cy="2677656"/>
          </a:xfrm>
          <a:prstGeom prst="rect">
            <a:avLst/>
          </a:prstGeom>
        </p:spPr>
        <p:txBody>
          <a:bodyPr wrap="square">
            <a:spAutoFit/>
          </a:bodyPr>
          <a:lstStyle/>
          <a:p>
            <a:pPr algn="just"/>
            <a:r>
              <a:rPr lang="en-US" dirty="0"/>
              <a:t>In electromagnetism, permeability is the measure of the ability of a material to support the formation of a magnetic field within itself. Hence, it is the degree of magnetization that a material obtains in response to an applied magnetic field. Magnetic permeability is typically represented by µ. The term was coined in September 1885 by Oliver Heaviside. The opposite of magnetic permeability is magnetic reluctance.</a:t>
            </a:r>
            <a:endParaRPr lang="hu-HU" dirty="0"/>
          </a:p>
        </p:txBody>
      </p:sp>
      <p:sp>
        <p:nvSpPr>
          <p:cNvPr id="5" name="Rectangle 4"/>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sz="3600" b="1" dirty="0" err="1"/>
              <a:t>Permeability</a:t>
            </a:r>
            <a:r>
              <a:rPr lang="hu-HU" altLang="en-US" sz="3600" b="1" dirty="0"/>
              <a:t> (</a:t>
            </a:r>
            <a:r>
              <a:rPr lang="en-US" altLang="en-US" sz="3600" dirty="0">
                <a:sym typeface="Symbol" panose="05050102010706020507" pitchFamily="18" charset="2"/>
              </a:rPr>
              <a:t></a:t>
            </a:r>
            <a:r>
              <a:rPr lang="hu-HU" altLang="en-US" sz="3600" b="1" dirty="0"/>
              <a:t>)</a:t>
            </a:r>
            <a:endParaRPr lang="en-US" altLang="en-US" sz="36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612845"/>
            <a:ext cx="8640960" cy="3416320"/>
          </a:xfrm>
          <a:prstGeom prst="rect">
            <a:avLst/>
          </a:prstGeom>
        </p:spPr>
        <p:txBody>
          <a:bodyPr wrap="square">
            <a:spAutoFit/>
          </a:bodyPr>
          <a:lstStyle/>
          <a:p>
            <a:pPr algn="just"/>
            <a:r>
              <a:rPr lang="en-US" dirty="0"/>
              <a:t>The permeability constant (</a:t>
            </a:r>
            <a:r>
              <a:rPr lang="en-US" i="1" dirty="0"/>
              <a:t>µ</a:t>
            </a:r>
            <a:r>
              <a:rPr lang="en-US" baseline="-25000" dirty="0"/>
              <a:t>0</a:t>
            </a:r>
            <a:r>
              <a:rPr lang="en-US" dirty="0"/>
              <a:t>), also known as the magnetic constant or the permeability of free space, is a measure of the amount of resistance encountered when forming a magnetic field in a classical</a:t>
            </a:r>
            <a:r>
              <a:rPr lang="hu-HU" dirty="0"/>
              <a:t> </a:t>
            </a:r>
            <a:r>
              <a:rPr lang="en-US" dirty="0"/>
              <a:t>vacuum. The magnetic constant has the exact value (</a:t>
            </a:r>
            <a:r>
              <a:rPr lang="en-US" i="1" dirty="0"/>
              <a:t>µ</a:t>
            </a:r>
            <a:r>
              <a:rPr lang="en-US" baseline="-25000" dirty="0"/>
              <a:t>0</a:t>
            </a:r>
            <a:r>
              <a:rPr lang="en-US" dirty="0"/>
              <a:t> = 4π × 10</a:t>
            </a:r>
            <a:r>
              <a:rPr lang="en-US" baseline="30000" dirty="0"/>
              <a:t>−7</a:t>
            </a:r>
            <a:r>
              <a:rPr lang="en-US" dirty="0"/>
              <a:t> H·m</a:t>
            </a:r>
            <a:r>
              <a:rPr lang="en-US" baseline="30000" dirty="0"/>
              <a:t>−1</a:t>
            </a:r>
            <a:r>
              <a:rPr lang="en-US" dirty="0"/>
              <a:t> ≈ 1.2566370614…×10</a:t>
            </a:r>
            <a:r>
              <a:rPr lang="en-US" baseline="30000" dirty="0"/>
              <a:t>−6</a:t>
            </a:r>
            <a:r>
              <a:rPr lang="en-US" dirty="0"/>
              <a:t> H·m</a:t>
            </a:r>
            <a:r>
              <a:rPr lang="en-US" baseline="30000" dirty="0"/>
              <a:t>−1</a:t>
            </a:r>
            <a:r>
              <a:rPr lang="en-US" dirty="0"/>
              <a:t> or N·A</a:t>
            </a:r>
            <a:r>
              <a:rPr lang="en-US" baseline="30000" dirty="0"/>
              <a:t>−2</a:t>
            </a:r>
            <a:r>
              <a:rPr lang="en-US" dirty="0"/>
              <a:t>).</a:t>
            </a:r>
            <a:endParaRPr lang="hu-HU" dirty="0"/>
          </a:p>
          <a:p>
            <a:pPr algn="just"/>
            <a:endParaRPr lang="hu-HU" dirty="0"/>
          </a:p>
          <a:p>
            <a:pPr algn="just"/>
            <a:r>
              <a:rPr lang="hu-HU" dirty="0"/>
              <a:t>P</a:t>
            </a:r>
            <a:r>
              <a:rPr lang="en-US" dirty="0" err="1"/>
              <a:t>ermeability</a:t>
            </a:r>
            <a:r>
              <a:rPr lang="en-US" dirty="0"/>
              <a:t> is measured in </a:t>
            </a:r>
            <a:r>
              <a:rPr lang="hu-HU" dirty="0"/>
              <a:t>H</a:t>
            </a:r>
            <a:r>
              <a:rPr lang="en-US" dirty="0" err="1"/>
              <a:t>enries</a:t>
            </a:r>
            <a:r>
              <a:rPr lang="en-US" dirty="0"/>
              <a:t> per meter (H/m), or equivalently in </a:t>
            </a:r>
            <a:r>
              <a:rPr lang="hu-HU" dirty="0"/>
              <a:t>N</a:t>
            </a:r>
            <a:r>
              <a:rPr lang="en-US" dirty="0" err="1"/>
              <a:t>ewtons</a:t>
            </a:r>
            <a:r>
              <a:rPr lang="en-US" dirty="0"/>
              <a:t> per </a:t>
            </a:r>
            <a:r>
              <a:rPr lang="hu-HU" dirty="0"/>
              <a:t>A</a:t>
            </a:r>
            <a:r>
              <a:rPr lang="en-US" dirty="0" err="1"/>
              <a:t>mpere</a:t>
            </a:r>
            <a:r>
              <a:rPr lang="en-US" dirty="0"/>
              <a:t> squared (N·A</a:t>
            </a:r>
            <a:r>
              <a:rPr lang="en-US" baseline="30000" dirty="0"/>
              <a:t>−2</a:t>
            </a:r>
            <a:r>
              <a:rPr lang="en-US" dirty="0"/>
              <a:t>).</a:t>
            </a:r>
          </a:p>
          <a:p>
            <a:pPr algn="just"/>
            <a:endParaRPr lang="en-US" dirty="0"/>
          </a:p>
        </p:txBody>
      </p:sp>
      <p:sp>
        <p:nvSpPr>
          <p:cNvPr id="5" name="Rectangle 4"/>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sz="3600" b="1" dirty="0" err="1"/>
              <a:t>Permeability</a:t>
            </a:r>
            <a:r>
              <a:rPr lang="hu-HU" altLang="en-US" sz="3600" b="1" dirty="0"/>
              <a:t> </a:t>
            </a:r>
            <a:r>
              <a:rPr lang="hu-HU" altLang="en-US" sz="3600" b="1" dirty="0" err="1"/>
              <a:t>constant</a:t>
            </a:r>
            <a:r>
              <a:rPr lang="hu-HU" altLang="en-US" sz="3600" b="1" dirty="0"/>
              <a:t> (</a:t>
            </a:r>
            <a:r>
              <a:rPr lang="en-US" altLang="en-US" sz="3600" dirty="0">
                <a:sym typeface="Symbol" panose="05050102010706020507" pitchFamily="18" charset="2"/>
              </a:rPr>
              <a:t></a:t>
            </a:r>
            <a:r>
              <a:rPr lang="hu-HU" altLang="en-US" sz="3600" baseline="-25000" dirty="0">
                <a:sym typeface="Symbol" panose="05050102010706020507" pitchFamily="18" charset="2"/>
              </a:rPr>
              <a:t>0</a:t>
            </a:r>
            <a:r>
              <a:rPr lang="hu-HU" altLang="en-US" sz="3600" b="1" dirty="0"/>
              <a:t>)</a:t>
            </a:r>
            <a:endParaRPr lang="en-US" altLang="en-US" sz="3600" b="1" dirty="0"/>
          </a:p>
        </p:txBody>
      </p:sp>
    </p:spTree>
    <p:extLst>
      <p:ext uri="{BB962C8B-B14F-4D97-AF65-F5344CB8AC3E}">
        <p14:creationId xmlns:p14="http://schemas.microsoft.com/office/powerpoint/2010/main" val="1927361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8600" y="762000"/>
            <a:ext cx="54070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de-DE" altLang="en-US" dirty="0"/>
          </a:p>
          <a:p>
            <a:endParaRPr lang="de-DE" altLang="en-US" dirty="0"/>
          </a:p>
          <a:p>
            <a:r>
              <a:rPr lang="de-DE" altLang="en-US" dirty="0"/>
              <a:t>Magnetic quantities </a:t>
            </a:r>
          </a:p>
          <a:p>
            <a:endParaRPr lang="de-DE" altLang="en-US" dirty="0"/>
          </a:p>
          <a:p>
            <a:pPr>
              <a:buFontTx/>
              <a:buChar char="•"/>
            </a:pPr>
            <a:r>
              <a:rPr lang="de-DE" altLang="en-US" sz="2800" dirty="0"/>
              <a:t>magnetomotive force</a:t>
            </a:r>
            <a:r>
              <a:rPr lang="hu-HU" altLang="en-US" sz="2800" dirty="0"/>
              <a:t> MMF</a:t>
            </a:r>
            <a:r>
              <a:rPr lang="de-DE" altLang="en-US" sz="2800" dirty="0"/>
              <a:t> (V</a:t>
            </a:r>
            <a:r>
              <a:rPr lang="de-DE" altLang="en-US" sz="2800" baseline="-25000" dirty="0"/>
              <a:t>m</a:t>
            </a:r>
            <a:r>
              <a:rPr lang="de-DE" altLang="en-US" sz="2800" dirty="0"/>
              <a:t>)</a:t>
            </a:r>
          </a:p>
          <a:p>
            <a:pPr>
              <a:buFontTx/>
              <a:buChar char="•"/>
            </a:pPr>
            <a:r>
              <a:rPr lang="de-DE" altLang="en-US" sz="2800" dirty="0"/>
              <a:t>magnetic </a:t>
            </a:r>
            <a:r>
              <a:rPr lang="hu-HU" altLang="en-US" sz="2800" dirty="0"/>
              <a:t>f</a:t>
            </a:r>
            <a:r>
              <a:rPr lang="de-DE" altLang="en-US" sz="2800" dirty="0"/>
              <a:t>ield (H)</a:t>
            </a:r>
          </a:p>
          <a:p>
            <a:pPr>
              <a:buFontTx/>
              <a:buChar char="•"/>
            </a:pPr>
            <a:r>
              <a:rPr lang="de-DE" altLang="en-US" sz="2800" dirty="0"/>
              <a:t>magnetic </a:t>
            </a:r>
            <a:r>
              <a:rPr lang="hu-HU" altLang="en-US" sz="2800" dirty="0"/>
              <a:t>f</a:t>
            </a:r>
            <a:r>
              <a:rPr lang="de-DE" altLang="en-US" sz="2800" dirty="0"/>
              <a:t>lux (</a:t>
            </a:r>
            <a:r>
              <a:rPr lang="de-DE" altLang="en-US" sz="2800" dirty="0">
                <a:sym typeface="Symbol" panose="05050102010706020507" pitchFamily="18" charset="2"/>
              </a:rPr>
              <a:t>)</a:t>
            </a:r>
          </a:p>
          <a:p>
            <a:pPr>
              <a:buFontTx/>
              <a:buChar char="•"/>
            </a:pPr>
            <a:r>
              <a:rPr lang="de-DE" altLang="en-US" sz="2800" dirty="0"/>
              <a:t>magnetic </a:t>
            </a:r>
            <a:r>
              <a:rPr lang="hu-HU" altLang="en-US" sz="2800" dirty="0"/>
              <a:t>f</a:t>
            </a:r>
            <a:r>
              <a:rPr lang="de-DE" altLang="en-US" sz="2800" dirty="0"/>
              <a:t>lux density (B)</a:t>
            </a:r>
          </a:p>
          <a:p>
            <a:pPr>
              <a:buFontTx/>
              <a:buChar char="•"/>
            </a:pPr>
            <a:r>
              <a:rPr lang="de-DE" altLang="en-US" sz="2800" dirty="0"/>
              <a:t>Aper</a:t>
            </a:r>
            <a:r>
              <a:rPr lang="hu-HU" altLang="en-US" sz="2800" dirty="0"/>
              <a:t>e</a:t>
            </a:r>
            <a:r>
              <a:rPr lang="de-DE" altLang="en-US" sz="2800" dirty="0"/>
              <a:t> turns (</a:t>
            </a:r>
            <a:r>
              <a:rPr lang="de-DE" altLang="en-US" sz="2800" dirty="0">
                <a:sym typeface="Symbol" panose="05050102010706020507" pitchFamily="18" charset="2"/>
              </a:rPr>
              <a:t></a:t>
            </a:r>
            <a:r>
              <a:rPr lang="de-DE" altLang="en-US" sz="2800" dirty="0"/>
              <a:t>)</a:t>
            </a:r>
          </a:p>
          <a:p>
            <a:pPr>
              <a:buFontTx/>
              <a:buChar char="•"/>
            </a:pPr>
            <a:r>
              <a:rPr lang="de-DE" altLang="en-US" sz="2800" dirty="0"/>
              <a:t>magnetic </a:t>
            </a:r>
            <a:r>
              <a:rPr lang="hu-HU" altLang="en-US" sz="2800" dirty="0"/>
              <a:t>r</a:t>
            </a:r>
            <a:r>
              <a:rPr lang="de-DE" altLang="en-US" sz="2800" dirty="0"/>
              <a:t>esistance (R</a:t>
            </a:r>
            <a:r>
              <a:rPr lang="de-DE" altLang="en-US" sz="2800" baseline="-25000" dirty="0"/>
              <a:t>mag</a:t>
            </a:r>
            <a:r>
              <a:rPr lang="de-DE" altLang="en-US" sz="2800" dirty="0"/>
              <a:t>)</a:t>
            </a:r>
          </a:p>
        </p:txBody>
      </p:sp>
      <p:sp>
        <p:nvSpPr>
          <p:cNvPr id="3075" name="Rectangle 3"/>
          <p:cNvSpPr>
            <a:spLocks noChangeArrowheads="1"/>
          </p:cNvSpPr>
          <p:nvPr/>
        </p:nvSpPr>
        <p:spPr bwMode="auto">
          <a:xfrm>
            <a:off x="0" y="0"/>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First toptic </a:t>
            </a:r>
          </a:p>
          <a:p>
            <a:pPr algn="ctr"/>
            <a:r>
              <a:rPr lang="de-DE" altLang="en-US" sz="3600" b="1"/>
              <a:t>Definitions, magnetic circuits</a:t>
            </a:r>
            <a:endParaRPr lang="en-US" altLang="en-US" sz="36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508" y="659245"/>
            <a:ext cx="8856984" cy="830997"/>
          </a:xfrm>
          <a:prstGeom prst="rect">
            <a:avLst/>
          </a:prstGeom>
        </p:spPr>
        <p:txBody>
          <a:bodyPr wrap="square">
            <a:spAutoFit/>
          </a:bodyPr>
          <a:lstStyle/>
          <a:p>
            <a:pPr algn="just"/>
            <a:r>
              <a:rPr lang="en-US" dirty="0"/>
              <a:t>Relative permeability, denoted by the symbol </a:t>
            </a:r>
            <a:r>
              <a:rPr lang="en-US" i="1" dirty="0"/>
              <a:t>µ</a:t>
            </a:r>
            <a:r>
              <a:rPr lang="en-US" baseline="-25000" dirty="0"/>
              <a:t>r</a:t>
            </a:r>
            <a:r>
              <a:rPr lang="en-US" dirty="0"/>
              <a:t>, is the ratio of the permeability of a specific medium to the permeability of free space </a:t>
            </a:r>
            <a:r>
              <a:rPr lang="en-US" i="1" dirty="0"/>
              <a:t>µ</a:t>
            </a:r>
            <a:r>
              <a:rPr lang="en-US" baseline="-25000" dirty="0"/>
              <a:t>0</a:t>
            </a:r>
            <a:r>
              <a:rPr lang="en-US" dirty="0"/>
              <a:t>:</a:t>
            </a:r>
          </a:p>
        </p:txBody>
      </p:sp>
      <p:sp>
        <p:nvSpPr>
          <p:cNvPr id="5" name="Rectangle 4"/>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sz="3600" b="1" dirty="0" err="1"/>
              <a:t>Relative</a:t>
            </a:r>
            <a:r>
              <a:rPr lang="hu-HU" altLang="en-US" sz="3600" b="1" dirty="0"/>
              <a:t> </a:t>
            </a:r>
            <a:r>
              <a:rPr lang="hu-HU" altLang="en-US" sz="3600" b="1" dirty="0" err="1"/>
              <a:t>permeability</a:t>
            </a:r>
            <a:r>
              <a:rPr lang="hu-HU" altLang="en-US" sz="3600" b="1" dirty="0"/>
              <a:t> (</a:t>
            </a:r>
            <a:r>
              <a:rPr lang="en-US" altLang="en-US" sz="3600" dirty="0">
                <a:sym typeface="Symbol" panose="05050102010706020507" pitchFamily="18" charset="2"/>
              </a:rPr>
              <a:t></a:t>
            </a:r>
            <a:r>
              <a:rPr lang="hu-HU" altLang="en-US" sz="3600" baseline="-25000" dirty="0">
                <a:sym typeface="Symbol" panose="05050102010706020507" pitchFamily="18" charset="2"/>
              </a:rPr>
              <a:t>r</a:t>
            </a:r>
            <a:r>
              <a:rPr lang="hu-HU" altLang="en-US" sz="3600" b="1" dirty="0"/>
              <a:t>)</a:t>
            </a:r>
            <a:endParaRPr lang="en-US" altLang="en-US" sz="3600" b="1" dirty="0"/>
          </a:p>
        </p:txBody>
      </p:sp>
      <p:graphicFrame>
        <p:nvGraphicFramePr>
          <p:cNvPr id="8" name="Object 3"/>
          <p:cNvGraphicFramePr>
            <a:graphicFrameLocks noChangeAspect="1"/>
          </p:cNvGraphicFramePr>
          <p:nvPr>
            <p:extLst>
              <p:ext uri="{D42A27DB-BD31-4B8C-83A1-F6EECF244321}">
                <p14:modId xmlns:p14="http://schemas.microsoft.com/office/powerpoint/2010/main" val="3375567729"/>
              </p:ext>
            </p:extLst>
          </p:nvPr>
        </p:nvGraphicFramePr>
        <p:xfrm>
          <a:off x="3779912" y="1700808"/>
          <a:ext cx="1319213" cy="1114425"/>
        </p:xfrm>
        <a:graphic>
          <a:graphicData uri="http://schemas.openxmlformats.org/presentationml/2006/ole">
            <mc:AlternateContent xmlns:mc="http://schemas.openxmlformats.org/markup-compatibility/2006">
              <mc:Choice xmlns:v="urn:schemas-microsoft-com:vml" Requires="v">
                <p:oleObj spid="_x0000_s12290" name="Equation" r:id="rId3" imgW="507960" imgH="431640" progId="Equation.3">
                  <p:embed/>
                </p:oleObj>
              </mc:Choice>
              <mc:Fallback>
                <p:oleObj name="Equation" r:id="rId3" imgW="507960" imgH="431640" progId="Equation.3">
                  <p:embed/>
                  <p:pic>
                    <p:nvPicPr>
                      <p:cNvPr id="8" name="Object 3"/>
                      <p:cNvPicPr>
                        <a:picLocks noChangeAspect="1" noChangeArrowheads="1"/>
                      </p:cNvPicPr>
                      <p:nvPr/>
                    </p:nvPicPr>
                    <p:blipFill>
                      <a:blip r:embed="rId4"/>
                      <a:srcRect/>
                      <a:stretch>
                        <a:fillRect/>
                      </a:stretch>
                    </p:blipFill>
                    <p:spPr bwMode="auto">
                      <a:xfrm>
                        <a:off x="3779912" y="1700808"/>
                        <a:ext cx="1319213"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3949625986"/>
              </p:ext>
            </p:extLst>
          </p:nvPr>
        </p:nvGraphicFramePr>
        <p:xfrm>
          <a:off x="731912" y="2840384"/>
          <a:ext cx="7513934" cy="3756967"/>
        </p:xfrm>
        <a:graphic>
          <a:graphicData uri="http://schemas.openxmlformats.org/presentationml/2006/ole">
            <mc:AlternateContent xmlns:mc="http://schemas.openxmlformats.org/markup-compatibility/2006">
              <mc:Choice xmlns:v="urn:schemas-microsoft-com:vml" Requires="v">
                <p:oleObj spid="_x0000_s12291" name="Image" r:id="rId5" imgW="10838993" imgH="5419649" progId="Photoshop.Image.8">
                  <p:embed/>
                </p:oleObj>
              </mc:Choice>
              <mc:Fallback>
                <p:oleObj name="Image" r:id="rId5" imgW="10838993" imgH="5419649" progId="Photoshop.Image.8">
                  <p:embed/>
                  <p:pic>
                    <p:nvPicPr>
                      <p:cNvPr id="10" name="Object 2"/>
                      <p:cNvPicPr>
                        <a:picLocks noChangeAspect="1" noChangeArrowheads="1"/>
                      </p:cNvPicPr>
                      <p:nvPr/>
                    </p:nvPicPr>
                    <p:blipFill>
                      <a:blip r:embed="rId6">
                        <a:lum bright="11000" contrast="8000"/>
                        <a:extLst>
                          <a:ext uri="{28A0092B-C50C-407E-A947-70E740481C1C}">
                            <a14:useLocalDpi xmlns:a14="http://schemas.microsoft.com/office/drawing/2010/main" val="0"/>
                          </a:ext>
                        </a:extLst>
                      </a:blip>
                      <a:srcRect/>
                      <a:stretch>
                        <a:fillRect/>
                      </a:stretch>
                    </p:blipFill>
                    <p:spPr bwMode="auto">
                      <a:xfrm>
                        <a:off x="731912" y="2840384"/>
                        <a:ext cx="7513934" cy="375696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372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47664" y="-1"/>
            <a:ext cx="5371026" cy="6858001"/>
          </a:xfrm>
          <a:prstGeom prst="rect">
            <a:avLst/>
          </a:prstGeom>
        </p:spPr>
      </p:pic>
    </p:spTree>
    <p:extLst>
      <p:ext uri="{BB962C8B-B14F-4D97-AF65-F5344CB8AC3E}">
        <p14:creationId xmlns:p14="http://schemas.microsoft.com/office/powerpoint/2010/main" val="67359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200" dirty="0"/>
          </a:p>
          <a:p>
            <a:pPr>
              <a:spcBef>
                <a:spcPct val="0"/>
              </a:spcBef>
              <a:buFontTx/>
              <a:buNone/>
            </a:pPr>
            <a:endParaRPr lang="en-US" altLang="en-US" sz="1200" dirty="0"/>
          </a:p>
          <a:p>
            <a:pPr>
              <a:spcBef>
                <a:spcPct val="0"/>
              </a:spcBef>
              <a:buFontTx/>
              <a:buNone/>
            </a:pPr>
            <a:endParaRPr lang="en-US" altLang="en-US" sz="1200" dirty="0"/>
          </a:p>
          <a:p>
            <a:pPr>
              <a:spcBef>
                <a:spcPct val="0"/>
              </a:spcBef>
              <a:buFontTx/>
              <a:buNone/>
            </a:pPr>
            <a:endParaRPr lang="en-US" altLang="en-US" sz="1200" dirty="0"/>
          </a:p>
          <a:p>
            <a:pPr algn="just">
              <a:spcBef>
                <a:spcPct val="0"/>
              </a:spcBef>
              <a:buFontTx/>
              <a:buNone/>
            </a:pPr>
            <a:r>
              <a:rPr lang="en-US" altLang="en-US" sz="2400" dirty="0"/>
              <a:t>Around a current leading leader</a:t>
            </a:r>
            <a:r>
              <a:rPr lang="hu-HU" altLang="en-US" sz="2400" dirty="0"/>
              <a:t>, </a:t>
            </a:r>
            <a:r>
              <a:rPr lang="hu-HU" altLang="en-US" sz="2400" dirty="0" err="1"/>
              <a:t>the</a:t>
            </a:r>
            <a:r>
              <a:rPr lang="hu-HU" altLang="en-US" sz="2400" dirty="0"/>
              <a:t> </a:t>
            </a:r>
            <a:r>
              <a:rPr lang="hu-HU" altLang="en-US" sz="2400" dirty="0" err="1"/>
              <a:t>movement</a:t>
            </a:r>
            <a:r>
              <a:rPr lang="hu-HU" altLang="en-US" sz="2400" dirty="0"/>
              <a:t> of </a:t>
            </a:r>
            <a:r>
              <a:rPr lang="hu-HU" altLang="en-US" sz="2400" dirty="0" err="1"/>
              <a:t>charged</a:t>
            </a:r>
            <a:r>
              <a:rPr lang="hu-HU" altLang="en-US" sz="2400" dirty="0"/>
              <a:t> </a:t>
            </a:r>
            <a:r>
              <a:rPr lang="hu-HU" altLang="en-US" sz="2400" dirty="0" err="1"/>
              <a:t>particels</a:t>
            </a:r>
            <a:r>
              <a:rPr lang="hu-HU" altLang="en-US" sz="2400" dirty="0"/>
              <a:t> </a:t>
            </a:r>
            <a:r>
              <a:rPr lang="hu-HU" altLang="en-US" sz="2400" dirty="0" err="1"/>
              <a:t>form</a:t>
            </a:r>
            <a:r>
              <a:rPr lang="hu-HU" altLang="en-US" sz="2400" dirty="0"/>
              <a:t> a </a:t>
            </a:r>
            <a:r>
              <a:rPr lang="hu-HU" altLang="en-US" sz="2400" dirty="0" err="1"/>
              <a:t>magnetic</a:t>
            </a:r>
            <a:r>
              <a:rPr lang="hu-HU" altLang="en-US" sz="2400" dirty="0"/>
              <a:t> </a:t>
            </a:r>
            <a:r>
              <a:rPr lang="hu-HU" altLang="en-US" sz="2400" dirty="0" err="1"/>
              <a:t>field</a:t>
            </a:r>
            <a:r>
              <a:rPr lang="hu-HU" altLang="en-US" sz="2400" dirty="0"/>
              <a:t>. </a:t>
            </a:r>
          </a:p>
          <a:p>
            <a:pPr algn="just">
              <a:spcBef>
                <a:spcPct val="0"/>
              </a:spcBef>
              <a:buFontTx/>
              <a:buNone/>
            </a:pPr>
            <a:r>
              <a:rPr lang="hu-HU" altLang="en-US" sz="2400" dirty="0" err="1"/>
              <a:t>If</a:t>
            </a:r>
            <a:r>
              <a:rPr lang="hu-HU" altLang="en-US" sz="2400" dirty="0"/>
              <a:t> </a:t>
            </a:r>
            <a:r>
              <a:rPr lang="hu-HU" altLang="en-US" sz="2400" dirty="0" err="1"/>
              <a:t>the</a:t>
            </a:r>
            <a:r>
              <a:rPr lang="hu-HU" altLang="en-US" sz="2400" dirty="0"/>
              <a:t> </a:t>
            </a:r>
            <a:r>
              <a:rPr lang="hu-HU" altLang="en-US" sz="2400" dirty="0" err="1"/>
              <a:t>leader</a:t>
            </a:r>
            <a:r>
              <a:rPr lang="hu-HU" altLang="en-US" sz="2400" dirty="0"/>
              <a:t>, </a:t>
            </a:r>
            <a:r>
              <a:rPr lang="hu-HU" altLang="en-US" sz="2400" dirty="0" err="1"/>
              <a:t>like</a:t>
            </a:r>
            <a:r>
              <a:rPr lang="hu-HU" altLang="en-US" sz="2400" dirty="0"/>
              <a:t> </a:t>
            </a:r>
            <a:r>
              <a:rPr lang="hu-HU" altLang="en-US" sz="2400" dirty="0" err="1"/>
              <a:t>in</a:t>
            </a:r>
            <a:r>
              <a:rPr lang="hu-HU" altLang="en-US" sz="2400" dirty="0"/>
              <a:t> a </a:t>
            </a:r>
            <a:r>
              <a:rPr lang="hu-HU" altLang="en-US" sz="2400" dirty="0" err="1"/>
              <a:t>winding</a:t>
            </a:r>
            <a:r>
              <a:rPr lang="hu-HU" altLang="en-US" sz="2400" dirty="0"/>
              <a:t> </a:t>
            </a:r>
            <a:r>
              <a:rPr lang="hu-HU" altLang="en-US" sz="2400" dirty="0" err="1"/>
              <a:t>laid</a:t>
            </a:r>
            <a:r>
              <a:rPr lang="hu-HU" altLang="en-US" sz="2400" dirty="0"/>
              <a:t> </a:t>
            </a:r>
            <a:r>
              <a:rPr lang="hu-HU" altLang="en-US" sz="2400" dirty="0" err="1"/>
              <a:t>upon</a:t>
            </a:r>
            <a:r>
              <a:rPr lang="hu-HU" altLang="en-US" sz="2400" dirty="0"/>
              <a:t> </a:t>
            </a:r>
            <a:r>
              <a:rPr lang="hu-HU" altLang="en-US" sz="2400" dirty="0" err="1"/>
              <a:t>itself</a:t>
            </a:r>
            <a:r>
              <a:rPr lang="hu-HU" altLang="en-US" sz="2400" dirty="0"/>
              <a:t>, </a:t>
            </a:r>
            <a:r>
              <a:rPr lang="hu-HU" altLang="en-US" sz="2400" dirty="0" err="1"/>
              <a:t>the</a:t>
            </a:r>
            <a:r>
              <a:rPr lang="hu-HU" altLang="en-US" sz="2400" dirty="0"/>
              <a:t> </a:t>
            </a:r>
            <a:r>
              <a:rPr lang="hu-HU" altLang="en-US" sz="2400" dirty="0" err="1"/>
              <a:t>value</a:t>
            </a:r>
            <a:r>
              <a:rPr lang="hu-HU" altLang="en-US" sz="2400" dirty="0"/>
              <a:t> of </a:t>
            </a:r>
            <a:r>
              <a:rPr lang="hu-HU" altLang="en-US" sz="2400" dirty="0" err="1"/>
              <a:t>the</a:t>
            </a:r>
            <a:r>
              <a:rPr lang="hu-HU" altLang="en-US" sz="2400" dirty="0"/>
              <a:t> Ampere </a:t>
            </a:r>
            <a:r>
              <a:rPr lang="hu-HU" altLang="en-US" sz="2400" dirty="0" err="1"/>
              <a:t>turns</a:t>
            </a:r>
            <a:r>
              <a:rPr lang="hu-HU" altLang="en-US" sz="2400" dirty="0"/>
              <a:t> </a:t>
            </a:r>
            <a:r>
              <a:rPr lang="hu-HU" altLang="en-US" sz="2400" dirty="0" err="1"/>
              <a:t>increases</a:t>
            </a:r>
            <a:r>
              <a:rPr lang="hu-HU" altLang="en-US" sz="2400" dirty="0"/>
              <a:t>. The sum of </a:t>
            </a:r>
            <a:r>
              <a:rPr lang="hu-HU" altLang="en-US" sz="2400" dirty="0" err="1"/>
              <a:t>the</a:t>
            </a:r>
            <a:r>
              <a:rPr lang="hu-HU" altLang="en-US" sz="2400" dirty="0"/>
              <a:t> </a:t>
            </a:r>
            <a:r>
              <a:rPr lang="hu-HU" altLang="en-US" sz="2400" dirty="0" err="1"/>
              <a:t>current</a:t>
            </a:r>
            <a:r>
              <a:rPr lang="hu-HU" altLang="en-US" sz="2400" dirty="0"/>
              <a:t> </a:t>
            </a:r>
            <a:r>
              <a:rPr lang="hu-HU" altLang="en-US" sz="2400" dirty="0" err="1"/>
              <a:t>crossing</a:t>
            </a:r>
            <a:r>
              <a:rPr lang="hu-HU" altLang="en-US" sz="2400" dirty="0"/>
              <a:t> a </a:t>
            </a:r>
            <a:r>
              <a:rPr lang="hu-HU" altLang="en-US" sz="2400" dirty="0" err="1"/>
              <a:t>surface</a:t>
            </a:r>
            <a:r>
              <a:rPr lang="hu-HU" altLang="en-US" sz="2400" dirty="0"/>
              <a:t> is </a:t>
            </a:r>
            <a:r>
              <a:rPr lang="hu-HU" altLang="en-US" sz="2400" dirty="0" err="1"/>
              <a:t>called</a:t>
            </a:r>
            <a:r>
              <a:rPr lang="hu-HU" altLang="en-US" sz="2400" dirty="0"/>
              <a:t> Ampere </a:t>
            </a:r>
            <a:r>
              <a:rPr lang="hu-HU" altLang="en-US" sz="2400" dirty="0" err="1"/>
              <a:t>turns</a:t>
            </a:r>
            <a:r>
              <a:rPr lang="hu-HU" altLang="en-US" sz="2400" dirty="0"/>
              <a:t>. </a:t>
            </a:r>
            <a:r>
              <a:rPr lang="en-US" altLang="en-US" sz="2400" dirty="0">
                <a:sym typeface="Symbol" panose="05050102010706020507" pitchFamily="18" charset="2"/>
              </a:rPr>
              <a:t></a:t>
            </a:r>
            <a:r>
              <a:rPr lang="en-US" altLang="en-US" sz="2400" dirty="0"/>
              <a:t> (Theta)</a:t>
            </a:r>
            <a:r>
              <a:rPr lang="hu-HU" altLang="en-US" sz="2400" dirty="0"/>
              <a:t>, </a:t>
            </a:r>
            <a:r>
              <a:rPr lang="hu-HU" altLang="en-US" sz="2400" dirty="0" err="1"/>
              <a:t>or</a:t>
            </a:r>
            <a:r>
              <a:rPr lang="hu-HU" altLang="en-US" sz="2400" dirty="0"/>
              <a:t> </a:t>
            </a:r>
            <a:r>
              <a:rPr lang="hu-HU" altLang="en-US" sz="2400" dirty="0" err="1"/>
              <a:t>At</a:t>
            </a:r>
            <a:endParaRPr lang="en-US" altLang="en-US" sz="2400" dirty="0"/>
          </a:p>
          <a:p>
            <a:pPr algn="just">
              <a:spcBef>
                <a:spcPct val="0"/>
              </a:spcBef>
              <a:buFontTx/>
              <a:buNone/>
            </a:pPr>
            <a:r>
              <a:rPr lang="hu-HU" altLang="en-US" sz="2400" dirty="0"/>
              <a:t>The </a:t>
            </a:r>
            <a:r>
              <a:rPr lang="hu-HU" altLang="en-US" sz="2400" dirty="0" err="1"/>
              <a:t>amperwindung</a:t>
            </a:r>
            <a:r>
              <a:rPr lang="hu-HU" altLang="en-US" sz="2400" dirty="0"/>
              <a:t> is </a:t>
            </a:r>
            <a:r>
              <a:rPr lang="hu-HU" altLang="en-US" sz="2400" dirty="0" err="1"/>
              <a:t>the</a:t>
            </a:r>
            <a:r>
              <a:rPr lang="hu-HU" altLang="en-US" sz="2400" dirty="0"/>
              <a:t> </a:t>
            </a:r>
            <a:r>
              <a:rPr lang="hu-HU" altLang="en-US" sz="2400" dirty="0" err="1"/>
              <a:t>driving</a:t>
            </a:r>
            <a:r>
              <a:rPr lang="hu-HU" altLang="en-US" sz="2400" dirty="0"/>
              <a:t> </a:t>
            </a:r>
            <a:r>
              <a:rPr lang="hu-HU" altLang="en-US" sz="2400" dirty="0" err="1"/>
              <a:t>forca</a:t>
            </a:r>
            <a:r>
              <a:rPr lang="hu-HU" altLang="en-US" sz="2400" dirty="0"/>
              <a:t> </a:t>
            </a:r>
            <a:r>
              <a:rPr lang="hu-HU" altLang="en-US" sz="2400" dirty="0" err="1"/>
              <a:t>for</a:t>
            </a:r>
            <a:r>
              <a:rPr lang="hu-HU" altLang="en-US" sz="2400" dirty="0"/>
              <a:t> </a:t>
            </a:r>
            <a:r>
              <a:rPr lang="hu-HU" altLang="en-US" sz="2400" dirty="0" err="1"/>
              <a:t>magnetic</a:t>
            </a:r>
            <a:r>
              <a:rPr lang="hu-HU" altLang="en-US" sz="2400" dirty="0"/>
              <a:t> </a:t>
            </a:r>
            <a:r>
              <a:rPr lang="hu-HU" altLang="en-US" sz="2400" dirty="0" err="1"/>
              <a:t>field</a:t>
            </a:r>
            <a:r>
              <a:rPr lang="hu-HU" altLang="en-US" sz="2400" dirty="0"/>
              <a:t>. </a:t>
            </a:r>
            <a:r>
              <a:rPr lang="hu-HU" altLang="en-US" sz="2400" dirty="0" err="1"/>
              <a:t>Same</a:t>
            </a:r>
            <a:r>
              <a:rPr lang="hu-HU" altLang="en-US" sz="2400" dirty="0"/>
              <a:t> </a:t>
            </a:r>
            <a:r>
              <a:rPr lang="hu-HU" altLang="en-US" sz="2400" dirty="0" err="1"/>
              <a:t>as</a:t>
            </a:r>
            <a:r>
              <a:rPr lang="hu-HU" altLang="en-US" sz="2400" dirty="0"/>
              <a:t> </a:t>
            </a:r>
            <a:r>
              <a:rPr lang="hu-HU" altLang="en-US" sz="2400" dirty="0" err="1"/>
              <a:t>voltage</a:t>
            </a:r>
            <a:r>
              <a:rPr lang="hu-HU" altLang="en-US" sz="2400" dirty="0"/>
              <a:t> is </a:t>
            </a:r>
            <a:r>
              <a:rPr lang="hu-HU" altLang="en-US" sz="2400" dirty="0" err="1"/>
              <a:t>the</a:t>
            </a:r>
            <a:r>
              <a:rPr lang="hu-HU" altLang="en-US" sz="2400" dirty="0"/>
              <a:t> </a:t>
            </a:r>
            <a:r>
              <a:rPr lang="hu-HU" altLang="en-US" sz="2400" dirty="0" err="1"/>
              <a:t>driving</a:t>
            </a:r>
            <a:r>
              <a:rPr lang="hu-HU" altLang="en-US" sz="2400" dirty="0"/>
              <a:t> </a:t>
            </a:r>
            <a:r>
              <a:rPr lang="hu-HU" altLang="en-US" sz="2400" dirty="0" err="1"/>
              <a:t>force</a:t>
            </a:r>
            <a:r>
              <a:rPr lang="hu-HU" altLang="en-US" sz="2400" dirty="0"/>
              <a:t> </a:t>
            </a:r>
            <a:r>
              <a:rPr lang="hu-HU" altLang="en-US" sz="2400" dirty="0" err="1"/>
              <a:t>for</a:t>
            </a:r>
            <a:r>
              <a:rPr lang="hu-HU" altLang="en-US" sz="2400" dirty="0"/>
              <a:t> </a:t>
            </a:r>
            <a:r>
              <a:rPr lang="hu-HU" altLang="en-US" sz="2400" dirty="0" err="1"/>
              <a:t>current</a:t>
            </a:r>
            <a:r>
              <a:rPr lang="hu-HU" altLang="en-US" sz="2400" dirty="0"/>
              <a:t>.</a:t>
            </a:r>
            <a:endParaRPr lang="en-US" altLang="en-US" sz="2400" dirty="0"/>
          </a:p>
          <a:p>
            <a:pPr algn="just">
              <a:spcBef>
                <a:spcPct val="0"/>
              </a:spcBef>
              <a:buFontTx/>
              <a:buNone/>
            </a:pPr>
            <a:endParaRPr lang="en-US" altLang="en-US" sz="1200" dirty="0"/>
          </a:p>
          <a:p>
            <a:pPr algn="just">
              <a:spcBef>
                <a:spcPct val="0"/>
              </a:spcBef>
              <a:buFontTx/>
              <a:buNone/>
            </a:pPr>
            <a:r>
              <a:rPr lang="hu-HU" altLang="en-US" sz="2400" b="1" dirty="0"/>
              <a:t>Unit</a:t>
            </a:r>
            <a:endParaRPr lang="en-US" altLang="en-US" sz="2400" dirty="0"/>
          </a:p>
          <a:p>
            <a:pPr algn="just">
              <a:spcBef>
                <a:spcPct val="0"/>
              </a:spcBef>
              <a:buFontTx/>
              <a:buNone/>
            </a:pPr>
            <a:r>
              <a:rPr lang="hu-HU" altLang="en-US" sz="2400" dirty="0"/>
              <a:t>The unit of </a:t>
            </a:r>
            <a:r>
              <a:rPr lang="hu-HU" altLang="en-US" sz="2400" dirty="0" err="1"/>
              <a:t>amperwindung</a:t>
            </a:r>
            <a:r>
              <a:rPr lang="en-US" altLang="en-US" sz="2400" dirty="0"/>
              <a:t> </a:t>
            </a:r>
            <a:r>
              <a:rPr lang="en-US" altLang="en-US" sz="2400" dirty="0">
                <a:sym typeface="Symbol" panose="05050102010706020507" pitchFamily="18" charset="2"/>
              </a:rPr>
              <a:t></a:t>
            </a:r>
            <a:r>
              <a:rPr lang="en-US" altLang="en-US" sz="2400" dirty="0"/>
              <a:t> (Theta) is </a:t>
            </a:r>
            <a:r>
              <a:rPr lang="en-US" altLang="en-US" sz="2400" dirty="0" err="1"/>
              <a:t>Amper</a:t>
            </a:r>
            <a:r>
              <a:rPr lang="en-US" altLang="en-US" sz="2400" dirty="0"/>
              <a:t> (A) or </a:t>
            </a:r>
            <a:r>
              <a:rPr lang="en-US" altLang="en-US" sz="2400" dirty="0" err="1"/>
              <a:t>Amper</a:t>
            </a:r>
            <a:r>
              <a:rPr lang="hu-HU" altLang="en-US" sz="2400" dirty="0"/>
              <a:t>e </a:t>
            </a:r>
            <a:r>
              <a:rPr lang="hu-HU" altLang="en-US" sz="2400" dirty="0" err="1"/>
              <a:t>turns</a:t>
            </a:r>
            <a:r>
              <a:rPr lang="en-US" altLang="en-US" sz="2400" dirty="0"/>
              <a:t> (A</a:t>
            </a:r>
            <a:r>
              <a:rPr lang="hu-HU" altLang="en-US" sz="2400" dirty="0"/>
              <a:t>t</a:t>
            </a:r>
            <a:r>
              <a:rPr lang="en-US" altLang="en-US" sz="2400" dirty="0"/>
              <a:t>).</a:t>
            </a:r>
          </a:p>
          <a:p>
            <a:pPr algn="just">
              <a:spcBef>
                <a:spcPct val="0"/>
              </a:spcBef>
              <a:buFontTx/>
              <a:buNone/>
            </a:pPr>
            <a:endParaRPr lang="hu-HU" altLang="en-US" sz="2400" dirty="0"/>
          </a:p>
          <a:p>
            <a:pPr algn="just">
              <a:spcBef>
                <a:spcPct val="0"/>
              </a:spcBef>
              <a:buFontTx/>
              <a:buNone/>
            </a:pPr>
            <a:r>
              <a:rPr lang="hu-HU" altLang="en-US" sz="2400" dirty="0" err="1"/>
              <a:t>Equation</a:t>
            </a:r>
            <a:endParaRPr lang="en-US" altLang="en-US" sz="2400" dirty="0"/>
          </a:p>
        </p:txBody>
      </p:sp>
      <p:sp>
        <p:nvSpPr>
          <p:cNvPr id="5" name="Rectangle 5"/>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err="1"/>
              <a:t>Magneti</a:t>
            </a:r>
            <a:r>
              <a:rPr lang="hu-HU" altLang="en-US" sz="3600" b="1" dirty="0"/>
              <a:t>c</a:t>
            </a:r>
            <a:r>
              <a:rPr lang="en-US" altLang="en-US" sz="3600" b="1" dirty="0"/>
              <a:t> </a:t>
            </a:r>
            <a:r>
              <a:rPr lang="en-US" altLang="en-US" sz="3600" b="1" dirty="0" err="1"/>
              <a:t>Aper</a:t>
            </a:r>
            <a:r>
              <a:rPr lang="hu-HU" altLang="en-US" sz="3600" b="1" dirty="0"/>
              <a:t>e</a:t>
            </a:r>
            <a:r>
              <a:rPr lang="en-US" altLang="en-US" sz="3600" b="1" dirty="0"/>
              <a:t> turns </a:t>
            </a:r>
            <a:r>
              <a:rPr lang="en-US" altLang="en-US" sz="3600" b="1" dirty="0">
                <a:sym typeface="Symbol" panose="05050102010706020507" pitchFamily="18" charset="2"/>
              </a:rPr>
              <a:t></a:t>
            </a:r>
            <a:endParaRPr lang="en-US" altLang="en-US" sz="3600" b="1" dirty="0"/>
          </a:p>
        </p:txBody>
      </p:sp>
      <p:graphicFrame>
        <p:nvGraphicFramePr>
          <p:cNvPr id="6" name="Object 3"/>
          <p:cNvGraphicFramePr>
            <a:graphicFrameLocks noChangeAspect="1"/>
          </p:cNvGraphicFramePr>
          <p:nvPr>
            <p:extLst>
              <p:ext uri="{D42A27DB-BD31-4B8C-83A1-F6EECF244321}">
                <p14:modId xmlns:p14="http://schemas.microsoft.com/office/powerpoint/2010/main" val="2091906242"/>
              </p:ext>
            </p:extLst>
          </p:nvPr>
        </p:nvGraphicFramePr>
        <p:xfrm>
          <a:off x="3275856" y="5078313"/>
          <a:ext cx="1450975" cy="458787"/>
        </p:xfrm>
        <a:graphic>
          <a:graphicData uri="http://schemas.openxmlformats.org/presentationml/2006/ole">
            <mc:AlternateContent xmlns:mc="http://schemas.openxmlformats.org/markup-compatibility/2006">
              <mc:Choice xmlns:v="urn:schemas-microsoft-com:vml" Requires="v">
                <p:oleObj spid="_x0000_s13314" name="Equation" r:id="rId3" imgW="558720" imgH="177480" progId="Equation.3">
                  <p:embed/>
                </p:oleObj>
              </mc:Choice>
              <mc:Fallback>
                <p:oleObj name="Equation" r:id="rId3" imgW="558720" imgH="177480" progId="Equation.3">
                  <p:embed/>
                  <p:pic>
                    <p:nvPicPr>
                      <p:cNvPr id="6" name="Object 3"/>
                      <p:cNvPicPr>
                        <a:picLocks noChangeAspect="1" noChangeArrowheads="1"/>
                      </p:cNvPicPr>
                      <p:nvPr/>
                    </p:nvPicPr>
                    <p:blipFill>
                      <a:blip r:embed="rId4"/>
                      <a:srcRect/>
                      <a:stretch>
                        <a:fillRect/>
                      </a:stretch>
                    </p:blipFill>
                    <p:spPr bwMode="auto">
                      <a:xfrm>
                        <a:off x="3275856" y="5078313"/>
                        <a:ext cx="145097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76650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5"/>
          <p:cNvGraphicFramePr>
            <a:graphicFrameLocks noChangeAspect="1"/>
          </p:cNvGraphicFramePr>
          <p:nvPr/>
        </p:nvGraphicFramePr>
        <p:xfrm>
          <a:off x="1066800" y="1066800"/>
          <a:ext cx="6392863" cy="3487738"/>
        </p:xfrm>
        <a:graphic>
          <a:graphicData uri="http://schemas.openxmlformats.org/presentationml/2006/ole">
            <mc:AlternateContent xmlns:mc="http://schemas.openxmlformats.org/markup-compatibility/2006">
              <mc:Choice xmlns:v="urn:schemas-microsoft-com:vml" Requires="v">
                <p:oleObj spid="_x0000_s14338" name="Image" r:id="rId3" imgW="8516417" imgH="4645457" progId="Photoshop.Image.8">
                  <p:embed/>
                </p:oleObj>
              </mc:Choice>
              <mc:Fallback>
                <p:oleObj name="Image" r:id="rId3" imgW="8516417" imgH="4645457" progId="Photoshop.Image.8">
                  <p:embed/>
                  <p:pic>
                    <p:nvPicPr>
                      <p:cNvPr id="20482" name="Object 5"/>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1066800" y="1066800"/>
                        <a:ext cx="6392863" cy="34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err="1"/>
              <a:t>Magneti</a:t>
            </a:r>
            <a:r>
              <a:rPr lang="hu-HU" altLang="en-US" sz="3600" b="1" dirty="0"/>
              <a:t>c</a:t>
            </a:r>
            <a:r>
              <a:rPr lang="en-US" altLang="en-US" sz="3600" b="1" dirty="0"/>
              <a:t> </a:t>
            </a:r>
            <a:r>
              <a:rPr lang="en-US" altLang="en-US" sz="3600" b="1" dirty="0" err="1"/>
              <a:t>Aper</a:t>
            </a:r>
            <a:r>
              <a:rPr lang="hu-HU" altLang="en-US" sz="3600" b="1" dirty="0"/>
              <a:t>e</a:t>
            </a:r>
            <a:r>
              <a:rPr lang="en-US" altLang="en-US" sz="3600" b="1" dirty="0"/>
              <a:t> turns </a:t>
            </a:r>
            <a:r>
              <a:rPr lang="en-US" altLang="en-US" sz="3600" b="1" dirty="0">
                <a:sym typeface="Symbol" panose="05050102010706020507" pitchFamily="18" charset="2"/>
              </a:rPr>
              <a:t></a:t>
            </a:r>
            <a:endParaRPr lang="en-US" altLang="en-US" sz="3600" b="1" dirty="0"/>
          </a:p>
        </p:txBody>
      </p:sp>
    </p:spTree>
    <p:extLst>
      <p:ext uri="{BB962C8B-B14F-4D97-AF65-F5344CB8AC3E}">
        <p14:creationId xmlns:p14="http://schemas.microsoft.com/office/powerpoint/2010/main" val="246399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4"/>
          <p:cNvGraphicFramePr>
            <a:graphicFrameLocks noChangeAspect="1"/>
          </p:cNvGraphicFramePr>
          <p:nvPr/>
        </p:nvGraphicFramePr>
        <p:xfrm>
          <a:off x="1524000" y="609600"/>
          <a:ext cx="6096000" cy="3048000"/>
        </p:xfrm>
        <a:graphic>
          <a:graphicData uri="http://schemas.openxmlformats.org/presentationml/2006/ole">
            <mc:AlternateContent xmlns:mc="http://schemas.openxmlformats.org/markup-compatibility/2006">
              <mc:Choice xmlns:v="urn:schemas-microsoft-com:vml" Requires="v">
                <p:oleObj spid="_x0000_s15362" name="Image" r:id="rId3" imgW="10838993" imgH="5419649" progId="Photoshop.Image.8">
                  <p:embed/>
                </p:oleObj>
              </mc:Choice>
              <mc:Fallback>
                <p:oleObj name="Image" r:id="rId3" imgW="10838993" imgH="5419649" progId="Photoshop.Image.8">
                  <p:embed/>
                  <p:pic>
                    <p:nvPicPr>
                      <p:cNvPr id="21506" name="Object 4"/>
                      <p:cNvPicPr>
                        <a:picLocks noChangeAspect="1" noChangeArrowheads="1"/>
                      </p:cNvPicPr>
                      <p:nvPr/>
                    </p:nvPicPr>
                    <p:blipFill>
                      <a:blip r:embed="rId4">
                        <a:lum contrast="36000"/>
                        <a:extLst>
                          <a:ext uri="{28A0092B-C50C-407E-A947-70E740481C1C}">
                            <a14:useLocalDpi xmlns:a14="http://schemas.microsoft.com/office/drawing/2010/main" val="0"/>
                          </a:ext>
                        </a:extLst>
                      </a:blip>
                      <a:srcRect/>
                      <a:stretch>
                        <a:fillRect/>
                      </a:stretch>
                    </p:blipFill>
                    <p:spPr bwMode="auto">
                      <a:xfrm>
                        <a:off x="1524000" y="609600"/>
                        <a:ext cx="609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6"/>
          <p:cNvGraphicFramePr>
            <a:graphicFrameLocks noChangeAspect="1"/>
          </p:cNvGraphicFramePr>
          <p:nvPr/>
        </p:nvGraphicFramePr>
        <p:xfrm>
          <a:off x="1295400" y="3810000"/>
          <a:ext cx="6096000" cy="3048000"/>
        </p:xfrm>
        <a:graphic>
          <a:graphicData uri="http://schemas.openxmlformats.org/presentationml/2006/ole">
            <mc:AlternateContent xmlns:mc="http://schemas.openxmlformats.org/markup-compatibility/2006">
              <mc:Choice xmlns:v="urn:schemas-microsoft-com:vml" Requires="v">
                <p:oleObj spid="_x0000_s15363" name="Image" r:id="rId5" imgW="10838993" imgH="5419649" progId="Photoshop.Image.8">
                  <p:embed/>
                </p:oleObj>
              </mc:Choice>
              <mc:Fallback>
                <p:oleObj name="Image" r:id="rId5" imgW="10838993" imgH="5419649" progId="Photoshop.Image.8">
                  <p:embed/>
                  <p:pic>
                    <p:nvPicPr>
                      <p:cNvPr id="21507" name="Object 6"/>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295400" y="3810000"/>
                        <a:ext cx="609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0573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400" b="1" dirty="0" err="1"/>
              <a:t>Magneti</a:t>
            </a:r>
            <a:r>
              <a:rPr lang="hu-HU" altLang="en-US" sz="2400" b="1" dirty="0"/>
              <a:t>c</a:t>
            </a:r>
            <a:r>
              <a:rPr lang="en-US" altLang="en-US" sz="2400" b="1" dirty="0"/>
              <a:t> </a:t>
            </a:r>
            <a:r>
              <a:rPr lang="hu-HU" altLang="en-US" sz="2400" b="1" dirty="0"/>
              <a:t>fi</a:t>
            </a:r>
            <a:r>
              <a:rPr lang="en-US" altLang="en-US" sz="2400" b="1" dirty="0" err="1"/>
              <a:t>eld</a:t>
            </a:r>
            <a:r>
              <a:rPr lang="en-US" altLang="en-US" sz="2400" b="1" dirty="0"/>
              <a:t> H</a:t>
            </a:r>
            <a:endParaRPr lang="en-US" altLang="en-US" sz="2400" dirty="0"/>
          </a:p>
          <a:p>
            <a:pPr algn="just">
              <a:spcBef>
                <a:spcPct val="0"/>
              </a:spcBef>
              <a:buFontTx/>
              <a:buNone/>
            </a:pPr>
            <a:endParaRPr lang="en-US" altLang="en-US" sz="2400" dirty="0"/>
          </a:p>
          <a:p>
            <a:pPr algn="just">
              <a:spcBef>
                <a:spcPct val="0"/>
              </a:spcBef>
              <a:buFontTx/>
              <a:buNone/>
            </a:pPr>
            <a:r>
              <a:rPr lang="hu-HU" altLang="en-US" sz="2400" dirty="0"/>
              <a:t>The ampere </a:t>
            </a:r>
            <a:r>
              <a:rPr lang="hu-HU" altLang="en-US" sz="2400" dirty="0" err="1"/>
              <a:t>turns</a:t>
            </a:r>
            <a:r>
              <a:rPr lang="hu-HU" altLang="en-US" sz="2400" dirty="0"/>
              <a:t>  </a:t>
            </a:r>
            <a:r>
              <a:rPr lang="hu-HU" altLang="en-US" sz="2400" dirty="0" err="1"/>
              <a:t>within</a:t>
            </a:r>
            <a:r>
              <a:rPr lang="hu-HU" altLang="en-US" sz="2400" dirty="0"/>
              <a:t> a </a:t>
            </a:r>
            <a:r>
              <a:rPr lang="hu-HU" altLang="en-US" sz="2400" dirty="0" err="1"/>
              <a:t>winding</a:t>
            </a:r>
            <a:r>
              <a:rPr lang="hu-HU" altLang="en-US" sz="2400" dirty="0"/>
              <a:t> </a:t>
            </a:r>
            <a:r>
              <a:rPr lang="hu-HU" altLang="en-US" sz="2400" dirty="0" err="1"/>
              <a:t>forms</a:t>
            </a:r>
            <a:r>
              <a:rPr lang="hu-HU" altLang="en-US" sz="2400" dirty="0"/>
              <a:t> </a:t>
            </a:r>
            <a:r>
              <a:rPr lang="hu-HU" altLang="en-US" sz="2400" dirty="0" err="1"/>
              <a:t>magnetic</a:t>
            </a:r>
            <a:r>
              <a:rPr lang="hu-HU" altLang="en-US" sz="2400" dirty="0"/>
              <a:t> </a:t>
            </a:r>
            <a:r>
              <a:rPr lang="hu-HU" altLang="en-US" sz="2400" dirty="0" err="1"/>
              <a:t>field</a:t>
            </a:r>
            <a:r>
              <a:rPr lang="hu-HU" altLang="en-US" sz="2400" dirty="0"/>
              <a:t>. The magnetig </a:t>
            </a:r>
            <a:r>
              <a:rPr lang="hu-HU" altLang="en-US" sz="2400" dirty="0" err="1"/>
              <a:t>field</a:t>
            </a:r>
            <a:r>
              <a:rPr lang="hu-HU" altLang="en-US" sz="2400" dirty="0"/>
              <a:t> </a:t>
            </a:r>
            <a:r>
              <a:rPr lang="hu-HU" altLang="en-US" sz="2400" dirty="0" err="1"/>
              <a:t>lines</a:t>
            </a:r>
            <a:r>
              <a:rPr lang="hu-HU" altLang="en-US" sz="2400" dirty="0"/>
              <a:t> </a:t>
            </a:r>
            <a:r>
              <a:rPr lang="hu-HU" altLang="en-US" sz="2400" dirty="0" err="1"/>
              <a:t>are</a:t>
            </a:r>
            <a:r>
              <a:rPr lang="hu-HU" altLang="en-US" sz="2400" dirty="0"/>
              <a:t> </a:t>
            </a:r>
            <a:r>
              <a:rPr lang="hu-HU" altLang="en-US" sz="2400" dirty="0" err="1"/>
              <a:t>expanding</a:t>
            </a:r>
            <a:r>
              <a:rPr lang="hu-HU" altLang="en-US" sz="2400" dirty="0"/>
              <a:t> </a:t>
            </a:r>
            <a:r>
              <a:rPr lang="hu-HU" altLang="en-US" sz="2400" dirty="0" err="1"/>
              <a:t>to</a:t>
            </a:r>
            <a:r>
              <a:rPr lang="hu-HU" altLang="en-US" sz="2400" dirty="0"/>
              <a:t> </a:t>
            </a:r>
            <a:r>
              <a:rPr lang="hu-HU" altLang="en-US" sz="2400" dirty="0" err="1"/>
              <a:t>the</a:t>
            </a:r>
            <a:r>
              <a:rPr lang="hu-HU" altLang="en-US" sz="2400" dirty="0"/>
              <a:t> </a:t>
            </a:r>
            <a:r>
              <a:rPr lang="hu-HU" altLang="en-US" sz="2400" dirty="0" err="1"/>
              <a:t>outside</a:t>
            </a:r>
            <a:r>
              <a:rPr lang="hu-HU" altLang="en-US" sz="2400" dirty="0"/>
              <a:t> of </a:t>
            </a:r>
            <a:r>
              <a:rPr lang="hu-HU" altLang="en-US" sz="2400" dirty="0" err="1"/>
              <a:t>the</a:t>
            </a:r>
            <a:r>
              <a:rPr lang="hu-HU" altLang="en-US" sz="2400" dirty="0"/>
              <a:t> </a:t>
            </a:r>
            <a:r>
              <a:rPr lang="hu-HU" altLang="en-US" sz="2400" dirty="0" err="1"/>
              <a:t>winding</a:t>
            </a:r>
            <a:r>
              <a:rPr lang="hu-HU" altLang="en-US" sz="2400" dirty="0"/>
              <a:t>, and </a:t>
            </a:r>
            <a:r>
              <a:rPr lang="hu-HU" altLang="en-US" sz="2400" dirty="0" err="1"/>
              <a:t>magnetizes</a:t>
            </a:r>
            <a:r>
              <a:rPr lang="hu-HU" altLang="en-US" sz="2400" dirty="0"/>
              <a:t> </a:t>
            </a:r>
            <a:r>
              <a:rPr lang="hu-HU" altLang="en-US" sz="2400" dirty="0" err="1"/>
              <a:t>the</a:t>
            </a:r>
            <a:r>
              <a:rPr lang="hu-HU" altLang="en-US" sz="2400" dirty="0"/>
              <a:t> </a:t>
            </a:r>
            <a:r>
              <a:rPr lang="hu-HU" altLang="en-US" sz="2400" dirty="0" err="1"/>
              <a:t>environment</a:t>
            </a:r>
            <a:r>
              <a:rPr lang="hu-HU" altLang="en-US" sz="2400" dirty="0"/>
              <a:t>. </a:t>
            </a:r>
          </a:p>
          <a:p>
            <a:pPr algn="just">
              <a:spcBef>
                <a:spcPct val="0"/>
              </a:spcBef>
              <a:buFontTx/>
              <a:buNone/>
            </a:pPr>
            <a:r>
              <a:rPr lang="hu-HU" altLang="en-US" sz="2400" dirty="0"/>
              <a:t>The </a:t>
            </a:r>
            <a:r>
              <a:rPr lang="hu-HU" altLang="en-US" sz="2400" dirty="0" err="1"/>
              <a:t>magnetic</a:t>
            </a:r>
            <a:r>
              <a:rPr lang="hu-HU" altLang="en-US" sz="2400" dirty="0"/>
              <a:t> </a:t>
            </a:r>
            <a:r>
              <a:rPr lang="hu-HU" altLang="en-US" sz="2400" dirty="0" err="1"/>
              <a:t>field</a:t>
            </a:r>
            <a:r>
              <a:rPr lang="hu-HU" altLang="en-US" sz="2400" dirty="0"/>
              <a:t> is </a:t>
            </a:r>
            <a:r>
              <a:rPr lang="hu-HU" altLang="en-US" sz="2400" dirty="0" err="1"/>
              <a:t>the</a:t>
            </a:r>
            <a:r>
              <a:rPr lang="hu-HU" altLang="en-US" sz="2400" dirty="0"/>
              <a:t> ampere </a:t>
            </a:r>
            <a:r>
              <a:rPr lang="hu-HU" altLang="en-US" sz="2400" dirty="0" err="1"/>
              <a:t>turns</a:t>
            </a:r>
            <a:r>
              <a:rPr lang="hu-HU" altLang="en-US" sz="2400" dirty="0"/>
              <a:t> per </a:t>
            </a:r>
            <a:r>
              <a:rPr lang="hu-HU" altLang="en-US" sz="2400" dirty="0" err="1"/>
              <a:t>mean</a:t>
            </a:r>
            <a:r>
              <a:rPr lang="hu-HU" altLang="en-US" sz="2400" dirty="0"/>
              <a:t> </a:t>
            </a:r>
            <a:r>
              <a:rPr lang="hu-HU" altLang="en-US" sz="2400" dirty="0" err="1"/>
              <a:t>field</a:t>
            </a:r>
            <a:r>
              <a:rPr lang="hu-HU" altLang="en-US" sz="2400" dirty="0"/>
              <a:t>  line </a:t>
            </a:r>
            <a:r>
              <a:rPr lang="hu-HU" altLang="en-US" sz="2400" dirty="0" err="1"/>
              <a:t>length</a:t>
            </a:r>
            <a:r>
              <a:rPr lang="hu-HU" altLang="en-US" sz="2400" dirty="0"/>
              <a:t>, </a:t>
            </a:r>
            <a:r>
              <a:rPr lang="hu-HU" altLang="en-US" sz="2400" dirty="0" err="1"/>
              <a:t>or</a:t>
            </a:r>
            <a:r>
              <a:rPr lang="hu-HU" altLang="en-US" sz="2400" dirty="0"/>
              <a:t> </a:t>
            </a:r>
            <a:r>
              <a:rPr lang="hu-HU" altLang="en-US" sz="2400" dirty="0" err="1"/>
              <a:t>the</a:t>
            </a:r>
            <a:r>
              <a:rPr lang="hu-HU" altLang="en-US" sz="2400" dirty="0"/>
              <a:t> </a:t>
            </a:r>
            <a:r>
              <a:rPr lang="hu-HU" altLang="en-US" sz="2400" dirty="0" err="1"/>
              <a:t>winding</a:t>
            </a:r>
            <a:r>
              <a:rPr lang="hu-HU" altLang="en-US" sz="2400" dirty="0"/>
              <a:t> </a:t>
            </a:r>
            <a:r>
              <a:rPr lang="hu-HU" altLang="en-US" sz="2400" dirty="0" err="1"/>
              <a:t>length</a:t>
            </a:r>
            <a:r>
              <a:rPr lang="hu-HU" altLang="en-US" sz="2400" dirty="0"/>
              <a:t>. </a:t>
            </a:r>
          </a:p>
          <a:p>
            <a:pPr algn="just">
              <a:spcBef>
                <a:spcPct val="0"/>
              </a:spcBef>
              <a:buFontTx/>
              <a:buNone/>
            </a:pPr>
            <a:endParaRPr lang="hu-HU" altLang="en-US" sz="2400" dirty="0"/>
          </a:p>
          <a:p>
            <a:pPr algn="just">
              <a:spcBef>
                <a:spcPct val="0"/>
              </a:spcBef>
              <a:buFontTx/>
              <a:buNone/>
            </a:pPr>
            <a:r>
              <a:rPr lang="hu-HU" altLang="en-US" sz="2400" dirty="0"/>
              <a:t>Unit A/m</a:t>
            </a:r>
            <a:endParaRPr lang="en-US" altLang="en-US" sz="2400" dirty="0"/>
          </a:p>
          <a:p>
            <a:pPr algn="just">
              <a:spcBef>
                <a:spcPct val="0"/>
              </a:spcBef>
              <a:buFontTx/>
              <a:buNone/>
            </a:pPr>
            <a:endParaRPr lang="en-US" altLang="en-US" sz="2400" dirty="0"/>
          </a:p>
        </p:txBody>
      </p:sp>
      <p:pic>
        <p:nvPicPr>
          <p:cNvPr id="22531" name="Picture 4" descr="G:\ME13NDC\01\10031814.gif"/>
          <p:cNvPicPr>
            <a:picLocks noChangeAspect="1" noChangeArrowheads="1"/>
          </p:cNvPicPr>
          <p:nvPr/>
        </p:nvPicPr>
        <p:blipFill>
          <a:blip r:embed="rId2">
            <a:lum bright="-42000"/>
            <a:extLst>
              <a:ext uri="{28A0092B-C50C-407E-A947-70E740481C1C}">
                <a14:useLocalDpi xmlns:a14="http://schemas.microsoft.com/office/drawing/2010/main" val="0"/>
              </a:ext>
            </a:extLst>
          </a:blip>
          <a:srcRect/>
          <a:stretch>
            <a:fillRect/>
          </a:stretch>
        </p:blipFill>
        <p:spPr bwMode="auto">
          <a:xfrm>
            <a:off x="3923928" y="5434806"/>
            <a:ext cx="8382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G:\ME13NDC\01\10031816.gif"/>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156325" y="5445125"/>
            <a:ext cx="1219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21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en-US" sz="2400"/>
              <a:t>Example</a:t>
            </a:r>
            <a:endParaRPr lang="en-US" altLang="en-US" sz="2400"/>
          </a:p>
          <a:p>
            <a:pPr>
              <a:spcBef>
                <a:spcPct val="0"/>
              </a:spcBef>
              <a:buFontTx/>
              <a:buNone/>
            </a:pPr>
            <a:endParaRPr lang="en-US" altLang="en-US" sz="2400"/>
          </a:p>
          <a:p>
            <a:pPr>
              <a:spcBef>
                <a:spcPct val="0"/>
              </a:spcBef>
              <a:buFontTx/>
              <a:buNone/>
            </a:pPr>
            <a:r>
              <a:rPr lang="en-US" altLang="en-US" sz="2400"/>
              <a:t>Wir setzen den Werkstoff Eisen (</a:t>
            </a:r>
            <a:r>
              <a:rPr lang="en-US" altLang="en-US" sz="2400">
                <a:sym typeface="Symbol" panose="05050102010706020507" pitchFamily="18" charset="2"/>
              </a:rPr>
              <a:t></a:t>
            </a:r>
            <a:r>
              <a:rPr lang="en-US" altLang="en-US" sz="2400" baseline="-25000"/>
              <a:t>r</a:t>
            </a:r>
            <a:r>
              <a:rPr lang="en-US" altLang="en-US" sz="2400"/>
              <a:t> = 5000 ) und die magnetische Feldstärke H = 2A/m ein und berechnen damit die magnetische Flussdichte.</a:t>
            </a:r>
          </a:p>
        </p:txBody>
      </p:sp>
      <p:pic>
        <p:nvPicPr>
          <p:cNvPr id="23555" name="Picture 3" descr="G:\ME13NDC\01\magnetische-feldstaerke-beispi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4102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36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3600" b="1"/>
              <a:t>Magnetomotive force MMF</a:t>
            </a:r>
            <a:endParaRPr lang="en-US" altLang="en-US" sz="3600" b="1"/>
          </a:p>
        </p:txBody>
      </p:sp>
      <p:sp>
        <p:nvSpPr>
          <p:cNvPr id="24579" name="Rectangle 3"/>
          <p:cNvSpPr>
            <a:spLocks noChangeArrowheads="1"/>
          </p:cNvSpPr>
          <p:nvPr/>
        </p:nvSpPr>
        <p:spPr bwMode="auto">
          <a:xfrm>
            <a:off x="152400" y="914400"/>
            <a:ext cx="8839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hu-HU" altLang="en-US" sz="2400" dirty="0" err="1"/>
              <a:t>Magnetomotive</a:t>
            </a:r>
            <a:r>
              <a:rPr lang="hu-HU" altLang="en-US" sz="2400" dirty="0"/>
              <a:t> </a:t>
            </a:r>
            <a:r>
              <a:rPr lang="hu-HU" altLang="en-US" sz="2400" dirty="0" err="1"/>
              <a:t>force</a:t>
            </a:r>
            <a:r>
              <a:rPr lang="hu-HU" altLang="en-US" sz="2400" dirty="0"/>
              <a:t> (MMF) </a:t>
            </a:r>
            <a:r>
              <a:rPr lang="en-US" altLang="en-US" sz="2400" dirty="0" err="1"/>
              <a:t>V</a:t>
            </a:r>
            <a:r>
              <a:rPr lang="en-US" altLang="en-US" sz="2400" baseline="-25000" dirty="0" err="1"/>
              <a:t>m</a:t>
            </a:r>
            <a:endParaRPr lang="en-US" altLang="en-US" sz="2400" dirty="0"/>
          </a:p>
          <a:p>
            <a:pPr algn="just">
              <a:spcBef>
                <a:spcPct val="0"/>
              </a:spcBef>
              <a:buFontTx/>
              <a:buNone/>
            </a:pPr>
            <a:r>
              <a:rPr lang="hu-HU" altLang="en-US" sz="2400" dirty="0"/>
              <a:t>The </a:t>
            </a:r>
            <a:r>
              <a:rPr lang="hu-HU" altLang="en-US" sz="2400" dirty="0" err="1"/>
              <a:t>magnetomotive</a:t>
            </a:r>
            <a:r>
              <a:rPr lang="hu-HU" altLang="en-US" sz="2400" dirty="0"/>
              <a:t> </a:t>
            </a:r>
            <a:r>
              <a:rPr lang="hu-HU" altLang="en-US" sz="2400" dirty="0" err="1"/>
              <a:t>force</a:t>
            </a:r>
            <a:r>
              <a:rPr lang="hu-HU" altLang="en-US" sz="2400" dirty="0"/>
              <a:t> is a </a:t>
            </a:r>
            <a:r>
              <a:rPr lang="hu-HU" altLang="en-US" sz="2400" dirty="0" err="1"/>
              <a:t>lineintegral</a:t>
            </a:r>
            <a:r>
              <a:rPr lang="hu-HU" altLang="en-US" sz="2400" dirty="0"/>
              <a:t> of </a:t>
            </a:r>
            <a:r>
              <a:rPr lang="hu-HU" altLang="en-US" sz="2400" dirty="0" err="1"/>
              <a:t>the</a:t>
            </a:r>
            <a:r>
              <a:rPr lang="hu-HU" altLang="en-US" sz="2400" dirty="0"/>
              <a:t> </a:t>
            </a:r>
            <a:r>
              <a:rPr lang="hu-HU" altLang="en-US" sz="2400" dirty="0" err="1"/>
              <a:t>magnetic</a:t>
            </a:r>
            <a:r>
              <a:rPr lang="hu-HU" altLang="en-US" sz="2400" dirty="0"/>
              <a:t> </a:t>
            </a:r>
            <a:r>
              <a:rPr lang="hu-HU" altLang="en-US" sz="2400" dirty="0" err="1"/>
              <a:t>field</a:t>
            </a:r>
            <a:r>
              <a:rPr lang="hu-HU" altLang="en-US" sz="2400" dirty="0"/>
              <a:t> H </a:t>
            </a:r>
            <a:r>
              <a:rPr lang="hu-HU" altLang="en-US" sz="2400" dirty="0" err="1"/>
              <a:t>among</a:t>
            </a:r>
            <a:r>
              <a:rPr lang="hu-HU" altLang="en-US" sz="2400" dirty="0"/>
              <a:t> s </a:t>
            </a:r>
            <a:r>
              <a:rPr lang="hu-HU" altLang="en-US" sz="2400" dirty="0" err="1"/>
              <a:t>path</a:t>
            </a:r>
            <a:r>
              <a:rPr lang="hu-HU" altLang="en-US" sz="2400" dirty="0"/>
              <a:t> </a:t>
            </a:r>
            <a:r>
              <a:rPr lang="hu-HU" altLang="en-US" sz="2400" dirty="0" err="1"/>
              <a:t>defined</a:t>
            </a:r>
            <a:r>
              <a:rPr lang="hu-HU" altLang="en-US" sz="2400" dirty="0"/>
              <a:t> </a:t>
            </a:r>
            <a:r>
              <a:rPr lang="hu-HU" altLang="en-US" sz="2400" dirty="0" err="1"/>
              <a:t>by</a:t>
            </a:r>
            <a:r>
              <a:rPr lang="hu-HU" altLang="en-US" sz="2400" dirty="0"/>
              <a:t> </a:t>
            </a:r>
            <a:r>
              <a:rPr lang="en-US" altLang="en-US" sz="2400" dirty="0"/>
              <a:t>P</a:t>
            </a:r>
            <a:r>
              <a:rPr lang="en-US" altLang="en-US" sz="2400" baseline="-25000" dirty="0"/>
              <a:t>1</a:t>
            </a:r>
            <a:r>
              <a:rPr lang="hu-HU" altLang="en-US" sz="2400" dirty="0"/>
              <a:t> and </a:t>
            </a:r>
            <a:r>
              <a:rPr lang="en-US" altLang="en-US" sz="2400" dirty="0"/>
              <a:t>P</a:t>
            </a:r>
            <a:r>
              <a:rPr lang="en-US" altLang="en-US" sz="2400" baseline="-25000" dirty="0"/>
              <a:t>2</a:t>
            </a:r>
            <a:r>
              <a:rPr lang="hu-HU" altLang="en-US" sz="2400" dirty="0"/>
              <a:t> </a:t>
            </a:r>
            <a:r>
              <a:rPr lang="hu-HU" altLang="en-US" sz="2400" dirty="0" err="1"/>
              <a:t>points</a:t>
            </a:r>
            <a:r>
              <a:rPr lang="hu-HU" altLang="en-US" sz="2400" dirty="0"/>
              <a:t>. </a:t>
            </a:r>
          </a:p>
          <a:p>
            <a:pPr algn="just">
              <a:spcBef>
                <a:spcPct val="0"/>
              </a:spcBef>
              <a:buFontTx/>
              <a:buNone/>
            </a:pPr>
            <a:endParaRPr lang="hu-HU" altLang="en-US" sz="2400" dirty="0"/>
          </a:p>
          <a:p>
            <a:pPr algn="just">
              <a:spcBef>
                <a:spcPct val="0"/>
              </a:spcBef>
              <a:buFontTx/>
              <a:buNone/>
            </a:pPr>
            <a:endParaRPr lang="hu-HU" altLang="en-US" sz="2400" dirty="0"/>
          </a:p>
          <a:p>
            <a:pPr algn="just">
              <a:spcBef>
                <a:spcPct val="0"/>
              </a:spcBef>
              <a:buFontTx/>
              <a:buNone/>
            </a:pPr>
            <a:endParaRPr lang="en-US" altLang="en-US" sz="2400" dirty="0"/>
          </a:p>
          <a:p>
            <a:pPr algn="just">
              <a:spcBef>
                <a:spcPct val="0"/>
              </a:spcBef>
              <a:buFontTx/>
              <a:buNone/>
            </a:pPr>
            <a:endParaRPr lang="hu-HU" altLang="en-US" sz="2400" dirty="0"/>
          </a:p>
          <a:p>
            <a:pPr algn="just">
              <a:spcBef>
                <a:spcPct val="0"/>
              </a:spcBef>
              <a:buFontTx/>
              <a:buNone/>
            </a:pPr>
            <a:r>
              <a:rPr lang="hu-HU" altLang="en-US" sz="2400" dirty="0"/>
              <a:t>The </a:t>
            </a:r>
            <a:r>
              <a:rPr lang="hu-HU" altLang="en-US" sz="2400" dirty="0" err="1"/>
              <a:t>closed</a:t>
            </a:r>
            <a:r>
              <a:rPr lang="hu-HU" altLang="en-US" sz="2400" dirty="0"/>
              <a:t> </a:t>
            </a:r>
            <a:r>
              <a:rPr lang="hu-HU" altLang="en-US" sz="2400" dirty="0" err="1"/>
              <a:t>form</a:t>
            </a:r>
            <a:r>
              <a:rPr lang="hu-HU" altLang="en-US" sz="2400" dirty="0"/>
              <a:t> of </a:t>
            </a:r>
            <a:r>
              <a:rPr lang="hu-HU" altLang="en-US" sz="2400" dirty="0" err="1"/>
              <a:t>the</a:t>
            </a:r>
            <a:r>
              <a:rPr lang="hu-HU" altLang="en-US" sz="2400" dirty="0"/>
              <a:t> </a:t>
            </a:r>
            <a:r>
              <a:rPr lang="hu-HU" altLang="en-US" sz="2400" dirty="0" err="1"/>
              <a:t>integral</a:t>
            </a:r>
            <a:r>
              <a:rPr lang="hu-HU" altLang="en-US" sz="2400" dirty="0"/>
              <a:t> </a:t>
            </a:r>
            <a:r>
              <a:rPr lang="hu-HU" altLang="en-US" sz="2400" dirty="0" err="1"/>
              <a:t>around</a:t>
            </a:r>
            <a:r>
              <a:rPr lang="hu-HU" altLang="en-US" sz="2400" dirty="0"/>
              <a:t> </a:t>
            </a:r>
            <a:r>
              <a:rPr lang="hu-HU" altLang="en-US" sz="2400" dirty="0" err="1"/>
              <a:t>the</a:t>
            </a:r>
            <a:r>
              <a:rPr lang="hu-HU" altLang="en-US" sz="2400" dirty="0"/>
              <a:t> </a:t>
            </a:r>
            <a:r>
              <a:rPr lang="hu-HU" altLang="en-US" sz="2400" dirty="0" err="1"/>
              <a:t>whole</a:t>
            </a:r>
            <a:r>
              <a:rPr lang="hu-HU" altLang="en-US" sz="2400" dirty="0"/>
              <a:t> </a:t>
            </a:r>
            <a:r>
              <a:rPr lang="hu-HU" altLang="en-US" sz="2400" dirty="0" err="1"/>
              <a:t>magnetic</a:t>
            </a:r>
            <a:r>
              <a:rPr lang="hu-HU" altLang="en-US" sz="2400" dirty="0"/>
              <a:t> </a:t>
            </a:r>
            <a:r>
              <a:rPr lang="hu-HU" altLang="en-US" sz="2400" dirty="0" err="1"/>
              <a:t>circuit</a:t>
            </a:r>
            <a:r>
              <a:rPr lang="hu-HU" altLang="en-US" sz="2400" dirty="0"/>
              <a:t> </a:t>
            </a:r>
            <a:r>
              <a:rPr lang="hu-HU" altLang="en-US" sz="2400" dirty="0" err="1"/>
              <a:t>gives</a:t>
            </a:r>
            <a:r>
              <a:rPr lang="hu-HU" altLang="en-US" sz="2400" dirty="0"/>
              <a:t> </a:t>
            </a:r>
            <a:r>
              <a:rPr lang="hu-HU" altLang="en-US" sz="2400" dirty="0" err="1"/>
              <a:t>the</a:t>
            </a:r>
            <a:r>
              <a:rPr lang="hu-HU" altLang="en-US" sz="2400" dirty="0"/>
              <a:t>  </a:t>
            </a:r>
            <a:r>
              <a:rPr lang="hu-HU" altLang="en-US" sz="2400" dirty="0" err="1"/>
              <a:t>driving</a:t>
            </a:r>
            <a:r>
              <a:rPr lang="hu-HU" altLang="en-US" sz="2400" dirty="0"/>
              <a:t> </a:t>
            </a:r>
            <a:r>
              <a:rPr lang="hu-HU" altLang="en-US" sz="2400" dirty="0" err="1"/>
              <a:t>force</a:t>
            </a:r>
            <a:r>
              <a:rPr lang="hu-HU" altLang="en-US" sz="2400" dirty="0"/>
              <a:t> </a:t>
            </a:r>
            <a:r>
              <a:rPr lang="hu-HU" altLang="en-US" sz="2400" dirty="0" err="1"/>
              <a:t>of</a:t>
            </a:r>
            <a:r>
              <a:rPr lang="hu-HU" altLang="en-US" sz="2400" dirty="0"/>
              <a:t> </a:t>
            </a:r>
            <a:r>
              <a:rPr lang="hu-HU" altLang="en-US" sz="2400" dirty="0" err="1"/>
              <a:t>the</a:t>
            </a:r>
            <a:r>
              <a:rPr lang="hu-HU" altLang="en-US" sz="2400" dirty="0"/>
              <a:t> </a:t>
            </a:r>
            <a:r>
              <a:rPr lang="hu-HU" altLang="en-US" sz="2400" dirty="0" err="1"/>
              <a:t>magnetic</a:t>
            </a:r>
            <a:r>
              <a:rPr lang="hu-HU" altLang="en-US" sz="2400" dirty="0"/>
              <a:t> </a:t>
            </a:r>
            <a:r>
              <a:rPr lang="hu-HU" altLang="en-US" sz="2400" dirty="0" err="1"/>
              <a:t>field</a:t>
            </a:r>
            <a:r>
              <a:rPr lang="hu-HU" altLang="en-US" sz="2400" dirty="0"/>
              <a:t>, </a:t>
            </a:r>
            <a:r>
              <a:rPr lang="hu-HU" altLang="en-US" sz="2400" dirty="0" err="1"/>
              <a:t>which</a:t>
            </a:r>
            <a:r>
              <a:rPr lang="hu-HU" altLang="en-US" sz="2400" dirty="0"/>
              <a:t> is </a:t>
            </a:r>
            <a:r>
              <a:rPr lang="hu-HU" altLang="en-US" sz="2400" dirty="0" err="1"/>
              <a:t>the</a:t>
            </a:r>
            <a:r>
              <a:rPr lang="hu-HU" altLang="en-US" sz="2400" dirty="0"/>
              <a:t> </a:t>
            </a:r>
            <a:r>
              <a:rPr lang="hu-HU" altLang="en-US" sz="2400" dirty="0" err="1"/>
              <a:t>amperwinding</a:t>
            </a:r>
            <a:r>
              <a:rPr lang="hu-HU" altLang="en-US" sz="2400" dirty="0"/>
              <a:t>.</a:t>
            </a:r>
            <a:endParaRPr lang="de-DE" altLang="en-US" sz="2400" dirty="0"/>
          </a:p>
        </p:txBody>
      </p:sp>
      <p:pic>
        <p:nvPicPr>
          <p:cNvPr id="24580" name="Picture 5" descr="G:\ME13NDC\01\97efd6d35e91a6c54b0ce82fd2ebd8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420888"/>
            <a:ext cx="20574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G:\ME13NDC\01\436685c303e9240cf0debd27d245d37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724400"/>
            <a:ext cx="19050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46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3600" b="1"/>
              <a:t>Magnetomotive force MMF</a:t>
            </a:r>
            <a:endParaRPr lang="en-US" altLang="en-US" sz="3600" b="1"/>
          </a:p>
        </p:txBody>
      </p:sp>
      <p:sp>
        <p:nvSpPr>
          <p:cNvPr id="6" name="Rectangle 5"/>
          <p:cNvSpPr/>
          <p:nvPr/>
        </p:nvSpPr>
        <p:spPr>
          <a:xfrm>
            <a:off x="107504" y="908720"/>
            <a:ext cx="9036496" cy="1569660"/>
          </a:xfrm>
          <a:prstGeom prst="rect">
            <a:avLst/>
          </a:prstGeom>
        </p:spPr>
        <p:txBody>
          <a:bodyPr wrap="square">
            <a:spAutoFit/>
          </a:bodyPr>
          <a:lstStyle/>
          <a:p>
            <a:pPr algn="just"/>
            <a:r>
              <a:rPr lang="hu-HU" dirty="0"/>
              <a:t>T</a:t>
            </a:r>
            <a:r>
              <a:rPr lang="en-US" dirty="0"/>
              <a:t>he </a:t>
            </a:r>
            <a:r>
              <a:rPr lang="en-US" dirty="0" err="1"/>
              <a:t>magnetomotive</a:t>
            </a:r>
            <a:r>
              <a:rPr lang="en-US" dirty="0"/>
              <a:t> force is a quantity appearing in the equation for the magnetic flux in a magnetic circuit, sometimes known as Hopkinson's law. It is the property of certain substances or phenomena that give rise to magnetic fields:</a:t>
            </a:r>
          </a:p>
        </p:txBody>
      </p:sp>
      <p:graphicFrame>
        <p:nvGraphicFramePr>
          <p:cNvPr id="15" name="Object 3"/>
          <p:cNvGraphicFramePr>
            <a:graphicFrameLocks noChangeAspect="1"/>
          </p:cNvGraphicFramePr>
          <p:nvPr>
            <p:extLst>
              <p:ext uri="{D42A27DB-BD31-4B8C-83A1-F6EECF244321}">
                <p14:modId xmlns:p14="http://schemas.microsoft.com/office/powerpoint/2010/main" val="2869540821"/>
              </p:ext>
            </p:extLst>
          </p:nvPr>
        </p:nvGraphicFramePr>
        <p:xfrm>
          <a:off x="2740246" y="2219553"/>
          <a:ext cx="1814513" cy="557212"/>
        </p:xfrm>
        <a:graphic>
          <a:graphicData uri="http://schemas.openxmlformats.org/presentationml/2006/ole">
            <mc:AlternateContent xmlns:mc="http://schemas.openxmlformats.org/markup-compatibility/2006">
              <mc:Choice xmlns:v="urn:schemas-microsoft-com:vml" Requires="v">
                <p:oleObj spid="_x0000_s16386" name="Equation" r:id="rId3" imgW="698400" imgH="215640" progId="Equation.3">
                  <p:embed/>
                </p:oleObj>
              </mc:Choice>
              <mc:Fallback>
                <p:oleObj name="Equation" r:id="rId3" imgW="698400" imgH="215640" progId="Equation.3">
                  <p:embed/>
                  <p:pic>
                    <p:nvPicPr>
                      <p:cNvPr id="15" name="Object 3"/>
                      <p:cNvPicPr>
                        <a:picLocks noChangeAspect="1" noChangeArrowheads="1"/>
                      </p:cNvPicPr>
                      <p:nvPr/>
                    </p:nvPicPr>
                    <p:blipFill>
                      <a:blip r:embed="rId4"/>
                      <a:srcRect/>
                      <a:stretch>
                        <a:fillRect/>
                      </a:stretch>
                    </p:blipFill>
                    <p:spPr bwMode="auto">
                      <a:xfrm>
                        <a:off x="2740246" y="2219553"/>
                        <a:ext cx="1814513" cy="557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145032" y="2897733"/>
            <a:ext cx="8819455" cy="2308324"/>
          </a:xfrm>
          <a:prstGeom prst="rect">
            <a:avLst/>
          </a:prstGeom>
        </p:spPr>
        <p:txBody>
          <a:bodyPr wrap="square">
            <a:spAutoFit/>
          </a:bodyPr>
          <a:lstStyle/>
          <a:p>
            <a:pPr algn="just"/>
            <a:r>
              <a:rPr lang="en-US" dirty="0"/>
              <a:t>where Φ is the magnetic flux and R is the reluctance of the circuit. It can be seen that the </a:t>
            </a:r>
            <a:r>
              <a:rPr lang="en-US" dirty="0" err="1"/>
              <a:t>magnetomotive</a:t>
            </a:r>
            <a:r>
              <a:rPr lang="en-US" dirty="0"/>
              <a:t> force plays a role in this equation analogous to the voltage V in Ohm's law: V = IR, since it is the cause of magnetic flux in a magnetic circuit:</a:t>
            </a:r>
            <a:endParaRPr lang="hu-HU" dirty="0"/>
          </a:p>
          <a:p>
            <a:pPr algn="just"/>
            <a:endParaRPr lang="hu-HU" dirty="0"/>
          </a:p>
          <a:p>
            <a:pPr algn="just"/>
            <a:r>
              <a:rPr lang="hu-HU" dirty="0"/>
              <a:t> </a:t>
            </a:r>
            <a:endParaRPr lang="en-US" dirty="0"/>
          </a:p>
        </p:txBody>
      </p:sp>
    </p:spTree>
    <p:extLst>
      <p:ext uri="{BB962C8B-B14F-4D97-AF65-F5344CB8AC3E}">
        <p14:creationId xmlns:p14="http://schemas.microsoft.com/office/powerpoint/2010/main" val="187184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3600" b="1"/>
              <a:t>Magnetomotive force MMF</a:t>
            </a:r>
            <a:endParaRPr lang="en-US" altLang="en-US" sz="3600" b="1"/>
          </a:p>
        </p:txBody>
      </p:sp>
      <p:graphicFrame>
        <p:nvGraphicFramePr>
          <p:cNvPr id="12" name="Object 3"/>
          <p:cNvGraphicFramePr>
            <a:graphicFrameLocks noChangeAspect="1"/>
          </p:cNvGraphicFramePr>
          <p:nvPr>
            <p:extLst>
              <p:ext uri="{D42A27DB-BD31-4B8C-83A1-F6EECF244321}">
                <p14:modId xmlns:p14="http://schemas.microsoft.com/office/powerpoint/2010/main" val="2924988057"/>
              </p:ext>
            </p:extLst>
          </p:nvPr>
        </p:nvGraphicFramePr>
        <p:xfrm>
          <a:off x="850900" y="2786369"/>
          <a:ext cx="1517650" cy="425450"/>
        </p:xfrm>
        <a:graphic>
          <a:graphicData uri="http://schemas.openxmlformats.org/presentationml/2006/ole">
            <mc:AlternateContent xmlns:mc="http://schemas.openxmlformats.org/markup-compatibility/2006">
              <mc:Choice xmlns:v="urn:schemas-microsoft-com:vml" Requires="v">
                <p:oleObj spid="_x0000_s17410" name="Equation" r:id="rId3" imgW="583920" imgH="164880" progId="Equation.3">
                  <p:embed/>
                </p:oleObj>
              </mc:Choice>
              <mc:Fallback>
                <p:oleObj name="Equation" r:id="rId3" imgW="583920" imgH="164880" progId="Equation.3">
                  <p:embed/>
                  <p:pic>
                    <p:nvPicPr>
                      <p:cNvPr id="12" name="Object 3"/>
                      <p:cNvPicPr>
                        <a:picLocks noChangeAspect="1" noChangeArrowheads="1"/>
                      </p:cNvPicPr>
                      <p:nvPr/>
                    </p:nvPicPr>
                    <p:blipFill>
                      <a:blip r:embed="rId4"/>
                      <a:srcRect/>
                      <a:stretch>
                        <a:fillRect/>
                      </a:stretch>
                    </p:blipFill>
                    <p:spPr bwMode="auto">
                      <a:xfrm>
                        <a:off x="850900" y="2786369"/>
                        <a:ext cx="151765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3"/>
          <p:cNvGraphicFramePr>
            <a:graphicFrameLocks noChangeAspect="1"/>
          </p:cNvGraphicFramePr>
          <p:nvPr>
            <p:extLst>
              <p:ext uri="{D42A27DB-BD31-4B8C-83A1-F6EECF244321}">
                <p14:modId xmlns:p14="http://schemas.microsoft.com/office/powerpoint/2010/main" val="132545371"/>
              </p:ext>
            </p:extLst>
          </p:nvPr>
        </p:nvGraphicFramePr>
        <p:xfrm>
          <a:off x="899592" y="1306207"/>
          <a:ext cx="1385888" cy="458787"/>
        </p:xfrm>
        <a:graphic>
          <a:graphicData uri="http://schemas.openxmlformats.org/presentationml/2006/ole">
            <mc:AlternateContent xmlns:mc="http://schemas.openxmlformats.org/markup-compatibility/2006">
              <mc:Choice xmlns:v="urn:schemas-microsoft-com:vml" Requires="v">
                <p:oleObj spid="_x0000_s17411" name="Equation" r:id="rId5" imgW="533160" imgH="177480" progId="Equation.3">
                  <p:embed/>
                </p:oleObj>
              </mc:Choice>
              <mc:Fallback>
                <p:oleObj name="Equation" r:id="rId5" imgW="533160" imgH="177480" progId="Equation.3">
                  <p:embed/>
                  <p:pic>
                    <p:nvPicPr>
                      <p:cNvPr id="18" name="Object 3"/>
                      <p:cNvPicPr>
                        <a:picLocks noChangeAspect="1" noChangeArrowheads="1"/>
                      </p:cNvPicPr>
                      <p:nvPr/>
                    </p:nvPicPr>
                    <p:blipFill>
                      <a:blip r:embed="rId6"/>
                      <a:srcRect/>
                      <a:stretch>
                        <a:fillRect/>
                      </a:stretch>
                    </p:blipFill>
                    <p:spPr bwMode="auto">
                      <a:xfrm>
                        <a:off x="899592" y="1306207"/>
                        <a:ext cx="1385888"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137317105"/>
              </p:ext>
            </p:extLst>
          </p:nvPr>
        </p:nvGraphicFramePr>
        <p:xfrm>
          <a:off x="850900" y="3910013"/>
          <a:ext cx="1484313" cy="425450"/>
        </p:xfrm>
        <a:graphic>
          <a:graphicData uri="http://schemas.openxmlformats.org/presentationml/2006/ole">
            <mc:AlternateContent xmlns:mc="http://schemas.openxmlformats.org/markup-compatibility/2006">
              <mc:Choice xmlns:v="urn:schemas-microsoft-com:vml" Requires="v">
                <p:oleObj spid="_x0000_s17412" name="Equation" r:id="rId7" imgW="571320" imgH="164880" progId="Equation.3">
                  <p:embed/>
                </p:oleObj>
              </mc:Choice>
              <mc:Fallback>
                <p:oleObj name="Equation" r:id="rId7" imgW="571320" imgH="164880" progId="Equation.3">
                  <p:embed/>
                  <p:pic>
                    <p:nvPicPr>
                      <p:cNvPr id="9" name="Object 3"/>
                      <p:cNvPicPr>
                        <a:picLocks noChangeAspect="1" noChangeArrowheads="1"/>
                      </p:cNvPicPr>
                      <p:nvPr/>
                    </p:nvPicPr>
                    <p:blipFill>
                      <a:blip r:embed="rId8"/>
                      <a:srcRect/>
                      <a:stretch>
                        <a:fillRect/>
                      </a:stretch>
                    </p:blipFill>
                    <p:spPr bwMode="auto">
                      <a:xfrm>
                        <a:off x="850900" y="3910013"/>
                        <a:ext cx="1484313"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162272" y="1306207"/>
            <a:ext cx="8819455" cy="4524315"/>
          </a:xfrm>
          <a:prstGeom prst="rect">
            <a:avLst/>
          </a:prstGeom>
        </p:spPr>
        <p:txBody>
          <a:bodyPr wrap="square">
            <a:spAutoFit/>
          </a:bodyPr>
          <a:lstStyle/>
          <a:p>
            <a:pPr algn="just"/>
            <a:r>
              <a:rPr lang="hu-HU" dirty="0"/>
              <a:t>1:                     </a:t>
            </a:r>
          </a:p>
          <a:p>
            <a:pPr algn="just"/>
            <a:r>
              <a:rPr lang="en-US" dirty="0"/>
              <a:t>where N is the number of turns in the coil and I is the electric current through the circuit. Sometimes the unit of gilbert is used to express ℱ</a:t>
            </a:r>
            <a:endParaRPr lang="hu-HU" dirty="0"/>
          </a:p>
          <a:p>
            <a:pPr algn="just"/>
            <a:endParaRPr lang="hu-HU" dirty="0"/>
          </a:p>
          <a:p>
            <a:pPr algn="just"/>
            <a:r>
              <a:rPr lang="hu-HU" dirty="0"/>
              <a:t>2: </a:t>
            </a:r>
          </a:p>
          <a:p>
            <a:pPr algn="just"/>
            <a:r>
              <a:rPr lang="en-US" dirty="0"/>
              <a:t>where Φ is the magnetic flux and R is the magnetic reluctance</a:t>
            </a:r>
            <a:endParaRPr lang="hu-HU" dirty="0"/>
          </a:p>
          <a:p>
            <a:pPr algn="just"/>
            <a:endParaRPr lang="hu-HU" dirty="0"/>
          </a:p>
          <a:p>
            <a:pPr algn="just"/>
            <a:r>
              <a:rPr lang="hu-HU" dirty="0"/>
              <a:t>3: </a:t>
            </a:r>
          </a:p>
          <a:p>
            <a:pPr algn="just"/>
            <a:endParaRPr lang="hu-HU" dirty="0"/>
          </a:p>
          <a:p>
            <a:pPr algn="just"/>
            <a:r>
              <a:rPr lang="en-US" dirty="0"/>
              <a:t>where H is the magnetizing force (the strength of the magnetizing field) and L is the mean length of a solenoid or the circumference of a toroid</a:t>
            </a:r>
          </a:p>
        </p:txBody>
      </p:sp>
    </p:spTree>
    <p:extLst>
      <p:ext uri="{BB962C8B-B14F-4D97-AF65-F5344CB8AC3E}">
        <p14:creationId xmlns:p14="http://schemas.microsoft.com/office/powerpoint/2010/main" val="389586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Field</a:t>
            </a:r>
            <a:endParaRPr lang="en-US" altLang="en-US" sz="3600" b="1"/>
          </a:p>
        </p:txBody>
      </p:sp>
      <p:sp>
        <p:nvSpPr>
          <p:cNvPr id="4099" name="Rectangle 3"/>
          <p:cNvSpPr>
            <a:spLocks noChangeArrowheads="1"/>
          </p:cNvSpPr>
          <p:nvPr/>
        </p:nvSpPr>
        <p:spPr bwMode="auto">
          <a:xfrm>
            <a:off x="152400" y="860425"/>
            <a:ext cx="8839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dirty="0"/>
              <a:t>A magnetic field is the magnetic effect of electric currents and magnetic materials. A region around a magnetic material or a moving electric charge within which the force of magnetism acts.</a:t>
            </a:r>
          </a:p>
          <a:p>
            <a:pPr algn="just"/>
            <a:r>
              <a:rPr lang="en-US" altLang="en-US" dirty="0"/>
              <a:t>A magnetic field consists of imaginary lines of flux coming from moving or spinning electrically charged particles. Examples include the spin of a proton and the motion of electrons through a wire in an electric circuit.</a:t>
            </a:r>
          </a:p>
          <a:p>
            <a:pPr algn="just"/>
            <a:r>
              <a:rPr lang="en-US" altLang="en-US" dirty="0"/>
              <a:t>A permanent magnet is an object that produces a magnetic field around itself.</a:t>
            </a:r>
          </a:p>
          <a:p>
            <a:pPr algn="just"/>
            <a:r>
              <a:rPr lang="en-US" altLang="en-US" dirty="0"/>
              <a:t>The direction and magnitude of the magnetic force are represented by field lines. </a:t>
            </a:r>
          </a:p>
          <a:p>
            <a:pPr algn="just"/>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en-US" sz="3600" b="1"/>
              <a:t>Magneti</a:t>
            </a:r>
            <a:r>
              <a:rPr lang="hu-HU" altLang="en-US" sz="3600" b="1"/>
              <a:t>c</a:t>
            </a:r>
            <a:r>
              <a:rPr lang="de-DE" altLang="en-US" sz="3600" b="1"/>
              <a:t> </a:t>
            </a:r>
            <a:r>
              <a:rPr lang="hu-HU" altLang="en-US" sz="3600" b="1"/>
              <a:t>Resistance</a:t>
            </a:r>
            <a:endParaRPr lang="en-US" altLang="en-US" sz="3600" b="1"/>
          </a:p>
        </p:txBody>
      </p:sp>
      <p:sp>
        <p:nvSpPr>
          <p:cNvPr id="25603" name="Rectangle 3"/>
          <p:cNvSpPr>
            <a:spLocks noChangeArrowheads="1"/>
          </p:cNvSpPr>
          <p:nvPr/>
        </p:nvSpPr>
        <p:spPr bwMode="auto">
          <a:xfrm>
            <a:off x="152400" y="914400"/>
            <a:ext cx="8839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hu-HU" altLang="en-US" sz="2400"/>
              <a:t>Such materials in the magnetic circuit which are the magnetism hardly leiting like para- or diamagnetic materials are called magnetic resistances.</a:t>
            </a:r>
            <a:r>
              <a:rPr lang="en-US" altLang="en-US" sz="2400"/>
              <a:t>.</a:t>
            </a:r>
          </a:p>
          <a:p>
            <a:pPr algn="just">
              <a:spcBef>
                <a:spcPct val="0"/>
              </a:spcBef>
              <a:buFontTx/>
              <a:buNone/>
            </a:pPr>
            <a:endParaRPr lang="en-US" altLang="en-US" sz="2400"/>
          </a:p>
          <a:p>
            <a:pPr algn="just">
              <a:spcBef>
                <a:spcPct val="0"/>
              </a:spcBef>
              <a:buFontTx/>
              <a:buNone/>
            </a:pPr>
            <a:r>
              <a:rPr lang="hu-HU" altLang="en-US" sz="2400"/>
              <a:t>Magnetic resistance then descibes the relation between MMF (</a:t>
            </a:r>
            <a:r>
              <a:rPr lang="en-US" altLang="en-US" sz="2400"/>
              <a:t>V</a:t>
            </a:r>
            <a:r>
              <a:rPr lang="en-US" altLang="en-US" sz="2400" baseline="-25000"/>
              <a:t>m</a:t>
            </a:r>
            <a:r>
              <a:rPr lang="hu-HU" altLang="en-US" sz="2400"/>
              <a:t>) and magnetic flux (</a:t>
            </a:r>
            <a:r>
              <a:rPr lang="en-US" altLang="en-US" sz="2400">
                <a:sym typeface="Symbol" panose="05050102010706020507" pitchFamily="18" charset="2"/>
              </a:rPr>
              <a:t></a:t>
            </a:r>
            <a:r>
              <a:rPr lang="hu-HU" altLang="en-US" sz="2400"/>
              <a:t>). </a:t>
            </a:r>
            <a:endParaRPr lang="en-US" altLang="en-US" sz="2400"/>
          </a:p>
          <a:p>
            <a:pPr algn="just">
              <a:spcBef>
                <a:spcPct val="0"/>
              </a:spcBef>
              <a:buFontTx/>
              <a:buNone/>
            </a:pPr>
            <a:endParaRPr lang="en-US" altLang="en-US" sz="2400"/>
          </a:p>
          <a:p>
            <a:pPr algn="just">
              <a:spcBef>
                <a:spcPct val="0"/>
              </a:spcBef>
              <a:buFontTx/>
              <a:buNone/>
            </a:pPr>
            <a:endParaRPr lang="en-US" altLang="en-US" sz="2400"/>
          </a:p>
          <a:p>
            <a:pPr algn="just">
              <a:spcBef>
                <a:spcPct val="0"/>
              </a:spcBef>
              <a:buFontTx/>
              <a:buNone/>
            </a:pPr>
            <a:endParaRPr lang="en-US" altLang="en-US" sz="2400"/>
          </a:p>
          <a:p>
            <a:pPr algn="just">
              <a:spcBef>
                <a:spcPct val="0"/>
              </a:spcBef>
              <a:buFontTx/>
              <a:buNone/>
            </a:pPr>
            <a:r>
              <a:rPr lang="hu-HU" altLang="en-US" sz="2400"/>
              <a:t>The permeability of s</a:t>
            </a:r>
            <a:r>
              <a:rPr lang="en-US" altLang="en-US" sz="2400"/>
              <a:t>upraleiter</a:t>
            </a:r>
            <a:r>
              <a:rPr lang="hu-HU" altLang="en-US" sz="2400"/>
              <a:t>s</a:t>
            </a:r>
            <a:r>
              <a:rPr lang="en-US" altLang="en-US" sz="2400"/>
              <a:t> </a:t>
            </a:r>
            <a:r>
              <a:rPr lang="en-US" altLang="en-US" sz="2400">
                <a:sym typeface="Symbol" panose="05050102010706020507" pitchFamily="18" charset="2"/>
              </a:rPr>
              <a:t></a:t>
            </a:r>
            <a:r>
              <a:rPr lang="en-US" altLang="en-US" sz="2400" baseline="-25000"/>
              <a:t>r</a:t>
            </a:r>
            <a:r>
              <a:rPr lang="en-US" altLang="en-US" sz="2400"/>
              <a:t> = 0 </a:t>
            </a:r>
            <a:r>
              <a:rPr lang="hu-HU" altLang="en-US" sz="2400"/>
              <a:t>therefore they are ideal magnetic isolators</a:t>
            </a:r>
            <a:r>
              <a:rPr lang="en-US" altLang="en-US" sz="2400"/>
              <a:t>.</a:t>
            </a:r>
            <a:endParaRPr lang="de-DE" altLang="en-US" sz="2400"/>
          </a:p>
        </p:txBody>
      </p:sp>
      <p:pic>
        <p:nvPicPr>
          <p:cNvPr id="25604" name="Picture 6" descr="G:\ME13NDC\01\8ee9b7f3648b6d951d8206ab4e4187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3125788"/>
            <a:ext cx="25146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5" name="Object 7"/>
          <p:cNvGraphicFramePr>
            <a:graphicFrameLocks noChangeAspect="1"/>
          </p:cNvGraphicFramePr>
          <p:nvPr/>
        </p:nvGraphicFramePr>
        <p:xfrm>
          <a:off x="6084888" y="2900363"/>
          <a:ext cx="2362200" cy="1181100"/>
        </p:xfrm>
        <a:graphic>
          <a:graphicData uri="http://schemas.openxmlformats.org/presentationml/2006/ole">
            <mc:AlternateContent xmlns:mc="http://schemas.openxmlformats.org/markup-compatibility/2006">
              <mc:Choice xmlns:v="urn:schemas-microsoft-com:vml" Requires="v">
                <p:oleObj spid="_x0000_s18434" name="Image" r:id="rId4" imgW="4645457" imgH="2322881" progId="Photoshop.Image.8">
                  <p:embed/>
                </p:oleObj>
              </mc:Choice>
              <mc:Fallback>
                <p:oleObj name="Image" r:id="rId4" imgW="4645457" imgH="2322881" progId="Photoshop.Image.8">
                  <p:embed/>
                  <p:pic>
                    <p:nvPicPr>
                      <p:cNvPr id="25605" name="Object 7"/>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6084888" y="2900363"/>
                        <a:ext cx="23622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21556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0" y="0"/>
          <a:ext cx="6705600" cy="3667125"/>
        </p:xfrm>
        <a:graphic>
          <a:graphicData uri="http://schemas.openxmlformats.org/presentationml/2006/ole">
            <mc:AlternateContent xmlns:mc="http://schemas.openxmlformats.org/markup-compatibility/2006">
              <mc:Choice xmlns:v="urn:schemas-microsoft-com:vml" Requires="v">
                <p:oleObj spid="_x0000_s19458" name="Image" r:id="rId3" imgW="13844661" imgH="7570148" progId="Photoshop.Image.8">
                  <p:embed/>
                </p:oleObj>
              </mc:Choice>
              <mc:Fallback>
                <p:oleObj name="Image" r:id="rId3" imgW="13844661" imgH="7570148" progId="Photoshop.Image.8">
                  <p:embed/>
                  <p:pic>
                    <p:nvPicPr>
                      <p:cNvPr id="27650" name="Object 2"/>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0" y="0"/>
                        <a:ext cx="670560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1" name="Object 3"/>
          <p:cNvGraphicFramePr>
            <a:graphicFrameLocks noChangeAspect="1"/>
          </p:cNvGraphicFramePr>
          <p:nvPr/>
        </p:nvGraphicFramePr>
        <p:xfrm>
          <a:off x="5638800" y="3548063"/>
          <a:ext cx="3505200" cy="3309937"/>
        </p:xfrm>
        <a:graphic>
          <a:graphicData uri="http://schemas.openxmlformats.org/presentationml/2006/ole">
            <mc:AlternateContent xmlns:mc="http://schemas.openxmlformats.org/markup-compatibility/2006">
              <mc:Choice xmlns:v="urn:schemas-microsoft-com:vml" Requires="v">
                <p:oleObj spid="_x0000_s19459" name="Image" r:id="rId5" imgW="7286800" imgH="6881978" progId="Photoshop.Image.8">
                  <p:embed/>
                </p:oleObj>
              </mc:Choice>
              <mc:Fallback>
                <p:oleObj name="Image" r:id="rId5" imgW="7286800" imgH="6881978" progId="Photoshop.Image.8">
                  <p:embed/>
                  <p:pic>
                    <p:nvPicPr>
                      <p:cNvPr id="27651" name="Object 3"/>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5638800" y="3548063"/>
                        <a:ext cx="350520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0" y="457200"/>
          <a:ext cx="9144000" cy="5980113"/>
        </p:xfrm>
        <a:graphic>
          <a:graphicData uri="http://schemas.openxmlformats.org/presentationml/2006/ole">
            <mc:AlternateContent xmlns:mc="http://schemas.openxmlformats.org/markup-compatibility/2006">
              <mc:Choice xmlns:v="urn:schemas-microsoft-com:vml" Requires="v">
                <p:oleObj spid="_x0000_s20482" name="Image" r:id="rId3" imgW="9472754" imgH="6193807" progId="Photoshop.Image.8">
                  <p:embed/>
                </p:oleObj>
              </mc:Choice>
              <mc:Fallback>
                <p:oleObj name="Image" r:id="rId3" imgW="9472754" imgH="6193807" progId="Photoshop.Image.8">
                  <p:embed/>
                  <p:pic>
                    <p:nvPicPr>
                      <p:cNvPr id="286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3"/>
          <p:cNvGraphicFramePr>
            <a:graphicFrameLocks noChangeAspect="1"/>
          </p:cNvGraphicFramePr>
          <p:nvPr/>
        </p:nvGraphicFramePr>
        <p:xfrm>
          <a:off x="0" y="0"/>
          <a:ext cx="9144000" cy="2252663"/>
        </p:xfrm>
        <a:graphic>
          <a:graphicData uri="http://schemas.openxmlformats.org/presentationml/2006/ole">
            <mc:AlternateContent xmlns:mc="http://schemas.openxmlformats.org/markup-compatibility/2006">
              <mc:Choice xmlns:v="urn:schemas-microsoft-com:vml" Requires="v">
                <p:oleObj spid="_x0000_s21506" name="Image" r:id="rId3" imgW="16759267" imgH="4129295" progId="Photoshop.Image.8">
                  <p:embed/>
                </p:oleObj>
              </mc:Choice>
              <mc:Fallback>
                <p:oleObj name="Image" r:id="rId3" imgW="16759267" imgH="4129295" progId="Photoshop.Image.8">
                  <p:embed/>
                  <p:pic>
                    <p:nvPicPr>
                      <p:cNvPr id="29698" name="Object 3"/>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0" y="0"/>
                        <a:ext cx="9144000" cy="225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4" name="Object 4"/>
          <p:cNvGraphicFramePr>
            <a:graphicFrameLocks noChangeAspect="1"/>
          </p:cNvGraphicFramePr>
          <p:nvPr/>
        </p:nvGraphicFramePr>
        <p:xfrm>
          <a:off x="0" y="2209800"/>
          <a:ext cx="9144000" cy="3756025"/>
        </p:xfrm>
        <a:graphic>
          <a:graphicData uri="http://schemas.openxmlformats.org/presentationml/2006/ole">
            <mc:AlternateContent xmlns:mc="http://schemas.openxmlformats.org/markup-compatibility/2006">
              <mc:Choice xmlns:v="urn:schemas-microsoft-com:vml" Requires="v">
                <p:oleObj spid="_x0000_s21507" name="Image" r:id="rId5" imgW="16759267" imgH="6881978" progId="Photoshop.Image.8">
                  <p:embed/>
                </p:oleObj>
              </mc:Choice>
              <mc:Fallback>
                <p:oleObj name="Image" r:id="rId5" imgW="16759267" imgH="6881978" progId="Photoshop.Image.8">
                  <p:embed/>
                  <p:pic>
                    <p:nvPicPr>
                      <p:cNvPr id="40964" name="Object 4"/>
                      <p:cNvPicPr>
                        <a:picLocks noChangeAspect="1" noChangeArrowheads="1"/>
                      </p:cNvPicPr>
                      <p:nvPr/>
                    </p:nvPicPr>
                    <p:blipFill>
                      <a:blip r:embed="rId6">
                        <a:lum bright="12000" contrast="24000"/>
                        <a:extLst>
                          <a:ext uri="{28A0092B-C50C-407E-A947-70E740481C1C}">
                            <a14:useLocalDpi xmlns:a14="http://schemas.microsoft.com/office/drawing/2010/main" val="0"/>
                          </a:ext>
                        </a:extLst>
                      </a:blip>
                      <a:srcRect/>
                      <a:stretch>
                        <a:fillRect/>
                      </a:stretch>
                    </p:blipFill>
                    <p:spPr bwMode="auto">
                      <a:xfrm>
                        <a:off x="0" y="2209800"/>
                        <a:ext cx="9144000"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5" name="Object 5"/>
          <p:cNvGraphicFramePr>
            <a:graphicFrameLocks noChangeAspect="1"/>
          </p:cNvGraphicFramePr>
          <p:nvPr/>
        </p:nvGraphicFramePr>
        <p:xfrm>
          <a:off x="0" y="5943600"/>
          <a:ext cx="9144000" cy="457200"/>
        </p:xfrm>
        <a:graphic>
          <a:graphicData uri="http://schemas.openxmlformats.org/presentationml/2006/ole">
            <mc:AlternateContent xmlns:mc="http://schemas.openxmlformats.org/markup-compatibility/2006">
              <mc:Choice xmlns:v="urn:schemas-microsoft-com:vml" Requires="v">
                <p:oleObj spid="_x0000_s21508" name="Image" r:id="rId7" imgW="16759267" imgH="688442" progId="Photoshop.Image.8">
                  <p:embed/>
                </p:oleObj>
              </mc:Choice>
              <mc:Fallback>
                <p:oleObj name="Image" r:id="rId7" imgW="16759267" imgH="688442" progId="Photoshop.Image.8">
                  <p:embed/>
                  <p:pic>
                    <p:nvPicPr>
                      <p:cNvPr id="40965" name="Object 5"/>
                      <p:cNvPicPr>
                        <a:picLocks noChangeAspect="1" noChangeArrowheads="1"/>
                      </p:cNvPicPr>
                      <p:nvPr/>
                    </p:nvPicPr>
                    <p:blipFill>
                      <a:blip r:embed="rId8">
                        <a:lum bright="12000" contrast="24000"/>
                        <a:extLst>
                          <a:ext uri="{28A0092B-C50C-407E-A947-70E740481C1C}">
                            <a14:useLocalDpi xmlns:a14="http://schemas.microsoft.com/office/drawing/2010/main" val="0"/>
                          </a:ext>
                        </a:extLst>
                      </a:blip>
                      <a:srcRect/>
                      <a:stretch>
                        <a:fillRect/>
                      </a:stretch>
                    </p:blipFill>
                    <p:spPr bwMode="auto">
                      <a:xfrm>
                        <a:off x="0" y="5943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0" y="457200"/>
          <a:ext cx="9144000" cy="3379788"/>
        </p:xfrm>
        <a:graphic>
          <a:graphicData uri="http://schemas.openxmlformats.org/presentationml/2006/ole">
            <mc:AlternateContent xmlns:mc="http://schemas.openxmlformats.org/markup-compatibility/2006">
              <mc:Choice xmlns:v="urn:schemas-microsoft-com:vml" Requires="v">
                <p:oleObj spid="_x0000_s22530" name="Image" r:id="rId3" imgW="16759267" imgH="6193807" progId="Photoshop.Image.8">
                  <p:embed/>
                </p:oleObj>
              </mc:Choice>
              <mc:Fallback>
                <p:oleObj name="Image" r:id="rId3" imgW="16759267" imgH="6193807" progId="Photoshop.Image.8">
                  <p:embed/>
                  <p:pic>
                    <p:nvPicPr>
                      <p:cNvPr id="30722" name="Object 2"/>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0" y="457200"/>
                        <a:ext cx="9144000" cy="33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7" name="Object 3"/>
          <p:cNvGraphicFramePr>
            <a:graphicFrameLocks noChangeAspect="1"/>
          </p:cNvGraphicFramePr>
          <p:nvPr/>
        </p:nvGraphicFramePr>
        <p:xfrm>
          <a:off x="0" y="3810000"/>
          <a:ext cx="9144000" cy="1876425"/>
        </p:xfrm>
        <a:graphic>
          <a:graphicData uri="http://schemas.openxmlformats.org/presentationml/2006/ole">
            <mc:AlternateContent xmlns:mc="http://schemas.openxmlformats.org/markup-compatibility/2006">
              <mc:Choice xmlns:v="urn:schemas-microsoft-com:vml" Requires="v">
                <p:oleObj spid="_x0000_s22531" name="Image" r:id="rId5" imgW="16759267" imgH="3441124" progId="Photoshop.Image.8">
                  <p:embed/>
                </p:oleObj>
              </mc:Choice>
              <mc:Fallback>
                <p:oleObj name="Image" r:id="rId5" imgW="16759267" imgH="3441124" progId="Photoshop.Image.8">
                  <p:embed/>
                  <p:pic>
                    <p:nvPicPr>
                      <p:cNvPr id="41987" name="Object 3"/>
                      <p:cNvPicPr>
                        <a:picLocks noChangeAspect="1" noChangeArrowheads="1"/>
                      </p:cNvPicPr>
                      <p:nvPr/>
                    </p:nvPicPr>
                    <p:blipFill>
                      <a:blip r:embed="rId6">
                        <a:lum bright="12000" contrast="30000"/>
                        <a:extLst>
                          <a:ext uri="{28A0092B-C50C-407E-A947-70E740481C1C}">
                            <a14:useLocalDpi xmlns:a14="http://schemas.microsoft.com/office/drawing/2010/main" val="0"/>
                          </a:ext>
                        </a:extLst>
                      </a:blip>
                      <a:srcRect/>
                      <a:stretch>
                        <a:fillRect/>
                      </a:stretch>
                    </p:blipFill>
                    <p:spPr bwMode="auto">
                      <a:xfrm>
                        <a:off x="0" y="3810000"/>
                        <a:ext cx="91440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0" y="609600"/>
          <a:ext cx="9144000" cy="1993900"/>
        </p:xfrm>
        <a:graphic>
          <a:graphicData uri="http://schemas.openxmlformats.org/presentationml/2006/ole">
            <mc:AlternateContent xmlns:mc="http://schemas.openxmlformats.org/markup-compatibility/2006">
              <mc:Choice xmlns:v="urn:schemas-microsoft-com:vml" Requires="v">
                <p:oleObj spid="_x0000_s23554" name="Image" r:id="rId3" imgW="18945221" imgH="4129295" progId="Photoshop.Image.8">
                  <p:embed/>
                </p:oleObj>
              </mc:Choice>
              <mc:Fallback>
                <p:oleObj name="Image" r:id="rId3" imgW="18945221" imgH="4129295" progId="Photoshop.Image.8">
                  <p:embed/>
                  <p:pic>
                    <p:nvPicPr>
                      <p:cNvPr id="31746" name="Object 2"/>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0" y="609600"/>
                        <a:ext cx="91440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1" name="Object 3"/>
          <p:cNvGraphicFramePr>
            <a:graphicFrameLocks noChangeAspect="1"/>
          </p:cNvGraphicFramePr>
          <p:nvPr/>
        </p:nvGraphicFramePr>
        <p:xfrm>
          <a:off x="0" y="2590800"/>
          <a:ext cx="9144000" cy="996950"/>
        </p:xfrm>
        <a:graphic>
          <a:graphicData uri="http://schemas.openxmlformats.org/presentationml/2006/ole">
            <mc:AlternateContent xmlns:mc="http://schemas.openxmlformats.org/markup-compatibility/2006">
              <mc:Choice xmlns:v="urn:schemas-microsoft-com:vml" Requires="v">
                <p:oleObj spid="_x0000_s23555" name="Image" r:id="rId5" imgW="18945221" imgH="2064783" progId="Photoshop.Image.8">
                  <p:embed/>
                </p:oleObj>
              </mc:Choice>
              <mc:Fallback>
                <p:oleObj name="Image" r:id="rId5" imgW="18945221" imgH="2064783" progId="Photoshop.Image.8">
                  <p:embed/>
                  <p:pic>
                    <p:nvPicPr>
                      <p:cNvPr id="43011" name="Object 3"/>
                      <p:cNvPicPr>
                        <a:picLocks noChangeAspect="1" noChangeArrowheads="1"/>
                      </p:cNvPicPr>
                      <p:nvPr/>
                    </p:nvPicPr>
                    <p:blipFill>
                      <a:blip r:embed="rId6">
                        <a:lum bright="12000" contrast="24000"/>
                        <a:extLst>
                          <a:ext uri="{28A0092B-C50C-407E-A947-70E740481C1C}">
                            <a14:useLocalDpi xmlns:a14="http://schemas.microsoft.com/office/drawing/2010/main" val="0"/>
                          </a:ext>
                        </a:extLst>
                      </a:blip>
                      <a:srcRect/>
                      <a:stretch>
                        <a:fillRect/>
                      </a:stretch>
                    </p:blipFill>
                    <p:spPr bwMode="auto">
                      <a:xfrm>
                        <a:off x="0" y="2590800"/>
                        <a:ext cx="9144000"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2" name="Object 4"/>
          <p:cNvGraphicFramePr>
            <a:graphicFrameLocks noChangeAspect="1"/>
          </p:cNvGraphicFramePr>
          <p:nvPr/>
        </p:nvGraphicFramePr>
        <p:xfrm>
          <a:off x="0" y="3581400"/>
          <a:ext cx="9144000" cy="1993900"/>
        </p:xfrm>
        <a:graphic>
          <a:graphicData uri="http://schemas.openxmlformats.org/presentationml/2006/ole">
            <mc:AlternateContent xmlns:mc="http://schemas.openxmlformats.org/markup-compatibility/2006">
              <mc:Choice xmlns:v="urn:schemas-microsoft-com:vml" Requires="v">
                <p:oleObj spid="_x0000_s23556" name="Image" r:id="rId7" imgW="18945221" imgH="4129295" progId="Photoshop.Image.8">
                  <p:embed/>
                </p:oleObj>
              </mc:Choice>
              <mc:Fallback>
                <p:oleObj name="Image" r:id="rId7" imgW="18945221" imgH="4129295" progId="Photoshop.Image.8">
                  <p:embed/>
                  <p:pic>
                    <p:nvPicPr>
                      <p:cNvPr id="43012" name="Object 4"/>
                      <p:cNvPicPr>
                        <a:picLocks noChangeAspect="1" noChangeArrowheads="1"/>
                      </p:cNvPicPr>
                      <p:nvPr/>
                    </p:nvPicPr>
                    <p:blipFill>
                      <a:blip r:embed="rId8">
                        <a:lum bright="12000" contrast="24000"/>
                        <a:extLst>
                          <a:ext uri="{28A0092B-C50C-407E-A947-70E740481C1C}">
                            <a14:useLocalDpi xmlns:a14="http://schemas.microsoft.com/office/drawing/2010/main" val="0"/>
                          </a:ext>
                        </a:extLst>
                      </a:blip>
                      <a:srcRect/>
                      <a:stretch>
                        <a:fillRect/>
                      </a:stretch>
                    </p:blipFill>
                    <p:spPr bwMode="auto">
                      <a:xfrm>
                        <a:off x="0" y="3581400"/>
                        <a:ext cx="91440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b="1"/>
              <a:t>Magnetic Field</a:t>
            </a:r>
          </a:p>
        </p:txBody>
      </p:sp>
      <p:sp>
        <p:nvSpPr>
          <p:cNvPr id="4099" name="Rectangle 3"/>
          <p:cNvSpPr>
            <a:spLocks noChangeArrowheads="1"/>
          </p:cNvSpPr>
          <p:nvPr/>
        </p:nvSpPr>
        <p:spPr bwMode="auto">
          <a:xfrm>
            <a:off x="152400" y="860425"/>
            <a:ext cx="8839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dirty="0"/>
              <a:t>The direction outside the magnetic material is from North to South, and inside from south to North. When the North pole of one magnet near the South pole of another magnet are placed, they are attracted to one another.</a:t>
            </a:r>
          </a:p>
          <a:p>
            <a:pPr algn="just"/>
            <a:r>
              <a:rPr lang="en-US" altLang="en-US" dirty="0"/>
              <a:t>When like poles of two magnets placed near each other (North to North or South to South), they will repel each other.</a:t>
            </a:r>
          </a:p>
          <a:p>
            <a:pPr algn="just"/>
            <a:endParaRPr lang="en-US" altLang="en-US" dirty="0"/>
          </a:p>
        </p:txBody>
      </p:sp>
      <p:pic>
        <p:nvPicPr>
          <p:cNvPr id="4100" name="Picture 5" descr="G:\ME13NDC\01\030215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4293096"/>
            <a:ext cx="46482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9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52400" y="914400"/>
            <a:ext cx="88392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2800" b="1" dirty="0"/>
              <a:t>Definition </a:t>
            </a:r>
            <a:r>
              <a:rPr lang="hu-HU" altLang="en-US" sz="2800" b="1" dirty="0" err="1"/>
              <a:t>Magnetic</a:t>
            </a:r>
            <a:r>
              <a:rPr lang="hu-HU" altLang="en-US" sz="2800" b="1" dirty="0"/>
              <a:t> </a:t>
            </a:r>
            <a:r>
              <a:rPr lang="hu-HU" altLang="en-US" sz="2800" b="1" dirty="0" err="1"/>
              <a:t>circuit</a:t>
            </a:r>
            <a:endParaRPr lang="de-DE" altLang="en-US" dirty="0"/>
          </a:p>
          <a:p>
            <a:endParaRPr lang="de-DE" altLang="en-US" dirty="0"/>
          </a:p>
          <a:p>
            <a:pPr algn="just"/>
            <a:r>
              <a:rPr lang="en-US" altLang="en-US" dirty="0"/>
              <a:t>A magnetic circuit is made up of one or more closed loop paths containing a magnetic flux</a:t>
            </a:r>
            <a:r>
              <a:rPr lang="hu-HU" altLang="en-US" dirty="0"/>
              <a:t> </a:t>
            </a:r>
            <a:r>
              <a:rPr lang="de-DE" altLang="en-US" dirty="0">
                <a:sym typeface="Symbol" panose="05050102010706020507" pitchFamily="18" charset="2"/>
              </a:rPr>
              <a:t></a:t>
            </a:r>
            <a:r>
              <a:rPr lang="de-DE" altLang="en-US" dirty="0"/>
              <a:t>. </a:t>
            </a:r>
          </a:p>
        </p:txBody>
      </p:sp>
      <p:sp>
        <p:nvSpPr>
          <p:cNvPr id="15364" name="Rectangle 4"/>
          <p:cNvSpPr>
            <a:spLocks noChangeArrowheads="1"/>
          </p:cNvSpPr>
          <p:nvPr/>
        </p:nvSpPr>
        <p:spPr bwMode="auto">
          <a:xfrm>
            <a:off x="136525" y="2546350"/>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hu-HU" altLang="en-US"/>
              <a:t>The magnetic field and the magnatic flux density are vector quantities.  The magnetic</a:t>
            </a:r>
            <a:r>
              <a:rPr lang="de-DE" altLang="en-US"/>
              <a:t> Flu</a:t>
            </a:r>
            <a:r>
              <a:rPr lang="hu-HU" altLang="en-US"/>
              <a:t>x</a:t>
            </a:r>
            <a:r>
              <a:rPr lang="de-DE" altLang="en-US"/>
              <a:t> </a:t>
            </a:r>
            <a:r>
              <a:rPr lang="hu-HU" altLang="en-US"/>
              <a:t>and the </a:t>
            </a:r>
            <a:r>
              <a:rPr lang="de-DE" altLang="en-US"/>
              <a:t>magnetomotive force </a:t>
            </a:r>
            <a:r>
              <a:rPr lang="hu-HU" altLang="en-US"/>
              <a:t>are skalar quantities</a:t>
            </a:r>
            <a:r>
              <a:rPr lang="de-DE" altLang="en-US"/>
              <a:t>.</a:t>
            </a:r>
          </a:p>
        </p:txBody>
      </p:sp>
      <p:sp>
        <p:nvSpPr>
          <p:cNvPr id="5124" name="Rectangle 5"/>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circuit</a:t>
            </a:r>
            <a:endParaRPr lang="en-US" altLang="en-US" sz="3600" b="1"/>
          </a:p>
        </p:txBody>
      </p:sp>
      <p:sp>
        <p:nvSpPr>
          <p:cNvPr id="3" name="Rectangle 2"/>
          <p:cNvSpPr/>
          <p:nvPr/>
        </p:nvSpPr>
        <p:spPr>
          <a:xfrm>
            <a:off x="185738" y="3376613"/>
            <a:ext cx="8634412" cy="1938337"/>
          </a:xfrm>
          <a:prstGeom prst="rect">
            <a:avLst/>
          </a:prstGeom>
        </p:spPr>
        <p:txBody>
          <a:bodyPr>
            <a:spAutoFit/>
          </a:bodyPr>
          <a:lstStyle/>
          <a:p>
            <a:pPr>
              <a:defRPr/>
            </a:pPr>
            <a:r>
              <a:rPr lang="en-US" dirty="0"/>
              <a:t>Some examples of magnetic circuits are:</a:t>
            </a:r>
          </a:p>
          <a:p>
            <a:pPr>
              <a:defRPr/>
            </a:pPr>
            <a:endParaRPr lang="en-US" dirty="0"/>
          </a:p>
          <a:p>
            <a:pPr marL="342900" indent="-342900">
              <a:buFont typeface="Arial" panose="020B0604020202020204" pitchFamily="34" charset="0"/>
              <a:buChar char="•"/>
              <a:defRPr/>
            </a:pPr>
            <a:r>
              <a:rPr lang="en-US" dirty="0"/>
              <a:t> horseshoe magnet with iron keeper (low-reluctance circuit)</a:t>
            </a:r>
          </a:p>
          <a:p>
            <a:pPr marL="342900" indent="-342900">
              <a:buFont typeface="Arial" panose="020B0604020202020204" pitchFamily="34" charset="0"/>
              <a:buChar char="•"/>
              <a:defRPr/>
            </a:pPr>
            <a:r>
              <a:rPr lang="en-US" dirty="0"/>
              <a:t> horseshoe magnet with no keeper (high-reluctance circuit)</a:t>
            </a:r>
          </a:p>
          <a:p>
            <a:pPr marL="342900" indent="-342900">
              <a:buFont typeface="Arial" panose="020B0604020202020204" pitchFamily="34" charset="0"/>
              <a:buChar char="•"/>
              <a:defRPr/>
            </a:pPr>
            <a:r>
              <a:rPr lang="en-US" dirty="0"/>
              <a:t> electric motor (variable-reluctance circuit)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circuit</a:t>
            </a:r>
            <a:endParaRPr lang="en-US" altLang="en-US" sz="3600" b="1"/>
          </a:p>
        </p:txBody>
      </p:sp>
      <p:sp>
        <p:nvSpPr>
          <p:cNvPr id="6147" name="Rectangle 3"/>
          <p:cNvSpPr>
            <a:spLocks noChangeArrowheads="1"/>
          </p:cNvSpPr>
          <p:nvPr/>
        </p:nvSpPr>
        <p:spPr bwMode="auto">
          <a:xfrm>
            <a:off x="152400" y="914400"/>
            <a:ext cx="88392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a:t>The magnetic fl</a:t>
            </a:r>
            <a:r>
              <a:rPr lang="en-US" altLang="en-US"/>
              <a:t>ux is usually generated by permanent magnets or electromagnets and confined to the path by magnetic cores consisting of ferromagnetic materials like iron, although there may be air gaps or other materials in the path. Magnetic circuits are employed to efficiently channel magnetic fields in many devices such as electric motors, generators, transformers, relays, lifting electromagnets, SQUIDs, galvanometers, and magnetic recording heads.</a:t>
            </a:r>
            <a:endParaRPr lang="de-DE" altLang="en-US"/>
          </a:p>
          <a:p>
            <a:pPr algn="just"/>
            <a:endParaRPr lang="de-DE" altLang="en-US"/>
          </a:p>
          <a:p>
            <a:pPr algn="just"/>
            <a:endParaRPr lang="de-DE"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circuit</a:t>
            </a:r>
            <a:endParaRPr lang="en-US" altLang="en-US" sz="3600" b="1"/>
          </a:p>
        </p:txBody>
      </p:sp>
      <p:sp>
        <p:nvSpPr>
          <p:cNvPr id="7171" name="Rectangle 3"/>
          <p:cNvSpPr>
            <a:spLocks noChangeArrowheads="1"/>
          </p:cNvSpPr>
          <p:nvPr/>
        </p:nvSpPr>
        <p:spPr bwMode="auto">
          <a:xfrm>
            <a:off x="152400" y="914400"/>
            <a:ext cx="8839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a:t>The representation of magnetic field is done by magnetic field lines.</a:t>
            </a:r>
            <a:endParaRPr lang="de-DE" altLang="en-US"/>
          </a:p>
          <a:p>
            <a:pPr algn="just"/>
            <a:endParaRPr lang="de-DE" altLang="en-US"/>
          </a:p>
          <a:p>
            <a:pPr algn="just"/>
            <a:endParaRPr lang="de-DE" altLang="en-US"/>
          </a:p>
        </p:txBody>
      </p:sp>
      <p:sp>
        <p:nvSpPr>
          <p:cNvPr id="7172" name="Text Box 8"/>
          <p:cNvSpPr txBox="1">
            <a:spLocks noChangeArrowheads="1"/>
          </p:cNvSpPr>
          <p:nvPr/>
        </p:nvSpPr>
        <p:spPr bwMode="auto">
          <a:xfrm>
            <a:off x="152400" y="5703888"/>
            <a:ext cx="79438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en-US"/>
              <a:t>The field line around a current leading leader-loop. </a:t>
            </a:r>
            <a:endParaRPr lang="en-US" altLang="en-US"/>
          </a:p>
        </p:txBody>
      </p:sp>
      <p:graphicFrame>
        <p:nvGraphicFramePr>
          <p:cNvPr id="7173" name="Object 1"/>
          <p:cNvGraphicFramePr>
            <a:graphicFrameLocks noChangeAspect="1"/>
          </p:cNvGraphicFramePr>
          <p:nvPr/>
        </p:nvGraphicFramePr>
        <p:xfrm>
          <a:off x="2700338" y="1514475"/>
          <a:ext cx="3352800" cy="4203700"/>
        </p:xfrm>
        <a:graphic>
          <a:graphicData uri="http://schemas.openxmlformats.org/presentationml/2006/ole">
            <mc:AlternateContent xmlns:mc="http://schemas.openxmlformats.org/markup-compatibility/2006">
              <mc:Choice xmlns:v="urn:schemas-microsoft-com:vml" Requires="v">
                <p:oleObj spid="_x0000_s1026" name="Image" r:id="rId3" imgW="3352381" imgH="4203175" progId="Photoshop.Image.13">
                  <p:embed/>
                </p:oleObj>
              </mc:Choice>
              <mc:Fallback>
                <p:oleObj name="Image" r:id="rId3" imgW="3352381" imgH="4203175" progId="Photoshop.Image.13">
                  <p:embed/>
                  <p:pic>
                    <p:nvPicPr>
                      <p:cNvPr id="717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514475"/>
                        <a:ext cx="33528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circuit</a:t>
            </a:r>
            <a:endParaRPr lang="en-US" altLang="en-US" sz="3600" b="1"/>
          </a:p>
        </p:txBody>
      </p:sp>
      <p:grpSp>
        <p:nvGrpSpPr>
          <p:cNvPr id="8195" name="Group 10"/>
          <p:cNvGrpSpPr>
            <a:grpSpLocks/>
          </p:cNvGrpSpPr>
          <p:nvPr/>
        </p:nvGrpSpPr>
        <p:grpSpPr bwMode="auto">
          <a:xfrm>
            <a:off x="533400" y="990600"/>
            <a:ext cx="7924800" cy="3505200"/>
            <a:chOff x="336" y="1296"/>
            <a:chExt cx="4992" cy="2208"/>
          </a:xfrm>
        </p:grpSpPr>
        <p:sp>
          <p:nvSpPr>
            <p:cNvPr id="8197" name="Text Box 6"/>
            <p:cNvSpPr txBox="1">
              <a:spLocks noChangeArrowheads="1"/>
            </p:cNvSpPr>
            <p:nvPr/>
          </p:nvSpPr>
          <p:spPr bwMode="auto">
            <a:xfrm>
              <a:off x="336" y="3216"/>
              <a:ext cx="49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t>Field lines of the magnetic field around a current flown coil</a:t>
              </a:r>
            </a:p>
          </p:txBody>
        </p:sp>
        <p:graphicFrame>
          <p:nvGraphicFramePr>
            <p:cNvPr id="8198" name="Object 7"/>
            <p:cNvGraphicFramePr>
              <a:graphicFrameLocks noChangeAspect="1"/>
            </p:cNvGraphicFramePr>
            <p:nvPr/>
          </p:nvGraphicFramePr>
          <p:xfrm>
            <a:off x="672" y="1296"/>
            <a:ext cx="4368" cy="1985"/>
          </p:xfrm>
          <a:graphic>
            <a:graphicData uri="http://schemas.openxmlformats.org/presentationml/2006/ole">
              <mc:AlternateContent xmlns:mc="http://schemas.openxmlformats.org/markup-compatibility/2006">
                <mc:Choice xmlns:v="urn:schemas-microsoft-com:vml" Requires="v">
                  <p:oleObj spid="_x0000_s2050" name="Image" r:id="rId3" imgW="8516417" imgH="3871265" progId="Photoshop.Image.8">
                    <p:embed/>
                  </p:oleObj>
                </mc:Choice>
                <mc:Fallback>
                  <p:oleObj name="Image" r:id="rId3" imgW="8516417" imgH="3871265" progId="Photoshop.Image.8">
                    <p:embed/>
                    <p:pic>
                      <p:nvPicPr>
                        <p:cNvPr id="8198" name="Object 7"/>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672" y="1296"/>
                          <a:ext cx="4368" cy="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417" name="Rectangle 9"/>
          <p:cNvSpPr>
            <a:spLocks noChangeArrowheads="1"/>
          </p:cNvSpPr>
          <p:nvPr/>
        </p:nvSpPr>
        <p:spPr bwMode="auto">
          <a:xfrm>
            <a:off x="152400" y="5181600"/>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a:t>The path of the magnetic field lines in a magnetic circuit are always closed.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1"/>
          <p:cNvGraphicFramePr>
            <a:graphicFrameLocks noChangeAspect="1"/>
          </p:cNvGraphicFramePr>
          <p:nvPr/>
        </p:nvGraphicFramePr>
        <p:xfrm>
          <a:off x="4738688" y="1557338"/>
          <a:ext cx="4405312" cy="4991100"/>
        </p:xfrm>
        <a:graphic>
          <a:graphicData uri="http://schemas.openxmlformats.org/presentationml/2006/ole">
            <mc:AlternateContent xmlns:mc="http://schemas.openxmlformats.org/markup-compatibility/2006">
              <mc:Choice xmlns:v="urn:schemas-microsoft-com:vml" Requires="v">
                <p:oleObj spid="_x0000_s3074" name="Image" r:id="rId3" imgW="4406349" imgH="4990476" progId="Photoshop.Image.13">
                  <p:embed/>
                </p:oleObj>
              </mc:Choice>
              <mc:Fallback>
                <p:oleObj name="Image" r:id="rId3" imgW="4406349" imgH="4990476" progId="Photoshop.Image.13">
                  <p:embed/>
                  <p:pic>
                    <p:nvPicPr>
                      <p:cNvPr id="9218"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1557338"/>
                        <a:ext cx="440531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2"/>
          <p:cNvSpPr>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3600" b="1"/>
              <a:t>Magnetic circuit</a:t>
            </a:r>
            <a:endParaRPr lang="en-US" altLang="en-US" sz="3600" b="1"/>
          </a:p>
        </p:txBody>
      </p:sp>
      <p:sp>
        <p:nvSpPr>
          <p:cNvPr id="9220" name="Rectangle 4"/>
          <p:cNvSpPr>
            <a:spLocks noChangeArrowheads="1"/>
          </p:cNvSpPr>
          <p:nvPr/>
        </p:nvSpPr>
        <p:spPr bwMode="auto">
          <a:xfrm>
            <a:off x="152400" y="685800"/>
            <a:ext cx="665162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hu-HU" altLang="en-US" b="1"/>
              <a:t>Orientation</a:t>
            </a:r>
            <a:r>
              <a:rPr lang="de-DE" altLang="en-US" b="1"/>
              <a:t>:</a:t>
            </a:r>
            <a:endParaRPr lang="de-DE" altLang="en-US"/>
          </a:p>
          <a:p>
            <a:pPr algn="just"/>
            <a:endParaRPr lang="de-DE" altLang="en-US" sz="1200"/>
          </a:p>
          <a:p>
            <a:pPr algn="just"/>
            <a:r>
              <a:rPr lang="hu-HU" altLang="en-US"/>
              <a:t>By calcuation of magnatic fields – for example generated by electric current – it is stated that the positive direction of field lines are following right winding direction, where the head of the screwdriver shows the direction of the current. </a:t>
            </a:r>
          </a:p>
          <a:p>
            <a:pPr algn="just"/>
            <a:r>
              <a:rPr lang="hu-HU" altLang="en-US"/>
              <a:t>As a help the right-hand rule can be applied. </a:t>
            </a:r>
            <a:endParaRPr lang="de-DE" altLang="en-US"/>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3685</TotalTime>
  <Words>1542</Words>
  <Application>Microsoft Office PowerPoint</Application>
  <PresentationFormat>Diavetítés a képernyőre (4:3 oldalarány)</PresentationFormat>
  <Paragraphs>166</Paragraphs>
  <Slides>35</Slides>
  <Notes>0</Notes>
  <HiddenSlides>0</HiddenSlides>
  <MMClips>0</MMClips>
  <ScaleCrop>false</ScaleCrop>
  <HeadingPairs>
    <vt:vector size="8" baseType="variant">
      <vt:variant>
        <vt:lpstr>Használt betűtípusok</vt:lpstr>
      </vt:variant>
      <vt:variant>
        <vt:i4>3</vt:i4>
      </vt:variant>
      <vt:variant>
        <vt:lpstr>Téma</vt:lpstr>
      </vt:variant>
      <vt:variant>
        <vt:i4>1</vt:i4>
      </vt:variant>
      <vt:variant>
        <vt:lpstr>Beágyazott OLE kiszolgálók</vt:lpstr>
      </vt:variant>
      <vt:variant>
        <vt:i4>2</vt:i4>
      </vt:variant>
      <vt:variant>
        <vt:lpstr>Diacímek</vt:lpstr>
      </vt:variant>
      <vt:variant>
        <vt:i4>35</vt:i4>
      </vt:variant>
    </vt:vector>
  </HeadingPairs>
  <TitlesOfParts>
    <vt:vector size="41" baseType="lpstr">
      <vt:lpstr>Arial</vt:lpstr>
      <vt:lpstr>Symbol</vt:lpstr>
      <vt:lpstr>Times New Roman</vt:lpstr>
      <vt:lpstr>Office Theme</vt:lpstr>
      <vt:lpstr>Image</vt:lpstr>
      <vt:lpstr>Equation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Tamas</dc:creator>
  <cp:lastModifiedBy>Cook Tomas</cp:lastModifiedBy>
  <cp:revision>105</cp:revision>
  <dcterms:created xsi:type="dcterms:W3CDTF">2010-08-12T12:17:57Z</dcterms:created>
  <dcterms:modified xsi:type="dcterms:W3CDTF">2017-12-02T07:52:07Z</dcterms:modified>
</cp:coreProperties>
</file>