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2" r:id="rId3"/>
    <p:sldId id="257" r:id="rId4"/>
    <p:sldId id="258" r:id="rId5"/>
    <p:sldId id="261" r:id="rId6"/>
    <p:sldId id="262" r:id="rId7"/>
    <p:sldId id="263" r:id="rId8"/>
    <p:sldId id="265" r:id="rId9"/>
    <p:sldId id="264" r:id="rId10"/>
    <p:sldId id="266" r:id="rId11"/>
    <p:sldId id="267" r:id="rId12"/>
    <p:sldId id="268" r:id="rId13"/>
    <p:sldId id="269" r:id="rId14"/>
    <p:sldId id="270" r:id="rId15"/>
    <p:sldId id="271" r:id="rId16"/>
    <p:sldId id="25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2C0AED-F5EB-405D-96F3-496A911930E0}" type="datetimeFigureOut">
              <a:rPr lang="fr-FR" smtClean="0"/>
              <a:t>12/12/2017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CBC5EE-E7E1-475A-ACA1-B7F880835B8A}" type="slidenum">
              <a:rPr lang="fr-FR" smtClean="0"/>
              <a:t>‹N°›</a:t>
            </a:fld>
            <a:endParaRPr lang="fr-FR"/>
          </a:p>
        </p:txBody>
      </p:sp>
    </p:spTree>
    <p:extLst>
      <p:ext uri="{BB962C8B-B14F-4D97-AF65-F5344CB8AC3E}">
        <p14:creationId xmlns:p14="http://schemas.microsoft.com/office/powerpoint/2010/main" val="2305831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effectLst/>
              </a:rPr>
              <a:t>US National Bureau of Standards</a:t>
            </a:r>
            <a:endParaRPr lang="fr-FR" dirty="0"/>
          </a:p>
        </p:txBody>
      </p:sp>
      <p:sp>
        <p:nvSpPr>
          <p:cNvPr id="4" name="Espace réservé du numéro de diapositive 3"/>
          <p:cNvSpPr>
            <a:spLocks noGrp="1"/>
          </p:cNvSpPr>
          <p:nvPr>
            <p:ph type="sldNum" sz="quarter" idx="10"/>
          </p:nvPr>
        </p:nvSpPr>
        <p:spPr/>
        <p:txBody>
          <a:bodyPr/>
          <a:lstStyle/>
          <a:p>
            <a:fld id="{99CBC5EE-E7E1-475A-ACA1-B7F880835B8A}" type="slidenum">
              <a:rPr lang="fr-FR" smtClean="0"/>
              <a:t>3</a:t>
            </a:fld>
            <a:endParaRPr lang="fr-FR"/>
          </a:p>
        </p:txBody>
      </p:sp>
    </p:spTree>
    <p:extLst>
      <p:ext uri="{BB962C8B-B14F-4D97-AF65-F5344CB8AC3E}">
        <p14:creationId xmlns:p14="http://schemas.microsoft.com/office/powerpoint/2010/main" val="511302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 a type of oil; </a:t>
            </a:r>
            <a:r>
              <a:rPr lang="en-US" dirty="0" smtClean="0">
                <a:effectLst/>
              </a:rPr>
              <a:t>with varying percentage of micron- sized (µ) iron particles coated with anti-coagulant material</a:t>
            </a:r>
            <a:endParaRPr lang="en-US" dirty="0" smtClean="0"/>
          </a:p>
          <a:p>
            <a:r>
              <a:rPr lang="en-US" dirty="0" smtClean="0"/>
              <a:t>- the yield stress of the fluid when in its active ("on") state can be controlled very accurately by varying the magnetic field intensity</a:t>
            </a:r>
          </a:p>
          <a:p>
            <a:endParaRPr lang="fr-FR" dirty="0"/>
          </a:p>
        </p:txBody>
      </p:sp>
      <p:sp>
        <p:nvSpPr>
          <p:cNvPr id="4" name="Espace réservé du numéro de diapositive 3"/>
          <p:cNvSpPr>
            <a:spLocks noGrp="1"/>
          </p:cNvSpPr>
          <p:nvPr>
            <p:ph type="sldNum" sz="quarter" idx="10"/>
          </p:nvPr>
        </p:nvSpPr>
        <p:spPr/>
        <p:txBody>
          <a:bodyPr/>
          <a:lstStyle/>
          <a:p>
            <a:fld id="{99CBC5EE-E7E1-475A-ACA1-B7F880835B8A}" type="slidenum">
              <a:rPr lang="fr-FR" smtClean="0"/>
              <a:t>4</a:t>
            </a:fld>
            <a:endParaRPr lang="fr-FR"/>
          </a:p>
        </p:txBody>
      </p:sp>
    </p:spTree>
    <p:extLst>
      <p:ext uri="{BB962C8B-B14F-4D97-AF65-F5344CB8AC3E}">
        <p14:creationId xmlns:p14="http://schemas.microsoft.com/office/powerpoint/2010/main" val="2616378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effectLst/>
              </a:rPr>
              <a:t>It is capable of generating a force with magnitude sufficient for rapid response in large-scale applications</a:t>
            </a:r>
            <a:endParaRPr lang="fr-FR" dirty="0"/>
          </a:p>
        </p:txBody>
      </p:sp>
      <p:sp>
        <p:nvSpPr>
          <p:cNvPr id="4" name="Espace réservé du numéro de diapositive 3"/>
          <p:cNvSpPr>
            <a:spLocks noGrp="1"/>
          </p:cNvSpPr>
          <p:nvPr>
            <p:ph type="sldNum" sz="quarter" idx="10"/>
          </p:nvPr>
        </p:nvSpPr>
        <p:spPr/>
        <p:txBody>
          <a:bodyPr/>
          <a:lstStyle/>
          <a:p>
            <a:fld id="{99CBC5EE-E7E1-475A-ACA1-B7F880835B8A}" type="slidenum">
              <a:rPr lang="fr-FR" smtClean="0"/>
              <a:t>6</a:t>
            </a:fld>
            <a:endParaRPr lang="fr-FR"/>
          </a:p>
        </p:txBody>
      </p:sp>
    </p:spTree>
    <p:extLst>
      <p:ext uri="{BB962C8B-B14F-4D97-AF65-F5344CB8AC3E}">
        <p14:creationId xmlns:p14="http://schemas.microsoft.com/office/powerpoint/2010/main" val="2575125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243E38C-DFA1-4F8A-971C-CE96314F3032}" type="datetimeFigureOut">
              <a:rPr lang="fr-FR" smtClean="0"/>
              <a:t>12/12/2017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43E38C-DFA1-4F8A-971C-CE96314F3032}" type="datetimeFigureOut">
              <a:rPr lang="fr-FR" smtClean="0"/>
              <a:t>12/12/2017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43E38C-DFA1-4F8A-971C-CE96314F3032}" type="datetimeFigureOut">
              <a:rPr lang="fr-FR" smtClean="0"/>
              <a:t>12/12/2017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43E38C-DFA1-4F8A-971C-CE96314F3032}" type="datetimeFigureOut">
              <a:rPr lang="fr-FR" smtClean="0"/>
              <a:t>12/12/2017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243E38C-DFA1-4F8A-971C-CE96314F3032}" type="datetimeFigureOut">
              <a:rPr lang="fr-FR" smtClean="0"/>
              <a:t>12/12/2017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243E38C-DFA1-4F8A-971C-CE96314F3032}" type="datetimeFigureOut">
              <a:rPr lang="fr-FR" smtClean="0"/>
              <a:t>12/12/2017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5243E38C-DFA1-4F8A-971C-CE96314F3032}" type="datetimeFigureOut">
              <a:rPr lang="fr-FR" smtClean="0"/>
              <a:t>12/12/2017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5243E38C-DFA1-4F8A-971C-CE96314F3032}" type="datetimeFigureOut">
              <a:rPr lang="fr-FR" smtClean="0"/>
              <a:t>12/12/2017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3E38C-DFA1-4F8A-971C-CE96314F3032}" type="datetimeFigureOut">
              <a:rPr lang="fr-FR" smtClean="0"/>
              <a:t>12/12/2017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4CA4AA5-87F6-4763-BCD2-2E169D73484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43E38C-DFA1-4F8A-971C-CE96314F3032}" type="datetimeFigureOut">
              <a:rPr lang="fr-FR" smtClean="0"/>
              <a:t>12/12/2017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4CA4AA5-87F6-4763-BCD2-2E169D734842}"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5243E38C-DFA1-4F8A-971C-CE96314F3032}" type="datetimeFigureOut">
              <a:rPr lang="fr-FR" smtClean="0"/>
              <a:t>12/12/2017</a:t>
            </a:fld>
            <a:endParaRPr lang="fr-FR"/>
          </a:p>
        </p:txBody>
      </p:sp>
      <p:sp>
        <p:nvSpPr>
          <p:cNvPr id="9" name="Slide Number Placeholder 8"/>
          <p:cNvSpPr>
            <a:spLocks noGrp="1"/>
          </p:cNvSpPr>
          <p:nvPr>
            <p:ph type="sldNum" sz="quarter" idx="11"/>
          </p:nvPr>
        </p:nvSpPr>
        <p:spPr/>
        <p:txBody>
          <a:bodyPr/>
          <a:lstStyle/>
          <a:p>
            <a:fld id="{A4CA4AA5-87F6-4763-BCD2-2E169D734842}"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CA4AA5-87F6-4763-BCD2-2E169D734842}"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243E38C-DFA1-4F8A-971C-CE96314F3032}" type="datetimeFigureOut">
              <a:rPr lang="fr-FR" smtClean="0"/>
              <a:t>12/12/2017</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ket6bDuzoV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W5zblLY4R3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a:t>The conceptual basis for skyhook control</a:t>
            </a:r>
            <a:endParaRPr lang="fr-FR" dirty="0"/>
          </a:p>
        </p:txBody>
      </p:sp>
      <p:sp>
        <p:nvSpPr>
          <p:cNvPr id="3" name="Sous-titre 2"/>
          <p:cNvSpPr>
            <a:spLocks noGrp="1"/>
          </p:cNvSpPr>
          <p:nvPr>
            <p:ph type="subTitle" idx="1"/>
          </p:nvPr>
        </p:nvSpPr>
        <p:spPr/>
        <p:txBody>
          <a:bodyPr/>
          <a:lstStyle/>
          <a:p>
            <a:r>
              <a:rPr lang="fr-FR" dirty="0" smtClean="0"/>
              <a:t>Ag M  A</a:t>
            </a:r>
          </a:p>
          <a:p>
            <a:r>
              <a:rPr lang="fr-FR" dirty="0" err="1" smtClean="0"/>
              <a:t>Neptun</a:t>
            </a:r>
            <a:endParaRPr lang="fr-FR" dirty="0"/>
          </a:p>
        </p:txBody>
      </p:sp>
    </p:spTree>
    <p:extLst>
      <p:ext uri="{BB962C8B-B14F-4D97-AF65-F5344CB8AC3E}">
        <p14:creationId xmlns:p14="http://schemas.microsoft.com/office/powerpoint/2010/main" val="2109311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Skyhook</a:t>
            </a:r>
            <a:r>
              <a:rPr lang="fr-FR" dirty="0"/>
              <a:t> Control</a:t>
            </a:r>
          </a:p>
        </p:txBody>
      </p:sp>
      <p:sp>
        <p:nvSpPr>
          <p:cNvPr id="3" name="Espace réservé du contenu 2"/>
          <p:cNvSpPr>
            <a:spLocks noGrp="1"/>
          </p:cNvSpPr>
          <p:nvPr>
            <p:ph idx="1"/>
          </p:nvPr>
        </p:nvSpPr>
        <p:spPr/>
        <p:txBody>
          <a:bodyPr/>
          <a:lstStyle/>
          <a:p>
            <a:pPr marL="114300" indent="0">
              <a:buNone/>
            </a:pPr>
            <a:r>
              <a:rPr lang="en-US" dirty="0" smtClean="0"/>
              <a:t>- </a:t>
            </a:r>
            <a:r>
              <a:rPr lang="en-US" b="1" dirty="0" smtClean="0"/>
              <a:t>Passive Damping </a:t>
            </a:r>
            <a:r>
              <a:rPr lang="en-US" dirty="0" smtClean="0"/>
              <a:t>:</a:t>
            </a:r>
            <a:endParaRPr lang="en-US" dirty="0"/>
          </a:p>
          <a:p>
            <a:r>
              <a:rPr lang="en-US" dirty="0" smtClean="0"/>
              <a:t>We can </a:t>
            </a:r>
            <a:r>
              <a:rPr lang="en-US" dirty="0"/>
              <a:t>derive the transmissibility of the passive seat suspension </a:t>
            </a:r>
            <a:r>
              <a:rPr lang="en-US" dirty="0" smtClean="0"/>
              <a:t>as:</a:t>
            </a:r>
          </a:p>
          <a:p>
            <a:endParaRPr lang="en-US" dirty="0"/>
          </a:p>
          <a:p>
            <a:endParaRPr lang="en-US" dirty="0" smtClean="0"/>
          </a:p>
          <a:p>
            <a:endParaRPr lang="fr-F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006358"/>
            <a:ext cx="2143125"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2572970"/>
            <a:ext cx="3324225"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634" y="4136402"/>
            <a:ext cx="2466975"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644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Skyhook</a:t>
            </a:r>
            <a:r>
              <a:rPr lang="fr-FR" dirty="0"/>
              <a:t> </a:t>
            </a:r>
            <a:r>
              <a:rPr lang="fr-FR" dirty="0" smtClean="0"/>
              <a:t>Control                              - Passive suspension</a:t>
            </a:r>
            <a:endParaRPr lang="fr-FR" dirty="0"/>
          </a:p>
        </p:txBody>
      </p:sp>
      <p:sp>
        <p:nvSpPr>
          <p:cNvPr id="3" name="Espace réservé du contenu 2"/>
          <p:cNvSpPr>
            <a:spLocks noGrp="1"/>
          </p:cNvSpPr>
          <p:nvPr>
            <p:ph idx="1"/>
          </p:nvPr>
        </p:nvSpPr>
        <p:spPr>
          <a:xfrm>
            <a:off x="457200" y="1600200"/>
            <a:ext cx="2962672" cy="4800600"/>
          </a:xfrm>
        </p:spPr>
        <p:txBody>
          <a:bodyPr/>
          <a:lstStyle/>
          <a:p>
            <a:r>
              <a:rPr lang="en-US" dirty="0" smtClean="0"/>
              <a:t>At </a:t>
            </a:r>
            <a:r>
              <a:rPr lang="en-US" dirty="0"/>
              <a:t>low passive damping ratios, the resonant transmissibility (around ω = ω n) is </a:t>
            </a:r>
            <a:r>
              <a:rPr lang="en-US" dirty="0" smtClean="0"/>
              <a:t>relatively large</a:t>
            </a:r>
            <a:r>
              <a:rPr lang="en-US" dirty="0"/>
              <a:t>, while the transmissibility at frequencies above the resonant peak is quite low.  </a:t>
            </a:r>
            <a:r>
              <a:rPr lang="en-US" dirty="0" smtClean="0"/>
              <a:t>The opposite </a:t>
            </a:r>
            <a:r>
              <a:rPr lang="en-US" dirty="0"/>
              <a:t>is true for relatively high damping ratios.</a:t>
            </a:r>
            <a:endParaRPr lang="fr-F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5047" y="1628800"/>
            <a:ext cx="5305425" cy="414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4283968" y="6021288"/>
            <a:ext cx="3816424" cy="369332"/>
          </a:xfrm>
          <a:prstGeom prst="rect">
            <a:avLst/>
          </a:prstGeom>
          <a:noFill/>
        </p:spPr>
        <p:txBody>
          <a:bodyPr wrap="square" rtlCol="0">
            <a:spAutoFit/>
          </a:bodyPr>
          <a:lstStyle/>
          <a:p>
            <a:r>
              <a:rPr lang="fr-FR" dirty="0" smtClean="0"/>
              <a:t>Passive suspension </a:t>
            </a:r>
            <a:r>
              <a:rPr lang="fr-FR" dirty="0" err="1" smtClean="0"/>
              <a:t>Transmissibility</a:t>
            </a:r>
            <a:r>
              <a:rPr lang="fr-FR" dirty="0" smtClean="0"/>
              <a:t> </a:t>
            </a:r>
            <a:endParaRPr lang="fr-FR" dirty="0"/>
          </a:p>
        </p:txBody>
      </p:sp>
    </p:spTree>
    <p:extLst>
      <p:ext uri="{BB962C8B-B14F-4D97-AF65-F5344CB8AC3E}">
        <p14:creationId xmlns:p14="http://schemas.microsoft.com/office/powerpoint/2010/main" val="3880614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3429000"/>
            <a:ext cx="2416604" cy="3127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title"/>
          </p:nvPr>
        </p:nvSpPr>
        <p:spPr/>
        <p:txBody>
          <a:bodyPr/>
          <a:lstStyle/>
          <a:p>
            <a:r>
              <a:rPr lang="fr-FR" dirty="0" err="1"/>
              <a:t>Ideal</a:t>
            </a:r>
            <a:r>
              <a:rPr lang="fr-FR" dirty="0"/>
              <a:t> </a:t>
            </a:r>
            <a:r>
              <a:rPr lang="fr-FR" dirty="0" err="1"/>
              <a:t>Skyhook</a:t>
            </a:r>
            <a:r>
              <a:rPr lang="fr-FR" dirty="0"/>
              <a:t> </a:t>
            </a:r>
            <a:r>
              <a:rPr lang="fr-FR" dirty="0" smtClean="0"/>
              <a:t>Control</a:t>
            </a:r>
            <a:endParaRPr lang="fr-FR" dirty="0"/>
          </a:p>
        </p:txBody>
      </p:sp>
      <p:sp>
        <p:nvSpPr>
          <p:cNvPr id="3" name="Espace réservé du contenu 2"/>
          <p:cNvSpPr>
            <a:spLocks noGrp="1"/>
          </p:cNvSpPr>
          <p:nvPr>
            <p:ph idx="1"/>
          </p:nvPr>
        </p:nvSpPr>
        <p:spPr/>
        <p:txBody>
          <a:bodyPr/>
          <a:lstStyle/>
          <a:p>
            <a:r>
              <a:rPr lang="en-US" dirty="0" smtClean="0"/>
              <a:t>Notice : that </a:t>
            </a:r>
            <a:r>
              <a:rPr lang="en-US" dirty="0"/>
              <a:t>this is a purely fictional configuration, since for this to actually happen, the </a:t>
            </a:r>
            <a:r>
              <a:rPr lang="en-US" dirty="0" smtClean="0"/>
              <a:t>damper must </a:t>
            </a:r>
            <a:r>
              <a:rPr lang="en-US" dirty="0"/>
              <a:t>be attached to a reference in the sky that remains fixed in the vertical direction, </a:t>
            </a:r>
            <a:r>
              <a:rPr lang="en-US" dirty="0" smtClean="0"/>
              <a:t>but is </a:t>
            </a:r>
            <a:r>
              <a:rPr lang="en-US" dirty="0"/>
              <a:t>able to translate in the horizontal direction.</a:t>
            </a:r>
            <a:endParaRPr lang="fr-FR" dirty="0"/>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220198"/>
            <a:ext cx="5562600" cy="141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551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Ideal</a:t>
            </a:r>
            <a:r>
              <a:rPr lang="fr-FR" dirty="0"/>
              <a:t> </a:t>
            </a:r>
            <a:r>
              <a:rPr lang="fr-FR" dirty="0" err="1"/>
              <a:t>Skyhook</a:t>
            </a:r>
            <a:r>
              <a:rPr lang="fr-FR" dirty="0"/>
              <a:t> Control</a:t>
            </a:r>
          </a:p>
        </p:txBody>
      </p:sp>
      <p:sp>
        <p:nvSpPr>
          <p:cNvPr id="3" name="Espace réservé du contenu 2"/>
          <p:cNvSpPr>
            <a:spLocks noGrp="1"/>
          </p:cNvSpPr>
          <p:nvPr>
            <p:ph idx="1"/>
          </p:nvPr>
        </p:nvSpPr>
        <p:spPr>
          <a:xfrm>
            <a:off x="457200" y="1600200"/>
            <a:ext cx="3538736" cy="4800600"/>
          </a:xfrm>
        </p:spPr>
        <p:txBody>
          <a:bodyPr>
            <a:normAutofit lnSpcReduction="10000"/>
          </a:bodyPr>
          <a:lstStyle/>
          <a:p>
            <a:r>
              <a:rPr lang="en-US" dirty="0" smtClean="0"/>
              <a:t>As in the </a:t>
            </a:r>
            <a:r>
              <a:rPr lang="en-US" dirty="0"/>
              <a:t>passive case, as the skyhook damping ratio increases, the resonant </a:t>
            </a:r>
            <a:r>
              <a:rPr lang="en-US" dirty="0" smtClean="0"/>
              <a:t>transmissibility decreases</a:t>
            </a:r>
            <a:r>
              <a:rPr lang="en-US" dirty="0"/>
              <a:t>. Increasing the skyhook damping ratio, however, does not increase </a:t>
            </a:r>
            <a:r>
              <a:rPr lang="en-US" dirty="0" smtClean="0"/>
              <a:t>the transmissibility </a:t>
            </a:r>
            <a:r>
              <a:rPr lang="en-US" dirty="0"/>
              <a:t>above the resonant frequency.  For sufficiently large skyhook </a:t>
            </a:r>
            <a:r>
              <a:rPr lang="en-US" dirty="0" smtClean="0"/>
              <a:t>damping ratios (previous ex : ζ </a:t>
            </a:r>
            <a:r>
              <a:rPr lang="en-US" dirty="0"/>
              <a:t>&gt;0.707), we can isolate even at the resonance frequency. </a:t>
            </a:r>
            <a:endParaRPr lang="fr-F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764" y="1916832"/>
            <a:ext cx="4848225" cy="389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1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Skyhook</a:t>
            </a:r>
            <a:r>
              <a:rPr lang="fr-FR" dirty="0"/>
              <a:t> Control</a:t>
            </a:r>
          </a:p>
        </p:txBody>
      </p:sp>
      <p:sp>
        <p:nvSpPr>
          <p:cNvPr id="3" name="Espace réservé du contenu 2"/>
          <p:cNvSpPr>
            <a:spLocks noGrp="1"/>
          </p:cNvSpPr>
          <p:nvPr>
            <p:ph idx="1"/>
          </p:nvPr>
        </p:nvSpPr>
        <p:spPr/>
        <p:txBody>
          <a:bodyPr/>
          <a:lstStyle/>
          <a:p>
            <a:endParaRPr lang="fr-FR"/>
          </a:p>
        </p:txBody>
      </p:sp>
      <p:pic>
        <p:nvPicPr>
          <p:cNvPr id="1024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12"/>
          <a:stretch/>
        </p:blipFill>
        <p:spPr bwMode="auto">
          <a:xfrm>
            <a:off x="4526774" y="2348880"/>
            <a:ext cx="4509722" cy="3751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8004"/>
          <a:stretch/>
        </p:blipFill>
        <p:spPr bwMode="auto">
          <a:xfrm>
            <a:off x="-77657" y="2204864"/>
            <a:ext cx="4577649" cy="3886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302955" y="6090926"/>
            <a:ext cx="3816424" cy="369332"/>
          </a:xfrm>
          <a:prstGeom prst="rect">
            <a:avLst/>
          </a:prstGeom>
          <a:noFill/>
        </p:spPr>
        <p:txBody>
          <a:bodyPr wrap="square" rtlCol="0">
            <a:spAutoFit/>
          </a:bodyPr>
          <a:lstStyle/>
          <a:p>
            <a:r>
              <a:rPr lang="fr-FR" dirty="0" smtClean="0"/>
              <a:t>Passive suspension </a:t>
            </a:r>
            <a:r>
              <a:rPr lang="fr-FR" dirty="0" err="1" smtClean="0"/>
              <a:t>Transmissibility</a:t>
            </a:r>
            <a:r>
              <a:rPr lang="fr-FR" dirty="0" smtClean="0"/>
              <a:t> </a:t>
            </a:r>
            <a:endParaRPr lang="fr-FR" dirty="0"/>
          </a:p>
        </p:txBody>
      </p:sp>
      <p:sp>
        <p:nvSpPr>
          <p:cNvPr id="7" name="ZoneTexte 6"/>
          <p:cNvSpPr txBox="1"/>
          <p:nvPr/>
        </p:nvSpPr>
        <p:spPr>
          <a:xfrm>
            <a:off x="4788024" y="6093296"/>
            <a:ext cx="4104456" cy="369332"/>
          </a:xfrm>
          <a:prstGeom prst="rect">
            <a:avLst/>
          </a:prstGeom>
          <a:noFill/>
        </p:spPr>
        <p:txBody>
          <a:bodyPr wrap="square" rtlCol="0">
            <a:spAutoFit/>
          </a:bodyPr>
          <a:lstStyle/>
          <a:p>
            <a:r>
              <a:rPr lang="fr-FR" dirty="0" err="1" smtClean="0"/>
              <a:t>Ideal</a:t>
            </a:r>
            <a:r>
              <a:rPr lang="fr-FR" dirty="0" smtClean="0"/>
              <a:t> </a:t>
            </a:r>
            <a:r>
              <a:rPr lang="fr-FR" dirty="0" err="1" smtClean="0"/>
              <a:t>skyhook</a:t>
            </a:r>
            <a:r>
              <a:rPr lang="fr-FR" dirty="0" smtClean="0"/>
              <a:t> suspension </a:t>
            </a:r>
            <a:r>
              <a:rPr lang="fr-FR" dirty="0" err="1" smtClean="0"/>
              <a:t>Transmissibility</a:t>
            </a:r>
            <a:r>
              <a:rPr lang="fr-FR" dirty="0" smtClean="0"/>
              <a:t> </a:t>
            </a:r>
            <a:endParaRPr lang="fr-FR" dirty="0"/>
          </a:p>
        </p:txBody>
      </p:sp>
    </p:spTree>
    <p:extLst>
      <p:ext uri="{BB962C8B-B14F-4D97-AF65-F5344CB8AC3E}">
        <p14:creationId xmlns:p14="http://schemas.microsoft.com/office/powerpoint/2010/main" val="3149577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Semi-active </a:t>
            </a:r>
            <a:r>
              <a:rPr lang="fr-FR" dirty="0" err="1" smtClean="0"/>
              <a:t>dampers</a:t>
            </a:r>
            <a:endParaRPr lang="fr-FR" dirty="0"/>
          </a:p>
        </p:txBody>
      </p:sp>
      <p:sp>
        <p:nvSpPr>
          <p:cNvPr id="3" name="Espace réservé du contenu 2"/>
          <p:cNvSpPr>
            <a:spLocks noGrp="1"/>
          </p:cNvSpPr>
          <p:nvPr>
            <p:ph idx="1"/>
          </p:nvPr>
        </p:nvSpPr>
        <p:spPr/>
        <p:txBody>
          <a:bodyPr/>
          <a:lstStyle/>
          <a:p>
            <a:r>
              <a:rPr lang="en-US" dirty="0"/>
              <a:t>One method of generating the skyhook damping force is to remove the passive suspension, both the damper and the </a:t>
            </a:r>
            <a:r>
              <a:rPr lang="en-US" dirty="0" smtClean="0"/>
              <a:t>spring, </a:t>
            </a:r>
            <a:r>
              <a:rPr lang="en-US" dirty="0"/>
              <a:t>and replace it with an active </a:t>
            </a:r>
            <a:r>
              <a:rPr lang="en-US" dirty="0" smtClean="0"/>
              <a:t>force generator</a:t>
            </a:r>
            <a:r>
              <a:rPr lang="en-US" dirty="0"/>
              <a:t>.</a:t>
            </a:r>
            <a:endParaRPr lang="fr-FR" dirty="0"/>
          </a:p>
        </p:txBody>
      </p:sp>
      <p:pic>
        <p:nvPicPr>
          <p:cNvPr id="1126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758" t="7139" r="6253" b="2466"/>
          <a:stretch/>
        </p:blipFill>
        <p:spPr bwMode="auto">
          <a:xfrm>
            <a:off x="2339752" y="3284984"/>
            <a:ext cx="3411217" cy="28002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0963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idx="1"/>
          </p:nvPr>
        </p:nvSpPr>
        <p:spPr/>
        <p:txBody>
          <a:bodyPr/>
          <a:lstStyle/>
          <a:p>
            <a:r>
              <a:rPr lang="en-US" dirty="0"/>
              <a:t>MR dampers offer an attractive solution to energy absorption in mechanical systems and structures and can be considered as “fail-safe” </a:t>
            </a:r>
            <a:r>
              <a:rPr lang="en-US" dirty="0" smtClean="0"/>
              <a:t>devices</a:t>
            </a:r>
          </a:p>
          <a:p>
            <a:endParaRPr lang="fr-FR" dirty="0"/>
          </a:p>
        </p:txBody>
      </p:sp>
    </p:spTree>
    <p:extLst>
      <p:ext uri="{BB962C8B-B14F-4D97-AF65-F5344CB8AC3E}">
        <p14:creationId xmlns:p14="http://schemas.microsoft.com/office/powerpoint/2010/main" val="2239729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Content </a:t>
            </a:r>
            <a:endParaRPr lang="fr-FR" dirty="0"/>
          </a:p>
        </p:txBody>
      </p:sp>
      <p:sp>
        <p:nvSpPr>
          <p:cNvPr id="3" name="Espace réservé du contenu 2"/>
          <p:cNvSpPr>
            <a:spLocks noGrp="1"/>
          </p:cNvSpPr>
          <p:nvPr>
            <p:ph idx="1"/>
          </p:nvPr>
        </p:nvSpPr>
        <p:spPr/>
        <p:txBody>
          <a:bodyPr/>
          <a:lstStyle/>
          <a:p>
            <a:r>
              <a:rPr lang="fr-FR" sz="2800" b="1" dirty="0" smtClean="0">
                <a:effectLst>
                  <a:outerShdw blurRad="38100" dist="38100" dir="2700000" algn="tl">
                    <a:srgbClr val="000000">
                      <a:alpha val="43137"/>
                    </a:srgbClr>
                  </a:outerShdw>
                </a:effectLst>
              </a:rPr>
              <a:t>MR-</a:t>
            </a:r>
            <a:r>
              <a:rPr lang="fr-FR" sz="2800" b="1" dirty="0" err="1" smtClean="0">
                <a:effectLst>
                  <a:outerShdw blurRad="38100" dist="38100" dir="2700000" algn="tl">
                    <a:srgbClr val="000000">
                      <a:alpha val="43137"/>
                    </a:srgbClr>
                  </a:outerShdw>
                </a:effectLst>
              </a:rPr>
              <a:t>Fluid</a:t>
            </a:r>
            <a:endParaRPr lang="fr-FR" sz="2800" b="1" dirty="0" smtClean="0">
              <a:effectLst>
                <a:outerShdw blurRad="38100" dist="38100" dir="2700000" algn="tl">
                  <a:srgbClr val="000000">
                    <a:alpha val="43137"/>
                  </a:srgbClr>
                </a:outerShdw>
              </a:effectLst>
            </a:endParaRPr>
          </a:p>
          <a:p>
            <a:pPr lvl="1"/>
            <a:r>
              <a:rPr lang="fr-FR" sz="2800" b="1" dirty="0" err="1" smtClean="0">
                <a:effectLst>
                  <a:outerShdw blurRad="38100" dist="38100" dir="2700000" algn="tl">
                    <a:srgbClr val="000000">
                      <a:alpha val="43137"/>
                    </a:srgbClr>
                  </a:outerShdw>
                </a:effectLst>
              </a:rPr>
              <a:t>Overview</a:t>
            </a:r>
            <a:endParaRPr lang="fr-FR" sz="2800" b="1" dirty="0" smtClean="0">
              <a:effectLst>
                <a:outerShdw blurRad="38100" dist="38100" dir="2700000" algn="tl">
                  <a:srgbClr val="000000">
                    <a:alpha val="43137"/>
                  </a:srgbClr>
                </a:outerShdw>
              </a:effectLst>
            </a:endParaRPr>
          </a:p>
          <a:p>
            <a:pPr lvl="1"/>
            <a:r>
              <a:rPr lang="fr-FR" sz="2800" b="1" dirty="0" err="1" smtClean="0">
                <a:effectLst>
                  <a:outerShdw blurRad="38100" dist="38100" dir="2700000" algn="tl">
                    <a:srgbClr val="000000">
                      <a:alpha val="43137"/>
                    </a:srgbClr>
                  </a:outerShdw>
                </a:effectLst>
              </a:rPr>
              <a:t>Characteristics</a:t>
            </a:r>
            <a:endParaRPr lang="fr-FR" sz="2800" b="1" dirty="0" smtClean="0">
              <a:effectLst>
                <a:outerShdw blurRad="38100" dist="38100" dir="2700000" algn="tl">
                  <a:srgbClr val="000000">
                    <a:alpha val="43137"/>
                  </a:srgbClr>
                </a:outerShdw>
              </a:effectLst>
            </a:endParaRPr>
          </a:p>
          <a:p>
            <a:pPr lvl="1"/>
            <a:r>
              <a:rPr lang="fr-FR" sz="2800" b="1" dirty="0" smtClean="0">
                <a:effectLst>
                  <a:outerShdw blurRad="38100" dist="38100" dir="2700000" algn="tl">
                    <a:srgbClr val="000000">
                      <a:alpha val="43137"/>
                    </a:srgbClr>
                  </a:outerShdw>
                </a:effectLst>
              </a:rPr>
              <a:t>Utilisations </a:t>
            </a:r>
          </a:p>
          <a:p>
            <a:pPr lvl="1"/>
            <a:endParaRPr lang="fr-FR" sz="2800" b="1" dirty="0" smtClean="0">
              <a:effectLst>
                <a:outerShdw blurRad="38100" dist="38100" dir="2700000" algn="tl">
                  <a:srgbClr val="000000">
                    <a:alpha val="43137"/>
                  </a:srgbClr>
                </a:outerShdw>
              </a:effectLst>
            </a:endParaRPr>
          </a:p>
          <a:p>
            <a:r>
              <a:rPr lang="fr-FR" sz="2800" b="1" dirty="0" smtClean="0">
                <a:effectLst>
                  <a:outerShdw blurRad="38100" dist="38100" dir="2700000" algn="tl">
                    <a:srgbClr val="000000">
                      <a:alpha val="43137"/>
                    </a:srgbClr>
                  </a:outerShdw>
                </a:effectLst>
              </a:rPr>
              <a:t>Passive and Active suspension</a:t>
            </a:r>
          </a:p>
          <a:p>
            <a:pPr marL="114300" indent="0">
              <a:buNone/>
            </a:pPr>
            <a:endParaRPr lang="fr-FR" sz="2800" b="1" dirty="0" smtClean="0">
              <a:effectLst>
                <a:outerShdw blurRad="38100" dist="38100" dir="2700000" algn="tl">
                  <a:srgbClr val="000000">
                    <a:alpha val="43137"/>
                  </a:srgbClr>
                </a:outerShdw>
              </a:effectLst>
            </a:endParaRPr>
          </a:p>
          <a:p>
            <a:r>
              <a:rPr lang="fr-FR" sz="2800" b="1" dirty="0" err="1" smtClean="0">
                <a:effectLst>
                  <a:outerShdw blurRad="38100" dist="38100" dir="2700000" algn="tl">
                    <a:srgbClr val="000000">
                      <a:alpha val="43137"/>
                    </a:srgbClr>
                  </a:outerShdw>
                </a:effectLst>
              </a:rPr>
              <a:t>Skyhook</a:t>
            </a:r>
            <a:r>
              <a:rPr lang="fr-FR" sz="2800" b="1" dirty="0" smtClean="0">
                <a:effectLst>
                  <a:outerShdw blurRad="38100" dist="38100" dir="2700000" algn="tl">
                    <a:srgbClr val="000000">
                      <a:alpha val="43137"/>
                    </a:srgbClr>
                  </a:outerShdw>
                </a:effectLst>
              </a:rPr>
              <a:t> control</a:t>
            </a:r>
          </a:p>
          <a:p>
            <a:endParaRPr lang="fr-FR" dirty="0"/>
          </a:p>
        </p:txBody>
      </p:sp>
    </p:spTree>
    <p:extLst>
      <p:ext uri="{BB962C8B-B14F-4D97-AF65-F5344CB8AC3E}">
        <p14:creationId xmlns:p14="http://schemas.microsoft.com/office/powerpoint/2010/main" val="1320956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Overview</a:t>
            </a:r>
            <a:r>
              <a:rPr lang="fr-FR" dirty="0" smtClean="0"/>
              <a:t> – MR </a:t>
            </a:r>
            <a:r>
              <a:rPr lang="fr-FR" dirty="0" err="1" smtClean="0"/>
              <a:t>fluid</a:t>
            </a:r>
            <a:r>
              <a:rPr lang="fr-FR" dirty="0" smtClean="0"/>
              <a:t> </a:t>
            </a:r>
            <a:endParaRPr lang="fr-FR" dirty="0"/>
          </a:p>
        </p:txBody>
      </p:sp>
      <p:sp>
        <p:nvSpPr>
          <p:cNvPr id="3" name="Espace réservé du contenu 2"/>
          <p:cNvSpPr>
            <a:spLocks noGrp="1"/>
          </p:cNvSpPr>
          <p:nvPr>
            <p:ph idx="1"/>
          </p:nvPr>
        </p:nvSpPr>
        <p:spPr/>
        <p:txBody>
          <a:bodyPr/>
          <a:lstStyle/>
          <a:p>
            <a:r>
              <a:rPr lang="en-US" dirty="0"/>
              <a:t>The discovery of MR fluids is credited to Jacob </a:t>
            </a:r>
            <a:r>
              <a:rPr lang="en-US" dirty="0" err="1"/>
              <a:t>Rabinow</a:t>
            </a:r>
            <a:r>
              <a:rPr lang="en-US" dirty="0"/>
              <a:t> in 1940’</a:t>
            </a:r>
          </a:p>
          <a:p>
            <a:r>
              <a:rPr lang="en-US" dirty="0" smtClean="0"/>
              <a:t> </a:t>
            </a:r>
            <a:r>
              <a:rPr lang="en-US" dirty="0"/>
              <a:t>damper filled with magnetorheological fluid, which is controlled by a magnetic field, usually using an electromagnet</a:t>
            </a:r>
            <a:r>
              <a:rPr lang="en-US" dirty="0" smtClean="0"/>
              <a:t>.</a:t>
            </a:r>
          </a:p>
          <a:p>
            <a:pPr marL="114300" indent="0">
              <a:buNone/>
            </a:pPr>
            <a:endParaRPr lang="en-US" sz="2400" b="1" dirty="0" smtClean="0">
              <a:effectLst>
                <a:outerShdw blurRad="38100" dist="38100" dir="2700000" algn="tl">
                  <a:srgbClr val="000000">
                    <a:alpha val="43137"/>
                  </a:srgbClr>
                </a:outerShdw>
              </a:effectLst>
            </a:endParaRPr>
          </a:p>
          <a:p>
            <a:pPr marL="114300" indent="0">
              <a:buNone/>
            </a:pPr>
            <a:r>
              <a:rPr lang="en-US" sz="2400" b="1" dirty="0" smtClean="0">
                <a:effectLst>
                  <a:outerShdw blurRad="38100" dist="38100" dir="2700000" algn="tl">
                    <a:srgbClr val="000000">
                      <a:alpha val="43137"/>
                    </a:srgbClr>
                  </a:outerShdw>
                </a:effectLst>
              </a:rPr>
              <a:t>Continuously </a:t>
            </a:r>
            <a:r>
              <a:rPr lang="en-US" sz="2400" b="1" dirty="0">
                <a:effectLst>
                  <a:outerShdw blurRad="38100" dist="38100" dir="2700000" algn="tl">
                    <a:srgbClr val="000000">
                      <a:alpha val="43137"/>
                    </a:srgbClr>
                  </a:outerShdw>
                </a:effectLst>
              </a:rPr>
              <a:t>controlled by varying the power of the electromagnet</a:t>
            </a:r>
            <a:endParaRPr lang="fr-F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698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MR-</a:t>
            </a:r>
            <a:r>
              <a:rPr lang="fr-FR" dirty="0" err="1" smtClean="0"/>
              <a:t>Fluid</a:t>
            </a:r>
            <a:r>
              <a:rPr lang="fr-FR" dirty="0" smtClean="0"/>
              <a:t> </a:t>
            </a:r>
            <a:endParaRPr lang="fr-FR" dirty="0"/>
          </a:p>
        </p:txBody>
      </p:sp>
      <p:sp>
        <p:nvSpPr>
          <p:cNvPr id="3" name="Espace réservé du contenu 2"/>
          <p:cNvSpPr>
            <a:spLocks noGrp="1"/>
          </p:cNvSpPr>
          <p:nvPr>
            <p:ph idx="1"/>
          </p:nvPr>
        </p:nvSpPr>
        <p:spPr/>
        <p:txBody>
          <a:bodyPr/>
          <a:lstStyle/>
          <a:p>
            <a:r>
              <a:rPr lang="en-US" dirty="0"/>
              <a:t>A magnetorheological fluid (MR </a:t>
            </a:r>
            <a:r>
              <a:rPr lang="en-US" dirty="0" smtClean="0"/>
              <a:t>fluid) is </a:t>
            </a:r>
            <a:r>
              <a:rPr lang="en-US" dirty="0"/>
              <a:t>a type of smart fluid in a carrier fluid, </a:t>
            </a:r>
            <a:r>
              <a:rPr lang="en-US" dirty="0" smtClean="0"/>
              <a:t>usually. </a:t>
            </a:r>
          </a:p>
          <a:p>
            <a:r>
              <a:rPr lang="en-US" dirty="0" smtClean="0"/>
              <a:t>Under a magnetic field, the </a:t>
            </a:r>
            <a:r>
              <a:rPr lang="en-US" dirty="0"/>
              <a:t>fluid greatly increases its apparent </a:t>
            </a:r>
            <a:r>
              <a:rPr lang="en-US" dirty="0" smtClean="0"/>
              <a:t>viscosity, </a:t>
            </a:r>
            <a:r>
              <a:rPr lang="en-US" dirty="0"/>
              <a:t>to the point of becoming a </a:t>
            </a:r>
            <a:r>
              <a:rPr lang="en-US" dirty="0" smtClean="0"/>
              <a:t>viscoelastic solid</a:t>
            </a:r>
            <a:r>
              <a:rPr lang="en-US" dirty="0"/>
              <a:t>.</a:t>
            </a:r>
            <a:endParaRPr lang="fr-FR"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429000"/>
            <a:ext cx="6867525" cy="318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374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Mr </a:t>
            </a:r>
            <a:r>
              <a:rPr lang="fr-FR" dirty="0" err="1" smtClean="0"/>
              <a:t>fluid</a:t>
            </a:r>
            <a:endParaRPr lang="fr-FR" dirty="0"/>
          </a:p>
        </p:txBody>
      </p:sp>
      <p:sp>
        <p:nvSpPr>
          <p:cNvPr id="3" name="Espace réservé du contenu 2"/>
          <p:cNvSpPr>
            <a:spLocks noGrp="1"/>
          </p:cNvSpPr>
          <p:nvPr>
            <p:ph idx="1"/>
          </p:nvPr>
        </p:nvSpPr>
        <p:spPr/>
        <p:txBody>
          <a:bodyPr/>
          <a:lstStyle/>
          <a:p>
            <a:r>
              <a:rPr lang="en-US" dirty="0"/>
              <a:t>The MR effect is immediately reversible if the magnetic field is reduced or removed. Response times of 6.5 </a:t>
            </a:r>
            <a:r>
              <a:rPr lang="en-US" dirty="0" err="1"/>
              <a:t>ms</a:t>
            </a:r>
            <a:r>
              <a:rPr lang="en-US" dirty="0"/>
              <a:t> have been recorded.</a:t>
            </a:r>
            <a:endParaRPr lang="fr-F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322" y="4365104"/>
            <a:ext cx="3886200" cy="18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4863"/>
          <a:stretch/>
        </p:blipFill>
        <p:spPr bwMode="auto">
          <a:xfrm>
            <a:off x="4452198" y="4267200"/>
            <a:ext cx="4038600" cy="2183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9524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4018359"/>
            <a:ext cx="6772275"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5219" y="1268760"/>
            <a:ext cx="4857750" cy="448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title"/>
          </p:nvPr>
        </p:nvSpPr>
        <p:spPr/>
        <p:txBody>
          <a:bodyPr/>
          <a:lstStyle/>
          <a:p>
            <a:r>
              <a:rPr lang="fr-FR" dirty="0" smtClean="0"/>
              <a:t>Application of MR-</a:t>
            </a:r>
            <a:r>
              <a:rPr lang="fr-FR" dirty="0" err="1" smtClean="0"/>
              <a:t>Fluid</a:t>
            </a:r>
            <a:endParaRPr lang="fr-FR" dirty="0"/>
          </a:p>
        </p:txBody>
      </p:sp>
      <p:sp>
        <p:nvSpPr>
          <p:cNvPr id="3" name="Espace réservé du contenu 2"/>
          <p:cNvSpPr>
            <a:spLocks noGrp="1"/>
          </p:cNvSpPr>
          <p:nvPr>
            <p:ph idx="1"/>
          </p:nvPr>
        </p:nvSpPr>
        <p:spPr/>
        <p:txBody>
          <a:bodyPr/>
          <a:lstStyle/>
          <a:p>
            <a:r>
              <a:rPr lang="en-US" b="1" dirty="0"/>
              <a:t>dampers</a:t>
            </a:r>
            <a:r>
              <a:rPr lang="en-US" dirty="0"/>
              <a:t>, </a:t>
            </a:r>
            <a:endParaRPr lang="en-US" dirty="0" smtClean="0"/>
          </a:p>
          <a:p>
            <a:r>
              <a:rPr lang="en-US" dirty="0" smtClean="0"/>
              <a:t>shock </a:t>
            </a:r>
            <a:r>
              <a:rPr lang="en-US" dirty="0"/>
              <a:t>absorbers, </a:t>
            </a:r>
            <a:endParaRPr lang="en-US" dirty="0" smtClean="0"/>
          </a:p>
          <a:p>
            <a:r>
              <a:rPr lang="en-US" dirty="0" smtClean="0"/>
              <a:t>rotary </a:t>
            </a:r>
            <a:r>
              <a:rPr lang="en-US" dirty="0"/>
              <a:t>brakes, </a:t>
            </a:r>
            <a:endParaRPr lang="en-US" dirty="0" smtClean="0"/>
          </a:p>
          <a:p>
            <a:r>
              <a:rPr lang="en-US" dirty="0" smtClean="0"/>
              <a:t>clutches</a:t>
            </a:r>
            <a:r>
              <a:rPr lang="en-US" dirty="0"/>
              <a:t>, </a:t>
            </a:r>
            <a:endParaRPr lang="en-US" dirty="0" smtClean="0"/>
          </a:p>
          <a:p>
            <a:r>
              <a:rPr lang="en-US" b="1" dirty="0" smtClean="0"/>
              <a:t>prosthetic </a:t>
            </a:r>
            <a:r>
              <a:rPr lang="en-US" b="1" dirty="0"/>
              <a:t>devices</a:t>
            </a:r>
            <a:r>
              <a:rPr lang="en-US" dirty="0" smtClean="0"/>
              <a:t>,</a:t>
            </a:r>
          </a:p>
          <a:p>
            <a:r>
              <a:rPr lang="en-US" dirty="0" smtClean="0"/>
              <a:t>polishing </a:t>
            </a:r>
            <a:r>
              <a:rPr lang="en-US" dirty="0"/>
              <a:t>and grinding </a:t>
            </a:r>
            <a:r>
              <a:rPr lang="en-US" dirty="0" smtClean="0"/>
              <a:t>devices</a:t>
            </a:r>
          </a:p>
          <a:p>
            <a:r>
              <a:rPr lang="fr-FR" b="1" dirty="0"/>
              <a:t>semi-active control </a:t>
            </a:r>
            <a:r>
              <a:rPr lang="fr-FR" b="1" dirty="0" err="1"/>
              <a:t>devices</a:t>
            </a:r>
            <a:endParaRPr lang="fr-FR" b="1" dirty="0"/>
          </a:p>
        </p:txBody>
      </p:sp>
    </p:spTree>
    <p:extLst>
      <p:ext uri="{BB962C8B-B14F-4D97-AF65-F5344CB8AC3E}">
        <p14:creationId xmlns:p14="http://schemas.microsoft.com/office/powerpoint/2010/main" val="102730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122"/>
                                        </p:tgtEl>
                                      </p:cBhvr>
                                    </p:animEffect>
                                    <p:set>
                                      <p:cBhvr>
                                        <p:cTn id="7" dur="1" fill="hold">
                                          <p:stCondLst>
                                            <p:cond delay="499"/>
                                          </p:stCondLst>
                                        </p:cTn>
                                        <p:tgtEl>
                                          <p:spTgt spid="512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Suspension system</a:t>
            </a:r>
            <a:endParaRPr lang="fr-FR" dirty="0"/>
          </a:p>
        </p:txBody>
      </p:sp>
      <p:sp>
        <p:nvSpPr>
          <p:cNvPr id="3" name="Espace réservé du contenu 2"/>
          <p:cNvSpPr>
            <a:spLocks noGrp="1"/>
          </p:cNvSpPr>
          <p:nvPr>
            <p:ph idx="1"/>
          </p:nvPr>
        </p:nvSpPr>
        <p:spPr/>
        <p:txBody>
          <a:bodyPr/>
          <a:lstStyle/>
          <a:p>
            <a:r>
              <a:rPr lang="en-US" b="1" dirty="0"/>
              <a:t>Active suspension</a:t>
            </a:r>
            <a:r>
              <a:rPr lang="en-US" dirty="0"/>
              <a:t> is a type of automotive suspension that controls the vertical movement of the wheels relative to the chassis or vehicle body with an onboard system, rather than in passive suspension where the movement is being determined entirely by the road </a:t>
            </a:r>
            <a:r>
              <a:rPr lang="en-US" dirty="0" smtClean="0"/>
              <a:t>surface,</a:t>
            </a:r>
          </a:p>
          <a:p>
            <a:r>
              <a:rPr lang="en-US" dirty="0"/>
              <a:t>Skyhook theory is the theory that active suspension systems are targeting.</a:t>
            </a:r>
            <a:endParaRPr lang="fr-FR" dirty="0"/>
          </a:p>
        </p:txBody>
      </p:sp>
      <p:pic>
        <p:nvPicPr>
          <p:cNvPr id="4098" name="Picture 2" descr="https://upload.wikimedia.org/wikipedia/commons/7/70/Conventional-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4437112"/>
            <a:ext cx="145732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423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Active vs Passive suspension</a:t>
            </a:r>
            <a:endParaRPr lang="fr-FR" dirty="0"/>
          </a:p>
        </p:txBody>
      </p:sp>
      <p:sp>
        <p:nvSpPr>
          <p:cNvPr id="3" name="Espace réservé du contenu 2"/>
          <p:cNvSpPr>
            <a:spLocks noGrp="1"/>
          </p:cNvSpPr>
          <p:nvPr>
            <p:ph idx="1"/>
          </p:nvPr>
        </p:nvSpPr>
        <p:spPr/>
        <p:txBody>
          <a:bodyPr/>
          <a:lstStyle/>
          <a:p>
            <a:endParaRPr lang="fr-FR" dirty="0" smtClean="0"/>
          </a:p>
          <a:p>
            <a:r>
              <a:rPr lang="fr-FR" dirty="0">
                <a:hlinkClick r:id="rId2"/>
              </a:rPr>
              <a:t>https://</a:t>
            </a:r>
            <a:r>
              <a:rPr lang="fr-FR" dirty="0" smtClean="0">
                <a:hlinkClick r:id="rId2"/>
              </a:rPr>
              <a:t>www.youtube.com/watch?v=ket6bDuzoVQ</a:t>
            </a:r>
            <a:endParaRPr lang="fr-FR" dirty="0" smtClean="0"/>
          </a:p>
          <a:p>
            <a:endParaRPr lang="fr-FR" dirty="0"/>
          </a:p>
        </p:txBody>
      </p:sp>
    </p:spTree>
    <p:extLst>
      <p:ext uri="{BB962C8B-B14F-4D97-AF65-F5344CB8AC3E}">
        <p14:creationId xmlns:p14="http://schemas.microsoft.com/office/powerpoint/2010/main" val="3339874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Skyhook</a:t>
            </a:r>
            <a:r>
              <a:rPr lang="fr-FR" dirty="0" smtClean="0"/>
              <a:t> damper</a:t>
            </a:r>
            <a:endParaRPr lang="fr-FR" dirty="0"/>
          </a:p>
        </p:txBody>
      </p:sp>
      <p:sp>
        <p:nvSpPr>
          <p:cNvPr id="3" name="Espace réservé du contenu 2"/>
          <p:cNvSpPr>
            <a:spLocks noGrp="1"/>
          </p:cNvSpPr>
          <p:nvPr>
            <p:ph idx="1"/>
          </p:nvPr>
        </p:nvSpPr>
        <p:spPr/>
        <p:txBody>
          <a:bodyPr/>
          <a:lstStyle/>
          <a:p>
            <a:r>
              <a:rPr lang="en-US" dirty="0"/>
              <a:t>While the vehicle is in motion, the sensors supply all the information including braking and </a:t>
            </a:r>
            <a:r>
              <a:rPr lang="en-US" dirty="0" smtClean="0"/>
              <a:t>road speed </a:t>
            </a:r>
            <a:r>
              <a:rPr lang="en-US" dirty="0"/>
              <a:t>signals which the ECU needs in order to produce optimum damping effort. </a:t>
            </a:r>
            <a:endParaRPr lang="en-US" dirty="0" smtClean="0"/>
          </a:p>
          <a:p>
            <a:r>
              <a:rPr lang="en-US" dirty="0" smtClean="0"/>
              <a:t>The </a:t>
            </a:r>
            <a:r>
              <a:rPr lang="en-US" dirty="0"/>
              <a:t>ECU then controls individual damping action to each wheel separately in accordance with parameters stored in the software</a:t>
            </a:r>
            <a:r>
              <a:rPr lang="en-US" dirty="0" smtClean="0"/>
              <a:t>.</a:t>
            </a:r>
          </a:p>
          <a:p>
            <a:r>
              <a:rPr lang="fr-FR" dirty="0">
                <a:hlinkClick r:id="rId2"/>
              </a:rPr>
              <a:t>https://</a:t>
            </a:r>
            <a:r>
              <a:rPr lang="fr-FR" dirty="0" smtClean="0">
                <a:hlinkClick r:id="rId2"/>
              </a:rPr>
              <a:t>www.youtube.com/watch?v=W5zblLY4R3Y</a:t>
            </a:r>
            <a:endParaRPr lang="fr-FR" dirty="0" smtClean="0"/>
          </a:p>
          <a:p>
            <a:endParaRPr lang="fr-FR" dirty="0"/>
          </a:p>
        </p:txBody>
      </p:sp>
    </p:spTree>
    <p:extLst>
      <p:ext uri="{BB962C8B-B14F-4D97-AF65-F5344CB8AC3E}">
        <p14:creationId xmlns:p14="http://schemas.microsoft.com/office/powerpoint/2010/main" val="38408616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1023</TotalTime>
  <Words>598</Words>
  <Application>Microsoft Office PowerPoint</Application>
  <PresentationFormat>Affichage à l'écran (4:3)</PresentationFormat>
  <Paragraphs>65</Paragraphs>
  <Slides>16</Slides>
  <Notes>3</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Contiguïté</vt:lpstr>
      <vt:lpstr>The conceptual basis for skyhook control</vt:lpstr>
      <vt:lpstr>Content </vt:lpstr>
      <vt:lpstr>Overview – MR fluid </vt:lpstr>
      <vt:lpstr>MR-Fluid </vt:lpstr>
      <vt:lpstr>Mr fluid</vt:lpstr>
      <vt:lpstr>Application of MR-Fluid</vt:lpstr>
      <vt:lpstr>Suspension system</vt:lpstr>
      <vt:lpstr>Active vs Passive suspension</vt:lpstr>
      <vt:lpstr>Skyhook damper</vt:lpstr>
      <vt:lpstr>Skyhook Control</vt:lpstr>
      <vt:lpstr>Skyhook Control                              - Passive suspension</vt:lpstr>
      <vt:lpstr>Ideal Skyhook Control</vt:lpstr>
      <vt:lpstr>Ideal Skyhook Control</vt:lpstr>
      <vt:lpstr>Skyhook Control</vt:lpstr>
      <vt:lpstr>Semi-active dampers</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Magnetorheological damper</dc:title>
  <dc:creator>Asus</dc:creator>
  <cp:lastModifiedBy>Asus</cp:lastModifiedBy>
  <cp:revision>19</cp:revision>
  <dcterms:created xsi:type="dcterms:W3CDTF">2017-12-11T16:12:43Z</dcterms:created>
  <dcterms:modified xsi:type="dcterms:W3CDTF">2017-12-12T17:19:47Z</dcterms:modified>
</cp:coreProperties>
</file>