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3gpp" ContentType="video/3gpp"/>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2" r:id="rId1"/>
    <p:sldMasterId id="2147483826" r:id="rId2"/>
    <p:sldMasterId id="2147483838" r:id="rId3"/>
  </p:sldMasterIdLst>
  <p:notesMasterIdLst>
    <p:notesMasterId r:id="rId14"/>
  </p:notesMasterIdLst>
  <p:handoutMasterIdLst>
    <p:handoutMasterId r:id="rId15"/>
  </p:handoutMasterIdLst>
  <p:sldIdLst>
    <p:sldId id="256" r:id="rId4"/>
    <p:sldId id="263" r:id="rId5"/>
    <p:sldId id="258" r:id="rId6"/>
    <p:sldId id="262" r:id="rId7"/>
    <p:sldId id="259" r:id="rId8"/>
    <p:sldId id="264" r:id="rId9"/>
    <p:sldId id="265" r:id="rId10"/>
    <p:sldId id="260" r:id="rId11"/>
    <p:sldId id="266" r:id="rId12"/>
    <p:sldId id="261"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85817" autoAdjust="0"/>
  </p:normalViewPr>
  <p:slideViewPr>
    <p:cSldViewPr snapToGrid="0">
      <p:cViewPr varScale="1">
        <p:scale>
          <a:sx n="64" d="100"/>
          <a:sy n="64" d="100"/>
        </p:scale>
        <p:origin x="972" y="60"/>
      </p:cViewPr>
      <p:guideLst/>
    </p:cSldViewPr>
  </p:slideViewPr>
  <p:notesTextViewPr>
    <p:cViewPr>
      <p:scale>
        <a:sx n="3" d="2"/>
        <a:sy n="3" d="2"/>
      </p:scale>
      <p:origin x="0" y="0"/>
    </p:cViewPr>
  </p:notesTextViewPr>
  <p:sorterViewPr>
    <p:cViewPr>
      <p:scale>
        <a:sx n="100" d="100"/>
        <a:sy n="100" d="100"/>
      </p:scale>
      <p:origin x="0" y="-942"/>
    </p:cViewPr>
  </p:sorter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F51CCB-F55E-436A-B806-DE30DA0712D7}" type="datetimeFigureOut">
              <a:rPr lang="fr-FR" smtClean="0"/>
              <a:t>13/12/2017</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6056F3-6CFC-4B2B-9D8E-EA94AA8ECF03}" type="slidenum">
              <a:rPr lang="fr-FR" smtClean="0"/>
              <a:t>‹N°›</a:t>
            </a:fld>
            <a:endParaRPr lang="fr-FR"/>
          </a:p>
        </p:txBody>
      </p:sp>
    </p:spTree>
    <p:extLst>
      <p:ext uri="{BB962C8B-B14F-4D97-AF65-F5344CB8AC3E}">
        <p14:creationId xmlns:p14="http://schemas.microsoft.com/office/powerpoint/2010/main" val="219281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12C944-B2F0-4AB4-B07F-3B46AE19B2DD}" type="datetimeFigureOut">
              <a:rPr lang="fr-FR" smtClean="0"/>
              <a:t>13/12/2017</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25E8CE-BCC1-4A13-A844-46C34ED304D6}" type="slidenum">
              <a:rPr lang="fr-FR" smtClean="0"/>
              <a:t>‹N°›</a:t>
            </a:fld>
            <a:endParaRPr lang="fr-FR"/>
          </a:p>
        </p:txBody>
      </p:sp>
    </p:spTree>
    <p:extLst>
      <p:ext uri="{BB962C8B-B14F-4D97-AF65-F5344CB8AC3E}">
        <p14:creationId xmlns:p14="http://schemas.microsoft.com/office/powerpoint/2010/main" val="4202870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D25E8CE-BCC1-4A13-A844-46C34ED304D6}" type="slidenum">
              <a:rPr lang="fr-FR" smtClean="0"/>
              <a:t>1</a:t>
            </a:fld>
            <a:endParaRPr lang="fr-FR"/>
          </a:p>
        </p:txBody>
      </p:sp>
    </p:spTree>
    <p:extLst>
      <p:ext uri="{BB962C8B-B14F-4D97-AF65-F5344CB8AC3E}">
        <p14:creationId xmlns:p14="http://schemas.microsoft.com/office/powerpoint/2010/main" val="390724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D25E8CE-BCC1-4A13-A844-46C34ED304D6}" type="slidenum">
              <a:rPr lang="fr-FR" smtClean="0"/>
              <a:t>2</a:t>
            </a:fld>
            <a:endParaRPr lang="fr-FR"/>
          </a:p>
        </p:txBody>
      </p:sp>
    </p:spTree>
    <p:extLst>
      <p:ext uri="{BB962C8B-B14F-4D97-AF65-F5344CB8AC3E}">
        <p14:creationId xmlns:p14="http://schemas.microsoft.com/office/powerpoint/2010/main" val="3636726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D25E8CE-BCC1-4A13-A844-46C34ED304D6}" type="slidenum">
              <a:rPr lang="fr-FR" smtClean="0"/>
              <a:t>3</a:t>
            </a:fld>
            <a:endParaRPr lang="fr-FR"/>
          </a:p>
        </p:txBody>
      </p:sp>
    </p:spTree>
    <p:extLst>
      <p:ext uri="{BB962C8B-B14F-4D97-AF65-F5344CB8AC3E}">
        <p14:creationId xmlns:p14="http://schemas.microsoft.com/office/powerpoint/2010/main" val="2063830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D25E8CE-BCC1-4A13-A844-46C34ED304D6}" type="slidenum">
              <a:rPr lang="fr-FR" smtClean="0"/>
              <a:t>8</a:t>
            </a:fld>
            <a:endParaRPr lang="fr-FR"/>
          </a:p>
        </p:txBody>
      </p:sp>
    </p:spTree>
    <p:extLst>
      <p:ext uri="{BB962C8B-B14F-4D97-AF65-F5344CB8AC3E}">
        <p14:creationId xmlns:p14="http://schemas.microsoft.com/office/powerpoint/2010/main" val="2840162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574FE96D-42DC-4A78-B4EB-9C9BB1489E25}" type="datetime1">
              <a:rPr lang="fr-FR" smtClean="0"/>
              <a:t>13/12/2017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2568077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D6E1237-E6B6-495D-A579-BC3D633D3801}" type="datetime1">
              <a:rPr lang="fr-FR" smtClean="0"/>
              <a:t>13/12/2017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4282370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18E45ED3-8365-4613-877B-20ECC0B0B361}" type="datetime1">
              <a:rPr lang="fr-FR" smtClean="0"/>
              <a:t>13/12/2017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983997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A452E3DC-74FE-4456-B4F5-968D600534DA}" type="datetime1">
              <a:rPr lang="fr-FR" smtClean="0"/>
              <a:t>13/12/2017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1218357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2DADDA62-2A66-46E5-AC9A-4DCFCF6D9FE1}" type="datetime1">
              <a:rPr lang="fr-FR" smtClean="0"/>
              <a:t>13/12/2017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2440128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fr-FR" smtClean="0"/>
              <a:t>Modifiez le style du titre</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59EE1BC3-E2F1-4DA1-883C-E5612D0629AC}" type="datetime1">
              <a:rPr lang="fr-FR" smtClean="0"/>
              <a:t>13/12/2017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526070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857CA35C-BEB3-4D34-9913-0AC8B252C5F2}" type="datetime1">
              <a:rPr lang="fr-FR" smtClean="0"/>
              <a:t>13/12/2017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2253519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845127" y="2507550"/>
            <a:ext cx="5156200" cy="36805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172200" y="2507550"/>
            <a:ext cx="5181601" cy="36805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F9E8B012-2D80-496E-AFA9-94B0D19B2470}" type="datetime1">
              <a:rPr lang="fr-FR" smtClean="0"/>
              <a:t>13/12/2017</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A75B316-B801-477C-8C00-278E41D72DCE}" type="slidenum">
              <a:rPr lang="fr-FR" smtClean="0"/>
              <a:t>‹N°›</a:t>
            </a:fld>
            <a:endParaRPr lang="fr-FR"/>
          </a:p>
        </p:txBody>
      </p:sp>
      <p:sp>
        <p:nvSpPr>
          <p:cNvPr id="10" name="Title 9"/>
          <p:cNvSpPr>
            <a:spLocks noGrp="1"/>
          </p:cNvSpPr>
          <p:nvPr>
            <p:ph type="title"/>
          </p:nvPr>
        </p:nvSpPr>
        <p:spPr/>
        <p:txBody>
          <a:bodyPr/>
          <a:lstStyle/>
          <a:p>
            <a:r>
              <a:rPr lang="fr-FR" smtClean="0"/>
              <a:t>Modifiez le style du titre</a:t>
            </a:r>
            <a:endParaRPr lang="en-US" dirty="0"/>
          </a:p>
        </p:txBody>
      </p:sp>
    </p:spTree>
    <p:extLst>
      <p:ext uri="{BB962C8B-B14F-4D97-AF65-F5344CB8AC3E}">
        <p14:creationId xmlns:p14="http://schemas.microsoft.com/office/powerpoint/2010/main" val="3183795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E14E609-6AF6-4EED-9EE3-F14B4720AD3A}" type="datetime1">
              <a:rPr lang="fr-FR" smtClean="0"/>
              <a:t>13/12/2017</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A75B316-B801-477C-8C00-278E41D72DCE}" type="slidenum">
              <a:rPr lang="fr-FR" smtClean="0"/>
              <a:t>‹N°›</a:t>
            </a:fld>
            <a:endParaRPr lang="fr-FR"/>
          </a:p>
        </p:txBody>
      </p:sp>
      <p:sp>
        <p:nvSpPr>
          <p:cNvPr id="6" name="Title 5"/>
          <p:cNvSpPr>
            <a:spLocks noGrp="1"/>
          </p:cNvSpPr>
          <p:nvPr>
            <p:ph type="title"/>
          </p:nvPr>
        </p:nvSpPr>
        <p:spPr/>
        <p:txBody>
          <a:bodyPr/>
          <a:lstStyle/>
          <a:p>
            <a:r>
              <a:rPr lang="fr-FR" smtClean="0"/>
              <a:t>Modifiez le style du titre</a:t>
            </a:r>
            <a:endParaRPr lang="en-US"/>
          </a:p>
        </p:txBody>
      </p:sp>
    </p:spTree>
    <p:extLst>
      <p:ext uri="{BB962C8B-B14F-4D97-AF65-F5344CB8AC3E}">
        <p14:creationId xmlns:p14="http://schemas.microsoft.com/office/powerpoint/2010/main" val="439650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8B90E2-EF8C-424B-9BA1-D0C8E85ACBF9}" type="datetime1">
              <a:rPr lang="fr-FR" smtClean="0"/>
              <a:t>13/12/2017</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490049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fr-FR" smtClean="0"/>
              <a:t>Modifiez le style du titre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E77AAC31-7BD8-4377-8310-595EB3DF9CE4}" type="datetime1">
              <a:rPr lang="fr-FR" smtClean="0"/>
              <a:t>13/12/2017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205050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E02615B-2E88-4B28-BE3B-5BE96C60EEA2}" type="datetime1">
              <a:rPr lang="fr-FR" smtClean="0"/>
              <a:t>13/12/2017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760818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fr-FR" smtClean="0"/>
              <a:t>Modifiez le style du titre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B7669F1-A41B-416B-AD63-1D09C8071A76}" type="datetime1">
              <a:rPr lang="fr-FR" smtClean="0"/>
              <a:t>13/12/2017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986617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DC244DEF-CEB5-4A20-8E12-409FE405DCEA}" type="datetime1">
              <a:rPr lang="fr-FR" smtClean="0"/>
              <a:t>13/12/2017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2752046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CE2CC41E-572D-4044-9388-E8143EFBCE16}" type="datetime1">
              <a:rPr lang="fr-FR" smtClean="0"/>
              <a:t>13/12/2017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2243656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fr-FR" smtClean="0"/>
              <a:t>Modifiez le style du titre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6C447859-CEE6-46DC-9313-F93491A1D9E9}" type="datetime1">
              <a:rPr lang="fr-FR" smtClean="0"/>
              <a:t>13/12/2017</a:t>
            </a:fld>
            <a:endParaRPr lang="fr-F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fr-F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BA75B316-B801-477C-8C00-278E41D72DCE}" type="slidenum">
              <a:rPr lang="fr-FR" smtClean="0"/>
              <a:t>‹N°›</a:t>
            </a:fld>
            <a:endParaRPr lang="fr-FR"/>
          </a:p>
        </p:txBody>
      </p:sp>
    </p:spTree>
    <p:extLst>
      <p:ext uri="{BB962C8B-B14F-4D97-AF65-F5344CB8AC3E}">
        <p14:creationId xmlns:p14="http://schemas.microsoft.com/office/powerpoint/2010/main" val="2772712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fr-FR" smtClean="0"/>
              <a:t>Modifiez le style du titre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CB1A65A-000A-484F-94FA-6D0EC50199AE}" type="datetime1">
              <a:rPr lang="fr-FR" smtClean="0"/>
              <a:t>13/12/2017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10558300" y="5956137"/>
            <a:ext cx="1052508" cy="365125"/>
          </a:xfrm>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1251210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8E6CA7CA-596F-4334-8424-4DA14A2A2762}" type="datetime1">
              <a:rPr lang="fr-FR" smtClean="0"/>
              <a:t>13/12/2017</a:t>
            </a:fld>
            <a:endParaRPr lang="fr-F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fr-F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BA75B316-B801-477C-8C00-278E41D72DCE}" type="slidenum">
              <a:rPr lang="fr-FR" smtClean="0"/>
              <a:t>‹N°›</a:t>
            </a:fld>
            <a:endParaRPr lang="fr-FR"/>
          </a:p>
        </p:txBody>
      </p:sp>
    </p:spTree>
    <p:extLst>
      <p:ext uri="{BB962C8B-B14F-4D97-AF65-F5344CB8AC3E}">
        <p14:creationId xmlns:p14="http://schemas.microsoft.com/office/powerpoint/2010/main" val="3931319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fr-FR" smtClean="0"/>
              <a:t>Modifiez le style du titre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FBEB1903-B29E-4F29-8412-98CB30568441}" type="datetime1">
              <a:rPr lang="fr-FR" smtClean="0"/>
              <a:t>13/12/2017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2023745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FF2FF573-2096-40A0-A9FC-034FA18E63C8}" type="datetime1">
              <a:rPr lang="fr-FR" smtClean="0"/>
              <a:t>13/12/2017</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4016112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52B4EE97-72F4-4A3D-9791-A9B426CBA186}" type="datetime1">
              <a:rPr lang="fr-FR" smtClean="0"/>
              <a:t>13/12/2017</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34689144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3DEF9-95B9-429C-A7E6-2751D1E8387A}" type="datetime1">
              <a:rPr lang="fr-FR" smtClean="0"/>
              <a:t>13/12/2017</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1482199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fr-FR" smtClean="0"/>
              <a:t>Modifiez le style du titre</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C74D1D0C-EC23-4D5A-AA4E-4CC6A8C61278}" type="datetime1">
              <a:rPr lang="fr-FR" smtClean="0"/>
              <a:t>13/12/2017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787784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fr-FR" smtClean="0"/>
              <a:t>Modifiez le style du titre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8212120B-9788-4511-A3F1-50279B2CAE5A}" type="datetime1">
              <a:rPr lang="fr-FR" smtClean="0"/>
              <a:t>13/12/2017</a:t>
            </a:fld>
            <a:endParaRPr lang="fr-F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fr-F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BA75B316-B801-477C-8C00-278E41D72DCE}" type="slidenum">
              <a:rPr lang="fr-FR" smtClean="0"/>
              <a:t>‹N°›</a:t>
            </a:fld>
            <a:endParaRPr lang="fr-FR"/>
          </a:p>
        </p:txBody>
      </p:sp>
    </p:spTree>
    <p:extLst>
      <p:ext uri="{BB962C8B-B14F-4D97-AF65-F5344CB8AC3E}">
        <p14:creationId xmlns:p14="http://schemas.microsoft.com/office/powerpoint/2010/main" val="32852984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D98F7338-32BB-45B6-A1AB-023548FE6C18}" type="datetime1">
              <a:rPr lang="fr-FR" smtClean="0"/>
              <a:t>13/12/2017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6308687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1DE89C7-8225-4B43-877D-79959A1F98B2}" type="datetime1">
              <a:rPr lang="fr-FR" smtClean="0"/>
              <a:t>13/12/2017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35503762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4FEE428C-6CA3-4532-94F6-8403A32AC47B}" type="datetime1">
              <a:rPr lang="fr-FR" smtClean="0"/>
              <a:t>13/12/2017</a:t>
            </a:fld>
            <a:endParaRPr lang="fr-FR"/>
          </a:p>
        </p:txBody>
      </p:sp>
      <p:sp>
        <p:nvSpPr>
          <p:cNvPr id="5" name="Footer Placeholder 4"/>
          <p:cNvSpPr>
            <a:spLocks noGrp="1"/>
          </p:cNvSpPr>
          <p:nvPr>
            <p:ph type="ftr" sz="quarter" idx="11"/>
          </p:nvPr>
        </p:nvSpPr>
        <p:spPr>
          <a:xfrm>
            <a:off x="774923" y="5951811"/>
            <a:ext cx="7896279" cy="365125"/>
          </a:xfrm>
        </p:spPr>
        <p:txBody>
          <a:bodyPr/>
          <a:lstStyle/>
          <a:p>
            <a:endParaRPr lang="fr-F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BA75B316-B801-477C-8C00-278E41D72DCE}" type="slidenum">
              <a:rPr lang="fr-FR" smtClean="0"/>
              <a:t>‹N°›</a:t>
            </a:fld>
            <a:endParaRPr lang="fr-FR"/>
          </a:p>
        </p:txBody>
      </p:sp>
    </p:spTree>
    <p:extLst>
      <p:ext uri="{BB962C8B-B14F-4D97-AF65-F5344CB8AC3E}">
        <p14:creationId xmlns:p14="http://schemas.microsoft.com/office/powerpoint/2010/main" val="1033960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FA417C0-7AE9-4211-807D-81945C38E0B5}" type="datetime1">
              <a:rPr lang="fr-FR" smtClean="0"/>
              <a:t>13/12/2017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2538839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845127" y="2507550"/>
            <a:ext cx="5156200" cy="36805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172200" y="2507550"/>
            <a:ext cx="5181601" cy="36805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B801E19B-94AE-4A4D-B397-6FE6245486E6}" type="datetime1">
              <a:rPr lang="fr-FR" smtClean="0"/>
              <a:t>13/12/2017</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A75B316-B801-477C-8C00-278E41D72DCE}" type="slidenum">
              <a:rPr lang="fr-FR" smtClean="0"/>
              <a:t>‹N°›</a:t>
            </a:fld>
            <a:endParaRPr lang="fr-FR"/>
          </a:p>
        </p:txBody>
      </p:sp>
      <p:sp>
        <p:nvSpPr>
          <p:cNvPr id="10" name="Title 9"/>
          <p:cNvSpPr>
            <a:spLocks noGrp="1"/>
          </p:cNvSpPr>
          <p:nvPr>
            <p:ph type="title"/>
          </p:nvPr>
        </p:nvSpPr>
        <p:spPr/>
        <p:txBody>
          <a:bodyPr/>
          <a:lstStyle/>
          <a:p>
            <a:r>
              <a:rPr lang="fr-FR" smtClean="0"/>
              <a:t>Modifiez le style du titre</a:t>
            </a:r>
            <a:endParaRPr lang="en-US" dirty="0"/>
          </a:p>
        </p:txBody>
      </p:sp>
    </p:spTree>
    <p:extLst>
      <p:ext uri="{BB962C8B-B14F-4D97-AF65-F5344CB8AC3E}">
        <p14:creationId xmlns:p14="http://schemas.microsoft.com/office/powerpoint/2010/main" val="1579066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5FECAA5-B97D-4A55-B885-61982774F916}" type="datetime1">
              <a:rPr lang="fr-FR" smtClean="0"/>
              <a:t>13/12/2017</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A75B316-B801-477C-8C00-278E41D72DCE}" type="slidenum">
              <a:rPr lang="fr-FR" smtClean="0"/>
              <a:t>‹N°›</a:t>
            </a:fld>
            <a:endParaRPr lang="fr-FR"/>
          </a:p>
        </p:txBody>
      </p:sp>
      <p:sp>
        <p:nvSpPr>
          <p:cNvPr id="6" name="Title 5"/>
          <p:cNvSpPr>
            <a:spLocks noGrp="1"/>
          </p:cNvSpPr>
          <p:nvPr>
            <p:ph type="title"/>
          </p:nvPr>
        </p:nvSpPr>
        <p:spPr/>
        <p:txBody>
          <a:bodyPr/>
          <a:lstStyle/>
          <a:p>
            <a:r>
              <a:rPr lang="fr-FR" smtClean="0"/>
              <a:t>Modifiez le style du titre</a:t>
            </a:r>
            <a:endParaRPr lang="en-US"/>
          </a:p>
        </p:txBody>
      </p:sp>
    </p:spTree>
    <p:extLst>
      <p:ext uri="{BB962C8B-B14F-4D97-AF65-F5344CB8AC3E}">
        <p14:creationId xmlns:p14="http://schemas.microsoft.com/office/powerpoint/2010/main" val="1993871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7FD5A9-07E3-4DD1-B675-5A54F3E0B6F1}" type="datetime1">
              <a:rPr lang="fr-FR" smtClean="0"/>
              <a:t>13/12/2017</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3074509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fr-FR" smtClean="0"/>
              <a:t>Modifiez le style du titre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ECF88442-AD35-4667-A429-9BA44FDF5330}" type="datetime1">
              <a:rPr lang="fr-FR" smtClean="0"/>
              <a:t>13/12/2017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3807863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fr-FR" smtClean="0"/>
              <a:t>Modifiez le style du titre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5DBD61D-8AC9-458B-89C8-E475C4E8F601}" type="datetime1">
              <a:rPr lang="fr-FR" smtClean="0"/>
              <a:t>13/12/2017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A75B316-B801-477C-8C00-278E41D72DCE}" type="slidenum">
              <a:rPr lang="fr-FR" smtClean="0"/>
              <a:t>‹N°›</a:t>
            </a:fld>
            <a:endParaRPr lang="fr-FR"/>
          </a:p>
        </p:txBody>
      </p:sp>
    </p:spTree>
    <p:extLst>
      <p:ext uri="{BB962C8B-B14F-4D97-AF65-F5344CB8AC3E}">
        <p14:creationId xmlns:p14="http://schemas.microsoft.com/office/powerpoint/2010/main" val="1987209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C6C415D1-1AE8-467C-BFBA-D1EB69A8F39B}" type="datetime1">
              <a:rPr lang="fr-FR" smtClean="0"/>
              <a:t>13/12/2017</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fr-FR"/>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BA75B316-B801-477C-8C00-278E41D72DCE}" type="slidenum">
              <a:rPr lang="fr-FR" smtClean="0"/>
              <a:t>‹N°›</a:t>
            </a:fld>
            <a:endParaRPr lang="fr-FR"/>
          </a:p>
        </p:txBody>
      </p:sp>
    </p:spTree>
    <p:extLst>
      <p:ext uri="{BB962C8B-B14F-4D97-AF65-F5344CB8AC3E}">
        <p14:creationId xmlns:p14="http://schemas.microsoft.com/office/powerpoint/2010/main" val="269410049"/>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9C5DA198-542F-484A-BA0B-35C92134C22A}" type="datetime1">
              <a:rPr lang="fr-FR" smtClean="0"/>
              <a:t>13/12/2017</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fr-FR"/>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BA75B316-B801-477C-8C00-278E41D72DCE}" type="slidenum">
              <a:rPr lang="fr-FR" smtClean="0"/>
              <a:t>‹N°›</a:t>
            </a:fld>
            <a:endParaRPr lang="fr-FR"/>
          </a:p>
        </p:txBody>
      </p:sp>
    </p:spTree>
    <p:extLst>
      <p:ext uri="{BB962C8B-B14F-4D97-AF65-F5344CB8AC3E}">
        <p14:creationId xmlns:p14="http://schemas.microsoft.com/office/powerpoint/2010/main" val="776256327"/>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CAC636B4-D210-4351-8E40-1C672665CE6F}" type="datetime1">
              <a:rPr lang="fr-FR" smtClean="0"/>
              <a:t>13/12/2017</a:t>
            </a:fld>
            <a:endParaRPr lang="fr-F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fr-F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BA75B316-B801-477C-8C00-278E41D72DCE}" type="slidenum">
              <a:rPr lang="fr-FR" smtClean="0"/>
              <a:t>‹N°›</a:t>
            </a:fld>
            <a:endParaRPr lang="fr-F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62109408"/>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3gpp"/><Relationship Id="rId1" Type="http://schemas.microsoft.com/office/2007/relationships/media" Target="../media/media2.3gp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5152009" y="452976"/>
            <a:ext cx="1505843" cy="1337583"/>
          </a:xfrm>
          <a:prstGeom prst="rect">
            <a:avLst/>
          </a:prstGeom>
        </p:spPr>
      </p:pic>
      <p:sp>
        <p:nvSpPr>
          <p:cNvPr id="2" name="Titre 1"/>
          <p:cNvSpPr>
            <a:spLocks noGrp="1"/>
          </p:cNvSpPr>
          <p:nvPr>
            <p:ph type="ctrTitle"/>
          </p:nvPr>
        </p:nvSpPr>
        <p:spPr>
          <a:xfrm>
            <a:off x="581191" y="2123579"/>
            <a:ext cx="10993549" cy="830417"/>
          </a:xfrm>
        </p:spPr>
        <p:txBody>
          <a:bodyPr>
            <a:normAutofit fontScale="90000"/>
          </a:bodyPr>
          <a:lstStyle/>
          <a:p>
            <a:pPr algn="ctr"/>
            <a:r>
              <a:rPr lang="en-US" b="1" dirty="0" smtClean="0">
                <a:solidFill>
                  <a:schemeClr val="tx1"/>
                </a:solidFill>
                <a:latin typeface="Calibri" panose="020F0502020204030204" pitchFamily="34" charset="0"/>
                <a:cs typeface="Calibri" panose="020F0502020204030204" pitchFamily="34" charset="0"/>
              </a:rPr>
              <a:t>Traction control &amp; Electronic throttle control system</a:t>
            </a:r>
            <a:endParaRPr lang="fr-FR" dirty="0">
              <a:latin typeface="Calibri" panose="020F0502020204030204" pitchFamily="34" charset="0"/>
              <a:cs typeface="Calibri" panose="020F0502020204030204" pitchFamily="34" charset="0"/>
            </a:endParaRPr>
          </a:p>
        </p:txBody>
      </p:sp>
      <p:sp>
        <p:nvSpPr>
          <p:cNvPr id="3" name="Sous-titre 2"/>
          <p:cNvSpPr>
            <a:spLocks noGrp="1"/>
          </p:cNvSpPr>
          <p:nvPr>
            <p:ph type="subTitle" idx="1"/>
          </p:nvPr>
        </p:nvSpPr>
        <p:spPr>
          <a:xfrm>
            <a:off x="581194" y="3457547"/>
            <a:ext cx="10993546" cy="2840830"/>
          </a:xfrm>
        </p:spPr>
        <p:txBody>
          <a:bodyPr>
            <a:normAutofit/>
          </a:bodyPr>
          <a:lstStyle/>
          <a:p>
            <a:pPr algn="ctr"/>
            <a:r>
              <a:rPr lang="en-US" sz="1800" b="1" dirty="0" err="1">
                <a:solidFill>
                  <a:schemeClr val="bg1"/>
                </a:solidFill>
                <a:latin typeface="Calibri" panose="020F0502020204030204" pitchFamily="34" charset="0"/>
                <a:cs typeface="Calibri" panose="020F0502020204030204" pitchFamily="34" charset="0"/>
              </a:rPr>
              <a:t>Msc</a:t>
            </a:r>
            <a:r>
              <a:rPr lang="en-US" sz="1800" b="1" dirty="0">
                <a:solidFill>
                  <a:schemeClr val="bg1"/>
                </a:solidFill>
                <a:latin typeface="Calibri" panose="020F0502020204030204" pitchFamily="34" charset="0"/>
                <a:cs typeface="Calibri" panose="020F0502020204030204" pitchFamily="34" charset="0"/>
              </a:rPr>
              <a:t> Mechatronic </a:t>
            </a:r>
            <a:r>
              <a:rPr lang="en-US" sz="1800" b="1" dirty="0" smtClean="0">
                <a:solidFill>
                  <a:schemeClr val="bg1"/>
                </a:solidFill>
                <a:latin typeface="Calibri" panose="020F0502020204030204" pitchFamily="34" charset="0"/>
                <a:cs typeface="Calibri" panose="020F0502020204030204" pitchFamily="34" charset="0"/>
              </a:rPr>
              <a:t>Engineering</a:t>
            </a:r>
          </a:p>
          <a:p>
            <a:pPr algn="ctr"/>
            <a:r>
              <a:rPr lang="en-US" sz="1800" b="1" dirty="0" smtClean="0">
                <a:solidFill>
                  <a:schemeClr val="bg1"/>
                </a:solidFill>
                <a:latin typeface="Calibri" panose="020F0502020204030204" pitchFamily="34" charset="0"/>
                <a:cs typeface="Calibri" panose="020F0502020204030204" pitchFamily="34" charset="0"/>
              </a:rPr>
              <a:t>Dynamics of </a:t>
            </a:r>
            <a:r>
              <a:rPr lang="en-US" sz="1800" b="1" dirty="0" err="1" smtClean="0">
                <a:solidFill>
                  <a:schemeClr val="bg1"/>
                </a:solidFill>
                <a:latin typeface="Calibri" panose="020F0502020204030204" pitchFamily="34" charset="0"/>
                <a:cs typeface="Calibri" panose="020F0502020204030204" pitchFamily="34" charset="0"/>
              </a:rPr>
              <a:t>vehicule</a:t>
            </a:r>
            <a:endParaRPr lang="en-US" sz="1800" b="1" dirty="0">
              <a:solidFill>
                <a:schemeClr val="bg1"/>
              </a:solidFill>
              <a:latin typeface="Calibri" panose="020F0502020204030204" pitchFamily="34" charset="0"/>
              <a:cs typeface="Calibri" panose="020F0502020204030204" pitchFamily="34" charset="0"/>
            </a:endParaRPr>
          </a:p>
          <a:p>
            <a:pPr algn="ctr"/>
            <a:r>
              <a:rPr lang="en-US" sz="1800" b="1" dirty="0" smtClean="0">
                <a:solidFill>
                  <a:schemeClr val="bg1"/>
                </a:solidFill>
                <a:latin typeface="Calibri" panose="020F0502020204030204" pitchFamily="34" charset="0"/>
                <a:cs typeface="Calibri" panose="020F0502020204030204" pitchFamily="34" charset="0"/>
              </a:rPr>
              <a:t>Name: Arfaoui </a:t>
            </a:r>
            <a:r>
              <a:rPr lang="en-US" sz="1800" b="1" dirty="0" err="1" smtClean="0">
                <a:solidFill>
                  <a:schemeClr val="bg1"/>
                </a:solidFill>
                <a:latin typeface="Calibri" panose="020F0502020204030204" pitchFamily="34" charset="0"/>
                <a:cs typeface="Calibri" panose="020F0502020204030204" pitchFamily="34" charset="0"/>
              </a:rPr>
              <a:t>hatem</a:t>
            </a:r>
            <a:endParaRPr lang="en-US" sz="1800" b="1" dirty="0" smtClean="0">
              <a:solidFill>
                <a:schemeClr val="bg1"/>
              </a:solidFill>
              <a:latin typeface="Calibri" panose="020F0502020204030204" pitchFamily="34" charset="0"/>
              <a:cs typeface="Calibri" panose="020F0502020204030204" pitchFamily="34" charset="0"/>
            </a:endParaRPr>
          </a:p>
          <a:p>
            <a:pPr algn="ctr"/>
            <a:r>
              <a:rPr lang="en-US" sz="1800" b="1" dirty="0" err="1" smtClean="0">
                <a:solidFill>
                  <a:schemeClr val="bg1"/>
                </a:solidFill>
                <a:latin typeface="Calibri" panose="020F0502020204030204" pitchFamily="34" charset="0"/>
                <a:cs typeface="Calibri" panose="020F0502020204030204" pitchFamily="34" charset="0"/>
              </a:rPr>
              <a:t>Neptun</a:t>
            </a:r>
            <a:r>
              <a:rPr lang="en-US" sz="1800" b="1" dirty="0" smtClean="0">
                <a:solidFill>
                  <a:schemeClr val="bg1"/>
                </a:solidFill>
                <a:latin typeface="Calibri" panose="020F0502020204030204" pitchFamily="34" charset="0"/>
                <a:cs typeface="Calibri" panose="020F0502020204030204" pitchFamily="34" charset="0"/>
              </a:rPr>
              <a:t>: a8ud5i</a:t>
            </a:r>
            <a:endParaRPr lang="en-US" sz="1800" b="1" dirty="0">
              <a:solidFill>
                <a:schemeClr val="bg1"/>
              </a:solidFill>
              <a:latin typeface="Calibri" panose="020F0502020204030204" pitchFamily="34" charset="0"/>
              <a:cs typeface="Calibri" panose="020F0502020204030204" pitchFamily="34" charset="0"/>
            </a:endParaRPr>
          </a:p>
          <a:p>
            <a:endParaRPr lang="fr-FR" dirty="0"/>
          </a:p>
        </p:txBody>
      </p:sp>
      <p:sp>
        <p:nvSpPr>
          <p:cNvPr id="6" name="Rectangle 5"/>
          <p:cNvSpPr/>
          <p:nvPr/>
        </p:nvSpPr>
        <p:spPr>
          <a:xfrm>
            <a:off x="-350292" y="4707146"/>
            <a:ext cx="6096000" cy="341632"/>
          </a:xfrm>
          <a:prstGeom prst="rect">
            <a:avLst/>
          </a:prstGeom>
        </p:spPr>
        <p:txBody>
          <a:bodyPr>
            <a:spAutoFit/>
          </a:bodyPr>
          <a:lstStyle/>
          <a:p>
            <a:pPr lvl="0" algn="ctr">
              <a:lnSpc>
                <a:spcPct val="90000"/>
              </a:lnSpc>
              <a:spcBef>
                <a:spcPts val="1000"/>
              </a:spcBef>
              <a:defRPr/>
            </a:pPr>
            <a:endParaRPr lang="fr-FR" b="1" dirty="0">
              <a:solidFill>
                <a:schemeClr val="bg1"/>
              </a:solidFill>
              <a:latin typeface="Calibri" panose="020F0502020204030204" pitchFamily="34" charset="0"/>
              <a:ea typeface="휴먼둥근헤드라인" panose="02030504000101010101" pitchFamily="18" charset="-127"/>
              <a:cs typeface="Arial" panose="020B0604020202020204" pitchFamily="34" charset="0"/>
            </a:endParaRPr>
          </a:p>
        </p:txBody>
      </p:sp>
    </p:spTree>
    <p:extLst>
      <p:ext uri="{BB962C8B-B14F-4D97-AF65-F5344CB8AC3E}">
        <p14:creationId xmlns:p14="http://schemas.microsoft.com/office/powerpoint/2010/main" val="39248733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p:cNvPicPr>
            <a:picLocks noGrp="1" noChangeAspect="1"/>
          </p:cNvPicPr>
          <p:nvPr>
            <p:ph type="pic" idx="1"/>
          </p:nvPr>
        </p:nvPicPr>
        <p:blipFill>
          <a:blip r:embed="rId2">
            <a:extLst>
              <a:ext uri="{28A0092B-C50C-407E-A947-70E740481C1C}">
                <a14:useLocalDpi xmlns:a14="http://schemas.microsoft.com/office/drawing/2010/main" val="0"/>
              </a:ext>
            </a:extLst>
          </a:blip>
          <a:srcRect t="19933" b="19933"/>
          <a:stretch>
            <a:fillRect/>
          </a:stretch>
        </p:blipFill>
        <p:spPr>
          <a:xfrm>
            <a:off x="1501254" y="2224584"/>
            <a:ext cx="9553433" cy="3111691"/>
          </a:xfrm>
        </p:spPr>
      </p:pic>
    </p:spTree>
    <p:extLst>
      <p:ext uri="{BB962C8B-B14F-4D97-AF65-F5344CB8AC3E}">
        <p14:creationId xmlns:p14="http://schemas.microsoft.com/office/powerpoint/2010/main" val="3824171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4967" y="15389"/>
            <a:ext cx="10515600" cy="1325563"/>
          </a:xfrm>
        </p:spPr>
        <p:txBody>
          <a:bodyPr/>
          <a:lstStyle/>
          <a:p>
            <a:r>
              <a:rPr lang="fr-FR" dirty="0" smtClean="0"/>
              <a:t>INTRODUCTION</a:t>
            </a:r>
            <a:endParaRPr lang="fr-FR" dirty="0"/>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62767" y="1863595"/>
            <a:ext cx="6076950" cy="4737326"/>
          </a:xfrm>
        </p:spPr>
      </p:pic>
      <p:sp>
        <p:nvSpPr>
          <p:cNvPr id="3" name="ZoneTexte 2"/>
          <p:cNvSpPr txBox="1"/>
          <p:nvPr/>
        </p:nvSpPr>
        <p:spPr>
          <a:xfrm>
            <a:off x="504967" y="1918186"/>
            <a:ext cx="5609230" cy="4524315"/>
          </a:xfrm>
          <a:prstGeom prst="rect">
            <a:avLst/>
          </a:prstGeom>
          <a:noFill/>
        </p:spPr>
        <p:txBody>
          <a:bodyPr wrap="square" rtlCol="0">
            <a:spAutoFit/>
          </a:bodyPr>
          <a:lstStyle/>
          <a:p>
            <a:pPr>
              <a:lnSpc>
                <a:spcPct val="150000"/>
              </a:lnSpc>
            </a:pPr>
            <a:r>
              <a:rPr lang="fr-FR" dirty="0" smtClean="0">
                <a:latin typeface="Calibri" panose="020F0502020204030204" pitchFamily="34" charset="0"/>
                <a:cs typeface="Calibri" panose="020F0502020204030204" pitchFamily="34" charset="0"/>
              </a:rPr>
              <a:t>Torque </a:t>
            </a:r>
            <a:r>
              <a:rPr lang="fr-FR" dirty="0" err="1" smtClean="0">
                <a:latin typeface="Calibri" panose="020F0502020204030204" pitchFamily="34" charset="0"/>
                <a:cs typeface="Calibri" panose="020F0502020204030204" pitchFamily="34" charset="0"/>
              </a:rPr>
              <a:t>is</a:t>
            </a:r>
            <a:r>
              <a:rPr lang="fr-FR" dirty="0" smtClean="0">
                <a:latin typeface="Calibri" panose="020F0502020204030204" pitchFamily="34" charset="0"/>
                <a:cs typeface="Calibri" panose="020F0502020204030204" pitchFamily="34" charset="0"/>
              </a:rPr>
              <a:t> </a:t>
            </a:r>
            <a:r>
              <a:rPr lang="fr-FR" dirty="0" err="1" smtClean="0">
                <a:latin typeface="Calibri" panose="020F0502020204030204" pitchFamily="34" charset="0"/>
                <a:cs typeface="Calibri" panose="020F0502020204030204" pitchFamily="34" charset="0"/>
              </a:rPr>
              <a:t>usually</a:t>
            </a:r>
            <a:r>
              <a:rPr lang="fr-FR" dirty="0" smtClean="0">
                <a:latin typeface="Calibri" panose="020F0502020204030204" pitchFamily="34" charset="0"/>
                <a:cs typeface="Calibri" panose="020F0502020204030204" pitchFamily="34" charset="0"/>
              </a:rPr>
              <a:t> split 50/50 </a:t>
            </a:r>
            <a:r>
              <a:rPr lang="fr-FR" dirty="0" err="1" smtClean="0">
                <a:latin typeface="Calibri" panose="020F0502020204030204" pitchFamily="34" charset="0"/>
                <a:cs typeface="Calibri" panose="020F0502020204030204" pitchFamily="34" charset="0"/>
              </a:rPr>
              <a:t>left</a:t>
            </a:r>
            <a:r>
              <a:rPr lang="fr-FR" dirty="0" smtClean="0">
                <a:latin typeface="Calibri" panose="020F0502020204030204" pitchFamily="34" charset="0"/>
                <a:cs typeface="Calibri" panose="020F0502020204030204" pitchFamily="34" charset="0"/>
              </a:rPr>
              <a:t> to right, if a </a:t>
            </a:r>
            <a:r>
              <a:rPr lang="fr-FR" dirty="0" err="1" smtClean="0">
                <a:latin typeface="Calibri" panose="020F0502020204030204" pitchFamily="34" charset="0"/>
                <a:cs typeface="Calibri" panose="020F0502020204030204" pitchFamily="34" charset="0"/>
              </a:rPr>
              <a:t>wheel</a:t>
            </a:r>
            <a:r>
              <a:rPr lang="fr-FR" dirty="0" smtClean="0">
                <a:latin typeface="Calibri" panose="020F0502020204030204" pitchFamily="34" charset="0"/>
                <a:cs typeface="Calibri" panose="020F0502020204030204" pitchFamily="34" charset="0"/>
              </a:rPr>
              <a:t> slips </a:t>
            </a:r>
            <a:r>
              <a:rPr lang="fr-FR" dirty="0" err="1" smtClean="0">
                <a:latin typeface="Calibri" panose="020F0502020204030204" pitchFamily="34" charset="0"/>
                <a:cs typeface="Calibri" panose="020F0502020204030204" pitchFamily="34" charset="0"/>
              </a:rPr>
              <a:t>most</a:t>
            </a:r>
            <a:r>
              <a:rPr lang="fr-FR" dirty="0" smtClean="0">
                <a:latin typeface="Calibri" panose="020F0502020204030204" pitchFamily="34" charset="0"/>
                <a:cs typeface="Calibri" panose="020F0502020204030204" pitchFamily="34" charset="0"/>
              </a:rPr>
              <a:t> of the torque go to </a:t>
            </a:r>
            <a:r>
              <a:rPr lang="fr-FR" dirty="0" err="1" smtClean="0">
                <a:latin typeface="Calibri" panose="020F0502020204030204" pitchFamily="34" charset="0"/>
                <a:cs typeface="Calibri" panose="020F0502020204030204" pitchFamily="34" charset="0"/>
              </a:rPr>
              <a:t>that</a:t>
            </a:r>
            <a:r>
              <a:rPr lang="fr-FR" dirty="0" smtClean="0">
                <a:latin typeface="Calibri" panose="020F0502020204030204" pitchFamily="34" charset="0"/>
                <a:cs typeface="Calibri" panose="020F0502020204030204" pitchFamily="34" charset="0"/>
              </a:rPr>
              <a:t> </a:t>
            </a:r>
            <a:r>
              <a:rPr lang="fr-FR" dirty="0" err="1" smtClean="0">
                <a:latin typeface="Calibri" panose="020F0502020204030204" pitchFamily="34" charset="0"/>
                <a:cs typeface="Calibri" panose="020F0502020204030204" pitchFamily="34" charset="0"/>
              </a:rPr>
              <a:t>wheel</a:t>
            </a:r>
            <a:r>
              <a:rPr lang="fr-FR" dirty="0" smtClean="0">
                <a:latin typeface="Calibri" panose="020F0502020204030204" pitchFamily="34" charset="0"/>
                <a:cs typeface="Calibri" panose="020F0502020204030204" pitchFamily="34" charset="0"/>
              </a:rPr>
              <a:t> </a:t>
            </a:r>
            <a:r>
              <a:rPr lang="fr-FR" dirty="0" err="1" smtClean="0">
                <a:latin typeface="Calibri" panose="020F0502020204030204" pitchFamily="34" charset="0"/>
                <a:cs typeface="Calibri" panose="020F0502020204030204" pitchFamily="34" charset="0"/>
              </a:rPr>
              <a:t>because</a:t>
            </a:r>
            <a:r>
              <a:rPr lang="fr-FR" dirty="0" smtClean="0">
                <a:latin typeface="Calibri" panose="020F0502020204030204" pitchFamily="34" charset="0"/>
                <a:cs typeface="Calibri" panose="020F0502020204030204" pitchFamily="34" charset="0"/>
              </a:rPr>
              <a:t> of open </a:t>
            </a:r>
            <a:r>
              <a:rPr lang="fr-FR" dirty="0" err="1" smtClean="0">
                <a:latin typeface="Calibri" panose="020F0502020204030204" pitchFamily="34" charset="0"/>
                <a:cs typeface="Calibri" panose="020F0502020204030204" pitchFamily="34" charset="0"/>
              </a:rPr>
              <a:t>differential</a:t>
            </a:r>
            <a:r>
              <a:rPr lang="fr-FR" dirty="0" smtClean="0">
                <a:latin typeface="Calibri" panose="020F0502020204030204" pitchFamily="34" charset="0"/>
                <a:cs typeface="Calibri" panose="020F0502020204030204" pitchFamily="34" charset="0"/>
              </a:rPr>
              <a:t> </a:t>
            </a:r>
            <a:r>
              <a:rPr lang="fr-FR" dirty="0" err="1" smtClean="0">
                <a:latin typeface="Calibri" panose="020F0502020204030204" pitchFamily="34" charset="0"/>
                <a:cs typeface="Calibri" panose="020F0502020204030204" pitchFamily="34" charset="0"/>
              </a:rPr>
              <a:t>that</a:t>
            </a:r>
            <a:r>
              <a:rPr lang="fr-FR" dirty="0" smtClean="0">
                <a:latin typeface="Calibri" panose="020F0502020204030204" pitchFamily="34" charset="0"/>
                <a:cs typeface="Calibri" panose="020F0502020204030204" pitchFamily="34" charset="0"/>
              </a:rPr>
              <a:t> </a:t>
            </a:r>
            <a:r>
              <a:rPr lang="fr-FR" dirty="0" err="1" smtClean="0">
                <a:latin typeface="Calibri" panose="020F0502020204030204" pitchFamily="34" charset="0"/>
                <a:cs typeface="Calibri" panose="020F0502020204030204" pitchFamily="34" charset="0"/>
              </a:rPr>
              <a:t>allows</a:t>
            </a:r>
            <a:r>
              <a:rPr lang="fr-FR" dirty="0" smtClean="0">
                <a:latin typeface="Calibri" panose="020F0502020204030204" pitchFamily="34" charset="0"/>
                <a:cs typeface="Calibri" panose="020F0502020204030204" pitchFamily="34" charset="0"/>
              </a:rPr>
              <a:t> torque to </a:t>
            </a:r>
            <a:r>
              <a:rPr lang="fr-FR" dirty="0" err="1" smtClean="0">
                <a:latin typeface="Calibri" panose="020F0502020204030204" pitchFamily="34" charset="0"/>
                <a:cs typeface="Calibri" panose="020F0502020204030204" pitchFamily="34" charset="0"/>
              </a:rPr>
              <a:t>take</a:t>
            </a:r>
            <a:r>
              <a:rPr lang="fr-FR" dirty="0" smtClean="0">
                <a:latin typeface="Calibri" panose="020F0502020204030204" pitchFamily="34" charset="0"/>
                <a:cs typeface="Calibri" panose="020F0502020204030204" pitchFamily="34" charset="0"/>
              </a:rPr>
              <a:t> the </a:t>
            </a:r>
            <a:r>
              <a:rPr lang="fr-FR" dirty="0" err="1" smtClean="0">
                <a:latin typeface="Calibri" panose="020F0502020204030204" pitchFamily="34" charset="0"/>
                <a:cs typeface="Calibri" panose="020F0502020204030204" pitchFamily="34" charset="0"/>
              </a:rPr>
              <a:t>path</a:t>
            </a:r>
            <a:r>
              <a:rPr lang="fr-FR" dirty="0" smtClean="0">
                <a:latin typeface="Calibri" panose="020F0502020204030204" pitchFamily="34" charset="0"/>
                <a:cs typeface="Calibri" panose="020F0502020204030204" pitchFamily="34" charset="0"/>
              </a:rPr>
              <a:t> of least </a:t>
            </a:r>
            <a:r>
              <a:rPr lang="fr-FR" dirty="0" err="1" smtClean="0">
                <a:latin typeface="Calibri" panose="020F0502020204030204" pitchFamily="34" charset="0"/>
                <a:cs typeface="Calibri" panose="020F0502020204030204" pitchFamily="34" charset="0"/>
              </a:rPr>
              <a:t>resistance</a:t>
            </a:r>
            <a:r>
              <a:rPr lang="fr-FR" dirty="0" smtClean="0">
                <a:latin typeface="Calibri" panose="020F0502020204030204" pitchFamily="34" charset="0"/>
                <a:cs typeface="Calibri" panose="020F0502020204030204" pitchFamily="34" charset="0"/>
              </a:rPr>
              <a:t>.</a:t>
            </a:r>
          </a:p>
          <a:p>
            <a:pPr>
              <a:lnSpc>
                <a:spcPct val="150000"/>
              </a:lnSpc>
            </a:pPr>
            <a:r>
              <a:rPr lang="fr-FR" dirty="0" smtClean="0">
                <a:latin typeface="Calibri" panose="020F0502020204030204" pitchFamily="34" charset="0"/>
                <a:cs typeface="Calibri" panose="020F0502020204030204" pitchFamily="34" charset="0"/>
              </a:rPr>
              <a:t>TCS </a:t>
            </a:r>
            <a:r>
              <a:rPr lang="en-US" dirty="0" smtClean="0">
                <a:latin typeface="Calibri" panose="020F0502020204030204" pitchFamily="34" charset="0"/>
                <a:cs typeface="Calibri" panose="020F0502020204030204" pitchFamily="34" charset="0"/>
              </a:rPr>
              <a:t>controls</a:t>
            </a:r>
            <a:r>
              <a:rPr lang="fr-FR" dirty="0" smtClean="0">
                <a:latin typeface="Calibri" panose="020F0502020204030204" pitchFamily="34" charset="0"/>
                <a:cs typeface="Calibri" panose="020F0502020204030204" pitchFamily="34" charset="0"/>
              </a:rPr>
              <a:t> the </a:t>
            </a:r>
            <a:r>
              <a:rPr lang="fr-FR" dirty="0" err="1" smtClean="0">
                <a:latin typeface="Calibri" panose="020F0502020204030204" pitchFamily="34" charset="0"/>
                <a:cs typeface="Calibri" panose="020F0502020204030204" pitchFamily="34" charset="0"/>
              </a:rPr>
              <a:t>engine</a:t>
            </a:r>
            <a:r>
              <a:rPr lang="fr-FR" dirty="0" smtClean="0">
                <a:latin typeface="Calibri" panose="020F0502020204030204" pitchFamily="34" charset="0"/>
                <a:cs typeface="Calibri" panose="020F0502020204030204" pitchFamily="34" charset="0"/>
              </a:rPr>
              <a:t> output and </a:t>
            </a:r>
            <a:r>
              <a:rPr lang="fr-FR" dirty="0" err="1" smtClean="0">
                <a:latin typeface="Calibri" panose="020F0502020204030204" pitchFamily="34" charset="0"/>
                <a:cs typeface="Calibri" panose="020F0502020204030204" pitchFamily="34" charset="0"/>
              </a:rPr>
              <a:t>applies</a:t>
            </a:r>
            <a:r>
              <a:rPr lang="fr-FR" dirty="0" smtClean="0">
                <a:latin typeface="Calibri" panose="020F0502020204030204" pitchFamily="34" charset="0"/>
                <a:cs typeface="Calibri" panose="020F0502020204030204" pitchFamily="34" charset="0"/>
              </a:rPr>
              <a:t> </a:t>
            </a:r>
            <a:r>
              <a:rPr lang="fr-FR" dirty="0" err="1" smtClean="0">
                <a:latin typeface="Calibri" panose="020F0502020204030204" pitchFamily="34" charset="0"/>
                <a:cs typeface="Calibri" panose="020F0502020204030204" pitchFamily="34" charset="0"/>
              </a:rPr>
              <a:t>brake</a:t>
            </a:r>
            <a:r>
              <a:rPr lang="fr-FR" dirty="0" smtClean="0">
                <a:latin typeface="Calibri" panose="020F0502020204030204" pitchFamily="34" charset="0"/>
                <a:cs typeface="Calibri" panose="020F0502020204030204" pitchFamily="34" charset="0"/>
              </a:rPr>
              <a:t> pressure to the </a:t>
            </a:r>
            <a:r>
              <a:rPr lang="fr-FR" dirty="0" err="1" smtClean="0">
                <a:latin typeface="Calibri" panose="020F0502020204030204" pitchFamily="34" charset="0"/>
                <a:cs typeface="Calibri" panose="020F0502020204030204" pitchFamily="34" charset="0"/>
              </a:rPr>
              <a:t>slipping</a:t>
            </a:r>
            <a:r>
              <a:rPr lang="fr-FR" dirty="0" smtClean="0">
                <a:latin typeface="Calibri" panose="020F0502020204030204" pitchFamily="34" charset="0"/>
                <a:cs typeface="Calibri" panose="020F0502020204030204" pitchFamily="34" charset="0"/>
              </a:rPr>
              <a:t> </a:t>
            </a:r>
            <a:r>
              <a:rPr lang="fr-FR" dirty="0" err="1" smtClean="0">
                <a:latin typeface="Calibri" panose="020F0502020204030204" pitchFamily="34" charset="0"/>
                <a:cs typeface="Calibri" panose="020F0502020204030204" pitchFamily="34" charset="0"/>
              </a:rPr>
              <a:t>wheel</a:t>
            </a:r>
            <a:r>
              <a:rPr lang="fr-FR" dirty="0" smtClean="0">
                <a:latin typeface="Calibri" panose="020F0502020204030204" pitchFamily="34" charset="0"/>
                <a:cs typeface="Calibri" panose="020F0502020204030204" pitchFamily="34" charset="0"/>
              </a:rPr>
              <a:t> </a:t>
            </a:r>
            <a:r>
              <a:rPr lang="fr-FR" dirty="0" err="1" smtClean="0">
                <a:latin typeface="Calibri" panose="020F0502020204030204" pitchFamily="34" charset="0"/>
                <a:cs typeface="Calibri" panose="020F0502020204030204" pitchFamily="34" charset="0"/>
              </a:rPr>
              <a:t>until</a:t>
            </a:r>
            <a:r>
              <a:rPr lang="fr-FR" dirty="0" smtClean="0">
                <a:latin typeface="Calibri" panose="020F0502020204030204" pitchFamily="34" charset="0"/>
                <a:cs typeface="Calibri" panose="020F0502020204030204" pitchFamily="34" charset="0"/>
              </a:rPr>
              <a:t> </a:t>
            </a:r>
            <a:r>
              <a:rPr lang="fr-FR" dirty="0" err="1" smtClean="0">
                <a:latin typeface="Calibri" panose="020F0502020204030204" pitchFamily="34" charset="0"/>
                <a:cs typeface="Calibri" panose="020F0502020204030204" pitchFamily="34" charset="0"/>
              </a:rPr>
              <a:t>that</a:t>
            </a:r>
            <a:r>
              <a:rPr lang="fr-FR" dirty="0" smtClean="0">
                <a:latin typeface="Calibri" panose="020F0502020204030204" pitchFamily="34" charset="0"/>
                <a:cs typeface="Calibri" panose="020F0502020204030204" pitchFamily="34" charset="0"/>
              </a:rPr>
              <a:t> </a:t>
            </a:r>
            <a:r>
              <a:rPr lang="fr-FR" dirty="0" err="1" smtClean="0">
                <a:latin typeface="Calibri" panose="020F0502020204030204" pitchFamily="34" charset="0"/>
                <a:cs typeface="Calibri" panose="020F0502020204030204" pitchFamily="34" charset="0"/>
              </a:rPr>
              <a:t>wheel</a:t>
            </a:r>
            <a:r>
              <a:rPr lang="fr-FR" dirty="0" smtClean="0">
                <a:latin typeface="Calibri" panose="020F0502020204030204" pitchFamily="34" charset="0"/>
                <a:cs typeface="Calibri" panose="020F0502020204030204" pitchFamily="34" charset="0"/>
              </a:rPr>
              <a:t> </a:t>
            </a:r>
            <a:r>
              <a:rPr lang="fr-FR" dirty="0" err="1" smtClean="0">
                <a:latin typeface="Calibri" panose="020F0502020204030204" pitchFamily="34" charset="0"/>
                <a:cs typeface="Calibri" panose="020F0502020204030204" pitchFamily="34" charset="0"/>
              </a:rPr>
              <a:t>begins</a:t>
            </a:r>
            <a:r>
              <a:rPr lang="fr-FR" dirty="0" smtClean="0">
                <a:latin typeface="Calibri" panose="020F0502020204030204" pitchFamily="34" charset="0"/>
                <a:cs typeface="Calibri" panose="020F0502020204030204" pitchFamily="34" charset="0"/>
              </a:rPr>
              <a:t> pressure </a:t>
            </a:r>
            <a:r>
              <a:rPr lang="en-US" dirty="0" smtClean="0">
                <a:latin typeface="Calibri" panose="020F0502020204030204" pitchFamily="34" charset="0"/>
                <a:cs typeface="Calibri" panose="020F0502020204030204" pitchFamily="34" charset="0"/>
              </a:rPr>
              <a:t>creates</a:t>
            </a:r>
            <a:r>
              <a:rPr lang="fr-FR" dirty="0" smtClean="0">
                <a:latin typeface="Calibri" panose="020F0502020204030204" pitchFamily="34" charset="0"/>
                <a:cs typeface="Calibri" panose="020F0502020204030204" pitchFamily="34" charset="0"/>
              </a:rPr>
              <a:t> </a:t>
            </a:r>
            <a:r>
              <a:rPr lang="fr-FR" dirty="0" err="1" smtClean="0">
                <a:latin typeface="Calibri" panose="020F0502020204030204" pitchFamily="34" charset="0"/>
                <a:cs typeface="Calibri" panose="020F0502020204030204" pitchFamily="34" charset="0"/>
              </a:rPr>
              <a:t>resistance</a:t>
            </a:r>
            <a:r>
              <a:rPr lang="fr-FR" dirty="0" smtClean="0">
                <a:latin typeface="Calibri" panose="020F0502020204030204" pitchFamily="34" charset="0"/>
                <a:cs typeface="Calibri" panose="020F0502020204030204" pitchFamily="34" charset="0"/>
              </a:rPr>
              <a:t>, </a:t>
            </a:r>
            <a:r>
              <a:rPr lang="fr-FR" dirty="0" err="1" smtClean="0">
                <a:latin typeface="Calibri" panose="020F0502020204030204" pitchFamily="34" charset="0"/>
                <a:cs typeface="Calibri" panose="020F0502020204030204" pitchFamily="34" charset="0"/>
              </a:rPr>
              <a:t>so</a:t>
            </a:r>
            <a:r>
              <a:rPr lang="fr-FR" dirty="0" smtClean="0">
                <a:latin typeface="Calibri" panose="020F0502020204030204" pitchFamily="34" charset="0"/>
                <a:cs typeface="Calibri" panose="020F0502020204030204" pitchFamily="34" charset="0"/>
              </a:rPr>
              <a:t> torque </a:t>
            </a:r>
            <a:r>
              <a:rPr lang="fr-FR" dirty="0" err="1" smtClean="0">
                <a:latin typeface="Calibri" panose="020F0502020204030204" pitchFamily="34" charset="0"/>
                <a:cs typeface="Calibri" panose="020F0502020204030204" pitchFamily="34" charset="0"/>
              </a:rPr>
              <a:t>is</a:t>
            </a:r>
            <a:r>
              <a:rPr lang="fr-FR" dirty="0" smtClean="0">
                <a:latin typeface="Calibri" panose="020F0502020204030204" pitchFamily="34" charset="0"/>
                <a:cs typeface="Calibri" panose="020F0502020204030204" pitchFamily="34" charset="0"/>
              </a:rPr>
              <a:t> </a:t>
            </a:r>
            <a:r>
              <a:rPr lang="fr-FR" dirty="0" err="1" smtClean="0">
                <a:latin typeface="Calibri" panose="020F0502020204030204" pitchFamily="34" charset="0"/>
                <a:cs typeface="Calibri" panose="020F0502020204030204" pitchFamily="34" charset="0"/>
              </a:rPr>
              <a:t>reduced</a:t>
            </a:r>
            <a:r>
              <a:rPr lang="fr-FR" dirty="0" smtClean="0">
                <a:latin typeface="Calibri" panose="020F0502020204030204" pitchFamily="34" charset="0"/>
                <a:cs typeface="Calibri" panose="020F0502020204030204" pitchFamily="34" charset="0"/>
              </a:rPr>
              <a:t> to the </a:t>
            </a:r>
            <a:r>
              <a:rPr lang="fr-FR" dirty="0" err="1" smtClean="0">
                <a:latin typeface="Calibri" panose="020F0502020204030204" pitchFamily="34" charset="0"/>
                <a:cs typeface="Calibri" panose="020F0502020204030204" pitchFamily="34" charset="0"/>
              </a:rPr>
              <a:t>slippery</a:t>
            </a:r>
            <a:r>
              <a:rPr lang="fr-FR" dirty="0" smtClean="0">
                <a:latin typeface="Calibri" panose="020F0502020204030204" pitchFamily="34" charset="0"/>
                <a:cs typeface="Calibri" panose="020F0502020204030204" pitchFamily="34" charset="0"/>
              </a:rPr>
              <a:t> </a:t>
            </a:r>
            <a:r>
              <a:rPr lang="fr-FR" dirty="0" err="1" smtClean="0">
                <a:latin typeface="Calibri" panose="020F0502020204030204" pitchFamily="34" charset="0"/>
                <a:cs typeface="Calibri" panose="020F0502020204030204" pitchFamily="34" charset="0"/>
              </a:rPr>
              <a:t>wheel</a:t>
            </a:r>
            <a:r>
              <a:rPr lang="fr-FR" dirty="0" smtClean="0">
                <a:latin typeface="Calibri" panose="020F0502020204030204" pitchFamily="34" charset="0"/>
                <a:cs typeface="Calibri" panose="020F0502020204030204" pitchFamily="34" charset="0"/>
              </a:rPr>
              <a:t> and </a:t>
            </a:r>
            <a:r>
              <a:rPr lang="fr-FR" dirty="0" err="1" smtClean="0">
                <a:latin typeface="Calibri" panose="020F0502020204030204" pitchFamily="34" charset="0"/>
                <a:cs typeface="Calibri" panose="020F0502020204030204" pitchFamily="34" charset="0"/>
              </a:rPr>
              <a:t>increased</a:t>
            </a:r>
            <a:r>
              <a:rPr lang="fr-FR" dirty="0" smtClean="0">
                <a:latin typeface="Calibri" panose="020F0502020204030204" pitchFamily="34" charset="0"/>
                <a:cs typeface="Calibri" panose="020F0502020204030204" pitchFamily="34" charset="0"/>
              </a:rPr>
              <a:t> to the </a:t>
            </a:r>
            <a:r>
              <a:rPr lang="fr-FR" dirty="0" err="1" smtClean="0">
                <a:latin typeface="Calibri" panose="020F0502020204030204" pitchFamily="34" charset="0"/>
                <a:cs typeface="Calibri" panose="020F0502020204030204" pitchFamily="34" charset="0"/>
              </a:rPr>
              <a:t>wheel</a:t>
            </a:r>
            <a:r>
              <a:rPr lang="fr-FR" dirty="0" smtClean="0">
                <a:latin typeface="Calibri" panose="020F0502020204030204" pitchFamily="34" charset="0"/>
                <a:cs typeface="Calibri" panose="020F0502020204030204" pitchFamily="34" charset="0"/>
              </a:rPr>
              <a:t> on the opposite </a:t>
            </a:r>
            <a:r>
              <a:rPr lang="fr-FR" dirty="0" err="1" smtClean="0">
                <a:latin typeface="Calibri" panose="020F0502020204030204" pitchFamily="34" charset="0"/>
                <a:cs typeface="Calibri" panose="020F0502020204030204" pitchFamily="34" charset="0"/>
              </a:rPr>
              <a:t>side</a:t>
            </a:r>
            <a:r>
              <a:rPr lang="fr-FR" dirty="0" smtClean="0">
                <a:latin typeface="Calibri" panose="020F0502020204030204" pitchFamily="34" charset="0"/>
                <a:cs typeface="Calibri" panose="020F0502020204030204" pitchFamily="34" charset="0"/>
              </a:rPr>
              <a:t>.</a:t>
            </a:r>
          </a:p>
          <a:p>
            <a:pPr>
              <a:lnSpc>
                <a:spcPct val="150000"/>
              </a:lnSpc>
            </a:pPr>
            <a:r>
              <a:rPr lang="en-US" dirty="0">
                <a:latin typeface="Calibri" panose="020F0502020204030204" pitchFamily="34" charset="0"/>
                <a:cs typeface="Calibri" panose="020F0502020204030204" pitchFamily="34" charset="0"/>
              </a:rPr>
              <a:t>traction control helps prevent your wheels from spinning on low-friction surfaces. </a:t>
            </a:r>
          </a:p>
          <a:p>
            <a:endParaRPr lang="fr-FR" dirty="0" smtClean="0"/>
          </a:p>
        </p:txBody>
      </p:sp>
      <p:sp>
        <p:nvSpPr>
          <p:cNvPr id="5" name="Espace réservé du numéro de diapositive 4"/>
          <p:cNvSpPr>
            <a:spLocks noGrp="1"/>
          </p:cNvSpPr>
          <p:nvPr>
            <p:ph type="sldNum" sz="quarter" idx="12"/>
          </p:nvPr>
        </p:nvSpPr>
        <p:spPr>
          <a:xfrm>
            <a:off x="5236513" y="6472949"/>
            <a:ext cx="1052508" cy="365125"/>
          </a:xfrm>
        </p:spPr>
        <p:txBody>
          <a:bodyPr/>
          <a:lstStyle/>
          <a:p>
            <a:pPr algn="ctr"/>
            <a:r>
              <a:rPr lang="fr-FR" sz="1600" dirty="0" smtClean="0">
                <a:solidFill>
                  <a:schemeClr val="tx1"/>
                </a:solidFill>
              </a:rPr>
              <a:t>1</a:t>
            </a:r>
            <a:endParaRPr lang="fr-FR" sz="1600" dirty="0">
              <a:solidFill>
                <a:schemeClr val="tx1"/>
              </a:solidFill>
            </a:endParaRPr>
          </a:p>
        </p:txBody>
      </p:sp>
    </p:spTree>
    <p:extLst>
      <p:ext uri="{BB962C8B-B14F-4D97-AF65-F5344CB8AC3E}">
        <p14:creationId xmlns:p14="http://schemas.microsoft.com/office/powerpoint/2010/main" val="26930437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74056"/>
            <a:ext cx="10515600" cy="1325563"/>
          </a:xfrm>
        </p:spPr>
        <p:txBody>
          <a:bodyPr/>
          <a:lstStyle/>
          <a:p>
            <a:r>
              <a:rPr lang="en-US" dirty="0" smtClean="0"/>
              <a:t>Components of TCS</a:t>
            </a:r>
            <a:endParaRPr lang="fr-FR" dirty="0"/>
          </a:p>
        </p:txBody>
      </p:sp>
      <p:pic>
        <p:nvPicPr>
          <p:cNvPr id="7" name="Espace réservé du contenu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32060" y="1968301"/>
            <a:ext cx="5794612" cy="4473442"/>
          </a:xfrm>
        </p:spPr>
      </p:pic>
      <p:sp>
        <p:nvSpPr>
          <p:cNvPr id="9" name="ZoneTexte 8"/>
          <p:cNvSpPr txBox="1"/>
          <p:nvPr/>
        </p:nvSpPr>
        <p:spPr>
          <a:xfrm>
            <a:off x="450376" y="1690688"/>
            <a:ext cx="5281684" cy="5632311"/>
          </a:xfrm>
          <a:prstGeom prst="rect">
            <a:avLst/>
          </a:prstGeom>
          <a:noFill/>
        </p:spPr>
        <p:txBody>
          <a:bodyPr wrap="square" rtlCol="0">
            <a:spAutoFit/>
          </a:bodyPr>
          <a:lstStyle/>
          <a:p>
            <a:pPr>
              <a:lnSpc>
                <a:spcPct val="150000"/>
              </a:lnSpc>
            </a:pPr>
            <a:r>
              <a:rPr lang="en-US" sz="2000" dirty="0" smtClean="0">
                <a:latin typeface="Calibri" panose="020F0502020204030204" pitchFamily="34" charset="0"/>
                <a:cs typeface="Calibri" panose="020F0502020204030204" pitchFamily="34" charset="0"/>
              </a:rPr>
              <a:t>In most modern vehicles the traction control feature uses the same components as ABS, including:</a:t>
            </a:r>
          </a:p>
          <a:p>
            <a:pPr>
              <a:lnSpc>
                <a:spcPct val="150000"/>
              </a:lnSpc>
            </a:pPr>
            <a:endParaRPr lang="en-US" sz="2000" dirty="0" smtClean="0">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US" sz="2000" u="sng" dirty="0" smtClean="0">
                <a:latin typeface="Calibri" panose="020F0502020204030204" pitchFamily="34" charset="0"/>
                <a:cs typeface="Calibri" panose="020F0502020204030204" pitchFamily="34" charset="0"/>
              </a:rPr>
              <a:t> wheel-speed sensors</a:t>
            </a:r>
          </a:p>
          <a:p>
            <a:pPr marL="285750" indent="-285750">
              <a:lnSpc>
                <a:spcPct val="150000"/>
              </a:lnSpc>
              <a:buFont typeface="Arial" panose="020B0604020202020204" pitchFamily="34" charset="0"/>
              <a:buChar char="•"/>
            </a:pPr>
            <a:endParaRPr lang="en-US" sz="2000" dirty="0" smtClean="0">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US" sz="2000" u="sng" dirty="0" smtClean="0">
                <a:latin typeface="Calibri" panose="020F0502020204030204" pitchFamily="34" charset="0"/>
                <a:cs typeface="Calibri" panose="020F0502020204030204" pitchFamily="34" charset="0"/>
              </a:rPr>
              <a:t>hydraulic modulator</a:t>
            </a:r>
            <a:r>
              <a:rPr lang="en-US" sz="2000" dirty="0">
                <a:latin typeface="Calibri" panose="020F0502020204030204" pitchFamily="34" charset="0"/>
                <a:cs typeface="Calibri" panose="020F0502020204030204" pitchFamily="34" charset="0"/>
              </a:rPr>
              <a:t> </a:t>
            </a:r>
            <a:endParaRPr lang="en-US" sz="2000" dirty="0" smtClean="0">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endParaRPr lang="en-US" sz="2000" dirty="0" smtClean="0">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US" sz="2000" u="sng" dirty="0" smtClean="0">
                <a:latin typeface="Calibri" panose="020F0502020204030204" pitchFamily="34" charset="0"/>
                <a:cs typeface="Calibri" panose="020F0502020204030204" pitchFamily="34" charset="0"/>
              </a:rPr>
              <a:t>ECU (electronic control unit)</a:t>
            </a:r>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endParaRPr lang="en-US" dirty="0"/>
          </a:p>
          <a:p>
            <a:pPr marL="285750" indent="-285750">
              <a:buFont typeface="Arial" panose="020B0604020202020204" pitchFamily="34" charset="0"/>
              <a:buChar char="•"/>
            </a:pPr>
            <a:endParaRPr lang="fr-FR" dirty="0"/>
          </a:p>
        </p:txBody>
      </p:sp>
      <p:sp>
        <p:nvSpPr>
          <p:cNvPr id="3" name="Espace réservé du numéro de diapositive 2"/>
          <p:cNvSpPr>
            <a:spLocks noGrp="1"/>
          </p:cNvSpPr>
          <p:nvPr>
            <p:ph type="sldNum" sz="quarter" idx="12"/>
          </p:nvPr>
        </p:nvSpPr>
        <p:spPr>
          <a:xfrm>
            <a:off x="5569746" y="6450249"/>
            <a:ext cx="1052508" cy="365125"/>
          </a:xfrm>
        </p:spPr>
        <p:txBody>
          <a:bodyPr/>
          <a:lstStyle/>
          <a:p>
            <a:pPr algn="ctr"/>
            <a:r>
              <a:rPr lang="fr-FR" sz="1400" dirty="0" smtClean="0">
                <a:solidFill>
                  <a:schemeClr val="tx1"/>
                </a:solidFill>
              </a:rPr>
              <a:t>2</a:t>
            </a:r>
            <a:endParaRPr lang="fr-FR" sz="1400" dirty="0">
              <a:solidFill>
                <a:schemeClr val="tx1"/>
              </a:solidFill>
            </a:endParaRPr>
          </a:p>
        </p:txBody>
      </p:sp>
    </p:spTree>
    <p:extLst>
      <p:ext uri="{BB962C8B-B14F-4D97-AF65-F5344CB8AC3E}">
        <p14:creationId xmlns:p14="http://schemas.microsoft.com/office/powerpoint/2010/main" val="28145932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74056"/>
            <a:ext cx="10515600" cy="1325563"/>
          </a:xfrm>
        </p:spPr>
        <p:txBody>
          <a:bodyPr/>
          <a:lstStyle/>
          <a:p>
            <a:r>
              <a:rPr lang="en-US" dirty="0" smtClean="0"/>
              <a:t>How does TCS work?</a:t>
            </a:r>
            <a:endParaRPr lang="fr-FR" dirty="0"/>
          </a:p>
        </p:txBody>
      </p:sp>
      <p:pic>
        <p:nvPicPr>
          <p:cNvPr id="7"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2060" y="1869742"/>
            <a:ext cx="5909480" cy="4667535"/>
          </a:xfrm>
        </p:spPr>
      </p:pic>
      <p:sp>
        <p:nvSpPr>
          <p:cNvPr id="9" name="ZoneTexte 8"/>
          <p:cNvSpPr txBox="1"/>
          <p:nvPr/>
        </p:nvSpPr>
        <p:spPr>
          <a:xfrm>
            <a:off x="450376" y="1690688"/>
            <a:ext cx="5281684" cy="5770811"/>
          </a:xfrm>
          <a:prstGeom prst="rect">
            <a:avLst/>
          </a:prstGeom>
          <a:noFill/>
        </p:spPr>
        <p:txBody>
          <a:bodyPr wrap="square" rtlCol="0">
            <a:spAutoFit/>
          </a:bodyPr>
          <a:lstStyle/>
          <a:p>
            <a:pPr marL="285750" indent="-285750">
              <a:lnSpc>
                <a:spcPct val="150000"/>
              </a:lnSpc>
              <a:buFont typeface="Arial" panose="020B0604020202020204" pitchFamily="34" charset="0"/>
              <a:buChar char="•"/>
            </a:pPr>
            <a:endParaRPr lang="en-US" dirty="0" smtClean="0">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US" dirty="0" smtClean="0">
                <a:latin typeface="Calibri" panose="020F0502020204030204" pitchFamily="34" charset="0"/>
                <a:cs typeface="Calibri" panose="020F0502020204030204" pitchFamily="34" charset="0"/>
              </a:rPr>
              <a:t>Traction control uses individual wheel-speed sensors to measure differences in the rotational speed of each wheel. </a:t>
            </a:r>
          </a:p>
          <a:p>
            <a:pPr marL="285750" indent="-285750">
              <a:lnSpc>
                <a:spcPct val="150000"/>
              </a:lnSpc>
              <a:buFont typeface="Arial" panose="020B0604020202020204" pitchFamily="34" charset="0"/>
              <a:buChar char="•"/>
            </a:pPr>
            <a:r>
              <a:rPr lang="en-US" dirty="0" smtClean="0">
                <a:latin typeface="Calibri" panose="020F0502020204030204" pitchFamily="34" charset="0"/>
                <a:cs typeface="Calibri" panose="020F0502020204030204" pitchFamily="34" charset="0"/>
              </a:rPr>
              <a:t>These sensors are located on each wheel. When the ECU senses that one wheel is spinning faster than the others (an indicator that the wheel is losing traction), it sends a message to the hydraulic brake-modulator (attached to the ECU) and automatically reduces the speed of that wheel which lessens the slip.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endParaRPr lang="en-US" dirty="0"/>
          </a:p>
          <a:p>
            <a:pPr marL="285750" indent="-285750">
              <a:buFont typeface="Arial" panose="020B0604020202020204" pitchFamily="34" charset="0"/>
              <a:buChar char="•"/>
            </a:pPr>
            <a:endParaRPr lang="fr-FR" dirty="0"/>
          </a:p>
        </p:txBody>
      </p:sp>
      <p:sp>
        <p:nvSpPr>
          <p:cNvPr id="3" name="Espace réservé du numéro de diapositive 2"/>
          <p:cNvSpPr>
            <a:spLocks noGrp="1"/>
          </p:cNvSpPr>
          <p:nvPr>
            <p:ph type="sldNum" sz="quarter" idx="12"/>
          </p:nvPr>
        </p:nvSpPr>
        <p:spPr>
          <a:xfrm>
            <a:off x="5569746" y="6451700"/>
            <a:ext cx="1052508" cy="365125"/>
          </a:xfrm>
        </p:spPr>
        <p:txBody>
          <a:bodyPr/>
          <a:lstStyle/>
          <a:p>
            <a:pPr algn="ctr"/>
            <a:r>
              <a:rPr lang="fr-FR" sz="1400" dirty="0" smtClean="0">
                <a:solidFill>
                  <a:schemeClr val="tx1"/>
                </a:solidFill>
              </a:rPr>
              <a:t>3</a:t>
            </a:r>
            <a:endParaRPr lang="fr-FR" sz="1400" dirty="0">
              <a:solidFill>
                <a:schemeClr val="tx1"/>
              </a:solidFill>
            </a:endParaRPr>
          </a:p>
        </p:txBody>
      </p:sp>
    </p:spTree>
    <p:extLst>
      <p:ext uri="{BB962C8B-B14F-4D97-AF65-F5344CB8AC3E}">
        <p14:creationId xmlns:p14="http://schemas.microsoft.com/office/powerpoint/2010/main" val="30751092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4427" y="583489"/>
            <a:ext cx="10515600" cy="876821"/>
          </a:xfrm>
        </p:spPr>
        <p:txBody>
          <a:bodyPr/>
          <a:lstStyle/>
          <a:p>
            <a:r>
              <a:rPr lang="en-US" dirty="0"/>
              <a:t>How does TCS work?</a:t>
            </a:r>
            <a:endParaRPr lang="fr-FR" dirty="0"/>
          </a:p>
        </p:txBody>
      </p:sp>
      <p:sp>
        <p:nvSpPr>
          <p:cNvPr id="3" name="Espace réservé du contenu 2"/>
          <p:cNvSpPr>
            <a:spLocks noGrp="1"/>
          </p:cNvSpPr>
          <p:nvPr>
            <p:ph idx="1"/>
          </p:nvPr>
        </p:nvSpPr>
        <p:spPr>
          <a:xfrm>
            <a:off x="395785" y="1828800"/>
            <a:ext cx="6062696" cy="4687662"/>
          </a:xfrm>
        </p:spPr>
        <p:txBody>
          <a:bodyPr>
            <a:normAutofit/>
          </a:bodyPr>
          <a:lstStyle/>
          <a:p>
            <a:pPr>
              <a:lnSpc>
                <a:spcPct val="150000"/>
              </a:lnSpc>
              <a:buFont typeface="Arial" panose="020B0604020202020204" pitchFamily="34" charset="0"/>
              <a:buChar char="•"/>
            </a:pPr>
            <a:r>
              <a:rPr lang="en-US" dirty="0">
                <a:latin typeface="Calibri" panose="020F0502020204030204" pitchFamily="34" charset="0"/>
                <a:cs typeface="Calibri" panose="020F0502020204030204" pitchFamily="34" charset="0"/>
              </a:rPr>
              <a:t>The </a:t>
            </a:r>
            <a:r>
              <a:rPr lang="en-US" dirty="0" smtClean="0">
                <a:latin typeface="Calibri" panose="020F0502020204030204" pitchFamily="34" charset="0"/>
                <a:cs typeface="Calibri" panose="020F0502020204030204" pitchFamily="34" charset="0"/>
              </a:rPr>
              <a:t>ABS and </a:t>
            </a:r>
            <a:r>
              <a:rPr lang="en-US" dirty="0">
                <a:latin typeface="Calibri" panose="020F0502020204030204" pitchFamily="34" charset="0"/>
                <a:cs typeface="Calibri" panose="020F0502020204030204" pitchFamily="34" charset="0"/>
              </a:rPr>
              <a:t>TCS systems share the same wheel speed sensors. The TCS </a:t>
            </a:r>
            <a:r>
              <a:rPr lang="en-US" dirty="0" smtClean="0">
                <a:latin typeface="Calibri" panose="020F0502020204030204" pitchFamily="34" charset="0"/>
                <a:cs typeface="Calibri" panose="020F0502020204030204" pitchFamily="34" charset="0"/>
              </a:rPr>
              <a:t>system </a:t>
            </a:r>
            <a:r>
              <a:rPr lang="en-US" dirty="0">
                <a:latin typeface="Calibri" panose="020F0502020204030204" pitchFamily="34" charset="0"/>
                <a:cs typeface="Calibri" panose="020F0502020204030204" pitchFamily="34" charset="0"/>
              </a:rPr>
              <a:t>requires two additional solenoids in the hydraulic modulator </a:t>
            </a:r>
            <a:r>
              <a:rPr lang="en-US" dirty="0" smtClean="0">
                <a:latin typeface="Calibri" panose="020F0502020204030204" pitchFamily="34" charset="0"/>
                <a:cs typeface="Calibri" panose="020F0502020204030204" pitchFamily="34" charset="0"/>
              </a:rPr>
              <a:t>assembly. These solenoids</a:t>
            </a:r>
            <a:r>
              <a:rPr lang="en-US" dirty="0" smtClean="0"/>
              <a:t> </a:t>
            </a:r>
            <a:r>
              <a:rPr lang="en-US" dirty="0">
                <a:latin typeface="Calibri" panose="020F0502020204030204" pitchFamily="34" charset="0"/>
                <a:cs typeface="Calibri" panose="020F0502020204030204" pitchFamily="34" charset="0"/>
              </a:rPr>
              <a:t>are used to open and close the passages to brake circuit to prevent lock up during hard or severe braking</a:t>
            </a:r>
            <a:r>
              <a:rPr lang="en-US" dirty="0" smtClean="0">
                <a:latin typeface="Calibri" panose="020F0502020204030204" pitchFamily="34" charset="0"/>
                <a:cs typeface="Calibri" panose="020F0502020204030204" pitchFamily="34" charset="0"/>
              </a:rPr>
              <a:t>.</a:t>
            </a:r>
          </a:p>
          <a:p>
            <a:pPr>
              <a:lnSpc>
                <a:spcPct val="150000"/>
              </a:lnSpc>
              <a:buFont typeface="Arial" panose="020B0604020202020204" pitchFamily="34" charset="0"/>
              <a:buChar char="•"/>
            </a:pPr>
            <a:r>
              <a:rPr lang="en-US" dirty="0" smtClean="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An electric pump and accumulator are used to apply the wheel brake on the wheel that has lost its traction. If one </a:t>
            </a:r>
            <a:r>
              <a:rPr lang="en-US" dirty="0" smtClean="0">
                <a:latin typeface="Calibri" panose="020F0502020204030204" pitchFamily="34" charset="0"/>
                <a:cs typeface="Calibri" panose="020F0502020204030204" pitchFamily="34" charset="0"/>
              </a:rPr>
              <a:t>wheel were to lose </a:t>
            </a:r>
            <a:r>
              <a:rPr lang="en-US" dirty="0">
                <a:latin typeface="Calibri" panose="020F0502020204030204" pitchFamily="34" charset="0"/>
                <a:cs typeface="Calibri" panose="020F0502020204030204" pitchFamily="34" charset="0"/>
              </a:rPr>
              <a:t>traction, the pressurized fluid is used to apply the brakes on the wheel that is spinning.</a:t>
            </a:r>
            <a:endParaRPr lang="fr-FR" dirty="0">
              <a:latin typeface="Calibri" panose="020F0502020204030204" pitchFamily="34" charset="0"/>
              <a:cs typeface="Calibri" panose="020F0502020204030204" pitchFamily="34"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9132" y="1828799"/>
            <a:ext cx="5723602" cy="4829577"/>
          </a:xfrm>
          <a:prstGeom prst="rect">
            <a:avLst/>
          </a:prstGeom>
        </p:spPr>
      </p:pic>
      <p:sp>
        <p:nvSpPr>
          <p:cNvPr id="5" name="Espace réservé du numéro de diapositive 4"/>
          <p:cNvSpPr>
            <a:spLocks noGrp="1"/>
          </p:cNvSpPr>
          <p:nvPr>
            <p:ph type="sldNum" sz="quarter" idx="12"/>
          </p:nvPr>
        </p:nvSpPr>
        <p:spPr>
          <a:xfrm>
            <a:off x="5405973" y="6492875"/>
            <a:ext cx="1052508" cy="365125"/>
          </a:xfrm>
        </p:spPr>
        <p:txBody>
          <a:bodyPr/>
          <a:lstStyle/>
          <a:p>
            <a:pPr algn="ctr"/>
            <a:r>
              <a:rPr lang="fr-FR" sz="1400" dirty="0" smtClean="0">
                <a:solidFill>
                  <a:schemeClr val="tx1"/>
                </a:solidFill>
              </a:rPr>
              <a:t>4</a:t>
            </a:r>
            <a:endParaRPr lang="fr-FR" sz="1400" dirty="0">
              <a:solidFill>
                <a:schemeClr val="tx1"/>
              </a:solidFill>
            </a:endParaRPr>
          </a:p>
        </p:txBody>
      </p:sp>
    </p:spTree>
    <p:extLst>
      <p:ext uri="{BB962C8B-B14F-4D97-AF65-F5344CB8AC3E}">
        <p14:creationId xmlns:p14="http://schemas.microsoft.com/office/powerpoint/2010/main" val="28760885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0780" y="597136"/>
            <a:ext cx="10515600" cy="876821"/>
          </a:xfrm>
        </p:spPr>
        <p:txBody>
          <a:bodyPr/>
          <a:lstStyle/>
          <a:p>
            <a:r>
              <a:rPr lang="en-US" dirty="0"/>
              <a:t>How does TCS work?</a:t>
            </a:r>
            <a:endParaRPr lang="fr-FR" dirty="0"/>
          </a:p>
        </p:txBody>
      </p:sp>
      <p:sp>
        <p:nvSpPr>
          <p:cNvPr id="3" name="Espace réservé du contenu 2"/>
          <p:cNvSpPr>
            <a:spLocks noGrp="1"/>
          </p:cNvSpPr>
          <p:nvPr>
            <p:ph idx="1"/>
          </p:nvPr>
        </p:nvSpPr>
        <p:spPr>
          <a:xfrm>
            <a:off x="483358" y="1117430"/>
            <a:ext cx="5821908" cy="5569971"/>
          </a:xfrm>
        </p:spPr>
        <p:txBody>
          <a:bodyPr>
            <a:normAutofit/>
          </a:bodyPr>
          <a:lstStyle/>
          <a:p>
            <a:pPr>
              <a:lnSpc>
                <a:spcPct val="150000"/>
              </a:lnSpc>
              <a:buFont typeface="Arial" panose="020B0604020202020204" pitchFamily="34" charset="0"/>
              <a:buChar char="•"/>
            </a:pPr>
            <a:r>
              <a:rPr lang="en-US" dirty="0" smtClean="0">
                <a:latin typeface="Calibri" panose="020F0502020204030204" pitchFamily="34" charset="0"/>
                <a:cs typeface="Calibri" panose="020F0502020204030204" pitchFamily="34" charset="0"/>
              </a:rPr>
              <a:t>The TCS system use also </a:t>
            </a:r>
            <a:r>
              <a:rPr lang="en-US" dirty="0">
                <a:latin typeface="Calibri" panose="020F0502020204030204" pitchFamily="34" charset="0"/>
                <a:cs typeface="Calibri" panose="020F0502020204030204" pitchFamily="34" charset="0"/>
              </a:rPr>
              <a:t>an actuator to reduce power at speeds above 30 mph</a:t>
            </a:r>
            <a:r>
              <a:rPr lang="en-US" dirty="0" smtClean="0">
                <a:latin typeface="Calibri" panose="020F0502020204030204" pitchFamily="34" charset="0"/>
                <a:cs typeface="Calibri" panose="020F0502020204030204" pitchFamily="34" charset="0"/>
              </a:rPr>
              <a:t>.</a:t>
            </a:r>
          </a:p>
          <a:p>
            <a:pPr>
              <a:lnSpc>
                <a:spcPct val="150000"/>
              </a:lnSpc>
              <a:buFont typeface="Arial" panose="020B0604020202020204" pitchFamily="34" charset="0"/>
              <a:buChar char="•"/>
            </a:pPr>
            <a:r>
              <a:rPr lang="en-US" dirty="0" smtClean="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This is accomplished by closing the throttle on vehicle's with electronic throttle controls, retarding timing, or decreasing fuel injector pulse width. This not only helps the vehicle regain traction but also helps to prevent damage and overheating of the brake system</a:t>
            </a:r>
            <a:r>
              <a:rPr lang="en-US" dirty="0" smtClean="0">
                <a:latin typeface="Calibri" panose="020F0502020204030204" pitchFamily="34" charset="0"/>
                <a:cs typeface="Calibri" panose="020F0502020204030204" pitchFamily="34" charset="0"/>
              </a:rPr>
              <a:t>..</a:t>
            </a:r>
            <a:endParaRPr lang="fr-FR" dirty="0">
              <a:latin typeface="Calibri" panose="020F0502020204030204" pitchFamily="34" charset="0"/>
              <a:cs typeface="Calibri" panose="020F0502020204030204" pitchFamily="34"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7845" y="1815151"/>
            <a:ext cx="5832143" cy="4872251"/>
          </a:xfrm>
          <a:prstGeom prst="rect">
            <a:avLst/>
          </a:prstGeom>
        </p:spPr>
      </p:pic>
      <p:sp>
        <p:nvSpPr>
          <p:cNvPr id="5" name="Espace réservé du numéro de diapositive 4"/>
          <p:cNvSpPr>
            <a:spLocks noGrp="1"/>
          </p:cNvSpPr>
          <p:nvPr>
            <p:ph type="sldNum" sz="quarter" idx="12"/>
          </p:nvPr>
        </p:nvSpPr>
        <p:spPr>
          <a:xfrm>
            <a:off x="5392326" y="6504839"/>
            <a:ext cx="1052508" cy="365125"/>
          </a:xfrm>
        </p:spPr>
        <p:txBody>
          <a:bodyPr/>
          <a:lstStyle/>
          <a:p>
            <a:pPr algn="ctr"/>
            <a:r>
              <a:rPr lang="fr-FR" sz="1400" dirty="0" smtClean="0">
                <a:solidFill>
                  <a:schemeClr val="tx1"/>
                </a:solidFill>
              </a:rPr>
              <a:t>5</a:t>
            </a:r>
            <a:endParaRPr lang="fr-FR" sz="1400" dirty="0">
              <a:solidFill>
                <a:schemeClr val="tx1"/>
              </a:solidFill>
            </a:endParaRPr>
          </a:p>
        </p:txBody>
      </p:sp>
    </p:spTree>
    <p:extLst>
      <p:ext uri="{BB962C8B-B14F-4D97-AF65-F5344CB8AC3E}">
        <p14:creationId xmlns:p14="http://schemas.microsoft.com/office/powerpoint/2010/main" val="3136487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1192" y="696035"/>
            <a:ext cx="11029616" cy="733317"/>
          </a:xfrm>
        </p:spPr>
        <p:txBody>
          <a:bodyPr/>
          <a:lstStyle/>
          <a:p>
            <a:r>
              <a:rPr lang="fr-FR" dirty="0" smtClean="0"/>
              <a:t>Mazda TCS</a:t>
            </a:r>
            <a:endParaRPr lang="fr-FR" dirty="0"/>
          </a:p>
        </p:txBody>
      </p:sp>
      <p:pic>
        <p:nvPicPr>
          <p:cNvPr id="5" name="mazdaTC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27338" y="2181225"/>
            <a:ext cx="6538912" cy="3678238"/>
          </a:xfrm>
        </p:spPr>
      </p:pic>
      <p:sp>
        <p:nvSpPr>
          <p:cNvPr id="4" name="Espace réservé du numéro de diapositive 3"/>
          <p:cNvSpPr>
            <a:spLocks noGrp="1"/>
          </p:cNvSpPr>
          <p:nvPr>
            <p:ph type="sldNum" sz="quarter" idx="12"/>
          </p:nvPr>
        </p:nvSpPr>
        <p:spPr>
          <a:xfrm>
            <a:off x="5569746" y="6428773"/>
            <a:ext cx="1052508" cy="365125"/>
          </a:xfrm>
        </p:spPr>
        <p:txBody>
          <a:bodyPr/>
          <a:lstStyle/>
          <a:p>
            <a:pPr algn="ctr"/>
            <a:r>
              <a:rPr lang="fr-FR" sz="1400" dirty="0">
                <a:solidFill>
                  <a:schemeClr val="tx1"/>
                </a:solidFill>
              </a:rPr>
              <a:t>6</a:t>
            </a:r>
            <a:endParaRPr lang="fr-FR" sz="1400" dirty="0">
              <a:solidFill>
                <a:schemeClr val="tx1"/>
              </a:solidFill>
            </a:endParaRPr>
          </a:p>
        </p:txBody>
      </p:sp>
    </p:spTree>
    <p:extLst>
      <p:ext uri="{BB962C8B-B14F-4D97-AF65-F5344CB8AC3E}">
        <p14:creationId xmlns:p14="http://schemas.microsoft.com/office/powerpoint/2010/main" val="929751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33113"/>
            <a:ext cx="10515600" cy="1325563"/>
          </a:xfrm>
        </p:spPr>
        <p:txBody>
          <a:bodyPr/>
          <a:lstStyle/>
          <a:p>
            <a:r>
              <a:rPr lang="fr-FR" dirty="0" err="1" smtClean="0"/>
              <a:t>Electronic</a:t>
            </a:r>
            <a:r>
              <a:rPr lang="fr-FR" dirty="0" smtClean="0"/>
              <a:t> </a:t>
            </a:r>
            <a:r>
              <a:rPr lang="fr-FR" dirty="0" err="1" smtClean="0"/>
              <a:t>throttle</a:t>
            </a:r>
            <a:r>
              <a:rPr lang="fr-FR" dirty="0" smtClean="0"/>
              <a:t> control</a:t>
            </a:r>
            <a:endParaRPr lang="fr-FR" dirty="0"/>
          </a:p>
        </p:txBody>
      </p:sp>
      <p:sp>
        <p:nvSpPr>
          <p:cNvPr id="3" name="Espace réservé du contenu 2"/>
          <p:cNvSpPr>
            <a:spLocks noGrp="1"/>
          </p:cNvSpPr>
          <p:nvPr>
            <p:ph idx="1"/>
          </p:nvPr>
        </p:nvSpPr>
        <p:spPr>
          <a:xfrm>
            <a:off x="409433" y="1702795"/>
            <a:ext cx="5650173" cy="4998256"/>
          </a:xfrm>
        </p:spPr>
        <p:txBody>
          <a:bodyPr>
            <a:normAutofit/>
          </a:bodyPr>
          <a:lstStyle/>
          <a:p>
            <a:pPr marL="0" indent="0">
              <a:lnSpc>
                <a:spcPct val="150000"/>
              </a:lnSpc>
              <a:buNone/>
            </a:pPr>
            <a:r>
              <a:rPr lang="en-US" dirty="0"/>
              <a:t> </a:t>
            </a:r>
            <a:r>
              <a:rPr lang="en-US" dirty="0">
                <a:latin typeface="Calibri" panose="020F0502020204030204" pitchFamily="34" charset="0"/>
                <a:cs typeface="Calibri" panose="020F0502020204030204" pitchFamily="34" charset="0"/>
              </a:rPr>
              <a:t>In ETC systems, a vehicle's ECU uses information from the throttle position sensor, accelerator pedal position sensor, vehicle speed sensor and a variety of other sensors to determine how to adjust throttle position</a:t>
            </a:r>
            <a:endParaRPr lang="fr-FR" dirty="0">
              <a:latin typeface="Calibri" panose="020F0502020204030204" pitchFamily="34" charset="0"/>
              <a:cs typeface="Calibri" panose="020F0502020204030204" pitchFamily="34" charset="0"/>
            </a:endParaRPr>
          </a:p>
          <a:p>
            <a:pPr marL="0" indent="0">
              <a:lnSpc>
                <a:spcPct val="150000"/>
              </a:lnSpc>
              <a:buNone/>
            </a:pPr>
            <a:r>
              <a:rPr lang="fr-FR" dirty="0">
                <a:latin typeface="Calibri" panose="020F0502020204030204" pitchFamily="34" charset="0"/>
                <a:cs typeface="Calibri" panose="020F0502020204030204" pitchFamily="34" charset="0"/>
              </a:rPr>
              <a:t>ETC system </a:t>
            </a:r>
            <a:r>
              <a:rPr lang="en-US" dirty="0">
                <a:latin typeface="Calibri" panose="020F0502020204030204" pitchFamily="34" charset="0"/>
                <a:cs typeface="Calibri" panose="020F0502020204030204" pitchFamily="34" charset="0"/>
              </a:rPr>
              <a:t>consists of these major components:</a:t>
            </a:r>
          </a:p>
          <a:p>
            <a:pPr>
              <a:lnSpc>
                <a:spcPct val="150000"/>
              </a:lnSpc>
              <a:buFont typeface="Arial" panose="020B0604020202020204" pitchFamily="34" charset="0"/>
              <a:buChar char="•"/>
            </a:pPr>
            <a:r>
              <a:rPr lang="fr-FR" u="sng" dirty="0" smtClean="0">
                <a:latin typeface="Calibri" panose="020F0502020204030204" pitchFamily="34" charset="0"/>
                <a:cs typeface="Calibri" panose="020F0502020204030204" pitchFamily="34" charset="0"/>
              </a:rPr>
              <a:t>Accelerator position </a:t>
            </a:r>
            <a:r>
              <a:rPr lang="fr-FR" u="sng" dirty="0" err="1" smtClean="0">
                <a:latin typeface="Calibri" panose="020F0502020204030204" pitchFamily="34" charset="0"/>
                <a:cs typeface="Calibri" panose="020F0502020204030204" pitchFamily="34" charset="0"/>
              </a:rPr>
              <a:t>sensors</a:t>
            </a:r>
            <a:endParaRPr lang="fr-FR" u="sng" dirty="0" smtClean="0">
              <a:latin typeface="Calibri" panose="020F0502020204030204" pitchFamily="34" charset="0"/>
              <a:cs typeface="Calibri" panose="020F0502020204030204" pitchFamily="34" charset="0"/>
            </a:endParaRPr>
          </a:p>
          <a:p>
            <a:pPr>
              <a:lnSpc>
                <a:spcPct val="150000"/>
              </a:lnSpc>
              <a:buFont typeface="Arial" panose="020B0604020202020204" pitchFamily="34" charset="0"/>
              <a:buChar char="•"/>
            </a:pPr>
            <a:r>
              <a:rPr lang="fr-FR" u="sng" dirty="0" err="1" smtClean="0">
                <a:latin typeface="Calibri" panose="020F0502020204030204" pitchFamily="34" charset="0"/>
                <a:cs typeface="Calibri" panose="020F0502020204030204" pitchFamily="34" charset="0"/>
              </a:rPr>
              <a:t>Throttle</a:t>
            </a:r>
            <a:r>
              <a:rPr lang="fr-FR" u="sng" dirty="0" smtClean="0">
                <a:latin typeface="Calibri" panose="020F0502020204030204" pitchFamily="34" charset="0"/>
                <a:cs typeface="Calibri" panose="020F0502020204030204" pitchFamily="34" charset="0"/>
              </a:rPr>
              <a:t> body</a:t>
            </a:r>
          </a:p>
          <a:p>
            <a:pPr>
              <a:lnSpc>
                <a:spcPct val="150000"/>
              </a:lnSpc>
              <a:buFont typeface="Arial" panose="020B0604020202020204" pitchFamily="34" charset="0"/>
              <a:buChar char="•"/>
            </a:pPr>
            <a:r>
              <a:rPr lang="fr-FR" u="sng" dirty="0" err="1" smtClean="0">
                <a:latin typeface="Calibri" panose="020F0502020204030204" pitchFamily="34" charset="0"/>
                <a:cs typeface="Calibri" panose="020F0502020204030204" pitchFamily="34" charset="0"/>
              </a:rPr>
              <a:t>Throttle</a:t>
            </a:r>
            <a:r>
              <a:rPr lang="fr-FR" u="sng" dirty="0" smtClean="0">
                <a:latin typeface="Calibri" panose="020F0502020204030204" pitchFamily="34" charset="0"/>
                <a:cs typeface="Calibri" panose="020F0502020204030204" pitchFamily="34" charset="0"/>
              </a:rPr>
              <a:t> position </a:t>
            </a:r>
            <a:r>
              <a:rPr lang="fr-FR" u="sng" dirty="0" err="1" smtClean="0">
                <a:latin typeface="Calibri" panose="020F0502020204030204" pitchFamily="34" charset="0"/>
                <a:cs typeface="Calibri" panose="020F0502020204030204" pitchFamily="34" charset="0"/>
              </a:rPr>
              <a:t>sensors</a:t>
            </a:r>
            <a:r>
              <a:rPr lang="fr-FR" u="sng" dirty="0" smtClean="0">
                <a:latin typeface="Calibri" panose="020F0502020204030204" pitchFamily="34" charset="0"/>
                <a:cs typeface="Calibri" panose="020F0502020204030204" pitchFamily="34" charset="0"/>
              </a:rPr>
              <a:t> </a:t>
            </a:r>
          </a:p>
          <a:p>
            <a:pPr>
              <a:lnSpc>
                <a:spcPct val="150000"/>
              </a:lnSpc>
              <a:buFont typeface="Arial" panose="020B0604020202020204" pitchFamily="34" charset="0"/>
              <a:buChar char="•"/>
            </a:pPr>
            <a:r>
              <a:rPr lang="fr-FR" u="sng" dirty="0" err="1" smtClean="0">
                <a:latin typeface="Calibri" panose="020F0502020204030204" pitchFamily="34" charset="0"/>
                <a:cs typeface="Calibri" panose="020F0502020204030204" pitchFamily="34" charset="0"/>
              </a:rPr>
              <a:t>Throttle</a:t>
            </a:r>
            <a:r>
              <a:rPr lang="fr-FR" u="sng" dirty="0" smtClean="0">
                <a:latin typeface="Calibri" panose="020F0502020204030204" pitchFamily="34" charset="0"/>
                <a:cs typeface="Calibri" panose="020F0502020204030204" pitchFamily="34" charset="0"/>
              </a:rPr>
              <a:t> control </a:t>
            </a:r>
            <a:r>
              <a:rPr lang="fr-FR" u="sng" dirty="0" err="1" smtClean="0">
                <a:latin typeface="Calibri" panose="020F0502020204030204" pitchFamily="34" charset="0"/>
                <a:cs typeface="Calibri" panose="020F0502020204030204" pitchFamily="34" charset="0"/>
              </a:rPr>
              <a:t>motor</a:t>
            </a:r>
            <a:endParaRPr lang="fr-FR" u="sng" dirty="0" smtClean="0">
              <a:latin typeface="Calibri" panose="020F0502020204030204" pitchFamily="34" charset="0"/>
              <a:cs typeface="Calibri" panose="020F0502020204030204" pitchFamily="34" charset="0"/>
            </a:endParaRPr>
          </a:p>
          <a:p>
            <a:pPr>
              <a:lnSpc>
                <a:spcPct val="150000"/>
              </a:lnSpc>
              <a:buFont typeface="Arial" panose="020B0604020202020204" pitchFamily="34" charset="0"/>
              <a:buChar char="•"/>
            </a:pPr>
            <a:r>
              <a:rPr lang="fr-FR" u="sng" dirty="0" smtClean="0">
                <a:latin typeface="Calibri" panose="020F0502020204030204" pitchFamily="34" charset="0"/>
                <a:cs typeface="Calibri" panose="020F0502020204030204" pitchFamily="34" charset="0"/>
              </a:rPr>
              <a:t>Engine control module</a:t>
            </a:r>
            <a:endParaRPr lang="fr-FR" u="sng" dirty="0">
              <a:latin typeface="Calibri" panose="020F0502020204030204" pitchFamily="34" charset="0"/>
              <a:cs typeface="Calibri" panose="020F0502020204030204" pitchFamily="34" charset="0"/>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4931" y="1842448"/>
            <a:ext cx="5961951" cy="4858603"/>
          </a:xfrm>
          <a:prstGeom prst="rect">
            <a:avLst/>
          </a:prstGeom>
        </p:spPr>
      </p:pic>
      <p:sp>
        <p:nvSpPr>
          <p:cNvPr id="5" name="Espace réservé du numéro de diapositive 4"/>
          <p:cNvSpPr>
            <a:spLocks noGrp="1"/>
          </p:cNvSpPr>
          <p:nvPr>
            <p:ph type="sldNum" sz="quarter" idx="12"/>
          </p:nvPr>
        </p:nvSpPr>
        <p:spPr>
          <a:xfrm>
            <a:off x="5569746" y="6475579"/>
            <a:ext cx="1052508" cy="365125"/>
          </a:xfrm>
        </p:spPr>
        <p:txBody>
          <a:bodyPr/>
          <a:lstStyle/>
          <a:p>
            <a:pPr algn="ctr"/>
            <a:r>
              <a:rPr lang="fr-FR" sz="1400" dirty="0" smtClean="0">
                <a:solidFill>
                  <a:schemeClr val="tx1"/>
                </a:solidFill>
              </a:rPr>
              <a:t>7</a:t>
            </a:r>
            <a:endParaRPr lang="fr-FR" sz="1400" dirty="0">
              <a:solidFill>
                <a:schemeClr val="tx1"/>
              </a:solidFill>
            </a:endParaRPr>
          </a:p>
        </p:txBody>
      </p:sp>
    </p:spTree>
    <p:extLst>
      <p:ext uri="{BB962C8B-B14F-4D97-AF65-F5344CB8AC3E}">
        <p14:creationId xmlns:p14="http://schemas.microsoft.com/office/powerpoint/2010/main" val="41765616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1191" y="415553"/>
            <a:ext cx="11029616" cy="1013800"/>
          </a:xfrm>
        </p:spPr>
        <p:txBody>
          <a:bodyPr/>
          <a:lstStyle/>
          <a:p>
            <a:r>
              <a:rPr lang="fr-FR" dirty="0" err="1"/>
              <a:t>Electronic</a:t>
            </a:r>
            <a:r>
              <a:rPr lang="fr-FR" dirty="0"/>
              <a:t> </a:t>
            </a:r>
            <a:r>
              <a:rPr lang="fr-FR" dirty="0" err="1"/>
              <a:t>throttle</a:t>
            </a:r>
            <a:r>
              <a:rPr lang="fr-FR" dirty="0"/>
              <a:t> control</a:t>
            </a:r>
          </a:p>
        </p:txBody>
      </p:sp>
      <p:pic>
        <p:nvPicPr>
          <p:cNvPr id="5" name="ET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71850" y="2181225"/>
            <a:ext cx="5449888" cy="3678238"/>
          </a:xfrm>
        </p:spPr>
      </p:pic>
      <p:sp>
        <p:nvSpPr>
          <p:cNvPr id="4" name="Espace réservé du numéro de diapositive 3"/>
          <p:cNvSpPr>
            <a:spLocks noGrp="1"/>
          </p:cNvSpPr>
          <p:nvPr>
            <p:ph type="sldNum" sz="quarter" idx="12"/>
          </p:nvPr>
        </p:nvSpPr>
        <p:spPr>
          <a:xfrm>
            <a:off x="5569745" y="6428772"/>
            <a:ext cx="1052508" cy="365125"/>
          </a:xfrm>
        </p:spPr>
        <p:txBody>
          <a:bodyPr/>
          <a:lstStyle/>
          <a:p>
            <a:pPr algn="ctr"/>
            <a:r>
              <a:rPr lang="fr-FR" sz="1400" dirty="0">
                <a:solidFill>
                  <a:schemeClr val="tx1"/>
                </a:solidFill>
              </a:rPr>
              <a:t>8</a:t>
            </a:r>
            <a:endParaRPr lang="fr-FR" sz="1400" dirty="0">
              <a:solidFill>
                <a:schemeClr val="tx1"/>
              </a:solidFill>
            </a:endParaRPr>
          </a:p>
        </p:txBody>
      </p:sp>
    </p:spTree>
    <p:extLst>
      <p:ext uri="{BB962C8B-B14F-4D97-AF65-F5344CB8AC3E}">
        <p14:creationId xmlns:p14="http://schemas.microsoft.com/office/powerpoint/2010/main" val="34257003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Dividende">
  <a:themeElements>
    <a:clrScheme name="Dividende">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e">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e">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TM02900688[[fn=Facette]]</Template>
  <TotalTime>1236</TotalTime>
  <Words>405</Words>
  <Application>Microsoft Office PowerPoint</Application>
  <PresentationFormat>Grand écran</PresentationFormat>
  <Paragraphs>54</Paragraphs>
  <Slides>10</Slides>
  <Notes>4</Notes>
  <HiddenSlides>0</HiddenSlides>
  <MMClips>2</MMClips>
  <ScaleCrop>false</ScaleCrop>
  <HeadingPairs>
    <vt:vector size="6" baseType="variant">
      <vt:variant>
        <vt:lpstr>Polices utilisées</vt:lpstr>
      </vt:variant>
      <vt:variant>
        <vt:i4>6</vt:i4>
      </vt:variant>
      <vt:variant>
        <vt:lpstr>Thème</vt:lpstr>
      </vt:variant>
      <vt:variant>
        <vt:i4>3</vt:i4>
      </vt:variant>
      <vt:variant>
        <vt:lpstr>Titres des diapositives</vt:lpstr>
      </vt:variant>
      <vt:variant>
        <vt:i4>10</vt:i4>
      </vt:variant>
    </vt:vector>
  </HeadingPairs>
  <TitlesOfParts>
    <vt:vector size="19" baseType="lpstr">
      <vt:lpstr>Arial</vt:lpstr>
      <vt:lpstr>Calibri</vt:lpstr>
      <vt:lpstr>Calibri Light</vt:lpstr>
      <vt:lpstr>Gill Sans MT</vt:lpstr>
      <vt:lpstr>휴먼둥근헤드라인</vt:lpstr>
      <vt:lpstr>Wingdings 2</vt:lpstr>
      <vt:lpstr>HDOfficeLightV0</vt:lpstr>
      <vt:lpstr>1_HDOfficeLightV0</vt:lpstr>
      <vt:lpstr>Dividende</vt:lpstr>
      <vt:lpstr>Traction control &amp; Electronic throttle control system</vt:lpstr>
      <vt:lpstr>INTRODUCTION</vt:lpstr>
      <vt:lpstr>Components of TCS</vt:lpstr>
      <vt:lpstr>How does TCS work?</vt:lpstr>
      <vt:lpstr>How does TCS work?</vt:lpstr>
      <vt:lpstr>How does TCS work?</vt:lpstr>
      <vt:lpstr>Mazda TCS</vt:lpstr>
      <vt:lpstr>Electronic throttle control</vt:lpstr>
      <vt:lpstr>Electronic throttle control</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Hatem Arfaoui</dc:creator>
  <cp:lastModifiedBy>Hatem Arfaoui</cp:lastModifiedBy>
  <cp:revision>30</cp:revision>
  <dcterms:created xsi:type="dcterms:W3CDTF">2017-12-04T21:23:53Z</dcterms:created>
  <dcterms:modified xsi:type="dcterms:W3CDTF">2017-12-13T20:09:39Z</dcterms:modified>
</cp:coreProperties>
</file>