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4112-7F7F-4CB8-9FDA-609BC7F57585}" type="datetimeFigureOut">
              <a:rPr lang="hu-HU" smtClean="0"/>
              <a:t>2016.02.11.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201B-2B8B-4640-8386-053DC9D646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945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4112-7F7F-4CB8-9FDA-609BC7F57585}" type="datetimeFigureOut">
              <a:rPr lang="hu-HU" smtClean="0"/>
              <a:t>2016.02.11.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201B-2B8B-4640-8386-053DC9D646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183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4112-7F7F-4CB8-9FDA-609BC7F57585}" type="datetimeFigureOut">
              <a:rPr lang="hu-HU" smtClean="0"/>
              <a:t>2016.02.11.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201B-2B8B-4640-8386-053DC9D646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860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4112-7F7F-4CB8-9FDA-609BC7F57585}" type="datetimeFigureOut">
              <a:rPr lang="hu-HU" smtClean="0"/>
              <a:t>2016.02.11.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201B-2B8B-4640-8386-053DC9D646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0826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4112-7F7F-4CB8-9FDA-609BC7F57585}" type="datetimeFigureOut">
              <a:rPr lang="hu-HU" smtClean="0"/>
              <a:t>2016.02.11.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201B-2B8B-4640-8386-053DC9D646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014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4112-7F7F-4CB8-9FDA-609BC7F57585}" type="datetimeFigureOut">
              <a:rPr lang="hu-HU" smtClean="0"/>
              <a:t>2016.02.11.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201B-2B8B-4640-8386-053DC9D646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322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4112-7F7F-4CB8-9FDA-609BC7F57585}" type="datetimeFigureOut">
              <a:rPr lang="hu-HU" smtClean="0"/>
              <a:t>2016.02.11.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201B-2B8B-4640-8386-053DC9D646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393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4112-7F7F-4CB8-9FDA-609BC7F57585}" type="datetimeFigureOut">
              <a:rPr lang="hu-HU" smtClean="0"/>
              <a:t>2016.02.11.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201B-2B8B-4640-8386-053DC9D646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0201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4112-7F7F-4CB8-9FDA-609BC7F57585}" type="datetimeFigureOut">
              <a:rPr lang="hu-HU" smtClean="0"/>
              <a:t>2016.02.11.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201B-2B8B-4640-8386-053DC9D646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091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4112-7F7F-4CB8-9FDA-609BC7F57585}" type="datetimeFigureOut">
              <a:rPr lang="hu-HU" smtClean="0"/>
              <a:t>2016.02.11.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201B-2B8B-4640-8386-053DC9D646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980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84112-7F7F-4CB8-9FDA-609BC7F57585}" type="datetimeFigureOut">
              <a:rPr lang="hu-HU" smtClean="0"/>
              <a:t>2016.02.11.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201B-2B8B-4640-8386-053DC9D646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964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84112-7F7F-4CB8-9FDA-609BC7F57585}" type="datetimeFigureOut">
              <a:rPr lang="hu-HU" smtClean="0"/>
              <a:t>2016.02.11.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4201B-2B8B-4640-8386-053DC9D646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387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76726"/>
            <a:ext cx="9144000" cy="923174"/>
          </a:xfrm>
        </p:spPr>
        <p:txBody>
          <a:bodyPr/>
          <a:lstStyle/>
          <a:p>
            <a:r>
              <a:rPr lang="en-US" b="1" dirty="0" smtClean="0"/>
              <a:t>Definitions.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412291"/>
            <a:ext cx="9144000" cy="837614"/>
          </a:xfrm>
        </p:spPr>
        <p:txBody>
          <a:bodyPr/>
          <a:lstStyle/>
          <a:p>
            <a:r>
              <a:rPr lang="en-US" b="1" dirty="0"/>
              <a:t>Definitions. </a:t>
            </a:r>
            <a:r>
              <a:rPr lang="en-US" dirty="0"/>
              <a:t>Before we can discuss control systems, some basic terminologies </a:t>
            </a:r>
            <a:r>
              <a:rPr lang="en-US" dirty="0" smtClean="0"/>
              <a:t>must</a:t>
            </a:r>
            <a:r>
              <a:rPr lang="hu-HU" dirty="0" smtClean="0"/>
              <a:t> be </a:t>
            </a:r>
            <a:r>
              <a:rPr lang="hu-HU" dirty="0" err="1"/>
              <a:t>defined</a:t>
            </a:r>
            <a:r>
              <a:rPr lang="hu-HU" dirty="0"/>
              <a:t>.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49705" y="2462296"/>
            <a:ext cx="10744200" cy="4215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u-HU" b="0" i="0" u="none" strike="noStrike" baseline="0" dirty="0" smtClean="0">
                <a:latin typeface="TimesTen-Roman"/>
              </a:rPr>
              <a:t>The </a:t>
            </a:r>
            <a:r>
              <a:rPr lang="hu-HU" b="1" i="1" u="none" strike="noStrike" baseline="0" dirty="0" err="1" smtClean="0">
                <a:latin typeface="TimesTen-Italic"/>
              </a:rPr>
              <a:t>controlled</a:t>
            </a:r>
            <a:r>
              <a:rPr lang="hu-HU" b="1" i="1" u="none" strike="noStrike" baseline="0" dirty="0" smtClean="0">
                <a:latin typeface="TimesTen-Italic"/>
              </a:rPr>
              <a:t> </a:t>
            </a:r>
            <a:r>
              <a:rPr lang="en-US" b="1" i="0" u="none" strike="noStrike" baseline="0" dirty="0" smtClean="0">
                <a:latin typeface="TimesTen-Roman"/>
              </a:rPr>
              <a:t>variable</a:t>
            </a:r>
            <a:r>
              <a:rPr lang="en-US" b="0" i="0" u="none" strike="noStrike" baseline="0" dirty="0" smtClean="0">
                <a:latin typeface="TimesTen-Roman"/>
              </a:rPr>
              <a:t> is the quantity or condition that is measured and controlled.</a:t>
            </a:r>
            <a:endParaRPr lang="hu-HU" b="0" i="0" u="none" strike="noStrike" baseline="0" dirty="0" smtClean="0">
              <a:latin typeface="TimesTen-Roman"/>
            </a:endParaRPr>
          </a:p>
          <a:p>
            <a:pPr algn="just"/>
            <a:r>
              <a:rPr lang="en-US" b="0" i="0" u="none" strike="noStrike" baseline="0" dirty="0" smtClean="0">
                <a:latin typeface="TimesTen-Roman"/>
              </a:rPr>
              <a:t>The </a:t>
            </a:r>
            <a:r>
              <a:rPr lang="en-US" b="1" i="1" u="none" strike="noStrike" baseline="0" dirty="0" smtClean="0">
                <a:latin typeface="TimesTen-Italic"/>
              </a:rPr>
              <a:t>control signal</a:t>
            </a:r>
            <a:r>
              <a:rPr lang="hu-HU" b="1" i="1" u="none" strike="noStrike" dirty="0" smtClean="0">
                <a:latin typeface="TimesTen-Italic"/>
              </a:rPr>
              <a:t> </a:t>
            </a:r>
            <a:r>
              <a:rPr lang="en-US" b="1" i="0" u="none" strike="noStrike" baseline="0" dirty="0" smtClean="0">
                <a:latin typeface="TimesTen-Roman"/>
              </a:rPr>
              <a:t>or </a:t>
            </a:r>
            <a:r>
              <a:rPr lang="en-US" b="1" i="1" u="none" strike="noStrike" baseline="0" dirty="0" smtClean="0">
                <a:latin typeface="TimesTen-Italic"/>
              </a:rPr>
              <a:t>manipulated </a:t>
            </a:r>
            <a:r>
              <a:rPr lang="en-US" b="1" i="0" u="none" strike="noStrike" baseline="0" dirty="0" smtClean="0">
                <a:latin typeface="TimesTen-Roman"/>
              </a:rPr>
              <a:t>variable</a:t>
            </a:r>
            <a:r>
              <a:rPr lang="en-US" b="0" i="0" u="none" strike="noStrike" baseline="0" dirty="0" smtClean="0">
                <a:latin typeface="TimesTen-Roman"/>
              </a:rPr>
              <a:t> is the quantity or condition that is varied by the controller so</a:t>
            </a:r>
            <a:r>
              <a:rPr lang="hu-HU" b="0" i="0" u="none" strike="noStrike" baseline="0" dirty="0" smtClean="0">
                <a:latin typeface="TimesTen-Roman"/>
              </a:rPr>
              <a:t> </a:t>
            </a:r>
            <a:r>
              <a:rPr lang="en-US" b="0" i="0" u="none" strike="noStrike" baseline="0" dirty="0" smtClean="0">
                <a:latin typeface="TimesTen-Roman"/>
              </a:rPr>
              <a:t>as to affect the value of the controlled variable. Normally, the controlled variable is the</a:t>
            </a:r>
            <a:r>
              <a:rPr lang="hu-HU" b="0" i="0" u="none" strike="noStrike" baseline="0" dirty="0" smtClean="0">
                <a:latin typeface="TimesTen-Roman"/>
              </a:rPr>
              <a:t> </a:t>
            </a:r>
            <a:r>
              <a:rPr lang="hu-HU" b="0" i="0" u="none" strike="noStrike" baseline="0" dirty="0" smtClean="0">
                <a:latin typeface="TimesTen-Roman"/>
              </a:rPr>
              <a:t>y(t) </a:t>
            </a:r>
            <a:r>
              <a:rPr lang="en-US" b="0" i="0" u="none" strike="noStrike" baseline="0" dirty="0" smtClean="0">
                <a:latin typeface="TimesTen-Roman"/>
              </a:rPr>
              <a:t>output of the system. </a:t>
            </a:r>
            <a:endParaRPr lang="hu-HU" dirty="0">
              <a:latin typeface="TimesTen-Roman"/>
            </a:endParaRPr>
          </a:p>
          <a:p>
            <a:pPr algn="just"/>
            <a:r>
              <a:rPr lang="en-US" b="1" i="1" u="none" strike="noStrike" baseline="0" dirty="0" smtClean="0">
                <a:latin typeface="TimesTen-Italic"/>
              </a:rPr>
              <a:t>Control</a:t>
            </a:r>
            <a:r>
              <a:rPr lang="en-US" b="0" i="1" u="none" strike="noStrike" baseline="0" dirty="0" smtClean="0">
                <a:latin typeface="TimesTen-Italic"/>
              </a:rPr>
              <a:t> </a:t>
            </a:r>
            <a:r>
              <a:rPr lang="en-US" b="0" i="0" u="none" strike="noStrike" baseline="0" dirty="0" smtClean="0">
                <a:latin typeface="TimesTen-Roman"/>
              </a:rPr>
              <a:t>means measuring the value of the controlled variable of</a:t>
            </a:r>
            <a:r>
              <a:rPr lang="hu-HU" b="0" i="0" u="none" strike="noStrike" baseline="0" dirty="0" smtClean="0">
                <a:latin typeface="TimesTen-Roman"/>
              </a:rPr>
              <a:t> </a:t>
            </a:r>
            <a:r>
              <a:rPr lang="en-US" b="0" i="0" u="none" strike="noStrike" baseline="0" dirty="0" smtClean="0">
                <a:latin typeface="TimesTen-Roman"/>
              </a:rPr>
              <a:t>the system and applying the control signal to the system to correct or limit deviation of</a:t>
            </a:r>
            <a:r>
              <a:rPr lang="hu-HU" b="0" i="0" u="none" strike="noStrike" baseline="0" dirty="0" smtClean="0">
                <a:latin typeface="TimesTen-Roman"/>
              </a:rPr>
              <a:t> </a:t>
            </a:r>
            <a:r>
              <a:rPr lang="en-US" b="0" i="0" u="none" strike="noStrike" baseline="0" dirty="0" smtClean="0">
                <a:latin typeface="TimesTen-Roman"/>
              </a:rPr>
              <a:t>the measured value from a desired value.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59909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76726"/>
            <a:ext cx="9144000" cy="923174"/>
          </a:xfrm>
        </p:spPr>
        <p:txBody>
          <a:bodyPr/>
          <a:lstStyle/>
          <a:p>
            <a:r>
              <a:rPr lang="en-US" b="1" dirty="0" smtClean="0"/>
              <a:t>Definitions.</a:t>
            </a:r>
            <a:endParaRPr lang="hu-HU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25642" y="1391485"/>
            <a:ext cx="10768263" cy="4215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i="1" dirty="0"/>
              <a:t>Plants. </a:t>
            </a:r>
            <a:r>
              <a:rPr lang="en-US" dirty="0"/>
              <a:t>A plant may be a piece of equipment, perhaps just a set of machine </a:t>
            </a:r>
            <a:r>
              <a:rPr lang="en-US" dirty="0" smtClean="0"/>
              <a:t>parts</a:t>
            </a:r>
            <a:r>
              <a:rPr lang="hu-HU" dirty="0" smtClean="0"/>
              <a:t> </a:t>
            </a:r>
            <a:r>
              <a:rPr lang="en-US" dirty="0" smtClean="0"/>
              <a:t>functioning </a:t>
            </a:r>
            <a:r>
              <a:rPr lang="en-US" dirty="0"/>
              <a:t>together, the purpose of which is to perform a particular operation. In </a:t>
            </a:r>
            <a:r>
              <a:rPr lang="en-US" dirty="0" smtClean="0"/>
              <a:t>this</a:t>
            </a:r>
            <a:r>
              <a:rPr lang="hu-HU" dirty="0" smtClean="0"/>
              <a:t> </a:t>
            </a:r>
            <a:r>
              <a:rPr lang="en-US" dirty="0" smtClean="0"/>
              <a:t>book</a:t>
            </a:r>
            <a:r>
              <a:rPr lang="en-US" dirty="0"/>
              <a:t>, we shall call any physical object to be controlled (such as a mechanical device, </a:t>
            </a:r>
            <a:r>
              <a:rPr lang="en-US" dirty="0" smtClean="0"/>
              <a:t>a</a:t>
            </a:r>
            <a:r>
              <a:rPr lang="hu-HU" dirty="0" smtClean="0"/>
              <a:t> </a:t>
            </a:r>
            <a:r>
              <a:rPr lang="en-US" dirty="0" smtClean="0"/>
              <a:t>heating </a:t>
            </a:r>
            <a:r>
              <a:rPr lang="en-US" dirty="0"/>
              <a:t>furnace, a chemical reactor, or a spacecraft) a plant.</a:t>
            </a:r>
          </a:p>
          <a:p>
            <a:pPr algn="just"/>
            <a:r>
              <a:rPr lang="en-US" b="1" i="1" dirty="0"/>
              <a:t>Processes. </a:t>
            </a:r>
            <a:r>
              <a:rPr lang="en-US" dirty="0"/>
              <a:t>The </a:t>
            </a:r>
            <a:r>
              <a:rPr lang="en-US" i="1" dirty="0"/>
              <a:t>Merriam–Webster Dictionary </a:t>
            </a:r>
            <a:r>
              <a:rPr lang="en-US" dirty="0"/>
              <a:t>defines a process to be a natural, </a:t>
            </a:r>
            <a:r>
              <a:rPr lang="en-US" dirty="0" smtClean="0"/>
              <a:t>progressively</a:t>
            </a:r>
            <a:r>
              <a:rPr lang="hu-HU" dirty="0" smtClean="0"/>
              <a:t> </a:t>
            </a:r>
            <a:r>
              <a:rPr lang="en-US" dirty="0" smtClean="0"/>
              <a:t>continuing </a:t>
            </a:r>
            <a:r>
              <a:rPr lang="en-US" dirty="0"/>
              <a:t>operation or development marked by a series of gradual </a:t>
            </a:r>
            <a:r>
              <a:rPr lang="en-US" dirty="0" smtClean="0"/>
              <a:t>changes</a:t>
            </a:r>
            <a:r>
              <a:rPr lang="hu-HU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succeed one another in a relatively fixed way and lead toward a particular result </a:t>
            </a:r>
            <a:r>
              <a:rPr lang="en-US" dirty="0" smtClean="0"/>
              <a:t>or</a:t>
            </a:r>
            <a:r>
              <a:rPr lang="hu-HU" dirty="0" smtClean="0"/>
              <a:t> </a:t>
            </a:r>
            <a:r>
              <a:rPr lang="en-US" dirty="0" smtClean="0"/>
              <a:t>end</a:t>
            </a:r>
            <a:r>
              <a:rPr lang="en-US" dirty="0"/>
              <a:t>; or an artificial or voluntary, progressively continuing operation that consists of a </a:t>
            </a:r>
            <a:r>
              <a:rPr lang="en-US" dirty="0" smtClean="0"/>
              <a:t>series</a:t>
            </a:r>
            <a:r>
              <a:rPr lang="hu-HU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controlled actions or movements systematically directed toward a particular </a:t>
            </a:r>
            <a:r>
              <a:rPr lang="en-US" dirty="0" smtClean="0"/>
              <a:t>result</a:t>
            </a:r>
            <a:r>
              <a:rPr lang="hu-HU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end. In this book we shall call any operation to be controlled a </a:t>
            </a:r>
            <a:r>
              <a:rPr lang="en-US" i="1" dirty="0"/>
              <a:t>process. </a:t>
            </a:r>
            <a:r>
              <a:rPr lang="en-US" dirty="0" smtClean="0"/>
              <a:t>Examples</a:t>
            </a:r>
            <a:r>
              <a:rPr lang="hu-HU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chemical, economic, and biological processes.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97948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76726"/>
            <a:ext cx="9144000" cy="923174"/>
          </a:xfrm>
        </p:spPr>
        <p:txBody>
          <a:bodyPr/>
          <a:lstStyle/>
          <a:p>
            <a:r>
              <a:rPr lang="en-US" b="1" dirty="0" smtClean="0"/>
              <a:t>Definitions.</a:t>
            </a:r>
            <a:endParaRPr lang="hu-HU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25642" y="1391485"/>
            <a:ext cx="10768263" cy="4215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i="1" dirty="0"/>
              <a:t>Systems. </a:t>
            </a:r>
            <a:r>
              <a:rPr lang="en-US" dirty="0"/>
              <a:t>A system is a combination of components that act together and </a:t>
            </a:r>
            <a:r>
              <a:rPr lang="en-US" dirty="0" smtClean="0"/>
              <a:t>perform</a:t>
            </a:r>
            <a:r>
              <a:rPr lang="hu-HU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certain objective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system need not be physical. The concept of the system can </a:t>
            </a:r>
            <a:r>
              <a:rPr lang="en-US" dirty="0" smtClean="0"/>
              <a:t>be</a:t>
            </a:r>
            <a:r>
              <a:rPr lang="hu-HU" dirty="0" smtClean="0"/>
              <a:t> </a:t>
            </a:r>
            <a:r>
              <a:rPr lang="en-US" dirty="0" smtClean="0"/>
              <a:t>applied </a:t>
            </a:r>
            <a:r>
              <a:rPr lang="en-US" dirty="0"/>
              <a:t>to abstract, dynamic phenomena such as those encountered in economics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en-US" dirty="0" smtClean="0"/>
              <a:t>The</a:t>
            </a:r>
            <a:r>
              <a:rPr lang="hu-HU" dirty="0" smtClean="0"/>
              <a:t> </a:t>
            </a:r>
            <a:r>
              <a:rPr lang="en-US" dirty="0" smtClean="0"/>
              <a:t>word </a:t>
            </a:r>
            <a:r>
              <a:rPr lang="en-US" dirty="0"/>
              <a:t>system should, therefore, be interpreted to imply physical, biological, economic, </a:t>
            </a:r>
            <a:r>
              <a:rPr lang="en-US" dirty="0" smtClean="0"/>
              <a:t>and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/>
              <a:t>like</a:t>
            </a:r>
            <a:r>
              <a:rPr lang="hu-HU" dirty="0"/>
              <a:t>, </a:t>
            </a:r>
            <a:r>
              <a:rPr lang="hu-HU" dirty="0" err="1"/>
              <a:t>systems</a:t>
            </a:r>
            <a:r>
              <a:rPr lang="hu-HU" dirty="0"/>
              <a:t>.</a:t>
            </a:r>
          </a:p>
          <a:p>
            <a:pPr algn="just"/>
            <a:r>
              <a:rPr lang="en-US" b="1" i="1" dirty="0"/>
              <a:t>Disturbances. </a:t>
            </a:r>
            <a:r>
              <a:rPr lang="en-US" dirty="0"/>
              <a:t>A disturbance is a signal that tends to adversely affect the </a:t>
            </a:r>
            <a:r>
              <a:rPr lang="en-US" dirty="0" smtClean="0"/>
              <a:t>value</a:t>
            </a:r>
            <a:r>
              <a:rPr lang="hu-HU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output of a system. If a disturbance is generated within the system, it is </a:t>
            </a:r>
            <a:r>
              <a:rPr lang="en-US" dirty="0" smtClean="0"/>
              <a:t>called</a:t>
            </a:r>
            <a:r>
              <a:rPr lang="hu-HU" dirty="0" smtClean="0"/>
              <a:t> </a:t>
            </a:r>
            <a:r>
              <a:rPr lang="en-US" i="1" dirty="0" smtClean="0"/>
              <a:t>internal</a:t>
            </a:r>
            <a:r>
              <a:rPr lang="en-US" i="1" dirty="0"/>
              <a:t>, </a:t>
            </a:r>
            <a:r>
              <a:rPr lang="en-US" dirty="0"/>
              <a:t>while an </a:t>
            </a:r>
            <a:r>
              <a:rPr lang="en-US" i="1" dirty="0"/>
              <a:t>external </a:t>
            </a:r>
            <a:r>
              <a:rPr lang="en-US" dirty="0"/>
              <a:t>disturbance is generated outside the system and </a:t>
            </a:r>
            <a:r>
              <a:rPr lang="en-US" dirty="0" smtClean="0"/>
              <a:t>is</a:t>
            </a:r>
            <a:r>
              <a:rPr lang="hu-HU" dirty="0" smtClean="0"/>
              <a:t> an </a:t>
            </a:r>
            <a:r>
              <a:rPr lang="hu-HU" dirty="0"/>
              <a:t>input.</a:t>
            </a:r>
          </a:p>
          <a:p>
            <a:pPr algn="just"/>
            <a:r>
              <a:rPr lang="en-US" b="1" i="1" dirty="0"/>
              <a:t>Feedback Control. </a:t>
            </a:r>
            <a:r>
              <a:rPr lang="en-US" dirty="0"/>
              <a:t>Feedback control refers to an operation that, in the </a:t>
            </a:r>
            <a:r>
              <a:rPr lang="en-US" dirty="0" smtClean="0"/>
              <a:t>presence</a:t>
            </a:r>
            <a:r>
              <a:rPr lang="hu-HU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disturbances, tends to reduce the difference between the output of a system and </a:t>
            </a:r>
            <a:r>
              <a:rPr lang="en-US" dirty="0" smtClean="0"/>
              <a:t>some</a:t>
            </a:r>
            <a:r>
              <a:rPr lang="hu-HU" dirty="0" smtClean="0"/>
              <a:t> </a:t>
            </a:r>
            <a:r>
              <a:rPr lang="en-US" dirty="0" smtClean="0"/>
              <a:t>reference </a:t>
            </a:r>
            <a:r>
              <a:rPr lang="en-US" dirty="0"/>
              <a:t>input and does so on the basis of this difference. Here only unpredictable </a:t>
            </a:r>
            <a:r>
              <a:rPr lang="en-US" dirty="0" smtClean="0"/>
              <a:t>disturbances</a:t>
            </a:r>
            <a:r>
              <a:rPr lang="hu-HU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so specified, since predictable or known disturbances can always be </a:t>
            </a:r>
            <a:r>
              <a:rPr lang="en-US" dirty="0" smtClean="0"/>
              <a:t>compensated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/>
              <a:t>within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system</a:t>
            </a:r>
            <a:r>
              <a:rPr lang="hu-H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305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625642" y="1391485"/>
            <a:ext cx="10768263" cy="4215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hu-H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979" y="461587"/>
            <a:ext cx="8738937" cy="56580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2568" y="413127"/>
            <a:ext cx="9144000" cy="1443790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EXAMPLES OF CONTROL SYSTEMS</a:t>
            </a:r>
            <a:endParaRPr lang="hu-HU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108911" y="6119641"/>
            <a:ext cx="9144000" cy="603668"/>
          </a:xfrm>
        </p:spPr>
        <p:txBody>
          <a:bodyPr>
            <a:normAutofit/>
          </a:bodyPr>
          <a:lstStyle/>
          <a:p>
            <a:r>
              <a:rPr lang="en-US" dirty="0"/>
              <a:t>Watt’s speed governor for an </a:t>
            </a:r>
            <a:r>
              <a:rPr lang="en-US" dirty="0" smtClean="0"/>
              <a:t>engine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92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625642" y="1391485"/>
            <a:ext cx="10768263" cy="42152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hu-H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5642" y="188960"/>
            <a:ext cx="11020926" cy="978358"/>
          </a:xfrm>
        </p:spPr>
        <p:txBody>
          <a:bodyPr>
            <a:normAutofit/>
          </a:bodyPr>
          <a:lstStyle/>
          <a:p>
            <a:r>
              <a:rPr lang="hu-HU" sz="5400" b="1" dirty="0"/>
              <a:t>EXAMPLES OF CONTROL SYSTEMS</a:t>
            </a:r>
            <a:endParaRPr lang="hu-HU" sz="5400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108911" y="6119641"/>
            <a:ext cx="9144000" cy="603668"/>
          </a:xfrm>
        </p:spPr>
        <p:txBody>
          <a:bodyPr>
            <a:normAutofit/>
          </a:bodyPr>
          <a:lstStyle/>
          <a:p>
            <a:r>
              <a:rPr lang="hu-HU" b="1" dirty="0" err="1"/>
              <a:t>Temperature</a:t>
            </a:r>
            <a:r>
              <a:rPr lang="hu-HU" b="1" dirty="0"/>
              <a:t> </a:t>
            </a:r>
            <a:r>
              <a:rPr lang="hu-HU" b="1" dirty="0" err="1"/>
              <a:t>Control</a:t>
            </a:r>
            <a:r>
              <a:rPr lang="hu-HU" b="1" dirty="0"/>
              <a:t> System.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378" y="1167318"/>
            <a:ext cx="10759188" cy="472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465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76726"/>
            <a:ext cx="9144000" cy="923174"/>
          </a:xfrm>
        </p:spPr>
        <p:txBody>
          <a:bodyPr/>
          <a:lstStyle/>
          <a:p>
            <a:r>
              <a:rPr lang="hu-HU" b="1" dirty="0" err="1" smtClean="0"/>
              <a:t>Classification</a:t>
            </a:r>
            <a:r>
              <a:rPr lang="hu-HU" b="1" dirty="0" smtClean="0"/>
              <a:t> of </a:t>
            </a:r>
            <a:r>
              <a:rPr lang="hu-HU" b="1" dirty="0" err="1" smtClean="0"/>
              <a:t>models</a:t>
            </a:r>
            <a:endParaRPr lang="hu-H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82578" y="1199900"/>
            <a:ext cx="91440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altLang="hu-HU" b="1" dirty="0" err="1" smtClean="0"/>
              <a:t>Materiell</a:t>
            </a:r>
            <a:r>
              <a:rPr lang="en-US" altLang="hu-HU" b="1" dirty="0" smtClean="0"/>
              <a:t> </a:t>
            </a:r>
            <a:r>
              <a:rPr lang="en-US" altLang="hu-HU" b="1" dirty="0" err="1" smtClean="0"/>
              <a:t>modells</a:t>
            </a:r>
            <a:r>
              <a:rPr lang="en-US" altLang="hu-HU" b="1" dirty="0" smtClean="0"/>
              <a:t> are: </a:t>
            </a:r>
          </a:p>
          <a:p>
            <a:pPr algn="just"/>
            <a:r>
              <a:rPr lang="en-US" altLang="hu-HU" dirty="0" smtClean="0"/>
              <a:t>	- Geometric </a:t>
            </a:r>
            <a:r>
              <a:rPr lang="en-US" altLang="hu-HU" dirty="0" err="1" smtClean="0"/>
              <a:t>modells</a:t>
            </a:r>
            <a:r>
              <a:rPr lang="en-US" altLang="hu-HU" dirty="0" smtClean="0"/>
              <a:t> (Sample)</a:t>
            </a:r>
          </a:p>
          <a:p>
            <a:pPr algn="just"/>
            <a:r>
              <a:rPr lang="en-US" altLang="hu-HU" dirty="0" smtClean="0"/>
              <a:t>	- Experimental </a:t>
            </a:r>
            <a:r>
              <a:rPr lang="en-US" altLang="hu-HU" dirty="0" err="1" smtClean="0"/>
              <a:t>modells</a:t>
            </a:r>
            <a:endParaRPr lang="en-US" altLang="hu-HU" dirty="0" smtClean="0"/>
          </a:p>
          <a:p>
            <a:pPr algn="just"/>
            <a:r>
              <a:rPr lang="en-US" altLang="hu-HU" dirty="0" smtClean="0"/>
              <a:t>		+ Nat</a:t>
            </a:r>
            <a:r>
              <a:rPr lang="hu-HU" altLang="hu-HU" dirty="0" smtClean="0"/>
              <a:t>ural</a:t>
            </a:r>
            <a:r>
              <a:rPr lang="en-US" altLang="hu-HU" dirty="0" smtClean="0"/>
              <a:t> </a:t>
            </a:r>
            <a:r>
              <a:rPr lang="en-US" altLang="hu-HU" dirty="0" err="1" smtClean="0"/>
              <a:t>modells</a:t>
            </a:r>
            <a:endParaRPr lang="en-US" altLang="hu-HU" dirty="0" smtClean="0"/>
          </a:p>
          <a:p>
            <a:pPr algn="just"/>
            <a:r>
              <a:rPr lang="en-US" altLang="hu-HU" dirty="0" smtClean="0"/>
              <a:t>		+ </a:t>
            </a:r>
            <a:r>
              <a:rPr lang="en-US" altLang="hu-HU" dirty="0" err="1" smtClean="0"/>
              <a:t>Künstliche</a:t>
            </a:r>
            <a:r>
              <a:rPr lang="en-US" altLang="hu-HU" dirty="0" smtClean="0"/>
              <a:t> </a:t>
            </a:r>
            <a:r>
              <a:rPr lang="en-US" altLang="hu-HU" dirty="0" err="1" smtClean="0"/>
              <a:t>modells</a:t>
            </a:r>
            <a:endParaRPr lang="en-US" altLang="hu-HU" dirty="0" smtClean="0"/>
          </a:p>
          <a:p>
            <a:pPr algn="just"/>
            <a:r>
              <a:rPr lang="en-US" altLang="hu-HU" dirty="0" smtClean="0"/>
              <a:t>			- </a:t>
            </a:r>
            <a:r>
              <a:rPr lang="hu-HU" altLang="hu-HU" dirty="0" err="1" smtClean="0"/>
              <a:t>Educational</a:t>
            </a:r>
            <a:r>
              <a:rPr lang="en-US" altLang="hu-HU" dirty="0" smtClean="0"/>
              <a:t> (</a:t>
            </a:r>
            <a:r>
              <a:rPr lang="hu-HU" altLang="hu-HU" dirty="0" err="1" smtClean="0"/>
              <a:t>exhibitional</a:t>
            </a:r>
            <a:r>
              <a:rPr lang="en-US" altLang="hu-HU" dirty="0" smtClean="0"/>
              <a:t> </a:t>
            </a:r>
            <a:r>
              <a:rPr lang="en-US" altLang="hu-HU" dirty="0" err="1" smtClean="0"/>
              <a:t>modells</a:t>
            </a:r>
            <a:r>
              <a:rPr lang="en-US" altLang="hu-HU" dirty="0" smtClean="0"/>
              <a:t>)</a:t>
            </a:r>
          </a:p>
          <a:p>
            <a:pPr algn="just"/>
            <a:r>
              <a:rPr lang="en-US" altLang="hu-HU" dirty="0" smtClean="0"/>
              <a:t>			- </a:t>
            </a:r>
            <a:r>
              <a:rPr lang="hu-HU" altLang="hu-HU" dirty="0" smtClean="0"/>
              <a:t>Research</a:t>
            </a:r>
            <a:r>
              <a:rPr lang="en-US" altLang="hu-HU" dirty="0" smtClean="0"/>
              <a:t> (experiment</a:t>
            </a:r>
            <a:r>
              <a:rPr lang="hu-HU" altLang="hu-HU" dirty="0" err="1" smtClean="0"/>
              <a:t>al</a:t>
            </a:r>
            <a:r>
              <a:rPr lang="en-US" altLang="hu-HU" dirty="0" smtClean="0"/>
              <a:t> </a:t>
            </a:r>
            <a:r>
              <a:rPr lang="en-US" altLang="hu-HU" dirty="0" err="1" smtClean="0"/>
              <a:t>modells</a:t>
            </a:r>
            <a:r>
              <a:rPr lang="en-US" altLang="hu-HU" dirty="0" smtClean="0"/>
              <a:t>)</a:t>
            </a:r>
          </a:p>
          <a:p>
            <a:pPr algn="just"/>
            <a:endParaRPr lang="en-US" altLang="hu-HU" dirty="0" smtClean="0"/>
          </a:p>
          <a:p>
            <a:r>
              <a:rPr lang="hu-HU" altLang="hu-HU" b="1" dirty="0" err="1" smtClean="0"/>
              <a:t>Abstrackted</a:t>
            </a:r>
            <a:r>
              <a:rPr lang="en-US" altLang="hu-HU" b="1" dirty="0" smtClean="0"/>
              <a:t> </a:t>
            </a:r>
            <a:r>
              <a:rPr lang="en-US" altLang="hu-HU" b="1" dirty="0" err="1" smtClean="0"/>
              <a:t>modells</a:t>
            </a:r>
            <a:r>
              <a:rPr lang="en-US" altLang="hu-HU" b="1" dirty="0" smtClean="0"/>
              <a:t> </a:t>
            </a:r>
            <a:r>
              <a:rPr lang="hu-HU" altLang="hu-HU" b="1" dirty="0" err="1" smtClean="0"/>
              <a:t>are</a:t>
            </a:r>
            <a:r>
              <a:rPr lang="en-US" altLang="hu-HU" b="1" dirty="0" smtClean="0"/>
              <a:t>: </a:t>
            </a:r>
          </a:p>
          <a:p>
            <a:r>
              <a:rPr lang="en-US" altLang="hu-HU" dirty="0" smtClean="0"/>
              <a:t>	- </a:t>
            </a:r>
            <a:r>
              <a:rPr lang="en-US" altLang="hu-HU" dirty="0" err="1" smtClean="0"/>
              <a:t>Geometri</a:t>
            </a:r>
            <a:r>
              <a:rPr lang="hu-HU" altLang="hu-HU" dirty="0" smtClean="0"/>
              <a:t>c</a:t>
            </a:r>
            <a:r>
              <a:rPr lang="en-US" altLang="hu-HU" dirty="0" smtClean="0"/>
              <a:t> </a:t>
            </a:r>
            <a:r>
              <a:rPr lang="hu-HU" altLang="hu-HU" dirty="0" smtClean="0"/>
              <a:t>c</a:t>
            </a:r>
            <a:r>
              <a:rPr lang="en-US" altLang="hu-HU" dirty="0" err="1" smtClean="0"/>
              <a:t>onstruction</a:t>
            </a:r>
            <a:r>
              <a:rPr lang="hu-HU" altLang="hu-HU" dirty="0" smtClean="0"/>
              <a:t> </a:t>
            </a:r>
            <a:r>
              <a:rPr lang="en-US" altLang="hu-HU" dirty="0" err="1" smtClean="0"/>
              <a:t>modell</a:t>
            </a:r>
            <a:r>
              <a:rPr lang="hu-HU" altLang="hu-HU" dirty="0" smtClean="0"/>
              <a:t>s</a:t>
            </a:r>
            <a:r>
              <a:rPr lang="en-US" altLang="hu-HU" dirty="0" smtClean="0"/>
              <a:t> (CAD)</a:t>
            </a:r>
          </a:p>
          <a:p>
            <a:r>
              <a:rPr lang="en-US" altLang="hu-HU" dirty="0" smtClean="0"/>
              <a:t>	- </a:t>
            </a:r>
            <a:r>
              <a:rPr lang="en-US" altLang="hu-HU" dirty="0" err="1" smtClean="0"/>
              <a:t>Physi</a:t>
            </a:r>
            <a:r>
              <a:rPr lang="hu-HU" altLang="hu-HU" dirty="0" err="1" smtClean="0"/>
              <a:t>cal</a:t>
            </a:r>
            <a:r>
              <a:rPr lang="en-US" altLang="hu-HU" dirty="0" smtClean="0"/>
              <a:t> </a:t>
            </a:r>
            <a:r>
              <a:rPr lang="en-US" altLang="hu-HU" dirty="0" err="1" smtClean="0"/>
              <a:t>modells</a:t>
            </a:r>
            <a:endParaRPr lang="en-US" altLang="hu-HU" dirty="0" smtClean="0"/>
          </a:p>
          <a:p>
            <a:r>
              <a:rPr lang="en-US" altLang="hu-HU" dirty="0" smtClean="0"/>
              <a:t>		+ </a:t>
            </a:r>
            <a:r>
              <a:rPr lang="en-US" altLang="hu-HU" dirty="0" err="1" smtClean="0"/>
              <a:t>Kontinuum</a:t>
            </a:r>
            <a:r>
              <a:rPr lang="en-US" altLang="hu-HU" dirty="0" smtClean="0"/>
              <a:t>-</a:t>
            </a:r>
            <a:r>
              <a:rPr lang="en-US" altLang="hu-HU" dirty="0" smtClean="0"/>
              <a:t> </a:t>
            </a:r>
            <a:r>
              <a:rPr lang="en-US" altLang="hu-HU" dirty="0" err="1" smtClean="0"/>
              <a:t>modells</a:t>
            </a:r>
            <a:endParaRPr lang="en-US" altLang="hu-HU" dirty="0" smtClean="0"/>
          </a:p>
          <a:p>
            <a:r>
              <a:rPr lang="en-US" altLang="hu-HU" dirty="0" smtClean="0"/>
              <a:t>		+ </a:t>
            </a:r>
            <a:r>
              <a:rPr lang="en-US" altLang="hu-HU" dirty="0" err="1" smtClean="0"/>
              <a:t>Diskret</a:t>
            </a:r>
            <a:r>
              <a:rPr lang="en-US" altLang="hu-HU" dirty="0" smtClean="0"/>
              <a:t> -</a:t>
            </a:r>
            <a:r>
              <a:rPr lang="en-US" altLang="hu-HU" dirty="0" smtClean="0"/>
              <a:t> </a:t>
            </a:r>
            <a:r>
              <a:rPr lang="en-US" altLang="hu-HU" dirty="0" err="1" smtClean="0"/>
              <a:t>modells</a:t>
            </a:r>
            <a:endParaRPr lang="en-US" altLang="hu-HU" dirty="0" smtClean="0"/>
          </a:p>
          <a:p>
            <a:pPr algn="just"/>
            <a:r>
              <a:rPr lang="en-US" altLang="hu-HU" dirty="0" smtClean="0"/>
              <a:t>	- Mathematic</a:t>
            </a:r>
            <a:r>
              <a:rPr lang="hu-HU" altLang="hu-HU" dirty="0" smtClean="0"/>
              <a:t> </a:t>
            </a:r>
            <a:r>
              <a:rPr lang="hu-HU" altLang="hu-HU" dirty="0" err="1" smtClean="0"/>
              <a:t>models</a:t>
            </a:r>
            <a:endParaRPr lang="en-US" altLang="hu-HU" dirty="0"/>
          </a:p>
        </p:txBody>
      </p:sp>
    </p:spTree>
    <p:extLst>
      <p:ext uri="{BB962C8B-B14F-4D97-AF65-F5344CB8AC3E}">
        <p14:creationId xmlns:p14="http://schemas.microsoft.com/office/powerpoint/2010/main" val="2350664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480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TimesTen-Italic</vt:lpstr>
      <vt:lpstr>TimesTen-Roman</vt:lpstr>
      <vt:lpstr>Office Theme</vt:lpstr>
      <vt:lpstr>Definitions.</vt:lpstr>
      <vt:lpstr>Definitions.</vt:lpstr>
      <vt:lpstr>Definitions.</vt:lpstr>
      <vt:lpstr>EXAMPLES OF CONTROL SYSTEMS</vt:lpstr>
      <vt:lpstr>EXAMPLES OF CONTROL SYSTEMS</vt:lpstr>
      <vt:lpstr>Classification of models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Definitions.</dc:title>
  <dc:creator>Tamas</dc:creator>
  <cp:lastModifiedBy>Tamas</cp:lastModifiedBy>
  <cp:revision>5</cp:revision>
  <dcterms:created xsi:type="dcterms:W3CDTF">2016-02-11T05:27:19Z</dcterms:created>
  <dcterms:modified xsi:type="dcterms:W3CDTF">2016-02-11T05:57:39Z</dcterms:modified>
</cp:coreProperties>
</file>